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2"/>
  </p:notesMasterIdLst>
  <p:sldIdLst>
    <p:sldId id="256" r:id="rId2"/>
    <p:sldId id="257" r:id="rId3"/>
    <p:sldId id="258" r:id="rId4"/>
    <p:sldId id="259" r:id="rId5"/>
    <p:sldId id="264" r:id="rId6"/>
    <p:sldId id="260" r:id="rId7"/>
    <p:sldId id="261" r:id="rId8"/>
    <p:sldId id="267" r:id="rId9"/>
    <p:sldId id="266" r:id="rId10"/>
    <p:sldId id="271" r:id="rId11"/>
    <p:sldId id="270" r:id="rId12"/>
    <p:sldId id="269" r:id="rId13"/>
    <p:sldId id="268" r:id="rId14"/>
    <p:sldId id="276" r:id="rId15"/>
    <p:sldId id="272" r:id="rId16"/>
    <p:sldId id="273" r:id="rId17"/>
    <p:sldId id="274" r:id="rId18"/>
    <p:sldId id="263" r:id="rId19"/>
    <p:sldId id="275" r:id="rId20"/>
    <p:sldId id="26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m" initials="D" lastIdx="1" clrIdx="0">
    <p:extLst>
      <p:ext uri="{19B8F6BF-5375-455C-9EA6-DF929625EA0E}">
        <p15:presenceInfo xmlns:p15="http://schemas.microsoft.com/office/powerpoint/2012/main" userId="6b65f3c6229dc1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6686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8758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45162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fld id="{86CB4B4D-7CA3-9044-876B-883B54F8677D}" type="slidenum">
              <a:rPr lang="en-US" smtClean="0"/>
              <a:t>‹#›</a:t>
            </a:fld>
            <a:endParaRPr lang="en-US"/>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874576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3137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1340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9483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5487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7/20/2021</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265342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5251845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2299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088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308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6542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0121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8907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6081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2924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7/20/2021</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057206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a:ln w="12700">
            <a:miter lim="400000"/>
          </a:ln>
        </p:spPr>
        <p:txBody>
          <a:bodyPr lIns="45719" rIns="45719" anchor="ctr"/>
          <a:lstStyle/>
          <a:p>
            <a:endParaRPr dirty="0"/>
          </a:p>
        </p:txBody>
      </p:sp>
      <p:sp>
        <p:nvSpPr>
          <p:cNvPr id="110" name="Shape 55"/>
          <p:cNvSpPr/>
          <p:nvPr/>
        </p:nvSpPr>
        <p:spPr>
          <a:xfrm>
            <a:off x="410308" y="1513368"/>
            <a:ext cx="7447152" cy="12926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7200" dirty="0">
                <a:latin typeface="Algerian" panose="04020705040A02060702" pitchFamily="82" charset="0"/>
              </a:rPr>
              <a:t>Redbubble.com</a:t>
            </a:r>
            <a:endParaRPr sz="4800" dirty="0">
              <a:latin typeface="Algerian" panose="04020705040A02060702" pitchFamily="82" charset="0"/>
            </a:endParaRPr>
          </a:p>
        </p:txBody>
      </p:sp>
      <p:sp>
        <p:nvSpPr>
          <p:cNvPr id="111" name="Shape 56"/>
          <p:cNvSpPr/>
          <p:nvPr/>
        </p:nvSpPr>
        <p:spPr>
          <a:xfrm>
            <a:off x="537899" y="3082980"/>
            <a:ext cx="5550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pPr marL="342900" indent="-342900">
              <a:buFont typeface="Wingdings" panose="05000000000000000000" pitchFamily="2" charset="2"/>
              <a:buChar char="q"/>
            </a:pPr>
            <a:r>
              <a:rPr sz="2400" b="1" dirty="0">
                <a:latin typeface="Cambria" panose="02040503050406030204" pitchFamily="18" charset="0"/>
                <a:ea typeface="Cambria" panose="02040503050406030204" pitchFamily="18" charset="0"/>
              </a:rPr>
              <a:t>Data analytics approach</a:t>
            </a:r>
          </a:p>
        </p:txBody>
      </p:sp>
      <p:sp>
        <p:nvSpPr>
          <p:cNvPr id="113" name="Shape 58"/>
          <p:cNvSpPr/>
          <p:nvPr/>
        </p:nvSpPr>
        <p:spPr>
          <a:xfrm>
            <a:off x="537899" y="3636946"/>
            <a:ext cx="6249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pPr marL="342900" indent="-342900">
              <a:buFont typeface="Wingdings" panose="05000000000000000000" pitchFamily="2" charset="2"/>
              <a:buChar char="q"/>
            </a:pPr>
            <a:r>
              <a:rPr lang="en-US" sz="2000" b="1" dirty="0">
                <a:latin typeface="Cambria" panose="02040503050406030204" pitchFamily="18" charset="0"/>
                <a:ea typeface="Cambria" panose="02040503050406030204" pitchFamily="18" charset="0"/>
              </a:rPr>
              <a:t>By Dipam Sarkar</a:t>
            </a:r>
            <a:endParaRPr sz="20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47402" y="2296"/>
            <a:ext cx="9191402" cy="840000"/>
          </a:xfrm>
          <a:prstGeom prst="rect">
            <a:avLst/>
          </a:prstGeom>
          <a:noFill/>
          <a:ln w="12700">
            <a:miter lim="400000"/>
          </a:ln>
        </p:spPr>
        <p:txBody>
          <a:bodyPr lIns="45719" rIns="45719" anchor="ctr"/>
          <a:lstStyle/>
          <a:p>
            <a:endParaRPr/>
          </a:p>
        </p:txBody>
      </p:sp>
      <p:sp>
        <p:nvSpPr>
          <p:cNvPr id="149" name="Shape 98"/>
          <p:cNvSpPr/>
          <p:nvPr/>
        </p:nvSpPr>
        <p:spPr>
          <a:xfrm>
            <a:off x="205025" y="53723"/>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85061" y="809139"/>
            <a:ext cx="8565600" cy="47606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Cambria" panose="02040503050406030204" pitchFamily="18" charset="0"/>
                <a:ea typeface="Cambria" panose="02040503050406030204" pitchFamily="18" charset="0"/>
                <a:cs typeface="Times New Roman" panose="02020603050405020304" pitchFamily="18" charset="0"/>
              </a:rPr>
              <a:t>User </a:t>
            </a:r>
            <a:r>
              <a:rPr lang="en-US" sz="1800" dirty="0" err="1">
                <a:latin typeface="Cambria" panose="02040503050406030204" pitchFamily="18" charset="0"/>
                <a:ea typeface="Cambria" panose="02040503050406030204" pitchFamily="18" charset="0"/>
                <a:cs typeface="Times New Roman" panose="02020603050405020304" pitchFamily="18" charset="0"/>
              </a:rPr>
              <a:t>Behaviour</a:t>
            </a:r>
            <a:r>
              <a:rPr lang="en-US" sz="1800" dirty="0">
                <a:latin typeface="Cambria" panose="02040503050406030204" pitchFamily="18" charset="0"/>
                <a:ea typeface="Cambria" panose="02040503050406030204" pitchFamily="18" charset="0"/>
                <a:cs typeface="Times New Roman" panose="02020603050405020304" pitchFamily="18" charset="0"/>
              </a:rPr>
              <a:t> Analysis</a:t>
            </a:r>
            <a:endParaRPr dirty="0">
              <a:latin typeface="Cambria" panose="02040503050406030204" pitchFamily="18" charset="0"/>
              <a:ea typeface="Cambria" panose="02040503050406030204" pitchFamily="18" charset="0"/>
              <a:cs typeface="Times New Roman" panose="02020603050405020304" pitchFamily="18" charset="0"/>
            </a:endParaRP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3" name="Picture 2">
            <a:extLst>
              <a:ext uri="{FF2B5EF4-FFF2-40B4-BE49-F238E27FC236}">
                <a16:creationId xmlns:a16="http://schemas.microsoft.com/office/drawing/2014/main" id="{074A1A2F-E2CB-46FB-9371-DE8AD2E6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713" y="2172942"/>
            <a:ext cx="4284920" cy="2959925"/>
          </a:xfrm>
          <a:prstGeom prst="rect">
            <a:avLst/>
          </a:prstGeom>
        </p:spPr>
      </p:pic>
      <p:sp>
        <p:nvSpPr>
          <p:cNvPr id="6" name="TextBox 5">
            <a:extLst>
              <a:ext uri="{FF2B5EF4-FFF2-40B4-BE49-F238E27FC236}">
                <a16:creationId xmlns:a16="http://schemas.microsoft.com/office/drawing/2014/main" id="{F05E7527-3DB5-4003-86F6-F3D61A650C7D}"/>
              </a:ext>
            </a:extLst>
          </p:cNvPr>
          <p:cNvSpPr txBox="1"/>
          <p:nvPr/>
        </p:nvSpPr>
        <p:spPr>
          <a:xfrm>
            <a:off x="0" y="1441449"/>
            <a:ext cx="4764897"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effectLst/>
                <a:uFillTx/>
                <a:latin typeface="Arial" panose="020B0604020202020204" pitchFamily="34" charset="0"/>
                <a:ea typeface="Cambria" panose="02040503050406030204" pitchFamily="18" charset="0"/>
                <a:cs typeface="Arial" panose="020B0604020202020204" pitchFamily="34" charset="0"/>
                <a:sym typeface="Arial"/>
              </a:rPr>
              <a:t> First Repeat Visitor Ratio(RVR) =14092/126713  that means nearly 11.5 % is RVR ,For the  Second RVR=315/14092 that means 2% </a:t>
            </a:r>
            <a:r>
              <a:rPr kumimoji="0" lang="en-US" sz="1200" b="0" i="0" u="none" strike="noStrike" cap="none" spc="0" normalizeH="0" baseline="0" dirty="0">
                <a:ln>
                  <a:noFill/>
                </a:ln>
                <a:effectLst/>
                <a:uFillTx/>
                <a:latin typeface="Arial" panose="020B0604020202020204" pitchFamily="34" charset="0"/>
                <a:ea typeface="Cambria" panose="02040503050406030204" pitchFamily="18" charset="0"/>
                <a:cs typeface="Arial" panose="020B0604020202020204" pitchFamily="34" charset="0"/>
                <a:sym typeface="Arial"/>
              </a:rPr>
              <a:t> RVR</a:t>
            </a:r>
            <a:r>
              <a:rPr lang="en-US" dirty="0">
                <a:latin typeface="Arial" panose="020B0604020202020204" pitchFamily="34" charset="0"/>
                <a:ea typeface="Cambria" panose="02040503050406030204" pitchFamily="18" charset="0"/>
                <a:cs typeface="Arial" panose="020B0604020202020204" pitchFamily="34" charset="0"/>
              </a:rPr>
              <a:t>,</a:t>
            </a:r>
            <a:r>
              <a:rPr lang="en-US" sz="1400" dirty="0">
                <a:latin typeface="Arial" panose="020B0604020202020204" pitchFamily="34" charset="0"/>
                <a:ea typeface="Cambria" panose="02040503050406030204" pitchFamily="18" charset="0"/>
                <a:cs typeface="Arial" panose="020B0604020202020204" pitchFamily="34" charset="0"/>
              </a:rPr>
              <a:t>And for the Third RVR=4680/315 nearly 13% RVR.So From this RVR Analysis we can determine business success rate to engage customers. </a:t>
            </a:r>
            <a:endParaRPr kumimoji="0" lang="en-US" sz="1400" b="0" i="0" u="none" strike="noStrike" cap="none" spc="0" normalizeH="0" baseline="0" dirty="0">
              <a:ln>
                <a:noFill/>
              </a:ln>
              <a:solidFill>
                <a:srgbClr val="000000"/>
              </a:solidFill>
              <a:effectLst/>
              <a:uFillTx/>
              <a:latin typeface="Arial" panose="020B0604020202020204" pitchFamily="34" charset="0"/>
              <a:ea typeface="Cambria" panose="02040503050406030204" pitchFamily="18" charset="0"/>
              <a:cs typeface="Arial" panose="020B0604020202020204" pitchFamily="34" charset="0"/>
              <a:sym typeface="Arial"/>
            </a:endParaRPr>
          </a:p>
        </p:txBody>
      </p:sp>
      <p:sp>
        <p:nvSpPr>
          <p:cNvPr id="10" name="Arrow: Pentagon 9">
            <a:extLst>
              <a:ext uri="{FF2B5EF4-FFF2-40B4-BE49-F238E27FC236}">
                <a16:creationId xmlns:a16="http://schemas.microsoft.com/office/drawing/2014/main" id="{965E857B-1AEB-4BF6-8B35-BB6E3D813904}"/>
              </a:ext>
            </a:extLst>
          </p:cNvPr>
          <p:cNvSpPr/>
          <p:nvPr/>
        </p:nvSpPr>
        <p:spPr>
          <a:xfrm>
            <a:off x="85061" y="81398"/>
            <a:ext cx="6857999"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7692823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6"/>
            <a:ext cx="9244561" cy="800187"/>
          </a:xfrm>
          <a:prstGeom prst="rect">
            <a:avLst/>
          </a:prstGeom>
          <a:noFill/>
          <a:ln w="12700">
            <a:miter lim="400000"/>
          </a:ln>
        </p:spPr>
        <p:txBody>
          <a:bodyPr lIns="45719" rIns="45719" anchor="ctr"/>
          <a:lstStyle/>
          <a:p>
            <a:endParaRPr/>
          </a:p>
        </p:txBody>
      </p:sp>
      <p:sp>
        <p:nvSpPr>
          <p:cNvPr id="149" name="Shape 98"/>
          <p:cNvSpPr/>
          <p:nvPr/>
        </p:nvSpPr>
        <p:spPr>
          <a:xfrm>
            <a:off x="109332" y="29611"/>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205077" y="58103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3" name="Picture 2">
            <a:extLst>
              <a:ext uri="{FF2B5EF4-FFF2-40B4-BE49-F238E27FC236}">
                <a16:creationId xmlns:a16="http://schemas.microsoft.com/office/drawing/2014/main" id="{CF87E85A-51B3-40B5-BC5F-B14D450C9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207506"/>
            <a:ext cx="5071730" cy="3935994"/>
          </a:xfrm>
          <a:prstGeom prst="rect">
            <a:avLst/>
          </a:prstGeom>
          <a:ln>
            <a:noFill/>
          </a:ln>
          <a:effectLst>
            <a:softEdge rad="112500"/>
          </a:effectLst>
        </p:spPr>
      </p:pic>
      <p:sp>
        <p:nvSpPr>
          <p:cNvPr id="4" name="TextBox 3">
            <a:extLst>
              <a:ext uri="{FF2B5EF4-FFF2-40B4-BE49-F238E27FC236}">
                <a16:creationId xmlns:a16="http://schemas.microsoft.com/office/drawing/2014/main" id="{27E109B4-E330-4153-9879-ACA38368C9B7}"/>
              </a:ext>
            </a:extLst>
          </p:cNvPr>
          <p:cNvSpPr txBox="1"/>
          <p:nvPr/>
        </p:nvSpPr>
        <p:spPr>
          <a:xfrm>
            <a:off x="205077" y="1050242"/>
            <a:ext cx="3144284" cy="37548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sz="1400" i="0" dirty="0">
                <a:solidFill>
                  <a:schemeClr val="tx1"/>
                </a:solidFill>
                <a:latin typeface="Arial" panose="020B0604020202020204" pitchFamily="34" charset="0"/>
                <a:ea typeface="Cambria" panose="02040503050406030204" pitchFamily="18" charset="0"/>
                <a:cs typeface="Arial" panose="020B0604020202020204" pitchFamily="34" charset="0"/>
              </a:rPr>
              <a:t>If a user is easily able to navigate your page and checkout without a second of confusion, that means more conversions for you. (If someone gets confused or frustrated with the cart on your website, for example, they may give up and go to Amazon where they’re likely familiar with the checkout page. Here comes landing page analysis, it gives better understanding to know which page is comfortable for customers, if landing page analysis is falls between 2.35% - 5.35% range then it consider ideal market standard .</a:t>
            </a:r>
            <a:endParaRPr kumimoji="0" lang="en-US" sz="1400" i="0" u="none" strike="noStrike" cap="none" spc="0" normalizeH="0" baseline="0" dirty="0">
              <a:ln>
                <a:noFill/>
              </a:ln>
              <a:solidFill>
                <a:schemeClr val="tx1"/>
              </a:solidFill>
              <a:uFillTx/>
              <a:latin typeface="Arial" panose="020B0604020202020204" pitchFamily="34" charset="0"/>
              <a:ea typeface="Cambria" panose="02040503050406030204" pitchFamily="18" charset="0"/>
              <a:cs typeface="Arial" panose="020B0604020202020204" pitchFamily="34" charset="0"/>
              <a:sym typeface="Arial"/>
            </a:endParaRPr>
          </a:p>
        </p:txBody>
      </p:sp>
      <p:sp>
        <p:nvSpPr>
          <p:cNvPr id="11" name="Arrow: Pentagon 10">
            <a:extLst>
              <a:ext uri="{FF2B5EF4-FFF2-40B4-BE49-F238E27FC236}">
                <a16:creationId xmlns:a16="http://schemas.microsoft.com/office/drawing/2014/main" id="{19838449-B943-4C44-946F-067CC86279BB}"/>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0214733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noFill/>
          <a:ln w="12700">
            <a:miter lim="400000"/>
          </a:ln>
        </p:spPr>
        <p:txBody>
          <a:bodyPr lIns="45719" rIns="45719" anchor="ctr"/>
          <a:lstStyle/>
          <a:p>
            <a:endParaRPr/>
          </a:p>
        </p:txBody>
      </p:sp>
      <p:sp>
        <p:nvSpPr>
          <p:cNvPr id="149" name="Shape 98"/>
          <p:cNvSpPr/>
          <p:nvPr/>
        </p:nvSpPr>
        <p:spPr>
          <a:xfrm>
            <a:off x="85059" y="81398"/>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367271" y="1474597"/>
            <a:ext cx="2558809" cy="41277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b="0" dirty="0">
                <a:latin typeface="Cambria" panose="02040503050406030204" pitchFamily="18" charset="0"/>
                <a:ea typeface="Cambria" panose="02040503050406030204" pitchFamily="18" charset="0"/>
              </a:rPr>
              <a:t> For the year 2012 we can clearly observe that avg revenue was good in first quarter and avg revenue increased in middle quarter but in last quarter avg revenue  decreased heavily. So from this analysis we can assume that in winter season period sales were not up to the average mark. But for product order purpose it was  high in winter season.</a:t>
            </a:r>
          </a:p>
          <a:p>
            <a:endParaRPr lang="en-US" sz="1400" b="0" dirty="0">
              <a:latin typeface="Cambria" panose="02040503050406030204" pitchFamily="18" charset="0"/>
              <a:ea typeface="Cambria" panose="02040503050406030204" pitchFamily="18" charset="0"/>
            </a:endParaRPr>
          </a:p>
          <a:p>
            <a:endParaRPr lang="en-US" sz="1400" b="0" dirty="0">
              <a:latin typeface="Cambria" panose="02040503050406030204" pitchFamily="18" charset="0"/>
              <a:ea typeface="Cambria" panose="02040503050406030204" pitchFamily="18" charset="0"/>
            </a:endParaRPr>
          </a:p>
          <a:p>
            <a:endParaRPr sz="1400" b="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9D155EC-ED20-48A1-A5F3-9725BFAE3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66" y="1845732"/>
            <a:ext cx="4776764" cy="2735141"/>
          </a:xfrm>
          <a:prstGeom prst="rect">
            <a:avLst/>
          </a:prstGeom>
          <a:ln>
            <a:noFill/>
          </a:ln>
          <a:effectLst>
            <a:softEdge rad="112500"/>
          </a:effectLst>
        </p:spPr>
      </p:pic>
      <p:sp>
        <p:nvSpPr>
          <p:cNvPr id="7" name="Arrow: Pentagon 6">
            <a:extLst>
              <a:ext uri="{FF2B5EF4-FFF2-40B4-BE49-F238E27FC236}">
                <a16:creationId xmlns:a16="http://schemas.microsoft.com/office/drawing/2014/main" id="{EC7E89C2-95C9-4693-B599-E360C0C8F7D3}"/>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185726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noFill/>
          <a:ln w="12700">
            <a:miter lim="400000"/>
          </a:ln>
        </p:spPr>
        <p:txBody>
          <a:bodyPr lIns="45719" rIns="45719" anchor="ctr"/>
          <a:lstStyle/>
          <a:p>
            <a:endParaRPr/>
          </a:p>
        </p:txBody>
      </p:sp>
      <p:sp>
        <p:nvSpPr>
          <p:cNvPr id="149" name="Shape 98"/>
          <p:cNvSpPr/>
          <p:nvPr/>
        </p:nvSpPr>
        <p:spPr>
          <a:xfrm>
            <a:off x="85061" y="81398"/>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130007" y="873325"/>
            <a:ext cx="8565600" cy="165009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b="0" dirty="0">
                <a:latin typeface="Cambria" panose="02040503050406030204" pitchFamily="18" charset="0"/>
                <a:ea typeface="Cambria" panose="02040503050406030204" pitchFamily="18" charset="0"/>
              </a:rPr>
              <a:t>Website Bid Optimization is also well known insights to maintain budget for each paid advertisement, From this aspect we can make decision for business ,here in chart we can clearly notice that from google search is the most searchable search engine in terms of website visit sessions and also for order placed and 2</a:t>
            </a:r>
            <a:r>
              <a:rPr lang="en-US" sz="1400" b="0" baseline="30000" dirty="0">
                <a:latin typeface="Cambria" panose="02040503050406030204" pitchFamily="18" charset="0"/>
                <a:ea typeface="Cambria" panose="02040503050406030204" pitchFamily="18" charset="0"/>
              </a:rPr>
              <a:t>nd</a:t>
            </a:r>
            <a:r>
              <a:rPr lang="en-US" sz="1400" b="0" dirty="0">
                <a:latin typeface="Cambria" panose="02040503050406030204" pitchFamily="18" charset="0"/>
                <a:ea typeface="Cambria" panose="02040503050406030204" pitchFamily="18" charset="0"/>
              </a:rPr>
              <a:t> highest is socialbook in terms of sessions and orders. So we can set bid higher for google search and socialbook. But if we look onto CVR Growth percentage incognito search engine is leading.</a:t>
            </a:r>
          </a:p>
          <a:p>
            <a:endParaRPr lang="en-US" sz="1400" b="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9CEFA22-0DD0-4F92-AC40-1435BDF1D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25" y="2327203"/>
            <a:ext cx="6879268" cy="28043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rrow: Pentagon 6">
            <a:extLst>
              <a:ext uri="{FF2B5EF4-FFF2-40B4-BE49-F238E27FC236}">
                <a16:creationId xmlns:a16="http://schemas.microsoft.com/office/drawing/2014/main" id="{F4D470DF-C900-4FC6-AA61-33E3D8F5F71D}"/>
              </a:ext>
            </a:extLst>
          </p:cNvPr>
          <p:cNvSpPr/>
          <p:nvPr/>
        </p:nvSpPr>
        <p:spPr>
          <a:xfrm>
            <a:off x="85061" y="81398"/>
            <a:ext cx="619878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96627557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noFill/>
          <a:ln w="12700">
            <a:miter lim="400000"/>
          </a:ln>
        </p:spPr>
        <p:txBody>
          <a:bodyPr lIns="45719" rIns="45719" anchor="ctr"/>
          <a:lstStyle/>
          <a:p>
            <a:endParaRPr/>
          </a:p>
        </p:txBody>
      </p:sp>
      <p:sp>
        <p:nvSpPr>
          <p:cNvPr id="149" name="Shape 98"/>
          <p:cNvSpPr/>
          <p:nvPr/>
        </p:nvSpPr>
        <p:spPr>
          <a:xfrm>
            <a:off x="85061" y="81398"/>
            <a:ext cx="8565600" cy="10464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130007" y="873325"/>
            <a:ext cx="8565600" cy="140233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latin typeface="Cambria" panose="02040503050406030204" pitchFamily="18" charset="0"/>
                <a:ea typeface="Cambria" panose="02040503050406030204" pitchFamily="18" charset="0"/>
              </a:rPr>
              <a:t>Website Traffic Trending Analysis-</a:t>
            </a:r>
            <a:r>
              <a:rPr lang="en-US" sz="1400" b="0" dirty="0">
                <a:latin typeface="Cambria" panose="02040503050406030204" pitchFamily="18" charset="0"/>
                <a:ea typeface="Cambria" panose="02040503050406030204" pitchFamily="18" charset="0"/>
              </a:rPr>
              <a:t>Here From these charts we can assume that larger amount of traffic comes from desktop source compare to mobile, So based on this particular insight business should more focus on mobile landing </a:t>
            </a:r>
            <a:r>
              <a:rPr lang="en-US" sz="1400" b="0" dirty="0" err="1">
                <a:latin typeface="Cambria" panose="02040503050406030204" pitchFamily="18" charset="0"/>
                <a:ea typeface="Cambria" panose="02040503050406030204" pitchFamily="18" charset="0"/>
              </a:rPr>
              <a:t>pages.From</a:t>
            </a:r>
            <a:r>
              <a:rPr lang="en-US" sz="1400" b="0" dirty="0">
                <a:latin typeface="Cambria" panose="02040503050406030204" pitchFamily="18" charset="0"/>
                <a:ea typeface="Cambria" panose="02040503050406030204" pitchFamily="18" charset="0"/>
              </a:rPr>
              <a:t> this analysis we can get Customer </a:t>
            </a:r>
            <a:r>
              <a:rPr lang="en-US" sz="1400" b="0" dirty="0" err="1">
                <a:latin typeface="Cambria" panose="02040503050406030204" pitchFamily="18" charset="0"/>
                <a:ea typeface="Cambria" panose="02040503050406030204" pitchFamily="18" charset="0"/>
              </a:rPr>
              <a:t>details,time</a:t>
            </a:r>
            <a:r>
              <a:rPr lang="en-US" sz="1400" b="0" dirty="0">
                <a:latin typeface="Cambria" panose="02040503050406030204" pitchFamily="18" charset="0"/>
                <a:ea typeface="Cambria" panose="02040503050406030204" pitchFamily="18" charset="0"/>
              </a:rPr>
              <a:t> </a:t>
            </a:r>
            <a:r>
              <a:rPr lang="en-US" sz="1400" b="0" dirty="0" err="1">
                <a:latin typeface="Cambria" panose="02040503050406030204" pitchFamily="18" charset="0"/>
                <a:ea typeface="Cambria" panose="02040503050406030204" pitchFamily="18" charset="0"/>
              </a:rPr>
              <a:t>spending,What</a:t>
            </a:r>
            <a:r>
              <a:rPr lang="en-US" sz="1400" b="0" dirty="0">
                <a:latin typeface="Cambria" panose="02040503050406030204" pitchFamily="18" charset="0"/>
                <a:ea typeface="Cambria" panose="02040503050406030204" pitchFamily="18" charset="0"/>
              </a:rPr>
              <a:t> they are doing while they are using </a:t>
            </a:r>
            <a:r>
              <a:rPr lang="en-US" sz="1400" b="0" dirty="0" err="1">
                <a:latin typeface="Cambria" panose="02040503050406030204" pitchFamily="18" charset="0"/>
                <a:ea typeface="Cambria" panose="02040503050406030204" pitchFamily="18" charset="0"/>
              </a:rPr>
              <a:t>websites,Most</a:t>
            </a:r>
            <a:r>
              <a:rPr lang="en-US" sz="1400" b="0" dirty="0">
                <a:latin typeface="Cambria" panose="02040503050406030204" pitchFamily="18" charset="0"/>
                <a:ea typeface="Cambria" panose="02040503050406030204" pitchFamily="18" charset="0"/>
              </a:rPr>
              <a:t> Likely Reasons they left website.</a:t>
            </a:r>
          </a:p>
          <a:p>
            <a:endParaRPr lang="en-US" sz="1400" b="0" dirty="0">
              <a:latin typeface="Cambria" panose="02040503050406030204" pitchFamily="18" charset="0"/>
              <a:ea typeface="Cambria" panose="02040503050406030204" pitchFamily="18" charset="0"/>
            </a:endParaRPr>
          </a:p>
        </p:txBody>
      </p:sp>
      <p:sp>
        <p:nvSpPr>
          <p:cNvPr id="7" name="Arrow: Pentagon 6">
            <a:extLst>
              <a:ext uri="{FF2B5EF4-FFF2-40B4-BE49-F238E27FC236}">
                <a16:creationId xmlns:a16="http://schemas.microsoft.com/office/drawing/2014/main" id="{F4D470DF-C900-4FC6-AA61-33E3D8F5F71D}"/>
              </a:ext>
            </a:extLst>
          </p:cNvPr>
          <p:cNvSpPr/>
          <p:nvPr/>
        </p:nvSpPr>
        <p:spPr>
          <a:xfrm>
            <a:off x="85061" y="81398"/>
            <a:ext cx="619878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pic>
        <p:nvPicPr>
          <p:cNvPr id="8" name="Picture 7">
            <a:extLst>
              <a:ext uri="{FF2B5EF4-FFF2-40B4-BE49-F238E27FC236}">
                <a16:creationId xmlns:a16="http://schemas.microsoft.com/office/drawing/2014/main" id="{59AC3CD6-C32C-421E-989D-D9D47731E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13592"/>
            <a:ext cx="6039294" cy="27299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467792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6"/>
            <a:ext cx="9159502" cy="848816"/>
          </a:xfrm>
          <a:prstGeom prst="rect">
            <a:avLst/>
          </a:prstGeom>
          <a:noFill/>
          <a:ln w="12700">
            <a:miter lim="400000"/>
          </a:ln>
        </p:spPr>
        <p:txBody>
          <a:bodyPr lIns="45719" rIns="45719" anchor="ctr"/>
          <a:lstStyle/>
          <a:p>
            <a:endParaRPr/>
          </a:p>
        </p:txBody>
      </p:sp>
      <p:sp>
        <p:nvSpPr>
          <p:cNvPr id="149" name="Shape 98"/>
          <p:cNvSpPr/>
          <p:nvPr/>
        </p:nvSpPr>
        <p:spPr>
          <a:xfrm>
            <a:off x="85061" y="49499"/>
            <a:ext cx="8565600" cy="10464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95694" y="744946"/>
            <a:ext cx="9148869" cy="140233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latin typeface="Cambria" panose="02040503050406030204" pitchFamily="18" charset="0"/>
                <a:ea typeface="Cambria" panose="02040503050406030204" pitchFamily="18" charset="0"/>
              </a:rPr>
              <a:t>Product Refund Rate Analysis-</a:t>
            </a:r>
            <a:r>
              <a:rPr lang="en-US" sz="1400" b="0" dirty="0">
                <a:latin typeface="Cambria" panose="02040503050406030204" pitchFamily="18" charset="0"/>
                <a:ea typeface="Cambria" panose="02040503050406030204" pitchFamily="18" charset="0"/>
              </a:rPr>
              <a:t>Product Refund Analysis is one the most important aspects to observe, here among 4 products order vs refund rate, product 1 is most successful  product as its order vs refund rate ratio is less whereas product 2 and 3 refund rate is very high compare to its order quantity, and product 4 is new product but its order vs refund rate is good compare to 2&amp;3 So we can get clear insights from this analysis which product we should focus more and which product most loved  by customers. Ideal Refund Rate Should be 20% of its order quantity</a:t>
            </a:r>
            <a:endParaRPr sz="1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5FEF8D9-712E-4E1C-847D-9697B7444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91354"/>
            <a:ext cx="8939861" cy="310204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Arrow: Pentagon 5">
            <a:extLst>
              <a:ext uri="{FF2B5EF4-FFF2-40B4-BE49-F238E27FC236}">
                <a16:creationId xmlns:a16="http://schemas.microsoft.com/office/drawing/2014/main" id="{F3AA0CF4-B307-4B5C-9B27-6E125828B1C2}"/>
              </a:ext>
            </a:extLst>
          </p:cNvPr>
          <p:cNvSpPr/>
          <p:nvPr/>
        </p:nvSpPr>
        <p:spPr>
          <a:xfrm>
            <a:off x="85061" y="49499"/>
            <a:ext cx="6634716"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4135162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912610"/>
          </a:xfrm>
          <a:prstGeom prst="rect">
            <a:avLst/>
          </a:prstGeom>
          <a:noFill/>
          <a:ln w="12700">
            <a:miter lim="400000"/>
          </a:ln>
        </p:spPr>
        <p:txBody>
          <a:bodyPr lIns="45719" rIns="45719" anchor="ctr"/>
          <a:lstStyle/>
          <a:p>
            <a:endParaRPr/>
          </a:p>
        </p:txBody>
      </p:sp>
      <p:sp>
        <p:nvSpPr>
          <p:cNvPr id="149" name="Shape 98"/>
          <p:cNvSpPr/>
          <p:nvPr/>
        </p:nvSpPr>
        <p:spPr>
          <a:xfrm>
            <a:off x="85060" y="36891"/>
            <a:ext cx="8565600" cy="104640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pic>
        <p:nvPicPr>
          <p:cNvPr id="5" name="Picture 4">
            <a:extLst>
              <a:ext uri="{FF2B5EF4-FFF2-40B4-BE49-F238E27FC236}">
                <a16:creationId xmlns:a16="http://schemas.microsoft.com/office/drawing/2014/main" id="{BDBABAA1-C3C4-4BD4-8E4C-5690F5004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95" y="2151336"/>
            <a:ext cx="5805380" cy="2992164"/>
          </a:xfrm>
          <a:prstGeom prst="rect">
            <a:avLst/>
          </a:prstGeom>
          <a:ln>
            <a:noFill/>
          </a:ln>
          <a:effectLst>
            <a:softEdge rad="112500"/>
          </a:effectLst>
        </p:spPr>
      </p:pic>
      <p:sp>
        <p:nvSpPr>
          <p:cNvPr id="2" name="TextBox 1">
            <a:extLst>
              <a:ext uri="{FF2B5EF4-FFF2-40B4-BE49-F238E27FC236}">
                <a16:creationId xmlns:a16="http://schemas.microsoft.com/office/drawing/2014/main" id="{C3AD6E65-340D-465A-9E82-1B7B28526A3F}"/>
              </a:ext>
            </a:extLst>
          </p:cNvPr>
          <p:cNvSpPr txBox="1"/>
          <p:nvPr/>
        </p:nvSpPr>
        <p:spPr>
          <a:xfrm>
            <a:off x="85060" y="976502"/>
            <a:ext cx="8853915"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sz="1400" i="0" dirty="0">
                <a:solidFill>
                  <a:schemeClr val="tx1"/>
                </a:solidFill>
                <a:effectLst/>
                <a:latin typeface="Cambria" panose="02040503050406030204" pitchFamily="18" charset="0"/>
                <a:ea typeface="Cambria" panose="02040503050406030204" pitchFamily="18" charset="0"/>
              </a:rPr>
              <a:t>One of the biggest challenges marketers are facing is tracking conversions correctly. A proper conversion tracking leads to a better understanding of how each marketing channel, campaign or ad is performing, and how to allocate the marketing budget and efforts to maximize results</a:t>
            </a:r>
            <a:r>
              <a:rPr lang="en-US" sz="1400" b="0" i="0" dirty="0">
                <a:solidFill>
                  <a:schemeClr val="tx1"/>
                </a:solidFill>
                <a:effectLst/>
                <a:latin typeface="Cambria" panose="02040503050406030204" pitchFamily="18" charset="0"/>
                <a:ea typeface="Cambria" panose="02040503050406030204" pitchFamily="18" charset="0"/>
              </a:rPr>
              <a:t>. </a:t>
            </a:r>
            <a:r>
              <a:rPr kumimoji="0" lang="en-US" sz="1400" b="0" i="0" u="none" strike="noStrike" cap="none" spc="0" normalizeH="0" baseline="0" dirty="0">
                <a:ln>
                  <a:noFill/>
                </a:ln>
                <a:solidFill>
                  <a:schemeClr val="tx1"/>
                </a:solidFill>
                <a:effectLst/>
                <a:uFillTx/>
                <a:latin typeface="Cambria" panose="02040503050406030204" pitchFamily="18" charset="0"/>
                <a:ea typeface="Cambria" panose="02040503050406030204" pitchFamily="18" charset="0"/>
                <a:sym typeface="Arial"/>
              </a:rPr>
              <a:t>Google Search is the top most utm source by website session wise but </a:t>
            </a:r>
            <a:r>
              <a:rPr lang="en-US" sz="1400" dirty="0">
                <a:solidFill>
                  <a:schemeClr val="tx1"/>
                </a:solidFill>
                <a:latin typeface="Arial" panose="020B0604020202020204" pitchFamily="34" charset="0"/>
                <a:ea typeface="Cambria" panose="02040503050406030204" pitchFamily="18" charset="0"/>
                <a:cs typeface="Arial" panose="020B0604020202020204" pitchFamily="34" charset="0"/>
              </a:rPr>
              <a:t>for the </a:t>
            </a:r>
            <a:r>
              <a:rPr kumimoji="0" lang="en-US" sz="1100" b="0" i="0" u="none" strike="noStrike" cap="none" spc="0" normalizeH="0" baseline="0" dirty="0">
                <a:ln>
                  <a:noFill/>
                </a:ln>
                <a:solidFill>
                  <a:schemeClr val="tx1"/>
                </a:solidFill>
                <a:effectLst/>
                <a:uFillTx/>
                <a:latin typeface="Arial" panose="020B0604020202020204" pitchFamily="34" charset="0"/>
                <a:ea typeface="Cambria" panose="02040503050406030204" pitchFamily="18" charset="0"/>
                <a:cs typeface="Arial" panose="020B0604020202020204" pitchFamily="34" charset="0"/>
                <a:sym typeface="Arial"/>
              </a:rPr>
              <a:t> </a:t>
            </a:r>
            <a:r>
              <a:rPr kumimoji="0" lang="en-US" sz="1400" b="0" i="0" u="none" strike="noStrike" cap="none" spc="0" normalizeH="0" baseline="0" dirty="0">
                <a:ln>
                  <a:noFill/>
                </a:ln>
                <a:solidFill>
                  <a:schemeClr val="tx1"/>
                </a:solidFill>
                <a:effectLst/>
                <a:uFillTx/>
                <a:latin typeface="Cambria" panose="02040503050406030204" pitchFamily="18" charset="0"/>
                <a:ea typeface="Cambria" panose="02040503050406030204" pitchFamily="18" charset="0"/>
                <a:sym typeface="Arial"/>
              </a:rPr>
              <a:t>conversion rate growth analysis Direct Search is the most consistent search engine used by customers. And if we take organic search it is lower then direct search, So Company should focus on their paid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Cambria" panose="02040503050406030204" pitchFamily="18" charset="0"/>
                <a:ea typeface="Cambria" panose="02040503050406030204" pitchFamily="18" charset="0"/>
                <a:sym typeface="Arial"/>
              </a:rPr>
              <a:t>       Channels</a:t>
            </a:r>
            <a:r>
              <a:rPr kumimoji="0" lang="en-US" sz="14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sym typeface="Arial"/>
              </a:rPr>
              <a:t>. 		</a:t>
            </a:r>
          </a:p>
        </p:txBody>
      </p:sp>
      <p:sp>
        <p:nvSpPr>
          <p:cNvPr id="8" name="Arrow: Pentagon 7">
            <a:extLst>
              <a:ext uri="{FF2B5EF4-FFF2-40B4-BE49-F238E27FC236}">
                <a16:creationId xmlns:a16="http://schemas.microsoft.com/office/drawing/2014/main" id="{BEA868DD-1880-44F3-9BBA-5C4CF97882AF}"/>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41579959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701" y="0"/>
            <a:ext cx="9167701" cy="871870"/>
          </a:xfrm>
          <a:prstGeom prst="rect">
            <a:avLst/>
          </a:prstGeom>
          <a:noFill/>
          <a:ln w="12700">
            <a:miter lim="400000"/>
          </a:ln>
        </p:spPr>
        <p:txBody>
          <a:bodyPr lIns="45719" rIns="45719" anchor="ctr"/>
          <a:lstStyle/>
          <a:p>
            <a:endParaRPr/>
          </a:p>
        </p:txBody>
      </p:sp>
      <p:sp>
        <p:nvSpPr>
          <p:cNvPr id="149" name="Shape 98"/>
          <p:cNvSpPr/>
          <p:nvPr/>
        </p:nvSpPr>
        <p:spPr>
          <a:xfrm>
            <a:off x="85061" y="119594"/>
            <a:ext cx="8565600" cy="10464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205025" y="101845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pic>
        <p:nvPicPr>
          <p:cNvPr id="9" name="Picture 8">
            <a:extLst>
              <a:ext uri="{FF2B5EF4-FFF2-40B4-BE49-F238E27FC236}">
                <a16:creationId xmlns:a16="http://schemas.microsoft.com/office/drawing/2014/main" id="{A5E899BD-6FA9-43F6-B300-578F6820F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571750"/>
            <a:ext cx="6071191" cy="2571750"/>
          </a:xfrm>
          <a:prstGeom prst="rect">
            <a:avLst/>
          </a:prstGeom>
          <a:ln>
            <a:noFill/>
          </a:ln>
          <a:effectLst>
            <a:softEdge rad="112500"/>
          </a:effectLst>
        </p:spPr>
      </p:pic>
      <p:sp>
        <p:nvSpPr>
          <p:cNvPr id="2" name="TextBox 1">
            <a:extLst>
              <a:ext uri="{FF2B5EF4-FFF2-40B4-BE49-F238E27FC236}">
                <a16:creationId xmlns:a16="http://schemas.microsoft.com/office/drawing/2014/main" id="{A8BB3A3C-9610-4742-B542-0D2A83A83DB1}"/>
              </a:ext>
            </a:extLst>
          </p:cNvPr>
          <p:cNvSpPr txBox="1"/>
          <p:nvPr/>
        </p:nvSpPr>
        <p:spPr>
          <a:xfrm>
            <a:off x="-23701" y="890814"/>
            <a:ext cx="9118493"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b="0" i="0" dirty="0">
                <a:effectLst/>
                <a:latin typeface="Arial" panose="020B0604020202020204" pitchFamily="34" charset="0"/>
                <a:ea typeface="Cambria" panose="02040503050406030204" pitchFamily="18" charset="0"/>
                <a:cs typeface="Arial" panose="020B0604020202020204" pitchFamily="34" charset="0"/>
              </a:rPr>
              <a:t>Revenue Growth Rate measures the month-over-month percentage increase in revenue. It’s one of the most common and important startup metrics. The Revenue Growth Rate provides a solid indicator of how quickly your startup is growing. If we look on to revenue metrics from chart 1 we can observe average revenue for  each quarter is nearly 50000 USD .And for the Avg CVR Analysis in 2012 it was low and increased from last quarter 2012. </a:t>
            </a:r>
            <a:r>
              <a:rPr lang="en-US" sz="1400" dirty="0">
                <a:latin typeface="Arial" panose="020B0604020202020204" pitchFamily="34" charset="0"/>
                <a:ea typeface="Cambria" panose="02040503050406030204" pitchFamily="18" charset="0"/>
                <a:cs typeface="Arial" panose="020B0604020202020204" pitchFamily="34" charset="0"/>
              </a:rPr>
              <a:t>In</a:t>
            </a:r>
            <a:r>
              <a:rPr lang="en-US" sz="1400" b="0" i="0" dirty="0">
                <a:effectLst/>
                <a:latin typeface="Arial" panose="020B0604020202020204" pitchFamily="34" charset="0"/>
                <a:ea typeface="Cambria" panose="02040503050406030204" pitchFamily="18" charset="0"/>
                <a:cs typeface="Arial" panose="020B0604020202020204" pitchFamily="34" charset="0"/>
              </a:rPr>
              <a:t> 2012 Total number of product 1 </a:t>
            </a:r>
            <a:r>
              <a:rPr lang="en-US" sz="1400" dirty="0">
                <a:latin typeface="Arial" panose="020B0604020202020204" pitchFamily="34" charset="0"/>
                <a:ea typeface="Cambria" panose="02040503050406030204" pitchFamily="18" charset="0"/>
                <a:cs typeface="Arial" panose="020B0604020202020204" pitchFamily="34" charset="0"/>
              </a:rPr>
              <a:t>order is very high compare to product 2,for the first 3 quarters product 1 quantity was increased month by month. But at the end of the year product sales heavily decreased after September 2012. For product 2 it was not high as product 1 order rate in all quarters</a:t>
            </a:r>
            <a:endParaRPr kumimoji="0" lang="en-US" sz="1400" b="0" i="0" u="none" strike="noStrike" cap="none" spc="0" normalizeH="0" baseline="0" dirty="0">
              <a:ln>
                <a:noFill/>
              </a:ln>
              <a:effectLst/>
              <a:uFillTx/>
              <a:latin typeface="Arial" panose="020B0604020202020204" pitchFamily="34" charset="0"/>
              <a:ea typeface="Cambria" panose="02040503050406030204" pitchFamily="18" charset="0"/>
              <a:cs typeface="Arial" panose="020B0604020202020204" pitchFamily="34" charset="0"/>
              <a:sym typeface="Arial"/>
            </a:endParaRPr>
          </a:p>
        </p:txBody>
      </p:sp>
      <p:sp>
        <p:nvSpPr>
          <p:cNvPr id="8" name="Arrow: Pentagon 7">
            <a:extLst>
              <a:ext uri="{FF2B5EF4-FFF2-40B4-BE49-F238E27FC236}">
                <a16:creationId xmlns:a16="http://schemas.microsoft.com/office/drawing/2014/main" id="{2074488A-E09B-4150-A0E1-DC3A66AEEC0B}"/>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0559215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noFill/>
          <a:ln w="12700">
            <a:miter lim="400000"/>
          </a:ln>
        </p:spPr>
        <p:txBody>
          <a:bodyPr lIns="45719" rIns="45719" anchor="ctr"/>
          <a:lstStyle/>
          <a:p>
            <a:endParaRPr/>
          </a:p>
        </p:txBody>
      </p:sp>
      <p:sp>
        <p:nvSpPr>
          <p:cNvPr id="162" name="Shape 114"/>
          <p:cNvSpPr/>
          <p:nvPr/>
        </p:nvSpPr>
        <p:spPr>
          <a:xfrm>
            <a:off x="205025" y="148429"/>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Recommendations</a:t>
            </a:r>
            <a:endParaRPr dirty="0"/>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5" name="Arrow: Pentagon 4">
            <a:extLst>
              <a:ext uri="{FF2B5EF4-FFF2-40B4-BE49-F238E27FC236}">
                <a16:creationId xmlns:a16="http://schemas.microsoft.com/office/drawing/2014/main" id="{E0539048-596E-40E1-896D-8053E3198FEC}"/>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
        <p:nvSpPr>
          <p:cNvPr id="2" name="TextBox 1">
            <a:extLst>
              <a:ext uri="{FF2B5EF4-FFF2-40B4-BE49-F238E27FC236}">
                <a16:creationId xmlns:a16="http://schemas.microsoft.com/office/drawing/2014/main" id="{B3E48962-4203-4162-9F55-06EC8B94603E}"/>
              </a:ext>
            </a:extLst>
          </p:cNvPr>
          <p:cNvSpPr txBox="1"/>
          <p:nvPr/>
        </p:nvSpPr>
        <p:spPr>
          <a:xfrm>
            <a:off x="-98324" y="803763"/>
            <a:ext cx="9274226" cy="5601533"/>
          </a:xfrm>
          <a:prstGeom prst="rect">
            <a:avLst/>
          </a:prstGeom>
          <a:noFill/>
        </p:spPr>
        <p:txBody>
          <a:bodyPr wrap="square" rtlCol="0">
            <a:spAutoFit/>
          </a:bodyPr>
          <a:lstStyle/>
          <a:p>
            <a:r>
              <a:rPr lang="en-US" sz="2000" b="1" dirty="0"/>
              <a:t>From the above analysis here are some recommendations for online e-commerce portals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The most recent product is product 4 and from product 1 and 2 business got maximum </a:t>
            </a:r>
            <a:r>
              <a:rPr lang="en-US" sz="1400" dirty="0" err="1">
                <a:latin typeface="Arial" panose="020B0604020202020204" pitchFamily="34" charset="0"/>
                <a:ea typeface="Cambria" panose="02040503050406030204" pitchFamily="18" charset="0"/>
                <a:cs typeface="Arial" panose="020B0604020202020204" pitchFamily="34" charset="0"/>
              </a:rPr>
              <a:t>revenue,product</a:t>
            </a:r>
            <a:r>
              <a:rPr lang="en-US" sz="1400" dirty="0">
                <a:latin typeface="Arial" panose="020B0604020202020204" pitchFamily="34" charset="0"/>
                <a:ea typeface="Cambria" panose="02040503050406030204" pitchFamily="18" charset="0"/>
                <a:cs typeface="Arial" panose="020B0604020202020204" pitchFamily="34" charset="0"/>
              </a:rPr>
              <a:t> 3 &amp; 4 has minimum revenue as per the manufacturing cost, So Company should focus and give more time on these two products.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Though Product 1 and 2 generated highest profit for the business but end of year 2013 company faced huge number of loss on the other side product 3 has not higher profit margin but it is the most steady </a:t>
            </a:r>
            <a:r>
              <a:rPr lang="en-US" sz="1400" dirty="0" err="1">
                <a:latin typeface="Arial" panose="020B0604020202020204" pitchFamily="34" charset="0"/>
                <a:ea typeface="Cambria" panose="02040503050406030204" pitchFamily="18" charset="0"/>
                <a:cs typeface="Arial" panose="020B0604020202020204" pitchFamily="34" charset="0"/>
              </a:rPr>
              <a:t>performance,Sp</a:t>
            </a:r>
            <a:r>
              <a:rPr lang="en-US" sz="1400" dirty="0">
                <a:latin typeface="Arial" panose="020B0604020202020204" pitchFamily="34" charset="0"/>
                <a:ea typeface="Cambria" panose="02040503050406030204" pitchFamily="18" charset="0"/>
                <a:cs typeface="Arial" panose="020B0604020202020204" pitchFamily="34" charset="0"/>
              </a:rPr>
              <a:t> based on this company will surely look on to product 1&amp;2 and try to improve product 3 performance.</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Average CRO and CTR is ideal but not well performed, So try to improve CRO Rate specially to convert more sessions into orders.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Maximum number of visitor came on website and made order from mobile while desktop performed better for conversion rate, based on this analysis we can clearly recommend to website managers to improve mobile friendly order page and modify desktop landing pages.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 Based on RVR Analysis Company should focus on their customers </a:t>
            </a:r>
            <a:r>
              <a:rPr lang="en-US" sz="1400" b="0" i="0" dirty="0">
                <a:effectLst/>
                <a:latin typeface="Arial" panose="020B0604020202020204" pitchFamily="34" charset="0"/>
                <a:cs typeface="Arial" panose="020B0604020202020204" pitchFamily="34" charset="0"/>
              </a:rPr>
              <a:t>Although there is no optimal standard laid out for the rate of returning visitors to your site, and RVR below 25% is not good. It mostly points to the ineffectiveness of  website content in bringing back  visitors to the site. It’s probably time to examine your website content and see if it needs some improvement. If you have an RVR of 30%, then it is good news,  content is perceived as useful or entertaining to your visitors.</a:t>
            </a: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24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noFill/>
          <a:ln w="12700">
            <a:miter lim="400000"/>
          </a:ln>
        </p:spPr>
        <p:txBody>
          <a:bodyPr lIns="45719" rIns="45719" anchor="ctr"/>
          <a:lstStyle/>
          <a:p>
            <a:endParaRPr/>
          </a:p>
        </p:txBody>
      </p:sp>
      <p:sp>
        <p:nvSpPr>
          <p:cNvPr id="162" name="Shape 114"/>
          <p:cNvSpPr/>
          <p:nvPr/>
        </p:nvSpPr>
        <p:spPr>
          <a:xfrm>
            <a:off x="205025" y="14842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Recommendations</a:t>
            </a:r>
            <a:endParaRPr dirty="0"/>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5" name="Arrow: Pentagon 4">
            <a:extLst>
              <a:ext uri="{FF2B5EF4-FFF2-40B4-BE49-F238E27FC236}">
                <a16:creationId xmlns:a16="http://schemas.microsoft.com/office/drawing/2014/main" id="{E0539048-596E-40E1-896D-8053E3198FEC}"/>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
        <p:nvSpPr>
          <p:cNvPr id="2" name="TextBox 1">
            <a:extLst>
              <a:ext uri="{FF2B5EF4-FFF2-40B4-BE49-F238E27FC236}">
                <a16:creationId xmlns:a16="http://schemas.microsoft.com/office/drawing/2014/main" id="{B3E48962-4203-4162-9F55-06EC8B94603E}"/>
              </a:ext>
            </a:extLst>
          </p:cNvPr>
          <p:cNvSpPr txBox="1"/>
          <p:nvPr/>
        </p:nvSpPr>
        <p:spPr>
          <a:xfrm>
            <a:off x="-98324" y="803763"/>
            <a:ext cx="9274226" cy="5416868"/>
          </a:xfrm>
          <a:prstGeom prst="rect">
            <a:avLst/>
          </a:prstGeom>
          <a:noFill/>
        </p:spPr>
        <p:txBody>
          <a:bodyPr wrap="square" rtlCol="0">
            <a:spAutoFit/>
          </a:bodyPr>
          <a:lstStyle/>
          <a:p>
            <a:r>
              <a:rPr lang="en-US" sz="2000" b="1" dirty="0"/>
              <a:t>From the above analysis here are some recommendations for online e-commerce portals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To get more number repeat sessions company should also focus on some landing pages which are very low rate compare to others, from landing page analysis some of pages has very low </a:t>
            </a:r>
            <a:r>
              <a:rPr lang="en-US" sz="1400" dirty="0" err="1">
                <a:latin typeface="Arial" panose="020B0604020202020204" pitchFamily="34" charset="0"/>
                <a:ea typeface="Cambria" panose="02040503050406030204" pitchFamily="18" charset="0"/>
                <a:cs typeface="Arial" panose="020B0604020202020204" pitchFamily="34" charset="0"/>
              </a:rPr>
              <a:t>rate,So</a:t>
            </a:r>
            <a:r>
              <a:rPr lang="en-US" sz="1400" dirty="0">
                <a:latin typeface="Arial" panose="020B0604020202020204" pitchFamily="34" charset="0"/>
                <a:ea typeface="Cambria" panose="02040503050406030204" pitchFamily="18" charset="0"/>
                <a:cs typeface="Arial" panose="020B0604020202020204" pitchFamily="34" charset="0"/>
              </a:rPr>
              <a:t> try to improve those landing page design, modify content to increase repeat sessions.</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For Bid Optimization analysis Google Search is the highest number of orders and sessions and social platforms has the highest conversion rate, So  based on this company decrease their bids in G search and increase </a:t>
            </a:r>
            <a:r>
              <a:rPr lang="en-US" sz="1400" dirty="0" err="1">
                <a:latin typeface="Arial" panose="020B0604020202020204" pitchFamily="34" charset="0"/>
                <a:ea typeface="Cambria" panose="02040503050406030204" pitchFamily="18" charset="0"/>
                <a:cs typeface="Arial" panose="020B0604020202020204" pitchFamily="34" charset="0"/>
              </a:rPr>
              <a:t>theier</a:t>
            </a:r>
            <a:r>
              <a:rPr lang="en-US" sz="1400" dirty="0">
                <a:latin typeface="Arial" panose="020B0604020202020204" pitchFamily="34" charset="0"/>
                <a:ea typeface="Cambria" panose="02040503050406030204" pitchFamily="18" charset="0"/>
                <a:cs typeface="Arial" panose="020B0604020202020204" pitchFamily="34" charset="0"/>
              </a:rPr>
              <a:t> bidding on social platforms to get better performance.</a:t>
            </a:r>
          </a:p>
          <a:p>
            <a:pPr marL="285750" indent="-285750">
              <a:buFont typeface="Wingdings" panose="05000000000000000000" pitchFamily="2" charset="2"/>
              <a:buChar char="q"/>
            </a:pPr>
            <a:r>
              <a:rPr lang="en-US" sz="1400" dirty="0">
                <a:latin typeface="Arial" panose="020B0604020202020204" pitchFamily="34" charset="0"/>
                <a:ea typeface="Cambria" panose="02040503050406030204" pitchFamily="18" charset="0"/>
                <a:cs typeface="Arial" panose="020B0604020202020204" pitchFamily="34" charset="0"/>
              </a:rPr>
              <a:t>Product 3 is the most unsatisfied product for the customers as it has maximum number of refund rate and product 1 is the most successful product for this company, So company improve product 3 quality to reduce refund  rate.</a:t>
            </a:r>
          </a:p>
          <a:p>
            <a:pPr marL="285750" indent="-285750">
              <a:buFont typeface="Wingdings" panose="05000000000000000000" pitchFamily="2" charset="2"/>
              <a:buChar char="q"/>
            </a:pPr>
            <a:r>
              <a:rPr lang="en-US" sz="1400" b="0" i="0" dirty="0">
                <a:solidFill>
                  <a:schemeClr val="tx1"/>
                </a:solidFill>
                <a:effectLst/>
                <a:latin typeface="Arial" panose="020B0604020202020204" pitchFamily="34" charset="0"/>
                <a:ea typeface="Cambria" panose="02040503050406030204" pitchFamily="18" charset="0"/>
                <a:cs typeface="Arial" panose="020B0604020202020204" pitchFamily="34" charset="0"/>
              </a:rPr>
              <a:t>If we know which marketing channels, campaigns, or ads are generating conversions, we can easily allocate our budget where it is actually paying off and get rid of ineffective marketing channels. So based on this analysis business can reallocate  paid advertisement budge</a:t>
            </a:r>
            <a:r>
              <a:rPr lang="en-US" sz="1600" b="0" i="0" dirty="0">
                <a:solidFill>
                  <a:schemeClr val="tx1"/>
                </a:solidFill>
                <a:effectLst/>
                <a:latin typeface="Arial" panose="020B0604020202020204" pitchFamily="34" charset="0"/>
                <a:ea typeface="Cambria" panose="02040503050406030204" pitchFamily="18" charset="0"/>
                <a:cs typeface="Arial" panose="020B0604020202020204" pitchFamily="34" charset="0"/>
              </a:rPr>
              <a:t>t</a:t>
            </a:r>
            <a:r>
              <a:rPr lang="en-US" sz="1400" b="0" i="0" dirty="0">
                <a:solidFill>
                  <a:schemeClr val="tx1"/>
                </a:solidFill>
                <a:effectLst/>
                <a:latin typeface="Cambria" panose="02040503050406030204" pitchFamily="18" charset="0"/>
                <a:ea typeface="Cambria" panose="02040503050406030204" pitchFamily="18" charset="0"/>
              </a:rPr>
              <a:t>.</a:t>
            </a:r>
            <a:endParaRPr kumimoji="0" lang="en-US" sz="1400" b="0" i="0" u="none" strike="noStrike" cap="none" spc="0" normalizeH="0" baseline="0" dirty="0">
              <a:ln>
                <a:noFill/>
              </a:ln>
              <a:solidFill>
                <a:schemeClr val="tx1"/>
              </a:solidFill>
              <a:effectLst/>
              <a:uFillTx/>
              <a:latin typeface="Cambria" panose="02040503050406030204" pitchFamily="18" charset="0"/>
              <a:ea typeface="Cambria" panose="02040503050406030204" pitchFamily="18" charset="0"/>
              <a:sym typeface="Arial"/>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ea typeface="Cambria" panose="02040503050406030204" pitchFamily="18" charset="0"/>
              <a:cs typeface="Arial" panose="020B0604020202020204" pitchFamily="34" charset="0"/>
            </a:endParaRPr>
          </a:p>
          <a:p>
            <a:pPr marL="285750" indent="-285750">
              <a:buFont typeface="Wingdings" panose="05000000000000000000" pitchFamily="2" charset="2"/>
              <a:buChar char="q"/>
            </a:pPr>
            <a:endParaRPr lang="en-US" sz="2400" dirty="0"/>
          </a:p>
        </p:txBody>
      </p:sp>
    </p:spTree>
    <p:extLst>
      <p:ext uri="{BB962C8B-B14F-4D97-AF65-F5344CB8AC3E}">
        <p14:creationId xmlns:p14="http://schemas.microsoft.com/office/powerpoint/2010/main" val="41620796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4868" y="-19475"/>
            <a:ext cx="9148868" cy="840000"/>
          </a:xfrm>
          <a:prstGeom prst="rect">
            <a:avLst/>
          </a:prstGeom>
          <a:noFill/>
          <a:ln w="12700">
            <a:miter lim="400000"/>
          </a:ln>
        </p:spPr>
        <p:txBody>
          <a:bodyPr lIns="45719" rIns="45719" anchor="ctr"/>
          <a:lstStyle/>
          <a:p>
            <a:endParaRPr dirty="0"/>
          </a:p>
        </p:txBody>
      </p:sp>
      <p:sp>
        <p:nvSpPr>
          <p:cNvPr id="117" name="Shape 64"/>
          <p:cNvSpPr/>
          <p:nvPr/>
        </p:nvSpPr>
        <p:spPr>
          <a:xfrm>
            <a:off x="205025" y="92764"/>
            <a:ext cx="8565600" cy="615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sz="2800" dirty="0">
                <a:latin typeface="Times New Roman" panose="02020603050405020304" pitchFamily="18" charset="0"/>
                <a:cs typeface="Times New Roman" panose="02020603050405020304" pitchFamily="18" charset="0"/>
              </a:rPr>
              <a:t>Agenda</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118" name="Shape 65"/>
          <p:cNvSpPr/>
          <p:nvPr/>
        </p:nvSpPr>
        <p:spPr>
          <a:xfrm>
            <a:off x="343874" y="1211200"/>
            <a:ext cx="5459402" cy="370181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About the Data &amp; Insights Overview</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Steps Involved In Project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Factor Influencing In Online E-Commerce Industry</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Primary Objectives</a:t>
            </a:r>
            <a:endParaRPr b="1" dirty="0">
              <a:latin typeface="Cambria" panose="02040503050406030204" pitchFamily="18" charset="0"/>
              <a:ea typeface="Cambria" panose="02040503050406030204" pitchFamily="18" charset="0"/>
            </a:endParaRP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Data Exploration &amp; Finding Insights</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Recommendations</a:t>
            </a:r>
          </a:p>
          <a:p>
            <a:pPr marL="457200" indent="-355600">
              <a:lnSpc>
                <a:spcPct val="115000"/>
              </a:lnSpc>
              <a:buClr>
                <a:srgbClr val="000000"/>
              </a:buClr>
              <a:buSzPts val="2000"/>
              <a:buFontTx/>
              <a:buAutoNum type="arabicPeriod"/>
              <a:defRPr sz="2000">
                <a:latin typeface="Open Sans"/>
                <a:ea typeface="Open Sans"/>
                <a:cs typeface="Open Sans"/>
                <a:sym typeface="Open Sans"/>
              </a:defRPr>
            </a:pPr>
            <a:r>
              <a:rPr lang="en-US" b="1" dirty="0">
                <a:latin typeface="Cambria" panose="02040503050406030204" pitchFamily="18" charset="0"/>
                <a:ea typeface="Cambria" panose="02040503050406030204" pitchFamily="18" charset="0"/>
              </a:rPr>
              <a:t>Conclusion</a:t>
            </a:r>
          </a:p>
          <a:p>
            <a:pPr marL="101600">
              <a:lnSpc>
                <a:spcPct val="115000"/>
              </a:lnSpc>
              <a:buClr>
                <a:srgbClr val="000000"/>
              </a:buClr>
              <a:buSzPts val="2000"/>
              <a:defRPr sz="2000">
                <a:latin typeface="Open Sans"/>
                <a:ea typeface="Open Sans"/>
                <a:cs typeface="Open Sans"/>
                <a:sym typeface="Open Sans"/>
              </a:defRPr>
            </a:pPr>
            <a:endParaRPr lang="en-US" dirty="0">
              <a:latin typeface="Cambria" panose="02040503050406030204" pitchFamily="18" charset="0"/>
              <a:ea typeface="Cambria" panose="020405030504060302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latin typeface="Cambria" panose="02040503050406030204" pitchFamily="18" charset="0"/>
              <a:ea typeface="Cambria" panose="02040503050406030204" pitchFamily="18" charset="0"/>
            </a:endParaRPr>
          </a:p>
        </p:txBody>
      </p:sp>
      <p:sp>
        <p:nvSpPr>
          <p:cNvPr id="6" name="Arrow: Pentagon 5">
            <a:extLst>
              <a:ext uri="{FF2B5EF4-FFF2-40B4-BE49-F238E27FC236}">
                <a16:creationId xmlns:a16="http://schemas.microsoft.com/office/drawing/2014/main" id="{90AFD576-5E97-4022-8333-759AF44FDBA3}"/>
              </a:ext>
            </a:extLst>
          </p:cNvPr>
          <p:cNvSpPr/>
          <p:nvPr/>
        </p:nvSpPr>
        <p:spPr>
          <a:xfrm>
            <a:off x="74431" y="87289"/>
            <a:ext cx="250928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5400000" scaled="1"/>
            <a:tileRect/>
          </a:gradFill>
          <a:ln w="12700">
            <a:miter lim="400000"/>
          </a:ln>
        </p:spPr>
        <p:txBody>
          <a:bodyPr lIns="45719" rIns="45719" anchor="ctr"/>
          <a:lstStyle/>
          <a:p>
            <a:endParaRPr/>
          </a:p>
        </p:txBody>
      </p:sp>
      <p:sp>
        <p:nvSpPr>
          <p:cNvPr id="158" name="Shape 107"/>
          <p:cNvSpPr/>
          <p:nvPr/>
        </p:nvSpPr>
        <p:spPr>
          <a:xfrm>
            <a:off x="537899" y="1895175"/>
            <a:ext cx="5735310"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22045"/>
            <a:ext cx="9144000" cy="840000"/>
          </a:xfrm>
          <a:prstGeom prst="rect">
            <a:avLst/>
          </a:prstGeom>
          <a:noFill/>
          <a:ln w="12700">
            <a:miter lim="400000"/>
          </a:ln>
        </p:spPr>
        <p:txBody>
          <a:bodyPr lIns="45719" rIns="45719" anchor="ctr"/>
          <a:lstStyle/>
          <a:p>
            <a:endParaRPr/>
          </a:p>
        </p:txBody>
      </p:sp>
      <p:sp>
        <p:nvSpPr>
          <p:cNvPr id="122" name="Shape 71"/>
          <p:cNvSpPr/>
          <p:nvPr/>
        </p:nvSpPr>
        <p:spPr>
          <a:xfrm>
            <a:off x="85061" y="81398"/>
            <a:ext cx="8565600" cy="147729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dirty="0">
                <a:latin typeface="Times New Roman" panose="02020603050405020304" pitchFamily="18" charset="0"/>
                <a:cs typeface="Times New Roman" panose="02020603050405020304" pitchFamily="18" charset="0"/>
              </a:rPr>
              <a:t>About the Data &amp; Insights Overview</a:t>
            </a:r>
          </a:p>
          <a:p>
            <a:endParaRPr lang="en-US" sz="2800" dirty="0">
              <a:latin typeface="Times New Roman" panose="02020603050405020304" pitchFamily="18" charset="0"/>
              <a:cs typeface="Times New Roman" panose="02020603050405020304" pitchFamily="18" charset="0"/>
            </a:endParaRPr>
          </a:p>
          <a:p>
            <a:endParaRPr sz="2800" dirty="0">
              <a:latin typeface="Times New Roman" panose="02020603050405020304" pitchFamily="18" charset="0"/>
              <a:cs typeface="Times New Roman" panose="02020603050405020304" pitchFamily="18" charset="0"/>
            </a:endParaRPr>
          </a:p>
        </p:txBody>
      </p:sp>
      <p:sp>
        <p:nvSpPr>
          <p:cNvPr id="123" name="Shape 72"/>
          <p:cNvSpPr/>
          <p:nvPr/>
        </p:nvSpPr>
        <p:spPr>
          <a:xfrm>
            <a:off x="205025" y="1083299"/>
            <a:ext cx="8565600" cy="384153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i="0" dirty="0">
                <a:effectLst/>
                <a:latin typeface="Arial" panose="020B0604020202020204" pitchFamily="34" charset="0"/>
                <a:ea typeface="Cambria" panose="02040503050406030204" pitchFamily="18" charset="0"/>
                <a:cs typeface="Arial" panose="020B0604020202020204" pitchFamily="34" charset="0"/>
              </a:rPr>
              <a:t>Redbubble is an American  e-commerce company focused on handmade or vintage items and craft supplies. These items fall under a wide range of categories, including toys, art, Soft toys as well as craft supplies,posters,Stickers and tools. It Was founded 16 Years back in 2005.My Datasets evolve around 6 number of table and more then 1 lakhs rows in each table &amp; each </a:t>
            </a:r>
            <a:r>
              <a:rPr lang="en-US" sz="1600" b="0" dirty="0">
                <a:latin typeface="Arial" panose="020B0604020202020204" pitchFamily="34" charset="0"/>
                <a:ea typeface="Cambria" panose="02040503050406030204" pitchFamily="18" charset="0"/>
                <a:cs typeface="Arial" panose="020B0604020202020204" pitchFamily="34" charset="0"/>
              </a:rPr>
              <a:t>t</a:t>
            </a:r>
            <a:r>
              <a:rPr lang="en-US" sz="1600" b="0" i="0" dirty="0">
                <a:effectLst/>
                <a:latin typeface="Arial" panose="020B0604020202020204" pitchFamily="34" charset="0"/>
                <a:ea typeface="Cambria" panose="02040503050406030204" pitchFamily="18" charset="0"/>
                <a:cs typeface="Arial" panose="020B0604020202020204" pitchFamily="34" charset="0"/>
              </a:rPr>
              <a:t>able has more then 4 attributes and I took just 4 of their newly launch products from the year 2012-2016.My Main Analytical Approach in this dataset is to find online website analysis and finding insights for online Business. Listed below some of my finding insights list</a:t>
            </a:r>
          </a:p>
          <a:p>
            <a:r>
              <a:rPr lang="en-US" sz="1600" b="0" dirty="0">
                <a:latin typeface="Arial" panose="020B0604020202020204" pitchFamily="34" charset="0"/>
                <a:ea typeface="Cambria" panose="02040503050406030204" pitchFamily="18" charset="0"/>
                <a:cs typeface="Arial" panose="020B0604020202020204" pitchFamily="34" charset="0"/>
              </a:rPr>
              <a:t>1.Webiste traffic Analysis.</a:t>
            </a:r>
          </a:p>
          <a:p>
            <a:r>
              <a:rPr lang="en-US" sz="1600" b="0" dirty="0">
                <a:latin typeface="Arial" panose="020B0604020202020204" pitchFamily="34" charset="0"/>
                <a:ea typeface="Cambria" panose="02040503050406030204" pitchFamily="18" charset="0"/>
                <a:cs typeface="Arial" panose="020B0604020202020204" pitchFamily="34" charset="0"/>
              </a:rPr>
              <a:t>2.Bid Optimization for Utm Sources.</a:t>
            </a:r>
          </a:p>
          <a:p>
            <a:r>
              <a:rPr lang="en-US" sz="1600" b="0" dirty="0">
                <a:latin typeface="Arial" panose="020B0604020202020204" pitchFamily="34" charset="0"/>
                <a:ea typeface="Cambria" panose="02040503050406030204" pitchFamily="18" charset="0"/>
                <a:cs typeface="Arial" panose="020B0604020202020204" pitchFamily="34" charset="0"/>
              </a:rPr>
              <a:t>3.Landing Page Analysis.</a:t>
            </a:r>
          </a:p>
          <a:p>
            <a:r>
              <a:rPr lang="en-US" sz="1600" b="0" dirty="0">
                <a:latin typeface="Arial" panose="020B0604020202020204" pitchFamily="34" charset="0"/>
                <a:ea typeface="Cambria" panose="02040503050406030204" pitchFamily="18" charset="0"/>
                <a:cs typeface="Arial" panose="020B0604020202020204" pitchFamily="34" charset="0"/>
              </a:rPr>
              <a:t>4.Product Sales Analysis.</a:t>
            </a:r>
          </a:p>
          <a:p>
            <a:r>
              <a:rPr lang="en-US" sz="1600" b="0" dirty="0">
                <a:latin typeface="Arial" panose="020B0604020202020204" pitchFamily="34" charset="0"/>
                <a:ea typeface="Cambria" panose="02040503050406030204" pitchFamily="18" charset="0"/>
                <a:cs typeface="Arial" panose="020B0604020202020204" pitchFamily="34" charset="0"/>
              </a:rPr>
              <a:t>5.User Behavior Analysis.</a:t>
            </a:r>
          </a:p>
          <a:p>
            <a:r>
              <a:rPr lang="en-US" sz="1600" b="0" dirty="0">
                <a:latin typeface="Arial" panose="020B0604020202020204" pitchFamily="34" charset="0"/>
                <a:ea typeface="Cambria" panose="02040503050406030204" pitchFamily="18" charset="0"/>
                <a:cs typeface="Arial" panose="020B0604020202020204" pitchFamily="34" charset="0"/>
              </a:rPr>
              <a:t>6.Conversion Rate Analysis.</a:t>
            </a:r>
            <a:endParaRPr sz="1800" b="0" dirty="0">
              <a:latin typeface="Arial" panose="020B0604020202020204" pitchFamily="34" charset="0"/>
              <a:ea typeface="Cambria" panose="02040503050406030204" pitchFamily="18" charset="0"/>
              <a:cs typeface="Arial" panose="020B0604020202020204" pitchFamily="34" charset="0"/>
            </a:endParaRPr>
          </a:p>
        </p:txBody>
      </p:sp>
      <p:sp>
        <p:nvSpPr>
          <p:cNvPr id="5" name="Arrow: Pentagon 4">
            <a:extLst>
              <a:ext uri="{FF2B5EF4-FFF2-40B4-BE49-F238E27FC236}">
                <a16:creationId xmlns:a16="http://schemas.microsoft.com/office/drawing/2014/main" id="{A07674F5-800B-45C1-BD0A-D9D0040190E9}"/>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25366"/>
            <a:ext cx="9191402" cy="840000"/>
          </a:xfrm>
          <a:prstGeom prst="rect">
            <a:avLst/>
          </a:prstGeom>
          <a:noFill/>
          <a:ln w="12700">
            <a:miter lim="400000"/>
          </a:ln>
        </p:spPr>
        <p:txBody>
          <a:bodyPr lIns="45719" rIns="45719" anchor="ctr"/>
          <a:lstStyle/>
          <a:p>
            <a:pPr marL="101600">
              <a:lnSpc>
                <a:spcPct val="115000"/>
              </a:lnSpc>
              <a:buClr>
                <a:srgbClr val="000000"/>
              </a:buClr>
              <a:buSzPts val="2000"/>
              <a:defRPr sz="2000">
                <a:latin typeface="Open Sans"/>
                <a:ea typeface="Open Sans"/>
                <a:cs typeface="Open Sans"/>
                <a:sym typeface="Open Sans"/>
              </a:defRPr>
            </a:pPr>
            <a:r>
              <a:rPr lang="en-US" sz="2800" b="1" dirty="0">
                <a:latin typeface="Times New Roman" panose="02020603050405020304" pitchFamily="18" charset="0"/>
                <a:cs typeface="Times New Roman" panose="02020603050405020304" pitchFamily="18" charset="0"/>
              </a:rPr>
              <a:t>Steps Involved In Project</a:t>
            </a: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32" name="Shape 81"/>
          <p:cNvSpPr/>
          <p:nvPr/>
        </p:nvSpPr>
        <p:spPr>
          <a:xfrm>
            <a:off x="205025" y="902545"/>
            <a:ext cx="8565600" cy="40124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Ø"/>
            </a:pPr>
            <a:r>
              <a:rPr lang="en-US" sz="1800" dirty="0">
                <a:latin typeface="Cambria" panose="02040503050406030204" pitchFamily="18" charset="0"/>
                <a:ea typeface="Cambria" panose="02040503050406030204" pitchFamily="18" charset="0"/>
              </a:rPr>
              <a:t>Importing Dataset-</a:t>
            </a:r>
            <a:r>
              <a:rPr lang="en-US" sz="1800" b="0" dirty="0">
                <a:latin typeface="Cambria" panose="02040503050406030204" pitchFamily="18" charset="0"/>
                <a:ea typeface="Cambria" panose="02040503050406030204" pitchFamily="18" charset="0"/>
              </a:rPr>
              <a:t>I have Imported the dataset from online maven analytics e learning portal. It was in CSV for mat with 8 tables and more then 1 lakhs for each table.</a:t>
            </a:r>
          </a:p>
          <a:p>
            <a:pPr marL="342900" indent="-342900">
              <a:buFont typeface="Wingdings" panose="05000000000000000000" pitchFamily="2" charset="2"/>
              <a:buChar char="Ø"/>
            </a:pPr>
            <a:r>
              <a:rPr lang="en-US" sz="1800" dirty="0">
                <a:latin typeface="Cambria" panose="02040503050406030204" pitchFamily="18" charset="0"/>
                <a:ea typeface="Cambria" panose="02040503050406030204" pitchFamily="18" charset="0"/>
              </a:rPr>
              <a:t>Data Processing and Cleaning-</a:t>
            </a:r>
            <a:r>
              <a:rPr lang="en-US" sz="1800" b="0" dirty="0">
                <a:latin typeface="Cambria" panose="02040503050406030204" pitchFamily="18" charset="0"/>
                <a:ea typeface="Cambria" panose="02040503050406030204" pitchFamily="18" charset="0"/>
              </a:rPr>
              <a:t>The next step was to clean data and processing in SQL.For Data Cleaning Purpose I Have Used some DML &amp; DDl Statements like Text Funtions,Coalesce,Str_to_date,Distinct,Update,TrunCate,Case when Etc. </a:t>
            </a:r>
          </a:p>
          <a:p>
            <a:pPr marL="342900" indent="-342900">
              <a:buFont typeface="Wingdings" panose="05000000000000000000" pitchFamily="2" charset="2"/>
              <a:buChar char="Ø"/>
            </a:pPr>
            <a:r>
              <a:rPr lang="en-US" sz="1800" dirty="0">
                <a:latin typeface="Cambria" panose="02040503050406030204" pitchFamily="18" charset="0"/>
                <a:ea typeface="Cambria" panose="02040503050406030204" pitchFamily="18" charset="0"/>
              </a:rPr>
              <a:t>Data Exploration &amp; Finding Insights-</a:t>
            </a:r>
            <a:r>
              <a:rPr lang="en-US" sz="1800" b="0" dirty="0">
                <a:latin typeface="Cambria" panose="02040503050406030204" pitchFamily="18" charset="0"/>
                <a:ea typeface="Cambria" panose="02040503050406030204" pitchFamily="18" charset="0"/>
              </a:rPr>
              <a:t>Finally Mysql is used to gain business insights from large datasets &amp; Solve Problems.For Visualizations Purpose I used Excel(2016).</a:t>
            </a:r>
            <a:endParaRPr lang="en-US" sz="1800" dirty="0">
              <a:latin typeface="Cambria" panose="02040503050406030204" pitchFamily="18" charset="0"/>
              <a:ea typeface="Cambria" panose="02040503050406030204" pitchFamily="18" charset="0"/>
            </a:endParaRPr>
          </a:p>
          <a:p>
            <a:r>
              <a:rPr lang="en-US" sz="1800" b="0" dirty="0">
                <a:latin typeface="Cambria" panose="02040503050406030204" pitchFamily="18" charset="0"/>
                <a:ea typeface="Cambria" panose="02040503050406030204" pitchFamily="18" charset="0"/>
              </a:rPr>
              <a:t> </a:t>
            </a:r>
          </a:p>
          <a:p>
            <a:pPr marL="342900" indent="-342900">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p:txBody>
      </p:sp>
      <p:sp>
        <p:nvSpPr>
          <p:cNvPr id="5" name="Arrow: Pentagon 4">
            <a:extLst>
              <a:ext uri="{FF2B5EF4-FFF2-40B4-BE49-F238E27FC236}">
                <a16:creationId xmlns:a16="http://schemas.microsoft.com/office/drawing/2014/main" id="{383BEAFF-D783-468E-B835-9895BF3668E4}"/>
              </a:ext>
            </a:extLst>
          </p:cNvPr>
          <p:cNvSpPr/>
          <p:nvPr/>
        </p:nvSpPr>
        <p:spPr>
          <a:xfrm>
            <a:off x="85061" y="81398"/>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9D8C2377-49E1-4539-ACC5-0B1614046AD1}"/>
              </a:ext>
            </a:extLst>
          </p:cNvPr>
          <p:cNvSpPr>
            <a:spLocks noGrp="1"/>
          </p:cNvSpPr>
          <p:nvPr>
            <p:ph type="title"/>
          </p:nvPr>
        </p:nvSpPr>
        <p:spPr>
          <a:xfrm>
            <a:off x="0" y="0"/>
            <a:ext cx="9144000" cy="914400"/>
          </a:xfrm>
          <a:prstGeom prst="rect">
            <a:avLst/>
          </a:prstGeom>
          <a:noFill/>
          <a:ln w="12700">
            <a:miter lim="400000"/>
          </a:ln>
        </p:spPr>
        <p:txBody>
          <a:bodyPr lIns="45719" rIns="45719" anchor="ctr">
            <a:normAutofit/>
          </a:bodyPr>
          <a:lstStyle/>
          <a:p>
            <a:r>
              <a:rPr lang="en-US" b="1" dirty="0">
                <a:latin typeface="Times New Roman" panose="02020603050405020304" pitchFamily="18" charset="0"/>
                <a:cs typeface="Times New Roman" panose="02020603050405020304" pitchFamily="18" charset="0"/>
              </a:rPr>
              <a:t> Factor Influencing In Online E-Commerce Industry</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326B22-813C-42C2-89D3-97601D17118C}"/>
              </a:ext>
            </a:extLst>
          </p:cNvPr>
          <p:cNvSpPr>
            <a:spLocks noGrp="1"/>
          </p:cNvSpPr>
          <p:nvPr>
            <p:ph type="body" idx="1"/>
          </p:nvPr>
        </p:nvSpPr>
        <p:spPr>
          <a:xfrm>
            <a:off x="24620" y="1137683"/>
            <a:ext cx="9119380" cy="3923414"/>
          </a:xfrm>
        </p:spPr>
        <p:txBody>
          <a:bodyPr>
            <a:normAutofit/>
          </a:bodyPr>
          <a:lstStyle/>
          <a:p>
            <a:pPr marL="114300" indent="0">
              <a:buNone/>
            </a:pPr>
            <a:r>
              <a:rPr lang="en-US" sz="2000" b="1" dirty="0">
                <a:solidFill>
                  <a:schemeClr val="tx1"/>
                </a:solidFill>
                <a:latin typeface="Cambria" panose="02040503050406030204" pitchFamily="18" charset="0"/>
                <a:ea typeface="Cambria" panose="02040503050406030204" pitchFamily="18" charset="0"/>
              </a:rPr>
              <a:t>1.Website Landing Pages</a:t>
            </a:r>
          </a:p>
          <a:p>
            <a:pPr marL="114300" indent="0">
              <a:buNone/>
            </a:pPr>
            <a:r>
              <a:rPr lang="en-US" sz="2000" b="1" dirty="0">
                <a:solidFill>
                  <a:schemeClr val="tx1"/>
                </a:solidFill>
                <a:latin typeface="Cambria" panose="02040503050406030204" pitchFamily="18" charset="0"/>
                <a:ea typeface="Cambria" panose="02040503050406030204" pitchFamily="18" charset="0"/>
              </a:rPr>
              <a:t>2.Conversion Rate understanding for Each Page</a:t>
            </a:r>
          </a:p>
          <a:p>
            <a:pPr marL="114300" indent="0">
              <a:buNone/>
            </a:pPr>
            <a:r>
              <a:rPr lang="en-US" sz="2000" b="1" dirty="0">
                <a:solidFill>
                  <a:schemeClr val="tx1"/>
                </a:solidFill>
                <a:latin typeface="Cambria" panose="02040503050406030204" pitchFamily="18" charset="0"/>
                <a:ea typeface="Cambria" panose="02040503050406030204" pitchFamily="18" charset="0"/>
              </a:rPr>
              <a:t>3.UTM Source Understanding</a:t>
            </a:r>
          </a:p>
          <a:p>
            <a:pPr marL="114300" indent="0">
              <a:buNone/>
            </a:pPr>
            <a:r>
              <a:rPr lang="en-US" sz="2000" b="1" dirty="0">
                <a:solidFill>
                  <a:schemeClr val="tx1"/>
                </a:solidFill>
                <a:latin typeface="Cambria" panose="02040503050406030204" pitchFamily="18" charset="0"/>
                <a:ea typeface="Cambria" panose="02040503050406030204" pitchFamily="18" charset="0"/>
              </a:rPr>
              <a:t>4.Growth Rate By Device Type</a:t>
            </a:r>
          </a:p>
          <a:p>
            <a:pPr marL="114300" indent="0">
              <a:buNone/>
            </a:pPr>
            <a:r>
              <a:rPr lang="en-US" sz="2000" b="1" dirty="0">
                <a:solidFill>
                  <a:schemeClr val="tx1"/>
                </a:solidFill>
                <a:latin typeface="Cambria" panose="02040503050406030204" pitchFamily="18" charset="0"/>
                <a:ea typeface="Cambria" panose="02040503050406030204" pitchFamily="18" charset="0"/>
              </a:rPr>
              <a:t>5.Understanding Brand Vs Nonbrand Analysis</a:t>
            </a:r>
          </a:p>
          <a:p>
            <a:pPr marL="114300" indent="0">
              <a:buNone/>
            </a:pPr>
            <a:r>
              <a:rPr lang="en-US" sz="2000" b="1" dirty="0">
                <a:solidFill>
                  <a:schemeClr val="tx1"/>
                </a:solidFill>
                <a:latin typeface="Cambria" panose="02040503050406030204" pitchFamily="18" charset="0"/>
                <a:ea typeface="Cambria" panose="02040503050406030204" pitchFamily="18" charset="0"/>
              </a:rPr>
              <a:t>6.Refund Rate Analysis</a:t>
            </a:r>
          </a:p>
          <a:p>
            <a:pPr marL="114300" indent="0">
              <a:buNone/>
            </a:pPr>
            <a:r>
              <a:rPr lang="en-US" sz="2000" b="1" dirty="0">
                <a:solidFill>
                  <a:schemeClr val="tx1"/>
                </a:solidFill>
                <a:latin typeface="Cambria" panose="02040503050406030204" pitchFamily="18" charset="0"/>
                <a:ea typeface="Cambria" panose="02040503050406030204" pitchFamily="18" charset="0"/>
              </a:rPr>
              <a:t>7.Click Rate Conversion Analysis</a:t>
            </a:r>
          </a:p>
        </p:txBody>
      </p:sp>
      <p:sp>
        <p:nvSpPr>
          <p:cNvPr id="5" name="Arrow: Pentagon 4">
            <a:extLst>
              <a:ext uri="{FF2B5EF4-FFF2-40B4-BE49-F238E27FC236}">
                <a16:creationId xmlns:a16="http://schemas.microsoft.com/office/drawing/2014/main" id="{E7AE543D-E499-45C1-9092-C5FF741339F0}"/>
              </a:ext>
            </a:extLst>
          </p:cNvPr>
          <p:cNvSpPr/>
          <p:nvPr/>
        </p:nvSpPr>
        <p:spPr>
          <a:xfrm>
            <a:off x="45887" y="177095"/>
            <a:ext cx="8492058"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2078364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noFill/>
          <a:ln w="12700">
            <a:miter lim="400000"/>
          </a:ln>
        </p:spPr>
        <p:txBody>
          <a:bodyPr lIns="45719" rIns="45719" anchor="ctr"/>
          <a:lstStyle/>
          <a:p>
            <a:endParaRPr/>
          </a:p>
        </p:txBody>
      </p:sp>
      <p:sp>
        <p:nvSpPr>
          <p:cNvPr id="140" name="Shape 89"/>
          <p:cNvSpPr/>
          <p:nvPr/>
        </p:nvSpPr>
        <p:spPr>
          <a:xfrm>
            <a:off x="12174" y="71309"/>
            <a:ext cx="8565600" cy="6489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marL="101600">
              <a:lnSpc>
                <a:spcPct val="115000"/>
              </a:lnSpc>
              <a:buClr>
                <a:srgbClr val="000000"/>
              </a:buClr>
              <a:buSzPts val="2000"/>
              <a:defRPr sz="2000">
                <a:latin typeface="Open Sans"/>
                <a:ea typeface="Open Sans"/>
                <a:cs typeface="Open Sans"/>
                <a:sym typeface="Open Sans"/>
              </a:defRPr>
            </a:pPr>
            <a:r>
              <a:rPr lang="en-US" sz="2800" dirty="0">
                <a:latin typeface="Cambria" panose="02040503050406030204" pitchFamily="18" charset="0"/>
                <a:ea typeface="Cambria" panose="02040503050406030204" pitchFamily="18" charset="0"/>
              </a:rPr>
              <a:t>Primary Objectives</a:t>
            </a:r>
          </a:p>
        </p:txBody>
      </p:sp>
      <p:sp>
        <p:nvSpPr>
          <p:cNvPr id="141" name="Shape 90"/>
          <p:cNvSpPr/>
          <p:nvPr/>
        </p:nvSpPr>
        <p:spPr>
          <a:xfrm>
            <a:off x="141229" y="11291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b="0" dirty="0"/>
          </a:p>
        </p:txBody>
      </p:sp>
      <p:sp>
        <p:nvSpPr>
          <p:cNvPr id="2" name="TextBox 1">
            <a:extLst>
              <a:ext uri="{FF2B5EF4-FFF2-40B4-BE49-F238E27FC236}">
                <a16:creationId xmlns:a16="http://schemas.microsoft.com/office/drawing/2014/main" id="{05E79A20-8364-42C3-A7E0-C8AC6F0ABFC2}"/>
              </a:ext>
            </a:extLst>
          </p:cNvPr>
          <p:cNvSpPr txBox="1"/>
          <p:nvPr/>
        </p:nvSpPr>
        <p:spPr>
          <a:xfrm>
            <a:off x="103625" y="975212"/>
            <a:ext cx="8474149"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There are ample amount of objective we can find from this dataset but our main concern is to help business problems,growth and also help business official website to grow its performance from datasets.</a:t>
            </a:r>
          </a:p>
          <a:p>
            <a:pPr marL="0" marR="0" indent="0" algn="l" defTabSz="914400" rtl="0" fontAlgn="auto" latinLnBrk="0" hangingPunct="0">
              <a:lnSpc>
                <a:spcPct val="100000"/>
              </a:lnSpc>
              <a:spcBef>
                <a:spcPts val="0"/>
              </a:spcBef>
              <a:spcAft>
                <a:spcPts val="0"/>
              </a:spcAft>
              <a:buClrTx/>
              <a:buSzTx/>
              <a:buFontTx/>
              <a:buNone/>
              <a:tabLst/>
            </a:pPr>
            <a:endParaRPr lang="en-US" sz="1600" dirty="0">
              <a:latin typeface="Cambria" panose="02040503050406030204" pitchFamily="18" charset="0"/>
              <a:ea typeface="Cambria" panose="02040503050406030204" pitchFamily="18"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1.Product level sales analysis is the most important thing for any kind of business from this we can find that which product is makes largest profit and which makes less amount of profit.</a:t>
            </a: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2. Product Level Refund Analysis can give us which Product and amount rejected by customers so that business can optimize their products.</a:t>
            </a: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3.Website Landing page Analysis is also very useful objectives, from this analysis business can analyze their website landing page understanding and what are modification required to accrue more customers.</a:t>
            </a: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4.Business Seasonality Analysis helps business to understand which month or quarter of the year which product is in trending position and which month business face loss margin.</a:t>
            </a: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5.Another important analysis for any ecommerce company is conversion rate analysis, from this analysis business can understand their conversion by each step of any product purchase for each customer.</a:t>
            </a:r>
          </a:p>
          <a:p>
            <a:pPr marL="0" marR="0" indent="0" algn="l" defTabSz="914400" rtl="0" fontAlgn="auto" latinLnBrk="0" hangingPunct="0">
              <a:lnSpc>
                <a:spcPct val="100000"/>
              </a:lnSpc>
              <a:spcBef>
                <a:spcPts val="0"/>
              </a:spcBef>
              <a:spcAft>
                <a:spcPts val="0"/>
              </a:spcAft>
              <a:buClrTx/>
              <a:buSzTx/>
              <a:buFontTx/>
              <a:buNone/>
              <a:tabLst/>
            </a:pPr>
            <a:endParaRPr lang="en-US" sz="1600" dirty="0">
              <a:latin typeface="Cambria" panose="02040503050406030204" pitchFamily="18" charset="0"/>
              <a:ea typeface="Cambria" panose="02040503050406030204" pitchFamily="18"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lang="en-US" sz="1600" dirty="0">
                <a:latin typeface="Cambria" panose="02040503050406030204" pitchFamily="18" charset="0"/>
                <a:ea typeface="Cambria" panose="02040503050406030204" pitchFamily="18" charset="0"/>
                <a:cs typeface="Arial" panose="020B0604020202020204" pitchFamily="34" charset="0"/>
              </a:rPr>
              <a:t> </a:t>
            </a:r>
            <a:endParaRPr kumimoji="0" lang="en-US" sz="16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cs typeface="Arial" panose="020B0604020202020204" pitchFamily="34" charset="0"/>
              <a:sym typeface="Arial"/>
            </a:endParaRPr>
          </a:p>
        </p:txBody>
      </p:sp>
      <p:sp>
        <p:nvSpPr>
          <p:cNvPr id="6" name="Arrow: Pentagon 5">
            <a:extLst>
              <a:ext uri="{FF2B5EF4-FFF2-40B4-BE49-F238E27FC236}">
                <a16:creationId xmlns:a16="http://schemas.microsoft.com/office/drawing/2014/main" id="{D40C5B22-A9B0-4395-9FF3-B42F23EB0E5A}"/>
              </a:ext>
            </a:extLst>
          </p:cNvPr>
          <p:cNvSpPr/>
          <p:nvPr/>
        </p:nvSpPr>
        <p:spPr>
          <a:xfrm>
            <a:off x="85062" y="81398"/>
            <a:ext cx="3891516"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59501" cy="825586"/>
          </a:xfrm>
          <a:prstGeom prst="rect">
            <a:avLst/>
          </a:prstGeom>
          <a:noFill/>
          <a:ln w="12700">
            <a:miter lim="400000"/>
          </a:ln>
        </p:spPr>
        <p:txBody>
          <a:bodyPr lIns="45719" rIns="45719" anchor="ctr"/>
          <a:lstStyle/>
          <a:p>
            <a:endParaRPr/>
          </a:p>
        </p:txBody>
      </p:sp>
      <p:sp>
        <p:nvSpPr>
          <p:cNvPr id="149" name="Shape 98"/>
          <p:cNvSpPr/>
          <p:nvPr/>
        </p:nvSpPr>
        <p:spPr>
          <a:xfrm>
            <a:off x="85061" y="68264"/>
            <a:ext cx="8565600" cy="615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2800" b="1" dirty="0">
                <a:latin typeface="Cambria" panose="02040503050406030204" pitchFamily="18" charset="0"/>
                <a:ea typeface="Cambria" panose="02040503050406030204" pitchFamily="18" charset="0"/>
              </a:rPr>
              <a:t>Data Exploration &amp; Finding Insights</a:t>
            </a:r>
          </a:p>
        </p:txBody>
      </p:sp>
      <p:sp>
        <p:nvSpPr>
          <p:cNvPr id="150" name="Shape 99"/>
          <p:cNvSpPr/>
          <p:nvPr/>
        </p:nvSpPr>
        <p:spPr>
          <a:xfrm>
            <a:off x="85061" y="806111"/>
            <a:ext cx="8565600" cy="140785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Wingdings" panose="05000000000000000000" pitchFamily="2" charset="2"/>
              <a:buChar char="q"/>
            </a:pPr>
            <a:r>
              <a:rPr lang="en-US" sz="1400" b="0" dirty="0">
                <a:latin typeface="Cambria" panose="02040503050406030204" pitchFamily="18" charset="0"/>
                <a:ea typeface="Cambria" panose="02040503050406030204" pitchFamily="18" charset="0"/>
                <a:cs typeface="Arial" panose="020B0604020202020204" pitchFamily="34" charset="0"/>
              </a:rPr>
              <a:t>Product Level Sales Analysis-From this analysis we find lot of things like product 1 is the most old and revenue generated product for this company and if we clearly look on this chart we can observe for product 1 generates largest amount of revenue in winter season. </a:t>
            </a:r>
          </a:p>
          <a:p>
            <a:pPr marL="285750" indent="-285750">
              <a:buFont typeface="Wingdings" panose="05000000000000000000" pitchFamily="2" charset="2"/>
              <a:buChar char="q"/>
            </a:pPr>
            <a:r>
              <a:rPr lang="en-US" sz="1400" b="0" dirty="0">
                <a:latin typeface="Cambria" panose="02040503050406030204" pitchFamily="18" charset="0"/>
                <a:ea typeface="Cambria" panose="02040503050406030204" pitchFamily="18" charset="0"/>
                <a:cs typeface="Arial" panose="020B0604020202020204" pitchFamily="34" charset="0"/>
              </a:rPr>
              <a:t>For Product 2 we can assume that product 2 maximum revenue comes from February(Valentine Month) month So we can target 18-30 age group audience for this product.</a:t>
            </a:r>
            <a:endParaRPr sz="1400" b="0" dirty="0">
              <a:latin typeface="Cambria" panose="02040503050406030204" pitchFamily="18" charset="0"/>
              <a:ea typeface="Cambria" panose="02040503050406030204" pitchFamily="18" charset="0"/>
              <a:cs typeface="Arial" panose="020B0604020202020204" pitchFamily="34" charset="0"/>
            </a:endParaRPr>
          </a:p>
        </p:txBody>
      </p:sp>
      <p:pic>
        <p:nvPicPr>
          <p:cNvPr id="3" name="Picture 2">
            <a:extLst>
              <a:ext uri="{FF2B5EF4-FFF2-40B4-BE49-F238E27FC236}">
                <a16:creationId xmlns:a16="http://schemas.microsoft.com/office/drawing/2014/main" id="{914BF728-0F15-4DA1-A8E3-AC096729C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989" y="2072206"/>
            <a:ext cx="5410950" cy="3003030"/>
          </a:xfrm>
          <a:prstGeom prst="rect">
            <a:avLst/>
          </a:prstGeom>
          <a:ln>
            <a:noFill/>
          </a:ln>
          <a:effectLst>
            <a:softEdge rad="112500"/>
          </a:effectLst>
        </p:spPr>
      </p:pic>
      <p:sp>
        <p:nvSpPr>
          <p:cNvPr id="4" name="TextBox 3">
            <a:extLst>
              <a:ext uri="{FF2B5EF4-FFF2-40B4-BE49-F238E27FC236}">
                <a16:creationId xmlns:a16="http://schemas.microsoft.com/office/drawing/2014/main" id="{F0792AF9-A4D3-490D-A507-D7DCD4FF5D99}"/>
              </a:ext>
            </a:extLst>
          </p:cNvPr>
          <p:cNvSpPr txBox="1"/>
          <p:nvPr/>
        </p:nvSpPr>
        <p:spPr>
          <a:xfrm>
            <a:off x="582671" y="2250804"/>
            <a:ext cx="3785190"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US" b="1" u="sng" dirty="0">
              <a:latin typeface="Cambria" panose="02040503050406030204" pitchFamily="18" charset="0"/>
              <a:ea typeface="Cambria" panose="02040503050406030204" pitchFamily="18"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1" i="0" u="sng" strike="noStrike" cap="none" spc="0" normalizeH="0" baseline="0" dirty="0">
                <a:ln>
                  <a:noFill/>
                </a:ln>
                <a:effectLst/>
                <a:uFillTx/>
                <a:latin typeface="Cambria" panose="02040503050406030204" pitchFamily="18" charset="0"/>
                <a:ea typeface="Cambria" panose="02040503050406030204" pitchFamily="18" charset="0"/>
                <a:cs typeface="Arial" panose="020B0604020202020204" pitchFamily="34" charset="0"/>
                <a:sym typeface="Arial"/>
              </a:rPr>
              <a:t>PRODUCT LEVEL SALES ANALYSIS BY REVENUE GENERATION</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US" dirty="0">
              <a:latin typeface="Cambria" panose="02040503050406030204" pitchFamily="18" charset="0"/>
              <a:ea typeface="Cambria" panose="02040503050406030204" pitchFamily="18"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Cambria" panose="02040503050406030204" pitchFamily="18" charset="0"/>
              <a:ea typeface="Cambria" panose="02040503050406030204" pitchFamily="18" charset="0"/>
              <a:cs typeface="Arial" panose="020B0604020202020204" pitchFamily="34" charset="0"/>
              <a:sym typeface="Arial"/>
            </a:endParaRPr>
          </a:p>
        </p:txBody>
      </p:sp>
      <p:sp>
        <p:nvSpPr>
          <p:cNvPr id="10" name="Arrow: Pentagon 9">
            <a:extLst>
              <a:ext uri="{FF2B5EF4-FFF2-40B4-BE49-F238E27FC236}">
                <a16:creationId xmlns:a16="http://schemas.microsoft.com/office/drawing/2014/main" id="{878E0E5F-690F-4C9B-8C88-7A0F91732102}"/>
              </a:ext>
            </a:extLst>
          </p:cNvPr>
          <p:cNvSpPr/>
          <p:nvPr/>
        </p:nvSpPr>
        <p:spPr>
          <a:xfrm>
            <a:off x="85061" y="81398"/>
            <a:ext cx="6624083"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6"/>
            <a:ext cx="9159501" cy="868503"/>
          </a:xfrm>
          <a:prstGeom prst="rect">
            <a:avLst/>
          </a:prstGeom>
          <a:noFill/>
          <a:ln w="12700">
            <a:miter lim="400000"/>
          </a:ln>
        </p:spPr>
        <p:txBody>
          <a:bodyPr lIns="45719" rIns="45719" anchor="ctr"/>
          <a:lstStyle/>
          <a:p>
            <a:endParaRPr/>
          </a:p>
        </p:txBody>
      </p:sp>
      <p:sp>
        <p:nvSpPr>
          <p:cNvPr id="149" name="Shape 98"/>
          <p:cNvSpPr/>
          <p:nvPr/>
        </p:nvSpPr>
        <p:spPr>
          <a:xfrm>
            <a:off x="98699" y="107353"/>
            <a:ext cx="8565600" cy="10464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98699" y="946356"/>
            <a:ext cx="3338623" cy="384153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buFont typeface="Wingdings" panose="05000000000000000000" pitchFamily="2" charset="2"/>
              <a:buChar char="q"/>
            </a:pPr>
            <a:r>
              <a:rPr lang="en-US" sz="1600" b="0" dirty="0">
                <a:latin typeface="Cambria" panose="02040503050406030204" pitchFamily="18" charset="0"/>
                <a:ea typeface="Cambria" panose="02040503050406030204" pitchFamily="18" charset="0"/>
                <a:cs typeface="Arial" panose="020B0604020202020204" pitchFamily="34" charset="0"/>
              </a:rPr>
              <a:t>For Product 1 its profit is in decrease for the first 2 quarters then slowly increase profit percentage in last quarters, and for the product 2 profit jumps in first quarters then decrease more then 50% from its first quarter. </a:t>
            </a:r>
          </a:p>
          <a:p>
            <a:pPr marL="285750" indent="-285750">
              <a:buFont typeface="Wingdings" panose="05000000000000000000" pitchFamily="2" charset="2"/>
              <a:buChar char="q"/>
            </a:pPr>
            <a:r>
              <a:rPr lang="en-US" sz="1600" b="0" dirty="0">
                <a:latin typeface="Cambria" panose="02040503050406030204" pitchFamily="18" charset="0"/>
                <a:ea typeface="Cambria" panose="02040503050406030204" pitchFamily="18" charset="0"/>
                <a:cs typeface="Arial" panose="020B0604020202020204" pitchFamily="34" charset="0"/>
              </a:rPr>
              <a:t>For Product 3 Profit margin is low compare to 1</a:t>
            </a:r>
            <a:r>
              <a:rPr lang="en-US" sz="1600" b="0" baseline="30000" dirty="0">
                <a:latin typeface="Cambria" panose="02040503050406030204" pitchFamily="18" charset="0"/>
                <a:ea typeface="Cambria" panose="02040503050406030204" pitchFamily="18" charset="0"/>
                <a:cs typeface="Arial" panose="020B0604020202020204" pitchFamily="34" charset="0"/>
              </a:rPr>
              <a:t>st</a:t>
            </a:r>
            <a:r>
              <a:rPr lang="en-US" sz="1600" b="0" dirty="0">
                <a:latin typeface="Cambria" panose="02040503050406030204" pitchFamily="18" charset="0"/>
                <a:ea typeface="Cambria" panose="02040503050406030204" pitchFamily="18" charset="0"/>
                <a:cs typeface="Arial" panose="020B0604020202020204" pitchFamily="34" charset="0"/>
              </a:rPr>
              <a:t> product and 2</a:t>
            </a:r>
            <a:r>
              <a:rPr lang="en-US" sz="1600" b="0" baseline="30000" dirty="0">
                <a:latin typeface="Cambria" panose="02040503050406030204" pitchFamily="18" charset="0"/>
                <a:ea typeface="Cambria" panose="02040503050406030204" pitchFamily="18" charset="0"/>
                <a:cs typeface="Arial" panose="020B0604020202020204" pitchFamily="34" charset="0"/>
              </a:rPr>
              <a:t>nd</a:t>
            </a:r>
            <a:r>
              <a:rPr lang="en-US" sz="1600" b="0" dirty="0">
                <a:latin typeface="Cambria" panose="02040503050406030204" pitchFamily="18" charset="0"/>
                <a:ea typeface="Cambria" panose="02040503050406030204" pitchFamily="18" charset="0"/>
                <a:cs typeface="Arial" panose="020B0604020202020204" pitchFamily="34" charset="0"/>
              </a:rPr>
              <a:t> product but for the product 3 case there is no huge change between profit and loss.</a:t>
            </a:r>
            <a:endParaRPr sz="1600" b="0" dirty="0">
              <a:latin typeface="Cambria" panose="02040503050406030204" pitchFamily="18" charset="0"/>
              <a:ea typeface="Cambria" panose="02040503050406030204" pitchFamily="18" charset="0"/>
              <a:cs typeface="Arial" panose="020B0604020202020204" pitchFamily="34" charset="0"/>
            </a:endParaRP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pic>
        <p:nvPicPr>
          <p:cNvPr id="3" name="Picture 2">
            <a:extLst>
              <a:ext uri="{FF2B5EF4-FFF2-40B4-BE49-F238E27FC236}">
                <a16:creationId xmlns:a16="http://schemas.microsoft.com/office/drawing/2014/main" id="{6E466F0C-5AE7-468A-802A-B34CD1BFB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395" y="1881963"/>
            <a:ext cx="5422605" cy="3175940"/>
          </a:xfrm>
          <a:prstGeom prst="rect">
            <a:avLst/>
          </a:prstGeom>
          <a:ln>
            <a:noFill/>
          </a:ln>
          <a:effectLst>
            <a:softEdge rad="112500"/>
          </a:effectLst>
        </p:spPr>
      </p:pic>
      <p:sp>
        <p:nvSpPr>
          <p:cNvPr id="4" name="TextBox 3">
            <a:extLst>
              <a:ext uri="{FF2B5EF4-FFF2-40B4-BE49-F238E27FC236}">
                <a16:creationId xmlns:a16="http://schemas.microsoft.com/office/drawing/2014/main" id="{312D539B-B327-4C6E-B011-F59573CE5EF1}"/>
              </a:ext>
            </a:extLst>
          </p:cNvPr>
          <p:cNvSpPr txBox="1"/>
          <p:nvPr/>
        </p:nvSpPr>
        <p:spPr>
          <a:xfrm>
            <a:off x="3721395" y="1084007"/>
            <a:ext cx="494290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strike="noStrike" cap="none" spc="0" normalizeH="0" baseline="0" dirty="0">
                <a:ln>
                  <a:noFill/>
                </a:ln>
                <a:effectLst/>
                <a:uFillTx/>
                <a:latin typeface="Cambria" panose="02040503050406030204" pitchFamily="18" charset="0"/>
                <a:ea typeface="Cambria" panose="02040503050406030204" pitchFamily="18" charset="0"/>
                <a:sym typeface="Arial"/>
              </a:rPr>
              <a:t>PRODUCT LEVEL SALES ANALYSIS BY PROFIT AND LOSS MARGIN</a:t>
            </a:r>
          </a:p>
        </p:txBody>
      </p:sp>
      <p:sp>
        <p:nvSpPr>
          <p:cNvPr id="10" name="Arrow: Pentagon 9">
            <a:extLst>
              <a:ext uri="{FF2B5EF4-FFF2-40B4-BE49-F238E27FC236}">
                <a16:creationId xmlns:a16="http://schemas.microsoft.com/office/drawing/2014/main" id="{443E4C8E-CC39-44AE-8540-ADD920F60D26}"/>
              </a:ext>
            </a:extLst>
          </p:cNvPr>
          <p:cNvSpPr/>
          <p:nvPr/>
        </p:nvSpPr>
        <p:spPr>
          <a:xfrm>
            <a:off x="98699" y="116652"/>
            <a:ext cx="6113721"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cxnSp>
        <p:nvCxnSpPr>
          <p:cNvPr id="6" name="Straight Connector 5">
            <a:extLst>
              <a:ext uri="{FF2B5EF4-FFF2-40B4-BE49-F238E27FC236}">
                <a16:creationId xmlns:a16="http://schemas.microsoft.com/office/drawing/2014/main" id="{442F9607-8589-419D-8F68-BF2DD166300E}"/>
              </a:ext>
            </a:extLst>
          </p:cNvPr>
          <p:cNvCxnSpPr/>
          <p:nvPr/>
        </p:nvCxnSpPr>
        <p:spPr>
          <a:xfrm>
            <a:off x="3721395" y="1577229"/>
            <a:ext cx="4635796"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91950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 y="0"/>
            <a:ext cx="9180336" cy="765544"/>
          </a:xfrm>
          <a:prstGeom prst="rect">
            <a:avLst/>
          </a:prstGeom>
          <a:noFill/>
          <a:ln w="12700">
            <a:miter lim="400000"/>
          </a:ln>
        </p:spPr>
        <p:txBody>
          <a:bodyPr lIns="45719" rIns="45719" anchor="ctr"/>
          <a:lstStyle/>
          <a:p>
            <a:endParaRPr/>
          </a:p>
        </p:txBody>
      </p:sp>
      <p:sp>
        <p:nvSpPr>
          <p:cNvPr id="149" name="Shape 98"/>
          <p:cNvSpPr/>
          <p:nvPr/>
        </p:nvSpPr>
        <p:spPr>
          <a:xfrm>
            <a:off x="159373" y="28232"/>
            <a:ext cx="8565600" cy="104640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2800" b="1" dirty="0">
                <a:latin typeface="Times New Roman" panose="02020603050405020304" pitchFamily="18" charset="0"/>
                <a:cs typeface="Times New Roman" panose="02020603050405020304" pitchFamily="18" charset="0"/>
              </a:rPr>
              <a:t>Data Exploration &amp; Finding Insights</a:t>
            </a:r>
          </a:p>
          <a:p>
            <a:endParaRPr sz="2800" dirty="0">
              <a:latin typeface="Times New Roman" panose="02020603050405020304" pitchFamily="18" charset="0"/>
              <a:cs typeface="Times New Roman" panose="02020603050405020304" pitchFamily="18" charset="0"/>
            </a:endParaRPr>
          </a:p>
        </p:txBody>
      </p:sp>
      <p:sp>
        <p:nvSpPr>
          <p:cNvPr id="150" name="Shape 99"/>
          <p:cNvSpPr/>
          <p:nvPr/>
        </p:nvSpPr>
        <p:spPr>
          <a:xfrm>
            <a:off x="139161" y="641889"/>
            <a:ext cx="9004839" cy="193325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b="1" i="0" dirty="0">
                <a:solidFill>
                  <a:srgbClr val="121824"/>
                </a:solidFill>
                <a:effectLst/>
                <a:latin typeface="Cambria" panose="02040503050406030204" pitchFamily="18" charset="0"/>
                <a:ea typeface="Cambria" panose="02040503050406030204" pitchFamily="18" charset="0"/>
              </a:rPr>
              <a:t>Conversion Rate </a:t>
            </a:r>
            <a:r>
              <a:rPr lang="en-US" sz="1400" dirty="0">
                <a:solidFill>
                  <a:srgbClr val="121824"/>
                </a:solidFill>
                <a:latin typeface="Cambria" panose="02040503050406030204" pitchFamily="18" charset="0"/>
                <a:ea typeface="Cambria" panose="02040503050406030204" pitchFamily="18" charset="0"/>
              </a:rPr>
              <a:t>O</a:t>
            </a:r>
            <a:r>
              <a:rPr lang="en-US" sz="1400" b="1" i="0" dirty="0">
                <a:solidFill>
                  <a:srgbClr val="121824"/>
                </a:solidFill>
                <a:effectLst/>
                <a:latin typeface="Cambria" panose="02040503050406030204" pitchFamily="18" charset="0"/>
                <a:ea typeface="Cambria" panose="02040503050406030204" pitchFamily="18" charset="0"/>
              </a:rPr>
              <a:t>ptimization</a:t>
            </a:r>
            <a:r>
              <a:rPr lang="en-US" sz="1400" b="0" i="0" dirty="0">
                <a:solidFill>
                  <a:srgbClr val="121824"/>
                </a:solidFill>
                <a:effectLst/>
                <a:latin typeface="Cambria" panose="02040503050406030204" pitchFamily="18" charset="0"/>
                <a:ea typeface="Cambria" panose="02040503050406030204" pitchFamily="18" charset="0"/>
              </a:rPr>
              <a:t> is a marketing optimization process that follows a framework to increase the percentage of visitors who complete a website’s goal. Conversion optimization analyzes the behavior of visitors and focuses on what motivates a particular </a:t>
            </a:r>
            <a:r>
              <a:rPr lang="en-US" sz="1600" b="0" i="0" dirty="0">
                <a:solidFill>
                  <a:srgbClr val="121824"/>
                </a:solidFill>
                <a:effectLst/>
                <a:latin typeface="Cambria" panose="02040503050406030204" pitchFamily="18" charset="0"/>
                <a:ea typeface="Cambria" panose="02040503050406030204" pitchFamily="18" charset="0"/>
              </a:rPr>
              <a:t>market</a:t>
            </a:r>
            <a:r>
              <a:rPr lang="en-US" sz="1400" b="0" i="0" dirty="0">
                <a:solidFill>
                  <a:srgbClr val="121824"/>
                </a:solidFill>
                <a:effectLst/>
                <a:latin typeface="Cambria" panose="02040503050406030204" pitchFamily="18" charset="0"/>
                <a:ea typeface="Cambria" panose="02040503050406030204" pitchFamily="18" charset="0"/>
              </a:rPr>
              <a:t> segment to engage in a certain way with specific marketing elements. Average</a:t>
            </a:r>
            <a:r>
              <a:rPr lang="en-US" sz="1400" b="0" dirty="0">
                <a:solidFill>
                  <a:srgbClr val="121824"/>
                </a:solidFill>
                <a:latin typeface="Cambria" panose="02040503050406030204" pitchFamily="18" charset="0"/>
                <a:ea typeface="Cambria" panose="02040503050406030204" pitchFamily="18" charset="0"/>
              </a:rPr>
              <a:t> Conversion Rate Optimization is 4% of the total Visitors and here for this business average CRO is near about 4% so its standard CRO.And for the Ideal Click Through Rate Its range between 15%-20%,here we can see for each business step CTR is Standard. </a:t>
            </a:r>
            <a:endParaRPr lang="en-US" sz="1050" dirty="0">
              <a:latin typeface="Cambria" panose="02040503050406030204" pitchFamily="18" charset="0"/>
              <a:ea typeface="Cambria" panose="02040503050406030204" pitchFamily="18" charset="0"/>
            </a:endParaRPr>
          </a:p>
          <a:p>
            <a:endParaRPr lang="en-US" sz="1400" b="0" i="0" dirty="0">
              <a:solidFill>
                <a:srgbClr val="121824"/>
              </a:solidFill>
              <a:effectLs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A03E8F7-E433-472E-A71E-7389E3844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5367"/>
            <a:ext cx="4596650" cy="2868134"/>
          </a:xfrm>
          <a:prstGeom prst="rect">
            <a:avLst/>
          </a:prstGeom>
          <a:ln>
            <a:noFill/>
          </a:ln>
          <a:effectLst>
            <a:softEdge rad="112500"/>
          </a:effectLst>
        </p:spPr>
      </p:pic>
      <p:pic>
        <p:nvPicPr>
          <p:cNvPr id="5" name="Picture 4">
            <a:extLst>
              <a:ext uri="{FF2B5EF4-FFF2-40B4-BE49-F238E27FC236}">
                <a16:creationId xmlns:a16="http://schemas.microsoft.com/office/drawing/2014/main" id="{DCA76E1E-D449-46B1-BE4A-D544BA6E3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440" y="2164528"/>
            <a:ext cx="4620021" cy="28681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Arrow: Pentagon 6">
            <a:extLst>
              <a:ext uri="{FF2B5EF4-FFF2-40B4-BE49-F238E27FC236}">
                <a16:creationId xmlns:a16="http://schemas.microsoft.com/office/drawing/2014/main" id="{2D2C5599-8878-4AA4-B23D-06F17F81930F}"/>
              </a:ext>
            </a:extLst>
          </p:cNvPr>
          <p:cNvSpPr/>
          <p:nvPr/>
        </p:nvSpPr>
        <p:spPr>
          <a:xfrm>
            <a:off x="85061" y="28233"/>
            <a:ext cx="6528390" cy="626472"/>
          </a:xfrm>
          <a:prstGeom prst="homePlate">
            <a:avLst/>
          </a:prstGeom>
          <a:noFill/>
          <a:ln w="2540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042442624"/>
      </p:ext>
    </p:extLst>
  </p:cSld>
  <p:clrMapOvr>
    <a:masterClrMapping/>
  </p:clrMapOvr>
  <p:transition spd="med"/>
</p:sld>
</file>

<file path=ppt/theme/theme1.xml><?xml version="1.0" encoding="utf-8"?>
<a:theme xmlns:a="http://schemas.openxmlformats.org/drawingml/2006/main" name="Berlin">
  <a:themeElements>
    <a:clrScheme name="Custom 1">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1692</TotalTime>
  <Words>2140</Words>
  <Application>Microsoft Office PowerPoint</Application>
  <PresentationFormat>On-screen Show (16:9)</PresentationFormat>
  <Paragraphs>103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Cambria</vt:lpstr>
      <vt:lpstr>Open Sans</vt:lpstr>
      <vt:lpstr>Open Sans Extrabold</vt:lpstr>
      <vt:lpstr>Times New Roman</vt:lpstr>
      <vt:lpstr>Trebuchet MS</vt:lpstr>
      <vt:lpstr>Wingdings</vt:lpstr>
      <vt:lpstr>Berlin</vt:lpstr>
      <vt:lpstr>PowerPoint Presentation</vt:lpstr>
      <vt:lpstr>PowerPoint Presentation</vt:lpstr>
      <vt:lpstr>PowerPoint Presentation</vt:lpstr>
      <vt:lpstr>PowerPoint Presentation</vt:lpstr>
      <vt:lpstr> Factor Influencing In Online E-Commerce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dc:creator>
  <cp:lastModifiedBy>Dipam</cp:lastModifiedBy>
  <cp:revision>137</cp:revision>
  <dcterms:modified xsi:type="dcterms:W3CDTF">2021-07-20T13:05:26Z</dcterms:modified>
</cp:coreProperties>
</file>