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67" r:id="rId11"/>
    <p:sldId id="2146847058" r:id="rId12"/>
    <p:sldId id="2146847059" r:id="rId13"/>
    <p:sldId id="2146847060" r:id="rId14"/>
    <p:sldId id="2146847061" r:id="rId15"/>
    <p:sldId id="2146847062" r:id="rId16"/>
    <p:sldId id="268" r:id="rId17"/>
    <p:sldId id="2146847055" r:id="rId18"/>
    <p:sldId id="269" r:id="rId19"/>
    <p:sldId id="2146847056" r:id="rId20"/>
    <p:sldId id="2146847057"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2" d="100"/>
          <a:sy n="82" d="100"/>
        </p:scale>
        <p:origin x="71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t> </a:t>
            </a:r>
            <a:r>
              <a:rPr lang="en-IN" b="1"/>
              <a:t>Fraud </a:t>
            </a:r>
            <a:r>
              <a:rPr lang="en-IN" b="1" smtClean="0"/>
              <a:t>Detection Model</a:t>
            </a:r>
            <a:endParaRPr lang="en-IN" b="1" dirty="0"/>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86493" y="4180115"/>
            <a:ext cx="11299371"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endParaRPr lang="en-US" sz="2000" b="1" dirty="0">
              <a:solidFill>
                <a:schemeClr val="accent1">
                  <a:lumMod val="75000"/>
                </a:schemeClr>
              </a:solidFill>
              <a:latin typeface="Arial" pitchFamily="34" charset="0"/>
              <a:cs typeface="Arial" pitchFamily="34" charset="0"/>
            </a:endParaRPr>
          </a:p>
          <a:p>
            <a:pPr algn="ctr"/>
            <a:r>
              <a:rPr lang="en-US" sz="2000" b="1" dirty="0" smtClean="0">
                <a:solidFill>
                  <a:schemeClr val="accent1">
                    <a:lumMod val="75000"/>
                  </a:schemeClr>
                </a:solidFill>
                <a:latin typeface="Arial"/>
                <a:cs typeface="Arial"/>
              </a:rPr>
              <a:t>Dipan Basak</a:t>
            </a:r>
          </a:p>
          <a:p>
            <a:pPr algn="ctr"/>
            <a:r>
              <a:rPr lang="en-US" sz="2000" b="1" dirty="0" smtClean="0">
                <a:solidFill>
                  <a:schemeClr val="accent1">
                    <a:lumMod val="75000"/>
                  </a:schemeClr>
                </a:solidFill>
                <a:latin typeface="Arial"/>
                <a:cs typeface="Arial"/>
              </a:rPr>
              <a:t>Institute of Engineering and Management</a:t>
            </a:r>
          </a:p>
          <a:p>
            <a:pPr algn="ctr"/>
            <a:r>
              <a:rPr lang="en-US" sz="2000" b="1" dirty="0" smtClean="0">
                <a:solidFill>
                  <a:schemeClr val="accent1">
                    <a:lumMod val="75000"/>
                  </a:schemeClr>
                </a:solidFill>
                <a:latin typeface="Arial"/>
                <a:cs typeface="Arial"/>
              </a:rPr>
              <a: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393" y="919195"/>
            <a:ext cx="10409875" cy="4673600"/>
          </a:xfrm>
        </p:spPr>
      </p:pic>
    </p:spTree>
    <p:extLst>
      <p:ext uri="{BB962C8B-B14F-4D97-AF65-F5344CB8AC3E}">
        <p14:creationId xmlns:p14="http://schemas.microsoft.com/office/powerpoint/2010/main" val="1420336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680" y="928526"/>
            <a:ext cx="10421964" cy="4673600"/>
          </a:xfrm>
        </p:spPr>
      </p:pic>
    </p:spTree>
    <p:extLst>
      <p:ext uri="{BB962C8B-B14F-4D97-AF65-F5344CB8AC3E}">
        <p14:creationId xmlns:p14="http://schemas.microsoft.com/office/powerpoint/2010/main" val="139006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757" y="891203"/>
            <a:ext cx="10349840" cy="4673600"/>
          </a:xfrm>
        </p:spPr>
      </p:pic>
    </p:spTree>
    <p:extLst>
      <p:ext uri="{BB962C8B-B14F-4D97-AF65-F5344CB8AC3E}">
        <p14:creationId xmlns:p14="http://schemas.microsoft.com/office/powerpoint/2010/main" val="192310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150025"/>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3" y="1838130"/>
            <a:ext cx="11029615" cy="2252436"/>
          </a:xfrm>
        </p:spPr>
        <p:txBody>
          <a:bodyPr>
            <a:normAutofit/>
          </a:bodyPr>
          <a:lstStyle/>
          <a:p>
            <a:pPr marL="305435" indent="-305435"/>
            <a:r>
              <a:rPr lang="en-US" sz="2400" dirty="0" smtClean="0"/>
              <a:t>Using IBM’s Auto AI within Watson Studio provides an efficient and accurate solution for fraud detection. This automation enhances productivity and ensures high-quality results, making it a valuable tool for businesses to mitigate fraud and other risks.</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2099387"/>
            <a:ext cx="11029615" cy="2858926"/>
          </a:xfrm>
        </p:spPr>
        <p:txBody>
          <a:bodyPr/>
          <a:lstStyle/>
          <a:p>
            <a:pPr marL="0" indent="0">
              <a:buNone/>
            </a:pPr>
            <a:endParaRPr lang="en-US" sz="2000" b="1" dirty="0"/>
          </a:p>
          <a:p>
            <a:r>
              <a:rPr lang="en-US" sz="2000" b="1" dirty="0" smtClean="0"/>
              <a:t>Enhanced Algorithms</a:t>
            </a:r>
            <a:r>
              <a:rPr lang="en-US" sz="2000" dirty="0" smtClean="0"/>
              <a:t>: Integrate advanced techniques like deep learning.</a:t>
            </a:r>
          </a:p>
          <a:p>
            <a:r>
              <a:rPr lang="en-US" sz="2000" b="1" dirty="0" smtClean="0"/>
              <a:t>Real-time Processing</a:t>
            </a:r>
            <a:r>
              <a:rPr lang="en-US" sz="2000" dirty="0" smtClean="0"/>
              <a:t>: Implement real-time data processing for immediate detection.</a:t>
            </a:r>
          </a:p>
          <a:p>
            <a:r>
              <a:rPr lang="en-US" sz="2000" b="1" dirty="0" smtClean="0"/>
              <a:t>Broader Applications</a:t>
            </a:r>
            <a:r>
              <a:rPr lang="en-US" sz="2000" dirty="0" smtClean="0"/>
              <a:t>: Adapt the system for tasks like customer behavior analysis and inventory management.</a:t>
            </a:r>
          </a:p>
          <a:p>
            <a:r>
              <a:rPr lang="en-US" sz="2000" b="1" dirty="0" smtClean="0"/>
              <a:t>Scalability</a:t>
            </a:r>
            <a:r>
              <a:rPr lang="en-US" sz="2000" dirty="0" smtClean="0"/>
              <a:t>: Expand to handle larger datasets and more complex scenarios.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126453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206009"/>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Rectangle 2"/>
          <p:cNvSpPr>
            <a:spLocks noGrp="1" noChangeArrowheads="1"/>
          </p:cNvSpPr>
          <p:nvPr>
            <p:ph idx="1"/>
          </p:nvPr>
        </p:nvSpPr>
        <p:spPr bwMode="auto">
          <a:xfrm>
            <a:off x="581192" y="1784245"/>
            <a:ext cx="11029616"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IBM Watson Studio documentation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IBM Auto AI overview and user guides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Academic papers on machine learning for fraud detection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altLang="en-US" sz="2000" dirty="0" smtClean="0">
                <a:solidFill>
                  <a:schemeClr val="tx1"/>
                </a:solidFill>
                <a:latin typeface="Arial" panose="020B0604020202020204" pitchFamily="34" charset="0"/>
              </a:rPr>
              <a:t>GitHub </a:t>
            </a:r>
            <a:r>
              <a:rPr lang="en-US" altLang="en-US" sz="2000" dirty="0" err="1">
                <a:solidFill>
                  <a:schemeClr val="tx1"/>
                </a:solidFill>
                <a:latin typeface="Arial" panose="020B0604020202020204" pitchFamily="34" charset="0"/>
              </a:rPr>
              <a:t>r</a:t>
            </a:r>
            <a:r>
              <a:rPr lang="en-US" altLang="en-US" sz="2000" dirty="0" err="1" smtClean="0">
                <a:solidFill>
                  <a:schemeClr val="tx1"/>
                </a:solidFill>
                <a:latin typeface="Arial" panose="020B0604020202020204" pitchFamily="34" charset="0"/>
              </a:rPr>
              <a:t>ipos</a:t>
            </a:r>
            <a:r>
              <a:rPr lang="en-US" altLang="en-US" sz="2000" dirty="0" smtClean="0">
                <a:solidFill>
                  <a:schemeClr val="tx1"/>
                </a:solidFill>
                <a:latin typeface="Arial" panose="020B0604020202020204" pitchFamily="34" charset="0"/>
              </a:rPr>
              <a:t> for </a:t>
            </a:r>
            <a:r>
              <a:rPr lang="en-US" altLang="en-US" sz="2000" dirty="0">
                <a:solidFill>
                  <a:schemeClr val="tx1"/>
                </a:solidFill>
                <a:latin typeface="Arial" panose="020B0604020202020204" pitchFamily="34" charset="0"/>
              </a:rPr>
              <a:t>d</a:t>
            </a:r>
            <a:r>
              <a:rPr lang="en-US" altLang="en-US" sz="2000" dirty="0" smtClean="0">
                <a:solidFill>
                  <a:schemeClr val="tx1"/>
                </a:solidFill>
                <a:latin typeface="Arial" panose="020B0604020202020204" pitchFamily="34" charset="0"/>
              </a:rPr>
              <a:t>ata collection</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699" y="1433427"/>
            <a:ext cx="6518930" cy="5047201"/>
          </a:xfrm>
          <a:prstGeom prst="rect">
            <a:avLst/>
          </a:prstGeom>
        </p:spPr>
      </p:pic>
    </p:spTree>
    <p:extLst>
      <p:ext uri="{BB962C8B-B14F-4D97-AF65-F5344CB8AC3E}">
        <p14:creationId xmlns:p14="http://schemas.microsoft.com/office/powerpoint/2010/main" val="171806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a:t>
            </a:r>
            <a:r>
              <a:rPr lang="en-IN" sz="3200" b="1">
                <a:solidFill>
                  <a:srgbClr val="00B0F0"/>
                </a:solidFill>
                <a:latin typeface="Arial" pitchFamily="34" charset="0"/>
                <a:cs typeface="Arial" pitchFamily="34" charset="0"/>
              </a:rPr>
              <a:t>certificate 2 </a:t>
            </a:r>
            <a:endParaRPr lang="en-IN" sz="3200" b="1" dirty="0">
              <a:solidFill>
                <a:srgbClr val="00B0F0"/>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657" y="1465944"/>
            <a:ext cx="6575185" cy="5090756"/>
          </a:xfrm>
          <a:prstGeom prst="rect">
            <a:avLst/>
          </a:prstGeom>
        </p:spPr>
      </p:pic>
    </p:spTree>
    <p:extLst>
      <p:ext uri="{BB962C8B-B14F-4D97-AF65-F5344CB8AC3E}">
        <p14:creationId xmlns:p14="http://schemas.microsoft.com/office/powerpoint/2010/main" val="100565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11763" y="103989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811763" y="1707501"/>
            <a:ext cx="10123715" cy="2822523"/>
          </a:xfrm>
        </p:spPr>
        <p:txBody>
          <a:bodyPr>
            <a:normAutofit/>
          </a:bodyPr>
          <a:lstStyle/>
          <a:p>
            <a:pPr marL="0" indent="0" algn="just">
              <a:buNone/>
            </a:pPr>
            <a:r>
              <a:rPr lang="en-US" sz="2400" dirty="0"/>
              <a:t>Fraudulent transactions result in significant financial losses and increased risk for businesses. Current methods for detecting fraud are often inadequate due to the complexity and volume of transactions. There is a need for an advanced, efficient, and accurate system to predict and mitigate fraudulent activities in real-time.</a:t>
            </a:r>
            <a:endParaRPr lang="en-IN" sz="1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1152" y="1037247"/>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721152" y="1782147"/>
            <a:ext cx="9993086" cy="2733869"/>
          </a:xfrm>
        </p:spPr>
        <p:txBody>
          <a:bodyPr vert="horz" lIns="91440" tIns="45720" rIns="91440" bIns="45720" rtlCol="0" anchor="ctr">
            <a:noAutofit/>
          </a:bodyPr>
          <a:lstStyle/>
          <a:p>
            <a:pPr marL="305435" indent="-305435"/>
            <a:endParaRPr lang="en-IN" sz="1200" b="1" dirty="0">
              <a:latin typeface="Calibri"/>
              <a:cs typeface="Calibri"/>
            </a:endParaRPr>
          </a:p>
          <a:p>
            <a:pPr marL="0" indent="0" algn="just">
              <a:buNone/>
            </a:pPr>
            <a:r>
              <a:rPr lang="en-IN" sz="2400" dirty="0"/>
              <a:t>The proposed system </a:t>
            </a:r>
            <a:r>
              <a:rPr lang="en-IN" sz="2400" dirty="0" smtClean="0"/>
              <a:t>utilises </a:t>
            </a:r>
            <a:r>
              <a:rPr lang="en-IN" sz="2400" dirty="0"/>
              <a:t>IBM’s Auto AI technology within Watson Studio to automate the creation of a fraud detection </a:t>
            </a:r>
            <a:r>
              <a:rPr lang="en-IN" sz="2400" dirty="0" smtClean="0"/>
              <a:t>model</a:t>
            </a:r>
            <a:r>
              <a:rPr lang="en-IN" sz="2400" dirty="0"/>
              <a:t>. This system will:</a:t>
            </a:r>
          </a:p>
          <a:p>
            <a:pPr lvl="1" algn="just"/>
            <a:r>
              <a:rPr lang="en-IN" sz="1800" dirty="0"/>
              <a:t>Automate data </a:t>
            </a:r>
            <a:r>
              <a:rPr lang="en-IN" sz="1800" dirty="0" smtClean="0"/>
              <a:t>pre-processing, </a:t>
            </a:r>
            <a:r>
              <a:rPr lang="en-IN" sz="1800" dirty="0"/>
              <a:t>model selection, and </a:t>
            </a:r>
            <a:r>
              <a:rPr lang="en-IN" sz="1800" dirty="0" err="1" smtClean="0"/>
              <a:t>hyperparameter</a:t>
            </a:r>
            <a:r>
              <a:rPr lang="en-IN" sz="1800" dirty="0" smtClean="0"/>
              <a:t> </a:t>
            </a:r>
            <a:r>
              <a:rPr lang="en-IN" sz="1800" dirty="0"/>
              <a:t>tuning</a:t>
            </a:r>
          </a:p>
          <a:p>
            <a:pPr lvl="1" algn="just"/>
            <a:r>
              <a:rPr lang="en-IN" sz="1800" dirty="0"/>
              <a:t>Quickly build, evaluate, and deploy predictive models</a:t>
            </a:r>
          </a:p>
          <a:p>
            <a:pPr lvl="1" algn="just"/>
            <a:r>
              <a:rPr lang="en-IN" sz="1800" dirty="0"/>
              <a:t>Provide a scalable and adaptable solution for various predictive tasks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11818" y="111044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Rectangle 2"/>
          <p:cNvSpPr>
            <a:spLocks noGrp="1" noChangeArrowheads="1"/>
          </p:cNvSpPr>
          <p:nvPr>
            <p:ph idx="1"/>
          </p:nvPr>
        </p:nvSpPr>
        <p:spPr bwMode="auto">
          <a:xfrm>
            <a:off x="556517" y="1940431"/>
            <a:ext cx="1134021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IBM Watson Studio</a:t>
            </a:r>
            <a:r>
              <a:rPr kumimoji="0" lang="en-US" altLang="en-US" sz="2400" b="0" i="0" u="none" strike="noStrike" cap="none" normalizeH="0" baseline="0" dirty="0" smtClean="0">
                <a:ln>
                  <a:noFill/>
                </a:ln>
                <a:solidFill>
                  <a:schemeClr val="tx1"/>
                </a:solidFill>
                <a:effectLst/>
              </a:rPr>
              <a:t>: Collaborative environment for data analysis and model 	building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IBM Auto AI</a:t>
            </a:r>
            <a:r>
              <a:rPr kumimoji="0" lang="en-US" altLang="en-US" sz="2400" b="0" i="0" u="none" strike="noStrike" cap="none" normalizeH="0" baseline="0" dirty="0" smtClean="0">
                <a:ln>
                  <a:noFill/>
                </a:ln>
                <a:solidFill>
                  <a:schemeClr val="tx1"/>
                </a:solidFill>
                <a:effectLst/>
              </a:rPr>
              <a:t>: Automates the creation of machine learning models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IBM Cloud Object Storage</a:t>
            </a:r>
            <a:r>
              <a:rPr kumimoji="0" lang="en-US" altLang="en-US" sz="2400" b="0" i="0" u="none" strike="noStrike" cap="none" normalizeH="0" baseline="0" dirty="0" smtClean="0">
                <a:ln>
                  <a:noFill/>
                </a:ln>
                <a:solidFill>
                  <a:schemeClr val="tx1"/>
                </a:solidFill>
                <a:effectLst/>
              </a:rPr>
              <a:t>: Secure and efficient data storage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1151" y="1046209"/>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21151" y="1940767"/>
            <a:ext cx="10964301" cy="3176166"/>
          </a:xfrm>
        </p:spPr>
        <p:txBody>
          <a:bodyPr>
            <a:noAutofit/>
          </a:bodyPr>
          <a:lstStyle/>
          <a:p>
            <a:pPr marL="0" indent="0" algn="just">
              <a:buNone/>
            </a:pPr>
            <a:r>
              <a:rPr lang="en-US" sz="2000" dirty="0" smtClean="0"/>
              <a:t>Auto </a:t>
            </a:r>
            <a:r>
              <a:rPr lang="en-US" sz="2000" dirty="0"/>
              <a:t>AI uses multiple machine learning algorithms, including decision trees, random forests, and </a:t>
            </a:r>
            <a:r>
              <a:rPr lang="en-US" sz="2000" dirty="0" smtClean="0"/>
              <a:t>gradient-boosting </a:t>
            </a:r>
            <a:r>
              <a:rPr lang="en-US" sz="2000" dirty="0"/>
              <a:t>machines.</a:t>
            </a:r>
          </a:p>
          <a:p>
            <a:pPr lvl="1" algn="just"/>
            <a:r>
              <a:rPr lang="en-US" sz="1800" b="1" dirty="0"/>
              <a:t>Data </a:t>
            </a:r>
            <a:r>
              <a:rPr lang="en-US" sz="1800" b="1" dirty="0" smtClean="0"/>
              <a:t>Input</a:t>
            </a:r>
            <a:r>
              <a:rPr lang="en-US" sz="1800" dirty="0" smtClean="0"/>
              <a:t>: Historical </a:t>
            </a:r>
            <a:r>
              <a:rPr lang="en-US" sz="1800" dirty="0"/>
              <a:t>transaction data and additional relevant factors.</a:t>
            </a:r>
          </a:p>
          <a:p>
            <a:pPr lvl="1" algn="just"/>
            <a:r>
              <a:rPr lang="en-US" sz="1800" b="1" dirty="0"/>
              <a:t>Training </a:t>
            </a:r>
            <a:r>
              <a:rPr lang="en-US" sz="1800" b="1" dirty="0" smtClean="0"/>
              <a:t>Process</a:t>
            </a:r>
            <a:r>
              <a:rPr lang="en-US" sz="1800" dirty="0" smtClean="0"/>
              <a:t>: Auto </a:t>
            </a:r>
            <a:r>
              <a:rPr lang="en-US" sz="1800" dirty="0"/>
              <a:t>AI trains models using historical data with techniques like cross-validation and </a:t>
            </a:r>
            <a:r>
              <a:rPr lang="en-US" sz="1800" dirty="0" err="1" smtClean="0"/>
              <a:t>hyperparameter</a:t>
            </a:r>
            <a:r>
              <a:rPr lang="en-US" sz="1800" dirty="0" smtClean="0"/>
              <a:t> tuning</a:t>
            </a:r>
            <a:r>
              <a:rPr lang="en-US" sz="1800" dirty="0"/>
              <a:t>.</a:t>
            </a:r>
          </a:p>
          <a:p>
            <a:pPr lvl="1" algn="just"/>
            <a:r>
              <a:rPr lang="en-US" sz="1800" b="1" dirty="0"/>
              <a:t>Prediction </a:t>
            </a:r>
            <a:r>
              <a:rPr lang="en-US" sz="1800" b="1" dirty="0" smtClean="0"/>
              <a:t>Process</a:t>
            </a:r>
            <a:r>
              <a:rPr lang="en-US" sz="1800" dirty="0" smtClean="0"/>
              <a:t>: The </a:t>
            </a:r>
            <a:r>
              <a:rPr lang="en-US" sz="1800" dirty="0"/>
              <a:t>trained algorithm predicts future fraudulent transactions, using real-time data inputs.</a:t>
            </a:r>
          </a:p>
          <a:p>
            <a:pPr lvl="1" algn="just"/>
            <a:r>
              <a:rPr lang="en-US" sz="1800" b="1" dirty="0" smtClean="0"/>
              <a:t>Deployment</a:t>
            </a:r>
            <a:r>
              <a:rPr lang="en-US" sz="1800" dirty="0" smtClean="0"/>
              <a:t>: The </a:t>
            </a:r>
            <a:r>
              <a:rPr lang="en-US" sz="1800" dirty="0"/>
              <a:t>best model is selected and deployed to generate predictions via REST API calls</a:t>
            </a:r>
            <a:r>
              <a:rPr lang="en-US" sz="1800" dirty="0" smtClean="0"/>
              <a:t>.</a:t>
            </a:r>
            <a:endParaRPr lang="en-US" sz="1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9813" y="1036878"/>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739814" y="1772816"/>
            <a:ext cx="11029615" cy="2187121"/>
          </a:xfrm>
        </p:spPr>
        <p:txBody>
          <a:bodyPr>
            <a:normAutofit/>
          </a:bodyPr>
          <a:lstStyle/>
          <a:p>
            <a:pPr marL="0" indent="0">
              <a:buNone/>
            </a:pPr>
            <a:r>
              <a:rPr lang="en-US" sz="2400" dirty="0"/>
              <a:t>The Auto AI-generated model demonstrated high accuracy in predicting fraudulent transactions, effectively reducing financial losses and mitigating risks. The automated process saved significant time and effort compared to manual model building, enabling faster decision-making.</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8245" y="674165"/>
            <a:ext cx="3916163" cy="530296"/>
          </a:xfrm>
        </p:spPr>
        <p:txBody>
          <a:bodyPr>
            <a:noAutofit/>
          </a:bodyPr>
          <a:lstStyle/>
          <a:p>
            <a:r>
              <a:rPr lang="en-US" sz="4000" dirty="0" smtClean="0">
                <a:solidFill>
                  <a:schemeClr val="accent1"/>
                </a:solidFill>
              </a:rPr>
              <a:t>Screen Shots</a:t>
            </a:r>
            <a:endParaRPr lang="en-IN" sz="4000"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114" y="1301749"/>
            <a:ext cx="10758932" cy="4847123"/>
          </a:xfrm>
        </p:spPr>
      </p:pic>
    </p:spTree>
    <p:extLst>
      <p:ext uri="{BB962C8B-B14F-4D97-AF65-F5344CB8AC3E}">
        <p14:creationId xmlns:p14="http://schemas.microsoft.com/office/powerpoint/2010/main" val="94606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422" y="1007707"/>
            <a:ext cx="10596074" cy="4799693"/>
          </a:xfrm>
        </p:spPr>
      </p:pic>
    </p:spTree>
    <p:extLst>
      <p:ext uri="{BB962C8B-B14F-4D97-AF65-F5344CB8AC3E}">
        <p14:creationId xmlns:p14="http://schemas.microsoft.com/office/powerpoint/2010/main" val="19846937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purl.org/dc/terms/"/>
    <ds:schemaRef ds:uri="http://schemas.microsoft.com/office/infopath/2007/PartnerControls"/>
    <ds:schemaRef ds:uri="9162bd5b-4ed9-4da3-b376-05204580ba3f"/>
    <ds:schemaRef ds:uri="c0fa2617-96bd-425d-8578-e93563fe37c5"/>
    <ds:schemaRef ds:uri="http://purl.org/dc/dcmitype/"/>
    <ds:schemaRef ds:uri="http://schemas.microsoft.com/office/2006/documentManagement/types"/>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386</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Wingdings</vt:lpstr>
      <vt:lpstr>Wingdings 2</vt:lpstr>
      <vt:lpstr>DividendVTI</vt:lpstr>
      <vt:lpstr> Fraud Detection Model</vt:lpstr>
      <vt:lpstr>OUTLINE</vt:lpstr>
      <vt:lpstr>Problem Statement</vt:lpstr>
      <vt:lpstr>Proposed Solution</vt:lpstr>
      <vt:lpstr>System  Approach</vt:lpstr>
      <vt:lpstr>Algorithm &amp; Deployment</vt:lpstr>
      <vt:lpstr>Result</vt:lpstr>
      <vt:lpstr>Screen Shots</vt:lpstr>
      <vt:lpstr>PowerPoint Presentation</vt:lpstr>
      <vt:lpstr>PowerPoint Presentation</vt:lpstr>
      <vt:lpstr>PowerPoint Presentation</vt:lpstr>
      <vt:lpstr>PowerPoint Presentation</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Dipan Basak</cp:lastModifiedBy>
  <cp:revision>33</cp:revision>
  <dcterms:created xsi:type="dcterms:W3CDTF">2021-05-26T16:50:10Z</dcterms:created>
  <dcterms:modified xsi:type="dcterms:W3CDTF">2024-08-01T15:02:39Z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