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7" r:id="rId3"/>
    <p:sldId id="282" r:id="rId4"/>
    <p:sldId id="258" r:id="rId5"/>
    <p:sldId id="260" r:id="rId6"/>
    <p:sldId id="261" r:id="rId7"/>
    <p:sldId id="262" r:id="rId8"/>
    <p:sldId id="263" r:id="rId9"/>
    <p:sldId id="264" r:id="rId10"/>
    <p:sldId id="266" r:id="rId11"/>
    <p:sldId id="267" r:id="rId12"/>
    <p:sldId id="265"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99" autoAdjust="0"/>
    <p:restoredTop sz="94660"/>
  </p:normalViewPr>
  <p:slideViewPr>
    <p:cSldViewPr snapToGrid="0">
      <p:cViewPr varScale="1">
        <p:scale>
          <a:sx n="82" d="100"/>
          <a:sy n="82" d="100"/>
        </p:scale>
        <p:origin x="4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7D44B4-0E2B-40B5-8649-D1204A0E2539}" type="datetimeFigureOut">
              <a:rPr lang="en-CA" smtClean="0"/>
              <a:t>2023-07-31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8A200C7-835D-4F93-937E-4C45F83684E6}"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02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D44B4-0E2B-40B5-8649-D1204A0E2539}" type="datetimeFigureOut">
              <a:rPr lang="en-CA" smtClean="0"/>
              <a:t>2023-07-31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8A200C7-835D-4F93-937E-4C45F83684E6}" type="slidenum">
              <a:rPr lang="en-CA" smtClean="0"/>
              <a:t>‹#›</a:t>
            </a:fld>
            <a:endParaRPr lang="en-CA"/>
          </a:p>
        </p:txBody>
      </p:sp>
    </p:spTree>
    <p:extLst>
      <p:ext uri="{BB962C8B-B14F-4D97-AF65-F5344CB8AC3E}">
        <p14:creationId xmlns:p14="http://schemas.microsoft.com/office/powerpoint/2010/main" val="49211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D44B4-0E2B-40B5-8649-D1204A0E2539}" type="datetimeFigureOut">
              <a:rPr lang="en-CA" smtClean="0"/>
              <a:t>2023-07-31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8A200C7-835D-4F93-937E-4C45F83684E6}" type="slidenum">
              <a:rPr lang="en-CA" smtClean="0"/>
              <a:t>‹#›</a:t>
            </a:fld>
            <a:endParaRPr lang="en-CA"/>
          </a:p>
        </p:txBody>
      </p:sp>
    </p:spTree>
    <p:extLst>
      <p:ext uri="{BB962C8B-B14F-4D97-AF65-F5344CB8AC3E}">
        <p14:creationId xmlns:p14="http://schemas.microsoft.com/office/powerpoint/2010/main" val="84423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D44B4-0E2B-40B5-8649-D1204A0E2539}" type="datetimeFigureOut">
              <a:rPr lang="en-CA" smtClean="0"/>
              <a:t>2023-07-31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8A200C7-835D-4F93-937E-4C45F83684E6}" type="slidenum">
              <a:rPr lang="en-CA" smtClean="0"/>
              <a:t>‹#›</a:t>
            </a:fld>
            <a:endParaRPr lang="en-CA"/>
          </a:p>
        </p:txBody>
      </p:sp>
    </p:spTree>
    <p:extLst>
      <p:ext uri="{BB962C8B-B14F-4D97-AF65-F5344CB8AC3E}">
        <p14:creationId xmlns:p14="http://schemas.microsoft.com/office/powerpoint/2010/main" val="2600203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7D44B4-0E2B-40B5-8649-D1204A0E2539}" type="datetimeFigureOut">
              <a:rPr lang="en-CA" smtClean="0"/>
              <a:t>2023-07-31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8A200C7-835D-4F93-937E-4C45F83684E6}"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45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7D44B4-0E2B-40B5-8649-D1204A0E2539}" type="datetimeFigureOut">
              <a:rPr lang="en-CA" smtClean="0"/>
              <a:t>2023-07-31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8A200C7-835D-4F93-937E-4C45F83684E6}" type="slidenum">
              <a:rPr lang="en-CA" smtClean="0"/>
              <a:t>‹#›</a:t>
            </a:fld>
            <a:endParaRPr lang="en-CA"/>
          </a:p>
        </p:txBody>
      </p:sp>
    </p:spTree>
    <p:extLst>
      <p:ext uri="{BB962C8B-B14F-4D97-AF65-F5344CB8AC3E}">
        <p14:creationId xmlns:p14="http://schemas.microsoft.com/office/powerpoint/2010/main" val="247902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7D44B4-0E2B-40B5-8649-D1204A0E2539}" type="datetimeFigureOut">
              <a:rPr lang="en-CA" smtClean="0"/>
              <a:t>2023-07-31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8A200C7-835D-4F93-937E-4C45F83684E6}" type="slidenum">
              <a:rPr lang="en-CA" smtClean="0"/>
              <a:t>‹#›</a:t>
            </a:fld>
            <a:endParaRPr lang="en-CA"/>
          </a:p>
        </p:txBody>
      </p:sp>
    </p:spTree>
    <p:extLst>
      <p:ext uri="{BB962C8B-B14F-4D97-AF65-F5344CB8AC3E}">
        <p14:creationId xmlns:p14="http://schemas.microsoft.com/office/powerpoint/2010/main" val="2503303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7D44B4-0E2B-40B5-8649-D1204A0E2539}" type="datetimeFigureOut">
              <a:rPr lang="en-CA" smtClean="0"/>
              <a:t>2023-07-31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8A200C7-835D-4F93-937E-4C45F83684E6}" type="slidenum">
              <a:rPr lang="en-CA" smtClean="0"/>
              <a:t>‹#›</a:t>
            </a:fld>
            <a:endParaRPr lang="en-CA"/>
          </a:p>
        </p:txBody>
      </p:sp>
    </p:spTree>
    <p:extLst>
      <p:ext uri="{BB962C8B-B14F-4D97-AF65-F5344CB8AC3E}">
        <p14:creationId xmlns:p14="http://schemas.microsoft.com/office/powerpoint/2010/main" val="3701057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7D44B4-0E2B-40B5-8649-D1204A0E2539}" type="datetimeFigureOut">
              <a:rPr lang="en-CA" smtClean="0"/>
              <a:t>2023-07-31</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78A200C7-835D-4F93-937E-4C45F83684E6}" type="slidenum">
              <a:rPr lang="en-CA" smtClean="0"/>
              <a:t>‹#›</a:t>
            </a:fld>
            <a:endParaRPr lang="en-CA"/>
          </a:p>
        </p:txBody>
      </p:sp>
    </p:spTree>
    <p:extLst>
      <p:ext uri="{BB962C8B-B14F-4D97-AF65-F5344CB8AC3E}">
        <p14:creationId xmlns:p14="http://schemas.microsoft.com/office/powerpoint/2010/main" val="3324182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7D44B4-0E2B-40B5-8649-D1204A0E2539}" type="datetimeFigureOut">
              <a:rPr lang="en-CA" smtClean="0"/>
              <a:t>2023-07-31</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8A200C7-835D-4F93-937E-4C45F83684E6}" type="slidenum">
              <a:rPr lang="en-CA" smtClean="0"/>
              <a:t>‹#›</a:t>
            </a:fld>
            <a:endParaRPr lang="en-CA"/>
          </a:p>
        </p:txBody>
      </p:sp>
    </p:spTree>
    <p:extLst>
      <p:ext uri="{BB962C8B-B14F-4D97-AF65-F5344CB8AC3E}">
        <p14:creationId xmlns:p14="http://schemas.microsoft.com/office/powerpoint/2010/main" val="3570627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7D44B4-0E2B-40B5-8649-D1204A0E2539}" type="datetimeFigureOut">
              <a:rPr lang="en-CA" smtClean="0"/>
              <a:t>2023-07-31</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A200C7-835D-4F93-937E-4C45F83684E6}" type="slidenum">
              <a:rPr lang="en-CA" smtClean="0"/>
              <a:t>‹#›</a:t>
            </a:fld>
            <a:endParaRPr lang="en-CA"/>
          </a:p>
        </p:txBody>
      </p:sp>
    </p:spTree>
    <p:extLst>
      <p:ext uri="{BB962C8B-B14F-4D97-AF65-F5344CB8AC3E}">
        <p14:creationId xmlns:p14="http://schemas.microsoft.com/office/powerpoint/2010/main" val="206506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7D44B4-0E2B-40B5-8649-D1204A0E2539}" type="datetimeFigureOut">
              <a:rPr lang="en-CA" smtClean="0"/>
              <a:t>2023-07-31</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8A200C7-835D-4F93-937E-4C45F83684E6}"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867379"/>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mojtaba142/hotel-book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B4009B-3285-68F1-DED7-CC50A0E93A3D}"/>
              </a:ext>
            </a:extLst>
          </p:cNvPr>
          <p:cNvSpPr>
            <a:spLocks noGrp="1"/>
          </p:cNvSpPr>
          <p:nvPr>
            <p:ph type="ctrTitle"/>
          </p:nvPr>
        </p:nvSpPr>
        <p:spPr>
          <a:xfrm>
            <a:off x="965201" y="643467"/>
            <a:ext cx="6255026" cy="5054008"/>
          </a:xfrm>
        </p:spPr>
        <p:txBody>
          <a:bodyPr anchor="ctr">
            <a:normAutofit/>
          </a:bodyPr>
          <a:lstStyle/>
          <a:p>
            <a:pPr algn="r"/>
            <a:r>
              <a:rPr lang="en-CA"/>
              <a:t>Hotel Booking Analysis</a:t>
            </a:r>
          </a:p>
        </p:txBody>
      </p:sp>
      <p:sp>
        <p:nvSpPr>
          <p:cNvPr id="3" name="Subtitle 2">
            <a:extLst>
              <a:ext uri="{FF2B5EF4-FFF2-40B4-BE49-F238E27FC236}">
                <a16:creationId xmlns:a16="http://schemas.microsoft.com/office/drawing/2014/main" id="{1337E39F-C32D-3293-563C-AD57D2141EB2}"/>
              </a:ext>
            </a:extLst>
          </p:cNvPr>
          <p:cNvSpPr>
            <a:spLocks noGrp="1"/>
          </p:cNvSpPr>
          <p:nvPr>
            <p:ph type="subTitle" idx="1"/>
          </p:nvPr>
        </p:nvSpPr>
        <p:spPr>
          <a:xfrm>
            <a:off x="7870995" y="643467"/>
            <a:ext cx="3341488" cy="5054008"/>
          </a:xfrm>
        </p:spPr>
        <p:txBody>
          <a:bodyPr anchor="ctr">
            <a:normAutofit/>
          </a:bodyPr>
          <a:lstStyle/>
          <a:p>
            <a:r>
              <a:rPr lang="en-CA"/>
              <a:t>Project Type: EDA</a:t>
            </a:r>
          </a:p>
          <a:p>
            <a:r>
              <a:rPr lang="en-CA"/>
              <a:t>Submitted By: Dipangi Jadav</a:t>
            </a:r>
          </a:p>
        </p:txBody>
      </p:sp>
      <p:cxnSp>
        <p:nvCxnSpPr>
          <p:cNvPr id="18"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Rectangle 1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749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A874DE6-621D-A75A-5FCB-469A26E5A2AC}"/>
              </a:ext>
            </a:extLst>
          </p:cNvPr>
          <p:cNvSpPr/>
          <p:nvPr/>
        </p:nvSpPr>
        <p:spPr>
          <a:xfrm>
            <a:off x="121298" y="195943"/>
            <a:ext cx="5626359" cy="42267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dirty="0"/>
          </a:p>
        </p:txBody>
      </p:sp>
      <p:sp>
        <p:nvSpPr>
          <p:cNvPr id="5" name="Rectangle: Rounded Corners 4">
            <a:extLst>
              <a:ext uri="{FF2B5EF4-FFF2-40B4-BE49-F238E27FC236}">
                <a16:creationId xmlns:a16="http://schemas.microsoft.com/office/drawing/2014/main" id="{BEFC897A-0BF1-46F1-84FC-BEC53E27CEF5}"/>
              </a:ext>
            </a:extLst>
          </p:cNvPr>
          <p:cNvSpPr/>
          <p:nvPr/>
        </p:nvSpPr>
        <p:spPr>
          <a:xfrm>
            <a:off x="6186196" y="195943"/>
            <a:ext cx="5626800" cy="42267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B01C0D55-5CA0-E9DC-42C3-62B93DF4B313}"/>
              </a:ext>
            </a:extLst>
          </p:cNvPr>
          <p:cNvSpPr/>
          <p:nvPr/>
        </p:nvSpPr>
        <p:spPr>
          <a:xfrm>
            <a:off x="175726" y="4823927"/>
            <a:ext cx="11840547" cy="13350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98450" marR="5080" indent="-285750">
              <a:buFont typeface="Wingdings" panose="05000000000000000000" pitchFamily="2" charset="2"/>
              <a:buChar char="v"/>
              <a:tabLst>
                <a:tab pos="252095" algn="l"/>
              </a:tabLst>
            </a:pPr>
            <a:r>
              <a:rPr lang="en-US" sz="1600" spc="-5" dirty="0">
                <a:latin typeface="Times New Roman"/>
                <a:cs typeface="Microsoft Sans Serif"/>
              </a:rPr>
              <a:t>Agent Id: 9 made the highest bookings which is more than 25,000.</a:t>
            </a:r>
          </a:p>
          <a:p>
            <a:pPr marL="298450" marR="533400" indent="-285750">
              <a:spcBef>
                <a:spcPts val="5"/>
              </a:spcBef>
              <a:buSzPct val="92857"/>
              <a:buFont typeface="Wingdings" panose="05000000000000000000" pitchFamily="2" charset="2"/>
              <a:buChar char="v"/>
              <a:tabLst>
                <a:tab pos="154940" algn="l"/>
              </a:tabLst>
            </a:pPr>
            <a:r>
              <a:rPr lang="en-US" sz="1800" spc="-5" dirty="0">
                <a:latin typeface="Times New Roman"/>
                <a:cs typeface="Microsoft Sans Serif"/>
              </a:rPr>
              <a:t>Almost</a:t>
            </a:r>
            <a:r>
              <a:rPr lang="en-US" sz="1800" spc="5" dirty="0">
                <a:latin typeface="Times New Roman"/>
                <a:cs typeface="Microsoft Sans Serif"/>
              </a:rPr>
              <a:t> </a:t>
            </a:r>
            <a:r>
              <a:rPr lang="en-US" spc="-5" dirty="0">
                <a:latin typeface="Times New Roman"/>
                <a:cs typeface="Microsoft Sans Serif"/>
              </a:rPr>
              <a:t>82</a:t>
            </a:r>
            <a:r>
              <a:rPr lang="en-US" sz="1800" spc="-5" dirty="0">
                <a:latin typeface="Times New Roman"/>
                <a:cs typeface="Microsoft Sans Serif"/>
              </a:rPr>
              <a:t>%</a:t>
            </a:r>
            <a:r>
              <a:rPr lang="en-US" sz="1800" spc="10" dirty="0">
                <a:latin typeface="Times New Roman"/>
                <a:cs typeface="Microsoft Sans Serif"/>
              </a:rPr>
              <a:t> </a:t>
            </a:r>
            <a:r>
              <a:rPr lang="en-US" spc="-5" dirty="0">
                <a:latin typeface="Times New Roman"/>
                <a:cs typeface="Microsoft Sans Serif"/>
              </a:rPr>
              <a:t>of bookings were made 0 changes while around 12% bookings were made 1 changes</a:t>
            </a:r>
            <a:endParaRPr lang="en-US" sz="1800" dirty="0">
              <a:latin typeface="Times New Roman"/>
              <a:cs typeface="Microsoft Sans Serif"/>
            </a:endParaRPr>
          </a:p>
        </p:txBody>
      </p:sp>
      <p:pic>
        <p:nvPicPr>
          <p:cNvPr id="2" name="Picture 1">
            <a:extLst>
              <a:ext uri="{FF2B5EF4-FFF2-40B4-BE49-F238E27FC236}">
                <a16:creationId xmlns:a16="http://schemas.microsoft.com/office/drawing/2014/main" id="{95AA756B-EEF4-924E-BB22-4E891F17FFF1}"/>
              </a:ext>
            </a:extLst>
          </p:cNvPr>
          <p:cNvPicPr>
            <a:picLocks noChangeAspect="1"/>
          </p:cNvPicPr>
          <p:nvPr/>
        </p:nvPicPr>
        <p:blipFill>
          <a:blip r:embed="rId2"/>
          <a:stretch>
            <a:fillRect/>
          </a:stretch>
        </p:blipFill>
        <p:spPr>
          <a:xfrm>
            <a:off x="447868" y="821111"/>
            <a:ext cx="4973218" cy="3284340"/>
          </a:xfrm>
          <a:prstGeom prst="rect">
            <a:avLst/>
          </a:prstGeom>
        </p:spPr>
      </p:pic>
      <p:pic>
        <p:nvPicPr>
          <p:cNvPr id="4" name="Picture 3">
            <a:extLst>
              <a:ext uri="{FF2B5EF4-FFF2-40B4-BE49-F238E27FC236}">
                <a16:creationId xmlns:a16="http://schemas.microsoft.com/office/drawing/2014/main" id="{1E76C208-491D-2CD7-82A6-5A81628FD54C}"/>
              </a:ext>
            </a:extLst>
          </p:cNvPr>
          <p:cNvPicPr>
            <a:picLocks noChangeAspect="1"/>
          </p:cNvPicPr>
          <p:nvPr/>
        </p:nvPicPr>
        <p:blipFill>
          <a:blip r:embed="rId3"/>
          <a:stretch>
            <a:fillRect/>
          </a:stretch>
        </p:blipFill>
        <p:spPr>
          <a:xfrm>
            <a:off x="6494438" y="821111"/>
            <a:ext cx="5249694" cy="2994332"/>
          </a:xfrm>
          <a:prstGeom prst="rect">
            <a:avLst/>
          </a:prstGeom>
        </p:spPr>
      </p:pic>
      <p:sp>
        <p:nvSpPr>
          <p:cNvPr id="11" name="Rectangle: Rounded Corners 10">
            <a:extLst>
              <a:ext uri="{FF2B5EF4-FFF2-40B4-BE49-F238E27FC236}">
                <a16:creationId xmlns:a16="http://schemas.microsoft.com/office/drawing/2014/main" id="{7E4EF516-BEB0-224F-ED67-F8D7ED12740C}"/>
              </a:ext>
            </a:extLst>
          </p:cNvPr>
          <p:cNvSpPr/>
          <p:nvPr/>
        </p:nvSpPr>
        <p:spPr>
          <a:xfrm>
            <a:off x="643812" y="419894"/>
            <a:ext cx="4777274" cy="2884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Times New Roman" panose="02020603050405020304" pitchFamily="18" charset="0"/>
                <a:cs typeface="Times New Roman" panose="02020603050405020304" pitchFamily="18" charset="0"/>
              </a:rPr>
              <a:t>Highest Bookings Made by Agent</a:t>
            </a:r>
          </a:p>
        </p:txBody>
      </p:sp>
      <p:sp>
        <p:nvSpPr>
          <p:cNvPr id="12" name="Rectangle: Rounded Corners 11">
            <a:extLst>
              <a:ext uri="{FF2B5EF4-FFF2-40B4-BE49-F238E27FC236}">
                <a16:creationId xmlns:a16="http://schemas.microsoft.com/office/drawing/2014/main" id="{E8359CEF-BB83-09FD-71B9-6B4165E46551}"/>
              </a:ext>
            </a:extLst>
          </p:cNvPr>
          <p:cNvSpPr/>
          <p:nvPr/>
        </p:nvSpPr>
        <p:spPr>
          <a:xfrm>
            <a:off x="6727371" y="410547"/>
            <a:ext cx="4739951" cy="2884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600" dirty="0">
                <a:latin typeface="Times New Roman" panose="02020603050405020304" pitchFamily="18" charset="0"/>
                <a:cs typeface="Times New Roman" panose="02020603050405020304" pitchFamily="18" charset="0"/>
              </a:rPr>
              <a:t>Percentage of Booking Changes made by customer</a:t>
            </a:r>
          </a:p>
        </p:txBody>
      </p:sp>
    </p:spTree>
    <p:extLst>
      <p:ext uri="{BB962C8B-B14F-4D97-AF65-F5344CB8AC3E}">
        <p14:creationId xmlns:p14="http://schemas.microsoft.com/office/powerpoint/2010/main" val="266863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A874DE6-621D-A75A-5FCB-469A26E5A2AC}"/>
              </a:ext>
            </a:extLst>
          </p:cNvPr>
          <p:cNvSpPr/>
          <p:nvPr/>
        </p:nvSpPr>
        <p:spPr>
          <a:xfrm>
            <a:off x="121298" y="195943"/>
            <a:ext cx="5626359" cy="425475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dirty="0"/>
          </a:p>
        </p:txBody>
      </p:sp>
      <p:sp>
        <p:nvSpPr>
          <p:cNvPr id="5" name="Rectangle: Rounded Corners 4">
            <a:extLst>
              <a:ext uri="{FF2B5EF4-FFF2-40B4-BE49-F238E27FC236}">
                <a16:creationId xmlns:a16="http://schemas.microsoft.com/office/drawing/2014/main" id="{BEFC897A-0BF1-46F1-84FC-BEC53E27CEF5}"/>
              </a:ext>
            </a:extLst>
          </p:cNvPr>
          <p:cNvSpPr/>
          <p:nvPr/>
        </p:nvSpPr>
        <p:spPr>
          <a:xfrm>
            <a:off x="6186196" y="195943"/>
            <a:ext cx="5626800" cy="425475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B01C0D55-5CA0-E9DC-42C3-62B93DF4B313}"/>
              </a:ext>
            </a:extLst>
          </p:cNvPr>
          <p:cNvSpPr/>
          <p:nvPr/>
        </p:nvSpPr>
        <p:spPr>
          <a:xfrm>
            <a:off x="195943" y="4693298"/>
            <a:ext cx="11840547" cy="14649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v"/>
              <a:tabLst>
                <a:tab pos="240665" algn="l"/>
              </a:tabLst>
            </a:pPr>
            <a:endParaRPr lang="en-US" sz="1800" dirty="0">
              <a:solidFill>
                <a:srgbClr val="202020"/>
              </a:solidFill>
              <a:latin typeface="Times New Roman"/>
              <a:cs typeface="Times New Roman"/>
            </a:endParaRPr>
          </a:p>
          <a:p>
            <a:pPr marL="285750" indent="-285750">
              <a:buFont typeface="Wingdings" panose="05000000000000000000" pitchFamily="2" charset="2"/>
              <a:buChar char="v"/>
              <a:tabLst>
                <a:tab pos="240665" algn="l"/>
              </a:tabLst>
            </a:pPr>
            <a:endParaRPr lang="en-US" dirty="0">
              <a:solidFill>
                <a:srgbClr val="202020"/>
              </a:solidFill>
              <a:latin typeface="Times New Roman"/>
              <a:cs typeface="Times New Roman"/>
            </a:endParaRPr>
          </a:p>
          <a:p>
            <a:pPr marL="285750" indent="-285750">
              <a:buFont typeface="Wingdings" panose="05000000000000000000" pitchFamily="2" charset="2"/>
              <a:buChar char="v"/>
              <a:tabLst>
                <a:tab pos="240665" algn="l"/>
              </a:tabLst>
            </a:pPr>
            <a:r>
              <a:rPr lang="en-US" sz="1800" dirty="0">
                <a:solidFill>
                  <a:srgbClr val="202020"/>
                </a:solidFill>
                <a:latin typeface="Times New Roman"/>
                <a:cs typeface="Times New Roman"/>
              </a:rPr>
              <a:t>Type of meal by the guests:</a:t>
            </a:r>
          </a:p>
          <a:p>
            <a:pPr marL="335280" indent="-285750">
              <a:lnSpc>
                <a:spcPct val="100000"/>
              </a:lnSpc>
              <a:buClr>
                <a:srgbClr val="000000"/>
              </a:buClr>
              <a:buFont typeface="Arial" panose="020B0604020202020204" pitchFamily="34" charset="0"/>
              <a:buChar char="•"/>
              <a:tabLst>
                <a:tab pos="240665" algn="l"/>
              </a:tabLst>
            </a:pPr>
            <a:r>
              <a:rPr lang="en-US" sz="1800" spc="-5" dirty="0">
                <a:solidFill>
                  <a:srgbClr val="202020"/>
                </a:solidFill>
                <a:latin typeface="Times New Roman"/>
                <a:cs typeface="Microsoft Sans Serif"/>
              </a:rPr>
              <a:t>BB(</a:t>
            </a:r>
            <a:r>
              <a:rPr lang="en-US" sz="1800" spc="25" dirty="0">
                <a:solidFill>
                  <a:srgbClr val="202020"/>
                </a:solidFill>
                <a:latin typeface="Times New Roman"/>
                <a:cs typeface="Microsoft Sans Serif"/>
              </a:rPr>
              <a:t> </a:t>
            </a:r>
            <a:r>
              <a:rPr lang="en-US" sz="1800" spc="-5" dirty="0">
                <a:solidFill>
                  <a:srgbClr val="202020"/>
                </a:solidFill>
                <a:latin typeface="Times New Roman"/>
                <a:cs typeface="Microsoft Sans Serif"/>
              </a:rPr>
              <a:t>Bed</a:t>
            </a:r>
            <a:r>
              <a:rPr lang="en-US" sz="1800" spc="20" dirty="0">
                <a:solidFill>
                  <a:srgbClr val="202020"/>
                </a:solidFill>
                <a:latin typeface="Times New Roman"/>
                <a:cs typeface="Microsoft Sans Serif"/>
              </a:rPr>
              <a:t> </a:t>
            </a:r>
            <a:r>
              <a:rPr lang="en-US" sz="1800" spc="-5" dirty="0">
                <a:solidFill>
                  <a:srgbClr val="202020"/>
                </a:solidFill>
                <a:latin typeface="Times New Roman"/>
                <a:cs typeface="Microsoft Sans Serif"/>
              </a:rPr>
              <a:t>&amp;</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Breakfast) is</a:t>
            </a:r>
            <a:r>
              <a:rPr lang="en-US" sz="1800" spc="20" dirty="0">
                <a:solidFill>
                  <a:srgbClr val="202020"/>
                </a:solidFill>
                <a:latin typeface="Times New Roman"/>
                <a:cs typeface="Microsoft Sans Serif"/>
              </a:rPr>
              <a:t> </a:t>
            </a:r>
            <a:r>
              <a:rPr lang="en-US" sz="1800" spc="-5" dirty="0">
                <a:solidFill>
                  <a:srgbClr val="202020"/>
                </a:solidFill>
                <a:latin typeface="Times New Roman"/>
                <a:cs typeface="Microsoft Sans Serif"/>
              </a:rPr>
              <a:t>the</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most</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preferred</a:t>
            </a:r>
            <a:endParaRPr lang="en-US" sz="1800" dirty="0">
              <a:latin typeface="Times New Roman"/>
              <a:cs typeface="Microsoft Sans Serif"/>
            </a:endParaRPr>
          </a:p>
          <a:p>
            <a:pPr marL="335280" indent="-285750">
              <a:buClr>
                <a:srgbClr val="000000"/>
              </a:buClr>
              <a:buFont typeface="Arial" panose="020B0604020202020204" pitchFamily="34" charset="0"/>
              <a:buChar char="•"/>
            </a:pPr>
            <a:r>
              <a:rPr lang="en-US" sz="1800" spc="-5" dirty="0">
                <a:solidFill>
                  <a:srgbClr val="202020"/>
                </a:solidFill>
                <a:latin typeface="Times New Roman"/>
                <a:cs typeface="Microsoft Sans Serif"/>
              </a:rPr>
              <a:t>FB (Full</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Board)</a:t>
            </a:r>
            <a:r>
              <a:rPr lang="en-US" sz="1800" spc="5" dirty="0">
                <a:solidFill>
                  <a:srgbClr val="202020"/>
                </a:solidFill>
                <a:latin typeface="Times New Roman"/>
                <a:cs typeface="Microsoft Sans Serif"/>
              </a:rPr>
              <a:t> </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is</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least</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preferred.</a:t>
            </a:r>
            <a:endParaRPr lang="en-US" sz="1800" dirty="0">
              <a:latin typeface="Times New Roman"/>
              <a:cs typeface="Microsoft Sans Serif"/>
            </a:endParaRPr>
          </a:p>
          <a:p>
            <a:pPr marL="335915" marR="113030" indent="-285750">
              <a:buClr>
                <a:srgbClr val="000000"/>
              </a:buClr>
              <a:buFont typeface="Arial" panose="020B0604020202020204" pitchFamily="34" charset="0"/>
              <a:buChar char="•"/>
              <a:tabLst>
                <a:tab pos="193040" algn="l"/>
              </a:tabLst>
            </a:pPr>
            <a:r>
              <a:rPr lang="en-US" sz="1800" spc="-5" dirty="0">
                <a:solidFill>
                  <a:srgbClr val="202020"/>
                </a:solidFill>
                <a:latin typeface="Times New Roman"/>
                <a:cs typeface="Microsoft Sans Serif"/>
              </a:rPr>
              <a:t>HB</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(Half</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Board) and</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SC(Self</a:t>
            </a:r>
            <a:r>
              <a:rPr lang="en-US" sz="1800" spc="25" dirty="0">
                <a:solidFill>
                  <a:srgbClr val="202020"/>
                </a:solidFill>
                <a:latin typeface="Times New Roman"/>
                <a:cs typeface="Microsoft Sans Serif"/>
              </a:rPr>
              <a:t> </a:t>
            </a:r>
            <a:r>
              <a:rPr lang="en-US" sz="1800" spc="-5" dirty="0">
                <a:solidFill>
                  <a:srgbClr val="202020"/>
                </a:solidFill>
                <a:latin typeface="Times New Roman"/>
                <a:cs typeface="Microsoft Sans Serif"/>
              </a:rPr>
              <a:t>Catering) are </a:t>
            </a:r>
            <a:r>
              <a:rPr lang="en-US" sz="1800" spc="-355" dirty="0">
                <a:solidFill>
                  <a:srgbClr val="202020"/>
                </a:solidFill>
                <a:latin typeface="Times New Roman"/>
                <a:cs typeface="Microsoft Sans Serif"/>
              </a:rPr>
              <a:t> </a:t>
            </a:r>
            <a:r>
              <a:rPr lang="en-US" sz="1800" spc="-5" dirty="0">
                <a:solidFill>
                  <a:srgbClr val="202020"/>
                </a:solidFill>
                <a:latin typeface="Times New Roman"/>
                <a:cs typeface="Microsoft Sans Serif"/>
              </a:rPr>
              <a:t>equally pref</a:t>
            </a:r>
            <a:r>
              <a:rPr lang="en-US" sz="1800" dirty="0">
                <a:solidFill>
                  <a:srgbClr val="202020"/>
                </a:solidFill>
                <a:latin typeface="Times New Roman"/>
                <a:cs typeface="Microsoft Sans Serif"/>
              </a:rPr>
              <a:t>e</a:t>
            </a:r>
            <a:r>
              <a:rPr lang="en-US" sz="1800" spc="-5" dirty="0">
                <a:solidFill>
                  <a:srgbClr val="202020"/>
                </a:solidFill>
                <a:latin typeface="Times New Roman"/>
                <a:cs typeface="Microsoft Sans Serif"/>
              </a:rPr>
              <a:t>r</a:t>
            </a:r>
            <a:r>
              <a:rPr lang="en-US" sz="1800" spc="-15" dirty="0">
                <a:solidFill>
                  <a:srgbClr val="202020"/>
                </a:solidFill>
                <a:latin typeface="Times New Roman"/>
                <a:cs typeface="Microsoft Sans Serif"/>
              </a:rPr>
              <a:t>r</a:t>
            </a:r>
            <a:r>
              <a:rPr lang="en-US" sz="1800" spc="-5" dirty="0">
                <a:solidFill>
                  <a:srgbClr val="202020"/>
                </a:solidFill>
                <a:latin typeface="Times New Roman"/>
                <a:cs typeface="Microsoft Sans Serif"/>
              </a:rPr>
              <a:t>ed.</a:t>
            </a:r>
            <a:endParaRPr lang="en-US" sz="1800" dirty="0">
              <a:latin typeface="Times New Roman"/>
              <a:cs typeface="Microsoft Sans Serif"/>
            </a:endParaRPr>
          </a:p>
          <a:p>
            <a:pPr marL="297815" indent="-285750">
              <a:lnSpc>
                <a:spcPct val="100000"/>
              </a:lnSpc>
              <a:buSzPct val="92857"/>
              <a:buFont typeface="Wingdings" panose="05000000000000000000" pitchFamily="2" charset="2"/>
              <a:buChar char="v"/>
              <a:tabLst>
                <a:tab pos="202565" algn="l"/>
              </a:tabLst>
            </a:pPr>
            <a:r>
              <a:rPr lang="en-US" sz="1800" spc="-10" dirty="0">
                <a:latin typeface="Times New Roman"/>
                <a:cs typeface="Microsoft Sans Serif"/>
              </a:rPr>
              <a:t>Room</a:t>
            </a:r>
            <a:r>
              <a:rPr lang="en-US" sz="1800" spc="5" dirty="0">
                <a:latin typeface="Times New Roman"/>
                <a:cs typeface="Microsoft Sans Serif"/>
              </a:rPr>
              <a:t> </a:t>
            </a:r>
            <a:r>
              <a:rPr lang="en-US" sz="1800" spc="-5" dirty="0">
                <a:latin typeface="Times New Roman"/>
                <a:cs typeface="Microsoft Sans Serif"/>
              </a:rPr>
              <a:t>type</a:t>
            </a:r>
            <a:r>
              <a:rPr lang="en-US" sz="1800" spc="5" dirty="0">
                <a:latin typeface="Times New Roman"/>
                <a:cs typeface="Microsoft Sans Serif"/>
              </a:rPr>
              <a:t> </a:t>
            </a:r>
            <a:r>
              <a:rPr lang="en-US" sz="1800" spc="-5" dirty="0">
                <a:latin typeface="Times New Roman"/>
                <a:cs typeface="Microsoft Sans Serif"/>
              </a:rPr>
              <a:t>‘A’</a:t>
            </a:r>
            <a:r>
              <a:rPr lang="en-US" sz="1800" spc="25" dirty="0">
                <a:latin typeface="Times New Roman"/>
                <a:cs typeface="Microsoft Sans Serif"/>
              </a:rPr>
              <a:t> </a:t>
            </a:r>
            <a:r>
              <a:rPr lang="en-US" sz="1800" spc="-10" dirty="0">
                <a:latin typeface="Times New Roman"/>
                <a:cs typeface="Microsoft Sans Serif"/>
              </a:rPr>
              <a:t>is</a:t>
            </a:r>
            <a:r>
              <a:rPr lang="en-US" sz="1800" spc="20" dirty="0">
                <a:latin typeface="Times New Roman"/>
                <a:cs typeface="Microsoft Sans Serif"/>
              </a:rPr>
              <a:t> </a:t>
            </a:r>
            <a:r>
              <a:rPr lang="en-US" sz="1800" dirty="0">
                <a:latin typeface="Times New Roman"/>
                <a:cs typeface="Microsoft Sans Serif"/>
              </a:rPr>
              <a:t>most</a:t>
            </a:r>
            <a:r>
              <a:rPr lang="en-US" sz="1800" spc="5" dirty="0">
                <a:latin typeface="Times New Roman"/>
                <a:cs typeface="Microsoft Sans Serif"/>
              </a:rPr>
              <a:t> </a:t>
            </a:r>
            <a:r>
              <a:rPr lang="en-US" sz="1800" spc="-5" dirty="0">
                <a:latin typeface="Times New Roman"/>
                <a:cs typeface="Microsoft Sans Serif"/>
              </a:rPr>
              <a:t>preferred</a:t>
            </a:r>
            <a:r>
              <a:rPr lang="en-US" sz="1800" spc="-10" dirty="0">
                <a:latin typeface="Times New Roman"/>
                <a:cs typeface="Microsoft Sans Serif"/>
              </a:rPr>
              <a:t> </a:t>
            </a:r>
            <a:r>
              <a:rPr lang="en-US" sz="1800" spc="-5" dirty="0">
                <a:latin typeface="Times New Roman"/>
                <a:cs typeface="Microsoft Sans Serif"/>
              </a:rPr>
              <a:t>by</a:t>
            </a:r>
            <a:r>
              <a:rPr lang="en-US" sz="1800" spc="10" dirty="0">
                <a:latin typeface="Times New Roman"/>
                <a:cs typeface="Microsoft Sans Serif"/>
              </a:rPr>
              <a:t> </a:t>
            </a:r>
            <a:r>
              <a:rPr lang="en-US" sz="1800" spc="-5" dirty="0">
                <a:latin typeface="Times New Roman"/>
                <a:cs typeface="Microsoft Sans Serif"/>
              </a:rPr>
              <a:t>the</a:t>
            </a:r>
            <a:r>
              <a:rPr lang="en-US" sz="1800" spc="5" dirty="0">
                <a:latin typeface="Times New Roman"/>
                <a:cs typeface="Microsoft Sans Serif"/>
              </a:rPr>
              <a:t> </a:t>
            </a:r>
            <a:r>
              <a:rPr lang="en-US" sz="1800" spc="-5" dirty="0">
                <a:latin typeface="Times New Roman"/>
                <a:cs typeface="Microsoft Sans Serif"/>
              </a:rPr>
              <a:t>guests</a:t>
            </a:r>
            <a:r>
              <a:rPr lang="en-US" sz="1800" dirty="0">
                <a:latin typeface="Times New Roman"/>
                <a:cs typeface="Microsoft Sans Serif"/>
              </a:rPr>
              <a:t> </a:t>
            </a:r>
            <a:r>
              <a:rPr lang="en-US" sz="1800" spc="-5" dirty="0">
                <a:latin typeface="Times New Roman"/>
                <a:cs typeface="Microsoft Sans Serif"/>
              </a:rPr>
              <a:t>second</a:t>
            </a:r>
            <a:r>
              <a:rPr lang="en-US" sz="1800" dirty="0">
                <a:latin typeface="Times New Roman"/>
                <a:cs typeface="Microsoft Sans Serif"/>
              </a:rPr>
              <a:t> </a:t>
            </a:r>
            <a:r>
              <a:rPr lang="en-US" sz="1800" spc="-5" dirty="0">
                <a:latin typeface="Times New Roman"/>
                <a:cs typeface="Microsoft Sans Serif"/>
              </a:rPr>
              <a:t>most</a:t>
            </a:r>
            <a:r>
              <a:rPr lang="en-US" sz="1800" spc="10" dirty="0">
                <a:latin typeface="Times New Roman"/>
                <a:cs typeface="Microsoft Sans Serif"/>
              </a:rPr>
              <a:t> </a:t>
            </a:r>
            <a:r>
              <a:rPr lang="en-US" sz="1800" spc="-5" dirty="0">
                <a:latin typeface="Times New Roman"/>
                <a:cs typeface="Microsoft Sans Serif"/>
              </a:rPr>
              <a:t>preferred</a:t>
            </a:r>
            <a:r>
              <a:rPr lang="en-US" sz="1800" spc="-10" dirty="0">
                <a:latin typeface="Times New Roman"/>
                <a:cs typeface="Microsoft Sans Serif"/>
              </a:rPr>
              <a:t> is</a:t>
            </a:r>
            <a:r>
              <a:rPr lang="en-US" sz="1800" spc="20" dirty="0">
                <a:latin typeface="Times New Roman"/>
                <a:cs typeface="Microsoft Sans Serif"/>
              </a:rPr>
              <a:t> </a:t>
            </a:r>
            <a:r>
              <a:rPr lang="en-US" sz="1800" spc="-10" dirty="0">
                <a:latin typeface="Times New Roman"/>
                <a:cs typeface="Microsoft Sans Serif"/>
              </a:rPr>
              <a:t>‘D’.</a:t>
            </a:r>
            <a:endParaRPr lang="en-US" sz="1800" dirty="0">
              <a:latin typeface="Times New Roman"/>
              <a:cs typeface="Microsoft Sans Serif"/>
            </a:endParaRPr>
          </a:p>
          <a:p>
            <a:pPr>
              <a:lnSpc>
                <a:spcPct val="100000"/>
              </a:lnSpc>
              <a:spcBef>
                <a:spcPts val="35"/>
              </a:spcBef>
              <a:buFont typeface="Wingdings"/>
              <a:buChar char=""/>
            </a:pPr>
            <a:endParaRPr lang="en-US" sz="1800" dirty="0">
              <a:latin typeface="Times New Roman"/>
              <a:cs typeface="Microsoft Sans Serif"/>
            </a:endParaRPr>
          </a:p>
          <a:p>
            <a:pPr marL="298450" marR="533400" indent="-285750">
              <a:spcBef>
                <a:spcPts val="5"/>
              </a:spcBef>
              <a:buSzPct val="92857"/>
              <a:buFont typeface="Wingdings" panose="05000000000000000000" pitchFamily="2" charset="2"/>
              <a:buChar char="v"/>
              <a:tabLst>
                <a:tab pos="154940" algn="l"/>
              </a:tabLst>
            </a:pPr>
            <a:endParaRPr lang="en-US" sz="1800" dirty="0">
              <a:latin typeface="Times New Roman"/>
              <a:cs typeface="Microsoft Sans Serif"/>
            </a:endParaRPr>
          </a:p>
        </p:txBody>
      </p:sp>
      <p:pic>
        <p:nvPicPr>
          <p:cNvPr id="6" name="Picture 5">
            <a:extLst>
              <a:ext uri="{FF2B5EF4-FFF2-40B4-BE49-F238E27FC236}">
                <a16:creationId xmlns:a16="http://schemas.microsoft.com/office/drawing/2014/main" id="{0DC04DF8-D252-B88B-B3B9-FE08A189781B}"/>
              </a:ext>
            </a:extLst>
          </p:cNvPr>
          <p:cNvPicPr>
            <a:picLocks noChangeAspect="1"/>
          </p:cNvPicPr>
          <p:nvPr/>
        </p:nvPicPr>
        <p:blipFill>
          <a:blip r:embed="rId2"/>
          <a:stretch>
            <a:fillRect/>
          </a:stretch>
        </p:blipFill>
        <p:spPr>
          <a:xfrm>
            <a:off x="195943" y="979714"/>
            <a:ext cx="5268452" cy="3265714"/>
          </a:xfrm>
          <a:prstGeom prst="rect">
            <a:avLst/>
          </a:prstGeom>
        </p:spPr>
      </p:pic>
      <p:pic>
        <p:nvPicPr>
          <p:cNvPr id="1026" name="Picture 2">
            <a:extLst>
              <a:ext uri="{FF2B5EF4-FFF2-40B4-BE49-F238E27FC236}">
                <a16:creationId xmlns:a16="http://schemas.microsoft.com/office/drawing/2014/main" id="{5F47DBD2-2A58-4CAD-81EF-FFE7EABCD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979714"/>
            <a:ext cx="4808472" cy="329495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74F71F10-95C6-6AE6-FB5D-86DF26E4E797}"/>
              </a:ext>
            </a:extLst>
          </p:cNvPr>
          <p:cNvSpPr/>
          <p:nvPr/>
        </p:nvSpPr>
        <p:spPr>
          <a:xfrm>
            <a:off x="699796" y="447869"/>
            <a:ext cx="4683967" cy="4105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Times New Roman" panose="02020603050405020304" pitchFamily="18" charset="0"/>
                <a:cs typeface="Times New Roman" panose="02020603050405020304" pitchFamily="18" charset="0"/>
              </a:rPr>
              <a:t>Preferred Meal Type By Guests</a:t>
            </a:r>
          </a:p>
        </p:txBody>
      </p:sp>
      <p:sp>
        <p:nvSpPr>
          <p:cNvPr id="11" name="Rectangle: Rounded Corners 10">
            <a:extLst>
              <a:ext uri="{FF2B5EF4-FFF2-40B4-BE49-F238E27FC236}">
                <a16:creationId xmlns:a16="http://schemas.microsoft.com/office/drawing/2014/main" id="{E4325BA3-7385-4D5B-4847-862DCE1198CE}"/>
              </a:ext>
            </a:extLst>
          </p:cNvPr>
          <p:cNvSpPr/>
          <p:nvPr/>
        </p:nvSpPr>
        <p:spPr>
          <a:xfrm>
            <a:off x="6718041" y="447869"/>
            <a:ext cx="4491231" cy="4105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Times New Roman" panose="02020603050405020304" pitchFamily="18" charset="0"/>
                <a:cs typeface="Times New Roman" panose="02020603050405020304" pitchFamily="18" charset="0"/>
              </a:rPr>
              <a:t>Most Preferred Room Type by Guests</a:t>
            </a:r>
          </a:p>
        </p:txBody>
      </p:sp>
    </p:spTree>
    <p:extLst>
      <p:ext uri="{BB962C8B-B14F-4D97-AF65-F5344CB8AC3E}">
        <p14:creationId xmlns:p14="http://schemas.microsoft.com/office/powerpoint/2010/main" val="389392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AEE494-CD99-1284-CCF2-A9539D7976A2}"/>
              </a:ext>
            </a:extLst>
          </p:cNvPr>
          <p:cNvPicPr>
            <a:picLocks noChangeAspect="1"/>
          </p:cNvPicPr>
          <p:nvPr/>
        </p:nvPicPr>
        <p:blipFill>
          <a:blip r:embed="rId2"/>
          <a:stretch>
            <a:fillRect/>
          </a:stretch>
        </p:blipFill>
        <p:spPr>
          <a:xfrm>
            <a:off x="171450" y="190500"/>
            <a:ext cx="11563350" cy="4762500"/>
          </a:xfrm>
          <a:prstGeom prst="rect">
            <a:avLst/>
          </a:prstGeom>
        </p:spPr>
      </p:pic>
      <p:sp>
        <p:nvSpPr>
          <p:cNvPr id="3" name="Rectangle: Rounded Corners 2">
            <a:extLst>
              <a:ext uri="{FF2B5EF4-FFF2-40B4-BE49-F238E27FC236}">
                <a16:creationId xmlns:a16="http://schemas.microsoft.com/office/drawing/2014/main" id="{8403E940-9790-9883-F6B6-524C73D3D8B9}"/>
              </a:ext>
            </a:extLst>
          </p:cNvPr>
          <p:cNvSpPr/>
          <p:nvPr/>
        </p:nvSpPr>
        <p:spPr>
          <a:xfrm>
            <a:off x="305190" y="5178489"/>
            <a:ext cx="11563350" cy="11103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97815" indent="-285750">
              <a:lnSpc>
                <a:spcPct val="100000"/>
              </a:lnSpc>
              <a:spcBef>
                <a:spcPts val="10"/>
              </a:spcBef>
              <a:buClr>
                <a:srgbClr val="000000"/>
              </a:buClr>
              <a:buFont typeface="Wingdings" panose="05000000000000000000" pitchFamily="2" charset="2"/>
              <a:buChar char="v"/>
              <a:tabLst>
                <a:tab pos="252095" algn="l"/>
              </a:tabLst>
            </a:pPr>
            <a:r>
              <a:rPr lang="en-US" sz="1400" spc="-5" dirty="0">
                <a:solidFill>
                  <a:srgbClr val="202020"/>
                </a:solidFill>
                <a:latin typeface="Times New Roman"/>
                <a:cs typeface="Microsoft Sans Serif"/>
              </a:rPr>
              <a:t>Maximum number of</a:t>
            </a:r>
            <a:r>
              <a:rPr lang="en-US" sz="1400" spc="15" dirty="0">
                <a:solidFill>
                  <a:srgbClr val="202020"/>
                </a:solidFill>
                <a:latin typeface="Times New Roman"/>
                <a:cs typeface="Microsoft Sans Serif"/>
              </a:rPr>
              <a:t> </a:t>
            </a:r>
            <a:r>
              <a:rPr lang="en-US" sz="1400" spc="-5" dirty="0">
                <a:solidFill>
                  <a:srgbClr val="202020"/>
                </a:solidFill>
                <a:latin typeface="Times New Roman"/>
                <a:cs typeface="Microsoft Sans Serif"/>
              </a:rPr>
              <a:t>guests</a:t>
            </a:r>
            <a:r>
              <a:rPr lang="en-US" sz="1400" dirty="0">
                <a:solidFill>
                  <a:srgbClr val="202020"/>
                </a:solidFill>
                <a:latin typeface="Times New Roman"/>
                <a:cs typeface="Microsoft Sans Serif"/>
              </a:rPr>
              <a:t> </a:t>
            </a:r>
            <a:r>
              <a:rPr lang="en-US" sz="1400" spc="-5" dirty="0">
                <a:solidFill>
                  <a:srgbClr val="202020"/>
                </a:solidFill>
                <a:latin typeface="Times New Roman"/>
                <a:cs typeface="Microsoft Sans Serif"/>
              </a:rPr>
              <a:t>were</a:t>
            </a:r>
            <a:r>
              <a:rPr lang="en-US" sz="1400" spc="5" dirty="0">
                <a:solidFill>
                  <a:srgbClr val="202020"/>
                </a:solidFill>
                <a:latin typeface="Times New Roman"/>
                <a:cs typeface="Microsoft Sans Serif"/>
              </a:rPr>
              <a:t> </a:t>
            </a:r>
            <a:r>
              <a:rPr lang="en-US" sz="1400" dirty="0">
                <a:solidFill>
                  <a:srgbClr val="202020"/>
                </a:solidFill>
                <a:latin typeface="Times New Roman"/>
                <a:cs typeface="Microsoft Sans Serif"/>
              </a:rPr>
              <a:t>from</a:t>
            </a:r>
            <a:r>
              <a:rPr lang="en-US" sz="1400" spc="5" dirty="0">
                <a:solidFill>
                  <a:srgbClr val="202020"/>
                </a:solidFill>
                <a:latin typeface="Times New Roman"/>
                <a:cs typeface="Microsoft Sans Serif"/>
              </a:rPr>
              <a:t> </a:t>
            </a:r>
            <a:r>
              <a:rPr lang="en-US" sz="1400" spc="-5" dirty="0">
                <a:solidFill>
                  <a:srgbClr val="202020"/>
                </a:solidFill>
                <a:latin typeface="Times New Roman"/>
                <a:cs typeface="Microsoft Sans Serif"/>
              </a:rPr>
              <a:t>Portugal.</a:t>
            </a:r>
            <a:endParaRPr lang="en-US" sz="1400" dirty="0">
              <a:latin typeface="Times New Roman"/>
              <a:cs typeface="Microsoft Sans Serif"/>
            </a:endParaRPr>
          </a:p>
          <a:p>
            <a:pPr marL="257810">
              <a:lnSpc>
                <a:spcPct val="100000"/>
              </a:lnSpc>
            </a:pPr>
            <a:r>
              <a:rPr lang="en-US" sz="1400" spc="-5" dirty="0">
                <a:solidFill>
                  <a:srgbClr val="202020"/>
                </a:solidFill>
                <a:latin typeface="Times New Roman"/>
                <a:cs typeface="Microsoft Sans Serif"/>
              </a:rPr>
              <a:t>i.e., more </a:t>
            </a:r>
            <a:r>
              <a:rPr lang="en-US" sz="1400" dirty="0">
                <a:solidFill>
                  <a:srgbClr val="202020"/>
                </a:solidFill>
                <a:latin typeface="Times New Roman"/>
                <a:cs typeface="Microsoft Sans Serif"/>
              </a:rPr>
              <a:t>than</a:t>
            </a:r>
            <a:r>
              <a:rPr lang="en-US" sz="1400" spc="-10" dirty="0">
                <a:solidFill>
                  <a:srgbClr val="202020"/>
                </a:solidFill>
                <a:latin typeface="Times New Roman"/>
                <a:cs typeface="Microsoft Sans Serif"/>
              </a:rPr>
              <a:t> </a:t>
            </a:r>
            <a:r>
              <a:rPr lang="en-US" sz="1400" spc="-5" dirty="0">
                <a:solidFill>
                  <a:srgbClr val="202020"/>
                </a:solidFill>
                <a:latin typeface="Times New Roman"/>
                <a:cs typeface="Microsoft Sans Serif"/>
              </a:rPr>
              <a:t>25000</a:t>
            </a:r>
            <a:r>
              <a:rPr lang="en-US" sz="1400" spc="-10" dirty="0">
                <a:solidFill>
                  <a:srgbClr val="202020"/>
                </a:solidFill>
                <a:latin typeface="Times New Roman"/>
                <a:cs typeface="Microsoft Sans Serif"/>
              </a:rPr>
              <a:t> </a:t>
            </a:r>
            <a:r>
              <a:rPr lang="en-US" sz="1400" spc="-5" dirty="0">
                <a:solidFill>
                  <a:srgbClr val="202020"/>
                </a:solidFill>
                <a:latin typeface="Times New Roman"/>
                <a:cs typeface="Microsoft Sans Serif"/>
              </a:rPr>
              <a:t>guests.</a:t>
            </a:r>
            <a:endParaRPr lang="en-US" sz="1400" dirty="0">
              <a:latin typeface="Times New Roman"/>
              <a:cs typeface="Microsoft Sans Serif"/>
            </a:endParaRPr>
          </a:p>
          <a:p>
            <a:pPr marL="297815" marR="281940" indent="-285750">
              <a:buClr>
                <a:srgbClr val="000000"/>
              </a:buClr>
              <a:buFont typeface="Wingdings" panose="05000000000000000000" pitchFamily="2" charset="2"/>
              <a:buChar char="v"/>
              <a:tabLst>
                <a:tab pos="202565" algn="l"/>
              </a:tabLst>
            </a:pPr>
            <a:r>
              <a:rPr lang="en-US" sz="1400" spc="-5" dirty="0">
                <a:solidFill>
                  <a:srgbClr val="202020"/>
                </a:solidFill>
                <a:latin typeface="Times New Roman"/>
                <a:cs typeface="Microsoft Sans Serif"/>
              </a:rPr>
              <a:t>After</a:t>
            </a:r>
            <a:r>
              <a:rPr lang="en-US" sz="1400" spc="10" dirty="0">
                <a:solidFill>
                  <a:srgbClr val="202020"/>
                </a:solidFill>
                <a:latin typeface="Times New Roman"/>
                <a:cs typeface="Microsoft Sans Serif"/>
              </a:rPr>
              <a:t> </a:t>
            </a:r>
            <a:r>
              <a:rPr lang="en-US" sz="1400" spc="-5" dirty="0">
                <a:solidFill>
                  <a:srgbClr val="202020"/>
                </a:solidFill>
                <a:latin typeface="Times New Roman"/>
                <a:cs typeface="Microsoft Sans Serif"/>
              </a:rPr>
              <a:t>Portugal,</a:t>
            </a:r>
            <a:r>
              <a:rPr lang="en-US" sz="1400" dirty="0">
                <a:solidFill>
                  <a:srgbClr val="202020"/>
                </a:solidFill>
                <a:latin typeface="Times New Roman"/>
                <a:cs typeface="Microsoft Sans Serif"/>
              </a:rPr>
              <a:t> </a:t>
            </a:r>
            <a:r>
              <a:rPr lang="en-US" sz="1400" spc="-5" dirty="0">
                <a:solidFill>
                  <a:srgbClr val="202020"/>
                </a:solidFill>
                <a:latin typeface="Times New Roman"/>
                <a:cs typeface="Microsoft Sans Serif"/>
              </a:rPr>
              <a:t>GBR(Great</a:t>
            </a:r>
            <a:r>
              <a:rPr lang="en-US" sz="1400" spc="10" dirty="0">
                <a:solidFill>
                  <a:srgbClr val="202020"/>
                </a:solidFill>
                <a:latin typeface="Times New Roman"/>
                <a:cs typeface="Microsoft Sans Serif"/>
              </a:rPr>
              <a:t> </a:t>
            </a:r>
            <a:r>
              <a:rPr lang="en-US" sz="1400" spc="-5" dirty="0">
                <a:solidFill>
                  <a:srgbClr val="202020"/>
                </a:solidFill>
                <a:latin typeface="Times New Roman"/>
                <a:cs typeface="Microsoft Sans Serif"/>
              </a:rPr>
              <a:t>Britain),France</a:t>
            </a:r>
            <a:r>
              <a:rPr lang="en-US" sz="1400" dirty="0">
                <a:solidFill>
                  <a:srgbClr val="202020"/>
                </a:solidFill>
                <a:latin typeface="Times New Roman"/>
                <a:cs typeface="Microsoft Sans Serif"/>
              </a:rPr>
              <a:t> </a:t>
            </a:r>
            <a:r>
              <a:rPr lang="en-US" sz="1400" spc="-5" dirty="0">
                <a:solidFill>
                  <a:srgbClr val="202020"/>
                </a:solidFill>
                <a:latin typeface="Times New Roman"/>
                <a:cs typeface="Microsoft Sans Serif"/>
              </a:rPr>
              <a:t>and </a:t>
            </a:r>
            <a:r>
              <a:rPr lang="en-US" sz="1400" dirty="0">
                <a:solidFill>
                  <a:srgbClr val="202020"/>
                </a:solidFill>
                <a:latin typeface="Times New Roman"/>
                <a:cs typeface="Microsoft Sans Serif"/>
              </a:rPr>
              <a:t> </a:t>
            </a:r>
            <a:r>
              <a:rPr lang="en-US" sz="1400" spc="-5" dirty="0">
                <a:solidFill>
                  <a:srgbClr val="202020"/>
                </a:solidFill>
                <a:latin typeface="Times New Roman"/>
                <a:cs typeface="Microsoft Sans Serif"/>
              </a:rPr>
              <a:t>Spain</a:t>
            </a:r>
            <a:r>
              <a:rPr lang="en-US" sz="1400" spc="5" dirty="0">
                <a:solidFill>
                  <a:srgbClr val="202020"/>
                </a:solidFill>
                <a:latin typeface="Times New Roman"/>
                <a:cs typeface="Microsoft Sans Serif"/>
              </a:rPr>
              <a:t> </a:t>
            </a:r>
            <a:r>
              <a:rPr lang="en-US" sz="1400" spc="-5" dirty="0">
                <a:solidFill>
                  <a:srgbClr val="202020"/>
                </a:solidFill>
                <a:latin typeface="Times New Roman"/>
                <a:cs typeface="Microsoft Sans Serif"/>
              </a:rPr>
              <a:t>are</a:t>
            </a:r>
            <a:r>
              <a:rPr lang="en-US" sz="1400" dirty="0">
                <a:solidFill>
                  <a:srgbClr val="202020"/>
                </a:solidFill>
                <a:latin typeface="Times New Roman"/>
                <a:cs typeface="Microsoft Sans Serif"/>
              </a:rPr>
              <a:t> </a:t>
            </a:r>
            <a:r>
              <a:rPr lang="en-US" sz="1400" spc="-5" dirty="0">
                <a:solidFill>
                  <a:srgbClr val="202020"/>
                </a:solidFill>
                <a:latin typeface="Times New Roman"/>
                <a:cs typeface="Microsoft Sans Serif"/>
              </a:rPr>
              <a:t>the</a:t>
            </a:r>
            <a:r>
              <a:rPr lang="en-US" sz="1400" spc="10" dirty="0">
                <a:solidFill>
                  <a:srgbClr val="202020"/>
                </a:solidFill>
                <a:latin typeface="Times New Roman"/>
                <a:cs typeface="Microsoft Sans Serif"/>
              </a:rPr>
              <a:t> </a:t>
            </a:r>
            <a:r>
              <a:rPr lang="en-US" sz="1400" spc="-5" dirty="0">
                <a:solidFill>
                  <a:srgbClr val="202020"/>
                </a:solidFill>
                <a:latin typeface="Times New Roman"/>
                <a:cs typeface="Microsoft Sans Serif"/>
              </a:rPr>
              <a:t>countries</a:t>
            </a:r>
            <a:r>
              <a:rPr lang="en-US" sz="1400" spc="-15" dirty="0">
                <a:solidFill>
                  <a:srgbClr val="202020"/>
                </a:solidFill>
                <a:latin typeface="Times New Roman"/>
                <a:cs typeface="Microsoft Sans Serif"/>
              </a:rPr>
              <a:t> </a:t>
            </a:r>
            <a:r>
              <a:rPr lang="en-US" sz="1400" dirty="0">
                <a:solidFill>
                  <a:srgbClr val="202020"/>
                </a:solidFill>
                <a:latin typeface="Times New Roman"/>
                <a:cs typeface="Microsoft Sans Serif"/>
              </a:rPr>
              <a:t>from </a:t>
            </a:r>
            <a:r>
              <a:rPr lang="en-US" sz="1400" spc="-5" dirty="0">
                <a:solidFill>
                  <a:srgbClr val="202020"/>
                </a:solidFill>
                <a:latin typeface="Times New Roman"/>
                <a:cs typeface="Microsoft Sans Serif"/>
              </a:rPr>
              <a:t>where</a:t>
            </a:r>
            <a:r>
              <a:rPr lang="en-US" sz="1400" spc="25" dirty="0">
                <a:solidFill>
                  <a:srgbClr val="202020"/>
                </a:solidFill>
                <a:latin typeface="Times New Roman"/>
                <a:cs typeface="Microsoft Sans Serif"/>
              </a:rPr>
              <a:t> </a:t>
            </a:r>
            <a:r>
              <a:rPr lang="en-US" sz="1400" dirty="0">
                <a:solidFill>
                  <a:srgbClr val="202020"/>
                </a:solidFill>
                <a:latin typeface="Times New Roman"/>
                <a:cs typeface="Microsoft Sans Serif"/>
              </a:rPr>
              <a:t>most </a:t>
            </a:r>
            <a:r>
              <a:rPr lang="en-US" sz="1400" spc="-5" dirty="0">
                <a:solidFill>
                  <a:srgbClr val="202020"/>
                </a:solidFill>
                <a:latin typeface="Times New Roman"/>
                <a:cs typeface="Microsoft Sans Serif"/>
              </a:rPr>
              <a:t>of</a:t>
            </a:r>
            <a:r>
              <a:rPr lang="en-US" sz="1400" spc="20" dirty="0">
                <a:solidFill>
                  <a:srgbClr val="202020"/>
                </a:solidFill>
                <a:latin typeface="Times New Roman"/>
                <a:cs typeface="Microsoft Sans Serif"/>
              </a:rPr>
              <a:t> </a:t>
            </a:r>
            <a:r>
              <a:rPr lang="en-US" sz="1400" spc="-5" dirty="0">
                <a:solidFill>
                  <a:srgbClr val="202020"/>
                </a:solidFill>
                <a:latin typeface="Times New Roman"/>
                <a:cs typeface="Microsoft Sans Serif"/>
              </a:rPr>
              <a:t>the </a:t>
            </a:r>
            <a:r>
              <a:rPr lang="en-US" sz="1400" dirty="0">
                <a:solidFill>
                  <a:srgbClr val="202020"/>
                </a:solidFill>
                <a:latin typeface="Times New Roman"/>
                <a:cs typeface="Microsoft Sans Serif"/>
              </a:rPr>
              <a:t> </a:t>
            </a:r>
            <a:r>
              <a:rPr lang="en-US" sz="1400" spc="-5" dirty="0">
                <a:solidFill>
                  <a:srgbClr val="202020"/>
                </a:solidFill>
                <a:latin typeface="Times New Roman"/>
                <a:cs typeface="Microsoft Sans Serif"/>
              </a:rPr>
              <a:t>guests</a:t>
            </a:r>
            <a:r>
              <a:rPr lang="en-US" sz="1400" spc="-10" dirty="0">
                <a:solidFill>
                  <a:srgbClr val="202020"/>
                </a:solidFill>
                <a:latin typeface="Times New Roman"/>
                <a:cs typeface="Microsoft Sans Serif"/>
              </a:rPr>
              <a:t> </a:t>
            </a:r>
            <a:r>
              <a:rPr lang="en-US" sz="1400" spc="-5" dirty="0">
                <a:solidFill>
                  <a:srgbClr val="202020"/>
                </a:solidFill>
                <a:latin typeface="Times New Roman"/>
                <a:cs typeface="Microsoft Sans Serif"/>
              </a:rPr>
              <a:t>came.</a:t>
            </a:r>
          </a:p>
          <a:p>
            <a:pPr marL="12065" marR="281940">
              <a:buClr>
                <a:srgbClr val="000000"/>
              </a:buClr>
              <a:tabLst>
                <a:tab pos="202565" algn="l"/>
              </a:tabLst>
            </a:pPr>
            <a:r>
              <a:rPr lang="en-CA" sz="1400" b="0" i="0" dirty="0">
                <a:solidFill>
                  <a:schemeClr val="tx1"/>
                </a:solidFill>
                <a:effectLst/>
                <a:latin typeface="Times New Roman" panose="02020603050405020304" pitchFamily="18" charset="0"/>
                <a:cs typeface="Times New Roman" panose="02020603050405020304" pitchFamily="18" charset="0"/>
              </a:rPr>
              <a:t>PRT- Portugal GBR- United Kingdom FRA- France ESP- Spain DEU - Germany ITA -Italy IRL - Ireland BEL -Belgium BRA -Brazil NLD-Netherlands</a:t>
            </a: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564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03E940-9790-9883-F6B6-524C73D3D8B9}"/>
              </a:ext>
            </a:extLst>
          </p:cNvPr>
          <p:cNvSpPr/>
          <p:nvPr/>
        </p:nvSpPr>
        <p:spPr>
          <a:xfrm>
            <a:off x="305190" y="5346442"/>
            <a:ext cx="11563350" cy="8210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55600" marR="5080" indent="-342900">
              <a:spcBef>
                <a:spcPts val="95"/>
              </a:spcBef>
              <a:buClr>
                <a:srgbClr val="000000"/>
              </a:buClr>
              <a:buFont typeface="Wingdings" panose="05000000000000000000" pitchFamily="2" charset="2"/>
              <a:buChar char="v"/>
              <a:tabLst>
                <a:tab pos="202565" algn="l"/>
              </a:tabLst>
            </a:pPr>
            <a:r>
              <a:rPr lang="en-US" sz="1800" spc="-5" dirty="0">
                <a:solidFill>
                  <a:srgbClr val="202020"/>
                </a:solidFill>
                <a:latin typeface="Times New Roman"/>
                <a:cs typeface="Microsoft Sans Serif"/>
              </a:rPr>
              <a:t>As</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we</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can</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see</a:t>
            </a:r>
            <a:r>
              <a:rPr lang="en-US" sz="1800" spc="5" dirty="0">
                <a:solidFill>
                  <a:srgbClr val="202020"/>
                </a:solidFill>
                <a:latin typeface="Times New Roman"/>
                <a:cs typeface="Microsoft Sans Serif"/>
              </a:rPr>
              <a:t> </a:t>
            </a:r>
            <a:r>
              <a:rPr lang="en-US" sz="1800" spc="-10" dirty="0">
                <a:solidFill>
                  <a:srgbClr val="202020"/>
                </a:solidFill>
                <a:latin typeface="Times New Roman"/>
                <a:cs typeface="Microsoft Sans Serif"/>
              </a:rPr>
              <a:t>in</a:t>
            </a:r>
            <a:r>
              <a:rPr lang="en-US" sz="1800" spc="50" dirty="0">
                <a:solidFill>
                  <a:srgbClr val="202020"/>
                </a:solidFill>
                <a:latin typeface="Times New Roman"/>
                <a:cs typeface="Microsoft Sans Serif"/>
              </a:rPr>
              <a:t> </a:t>
            </a:r>
            <a:r>
              <a:rPr lang="en-US" sz="1800" spc="-5" dirty="0">
                <a:solidFill>
                  <a:srgbClr val="202020"/>
                </a:solidFill>
                <a:latin typeface="Times New Roman"/>
                <a:cs typeface="Microsoft Sans Serif"/>
              </a:rPr>
              <a:t>the</a:t>
            </a:r>
            <a:r>
              <a:rPr lang="en-US" sz="1800" spc="5" dirty="0">
                <a:solidFill>
                  <a:srgbClr val="202020"/>
                </a:solidFill>
                <a:latin typeface="Times New Roman"/>
                <a:cs typeface="Microsoft Sans Serif"/>
              </a:rPr>
              <a:t> </a:t>
            </a:r>
            <a:r>
              <a:rPr lang="en-US" sz="1800" spc="-10" dirty="0">
                <a:solidFill>
                  <a:srgbClr val="202020"/>
                </a:solidFill>
                <a:latin typeface="Times New Roman"/>
                <a:cs typeface="Microsoft Sans Serif"/>
              </a:rPr>
              <a:t>line</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chart,</a:t>
            </a:r>
            <a:r>
              <a:rPr lang="en-US" sz="1800" dirty="0">
                <a:solidFill>
                  <a:srgbClr val="202020"/>
                </a:solidFill>
                <a:latin typeface="Times New Roman"/>
                <a:cs typeface="Microsoft Sans Serif"/>
              </a:rPr>
              <a:t> from </a:t>
            </a:r>
            <a:r>
              <a:rPr lang="en-US" sz="1800" spc="-5" dirty="0">
                <a:solidFill>
                  <a:srgbClr val="202020"/>
                </a:solidFill>
                <a:latin typeface="Times New Roman"/>
                <a:cs typeface="Microsoft Sans Serif"/>
              </a:rPr>
              <a:t>June</a:t>
            </a:r>
            <a:r>
              <a:rPr lang="en-US" sz="1800" spc="30" dirty="0">
                <a:solidFill>
                  <a:srgbClr val="202020"/>
                </a:solidFill>
                <a:latin typeface="Times New Roman"/>
                <a:cs typeface="Microsoft Sans Serif"/>
              </a:rPr>
              <a:t> </a:t>
            </a:r>
            <a:r>
              <a:rPr lang="en-US" sz="1800" spc="-5" dirty="0">
                <a:solidFill>
                  <a:srgbClr val="202020"/>
                </a:solidFill>
                <a:latin typeface="Times New Roman"/>
                <a:cs typeface="Microsoft Sans Serif"/>
              </a:rPr>
              <a:t>to </a:t>
            </a:r>
            <a:r>
              <a:rPr lang="en-US" sz="1800" spc="-360" dirty="0">
                <a:solidFill>
                  <a:srgbClr val="202020"/>
                </a:solidFill>
                <a:latin typeface="Times New Roman"/>
                <a:cs typeface="Microsoft Sans Serif"/>
              </a:rPr>
              <a:t> </a:t>
            </a:r>
            <a:r>
              <a:rPr lang="en-US" sz="1800" spc="-5" dirty="0">
                <a:solidFill>
                  <a:srgbClr val="202020"/>
                </a:solidFill>
                <a:latin typeface="Times New Roman"/>
                <a:cs typeface="Microsoft Sans Serif"/>
              </a:rPr>
              <a:t>September</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most</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of</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the</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bookings</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happened, as</a:t>
            </a:r>
            <a:r>
              <a:rPr lang="en-US" dirty="0">
                <a:latin typeface="Times New Roman"/>
                <a:cs typeface="Microsoft Sans Serif"/>
              </a:rPr>
              <a:t> </a:t>
            </a:r>
            <a:r>
              <a:rPr lang="en-US" spc="-5" dirty="0">
                <a:solidFill>
                  <a:srgbClr val="202020"/>
                </a:solidFill>
                <a:latin typeface="Times New Roman"/>
                <a:cs typeface="Microsoft Sans Serif"/>
              </a:rPr>
              <a:t>i</a:t>
            </a:r>
            <a:r>
              <a:rPr lang="en-US" sz="1800" spc="-5" dirty="0">
                <a:solidFill>
                  <a:srgbClr val="202020"/>
                </a:solidFill>
                <a:latin typeface="Times New Roman"/>
                <a:cs typeface="Microsoft Sans Serif"/>
              </a:rPr>
              <a:t>t’s</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Summertime.</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After</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September</a:t>
            </a:r>
            <a:r>
              <a:rPr lang="en-US" sz="1800" dirty="0">
                <a:solidFill>
                  <a:srgbClr val="202020"/>
                </a:solidFill>
                <a:latin typeface="Times New Roman"/>
                <a:cs typeface="Microsoft Sans Serif"/>
              </a:rPr>
              <a:t> </a:t>
            </a:r>
            <a:r>
              <a:rPr lang="en-US" sz="1800" spc="-10" dirty="0">
                <a:solidFill>
                  <a:srgbClr val="202020"/>
                </a:solidFill>
                <a:latin typeface="Times New Roman"/>
                <a:cs typeface="Microsoft Sans Serif"/>
              </a:rPr>
              <a:t>bookings </a:t>
            </a:r>
            <a:r>
              <a:rPr lang="en-US" sz="1800" spc="-360" dirty="0">
                <a:solidFill>
                  <a:srgbClr val="202020"/>
                </a:solidFill>
                <a:latin typeface="Times New Roman"/>
                <a:cs typeface="Microsoft Sans Serif"/>
              </a:rPr>
              <a:t> </a:t>
            </a:r>
            <a:r>
              <a:rPr lang="en-US" sz="1800" spc="-5" dirty="0">
                <a:solidFill>
                  <a:srgbClr val="202020"/>
                </a:solidFill>
                <a:latin typeface="Times New Roman"/>
                <a:cs typeface="Microsoft Sans Serif"/>
              </a:rPr>
              <a:t>Starts declining.</a:t>
            </a:r>
            <a:endParaRPr lang="en-US" sz="1800" dirty="0">
              <a:latin typeface="Times New Roman"/>
              <a:cs typeface="Microsoft Sans Serif"/>
            </a:endParaRPr>
          </a:p>
          <a:p>
            <a:pPr marL="297815" indent="-285750">
              <a:lnSpc>
                <a:spcPct val="100000"/>
              </a:lnSpc>
              <a:spcBef>
                <a:spcPts val="10"/>
              </a:spcBef>
              <a:buClr>
                <a:srgbClr val="000000"/>
              </a:buClr>
              <a:buFont typeface="Wingdings" panose="05000000000000000000" pitchFamily="2" charset="2"/>
              <a:buChar char="v"/>
              <a:tabLst>
                <a:tab pos="252095" algn="l"/>
              </a:tabLst>
            </a:pPr>
            <a:endParaRPr lang="en-US" sz="1800" dirty="0">
              <a:latin typeface="Times New Roman"/>
              <a:cs typeface="Microsoft Sans Serif"/>
            </a:endParaRPr>
          </a:p>
        </p:txBody>
      </p:sp>
      <p:pic>
        <p:nvPicPr>
          <p:cNvPr id="4" name="Picture 3">
            <a:extLst>
              <a:ext uri="{FF2B5EF4-FFF2-40B4-BE49-F238E27FC236}">
                <a16:creationId xmlns:a16="http://schemas.microsoft.com/office/drawing/2014/main" id="{3BF1E913-D49C-A314-52A9-F7C7598C848B}"/>
              </a:ext>
            </a:extLst>
          </p:cNvPr>
          <p:cNvPicPr>
            <a:picLocks noChangeAspect="1"/>
          </p:cNvPicPr>
          <p:nvPr/>
        </p:nvPicPr>
        <p:blipFill>
          <a:blip r:embed="rId2"/>
          <a:stretch>
            <a:fillRect/>
          </a:stretch>
        </p:blipFill>
        <p:spPr>
          <a:xfrm>
            <a:off x="361950" y="-55452"/>
            <a:ext cx="11734800" cy="5006754"/>
          </a:xfrm>
          <a:prstGeom prst="rect">
            <a:avLst/>
          </a:prstGeom>
        </p:spPr>
      </p:pic>
    </p:spTree>
    <p:extLst>
      <p:ext uri="{BB962C8B-B14F-4D97-AF65-F5344CB8AC3E}">
        <p14:creationId xmlns:p14="http://schemas.microsoft.com/office/powerpoint/2010/main" val="269627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D6167A0-46BD-9D87-BF30-299ABE81C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2" y="383294"/>
            <a:ext cx="4876798" cy="412926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510B6DA-826C-A6BB-9EE4-59E2D2911178}"/>
              </a:ext>
            </a:extLst>
          </p:cNvPr>
          <p:cNvPicPr>
            <a:picLocks noChangeAspect="1"/>
          </p:cNvPicPr>
          <p:nvPr/>
        </p:nvPicPr>
        <p:blipFill>
          <a:blip r:embed="rId3"/>
          <a:stretch>
            <a:fillRect/>
          </a:stretch>
        </p:blipFill>
        <p:spPr>
          <a:xfrm>
            <a:off x="5526414" y="171450"/>
            <a:ext cx="6644314" cy="4552950"/>
          </a:xfrm>
          <a:prstGeom prst="rect">
            <a:avLst/>
          </a:prstGeom>
        </p:spPr>
      </p:pic>
      <p:sp>
        <p:nvSpPr>
          <p:cNvPr id="4" name="Rectangle: Rounded Corners 3">
            <a:extLst>
              <a:ext uri="{FF2B5EF4-FFF2-40B4-BE49-F238E27FC236}">
                <a16:creationId xmlns:a16="http://schemas.microsoft.com/office/drawing/2014/main" id="{E00CA4E8-A36D-7D44-0514-C5CC8AD1A604}"/>
              </a:ext>
            </a:extLst>
          </p:cNvPr>
          <p:cNvSpPr/>
          <p:nvPr/>
        </p:nvSpPr>
        <p:spPr>
          <a:xfrm>
            <a:off x="257175" y="4800600"/>
            <a:ext cx="11839575" cy="1447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97815" indent="-285750">
              <a:buClr>
                <a:srgbClr val="000000"/>
              </a:buClr>
              <a:buFont typeface="Wingdings" panose="05000000000000000000" pitchFamily="2" charset="2"/>
              <a:buChar char="v"/>
              <a:tabLst>
                <a:tab pos="154940" algn="l"/>
              </a:tabLst>
            </a:pPr>
            <a:r>
              <a:rPr lang="en-US" sz="1800" spc="-5" dirty="0">
                <a:latin typeface="Times New Roman"/>
                <a:cs typeface="Microsoft Sans Serif"/>
              </a:rPr>
              <a:t>79.1</a:t>
            </a:r>
            <a:r>
              <a:rPr lang="en-US" sz="1800" dirty="0">
                <a:latin typeface="Times New Roman"/>
                <a:cs typeface="Microsoft Sans Serif"/>
              </a:rPr>
              <a:t> </a:t>
            </a:r>
            <a:r>
              <a:rPr lang="en-US" sz="1800" spc="-5" dirty="0">
                <a:latin typeface="Times New Roman"/>
                <a:cs typeface="Microsoft Sans Serif"/>
              </a:rPr>
              <a:t>%</a:t>
            </a:r>
            <a:r>
              <a:rPr lang="en-US" sz="1800" spc="30" dirty="0">
                <a:latin typeface="Times New Roman"/>
                <a:cs typeface="Microsoft Sans Serif"/>
              </a:rPr>
              <a:t> </a:t>
            </a:r>
            <a:r>
              <a:rPr lang="en-US" sz="1800" spc="-5" dirty="0">
                <a:latin typeface="Times New Roman"/>
                <a:cs typeface="Microsoft Sans Serif"/>
              </a:rPr>
              <a:t>bookings were</a:t>
            </a:r>
            <a:r>
              <a:rPr lang="en-US" sz="1800" spc="20" dirty="0">
                <a:latin typeface="Times New Roman"/>
                <a:cs typeface="Microsoft Sans Serif"/>
              </a:rPr>
              <a:t> </a:t>
            </a:r>
            <a:r>
              <a:rPr lang="en-US" sz="1800" spc="-5" dirty="0">
                <a:latin typeface="Times New Roman"/>
                <a:cs typeface="Microsoft Sans Serif"/>
              </a:rPr>
              <a:t>made</a:t>
            </a:r>
            <a:r>
              <a:rPr lang="en-US" sz="1800" spc="5" dirty="0">
                <a:latin typeface="Times New Roman"/>
                <a:cs typeface="Microsoft Sans Serif"/>
              </a:rPr>
              <a:t> </a:t>
            </a:r>
            <a:r>
              <a:rPr lang="en-US" sz="1800" spc="-5" dirty="0">
                <a:latin typeface="Times New Roman"/>
                <a:cs typeface="Microsoft Sans Serif"/>
              </a:rPr>
              <a:t>through TA/TO</a:t>
            </a:r>
            <a:r>
              <a:rPr lang="en-US" sz="1800" spc="25" dirty="0">
                <a:latin typeface="Times New Roman"/>
                <a:cs typeface="Microsoft Sans Serif"/>
              </a:rPr>
              <a:t> </a:t>
            </a:r>
            <a:r>
              <a:rPr lang="en-US" sz="1800" spc="-5" dirty="0">
                <a:latin typeface="Times New Roman"/>
                <a:cs typeface="Microsoft Sans Serif"/>
              </a:rPr>
              <a:t>(travel</a:t>
            </a:r>
            <a:r>
              <a:rPr lang="en-US" sz="1800" spc="5" dirty="0">
                <a:latin typeface="Times New Roman"/>
                <a:cs typeface="Microsoft Sans Serif"/>
              </a:rPr>
              <a:t> </a:t>
            </a:r>
            <a:r>
              <a:rPr lang="en-US" sz="1800" spc="-5" dirty="0">
                <a:latin typeface="Times New Roman"/>
                <a:cs typeface="Microsoft Sans Serif"/>
              </a:rPr>
              <a:t>agents/Tour </a:t>
            </a:r>
            <a:r>
              <a:rPr lang="en-US" sz="1800" spc="-360" dirty="0">
                <a:latin typeface="Times New Roman"/>
                <a:cs typeface="Microsoft Sans Serif"/>
              </a:rPr>
              <a:t> </a:t>
            </a:r>
            <a:r>
              <a:rPr lang="en-US" sz="1800" spc="-5" dirty="0">
                <a:latin typeface="Times New Roman"/>
                <a:cs typeface="Microsoft Sans Serif"/>
              </a:rPr>
              <a:t>operators).Second</a:t>
            </a:r>
            <a:r>
              <a:rPr lang="en-US" sz="1800" spc="-15" dirty="0">
                <a:latin typeface="Times New Roman"/>
                <a:cs typeface="Microsoft Sans Serif"/>
              </a:rPr>
              <a:t> </a:t>
            </a:r>
            <a:r>
              <a:rPr lang="en-US" sz="1800" spc="-5" dirty="0">
                <a:latin typeface="Times New Roman"/>
                <a:cs typeface="Microsoft Sans Serif"/>
              </a:rPr>
              <a:t>most</a:t>
            </a:r>
            <a:r>
              <a:rPr lang="en-US" sz="1800" spc="5" dirty="0">
                <a:latin typeface="Times New Roman"/>
                <a:cs typeface="Microsoft Sans Serif"/>
              </a:rPr>
              <a:t> </a:t>
            </a:r>
            <a:r>
              <a:rPr lang="en-US" sz="1800" spc="-5" dirty="0">
                <a:latin typeface="Times New Roman"/>
                <a:cs typeface="Microsoft Sans Serif"/>
              </a:rPr>
              <a:t>channel is</a:t>
            </a:r>
            <a:r>
              <a:rPr lang="en-US" sz="1800" spc="15" dirty="0">
                <a:latin typeface="Times New Roman"/>
                <a:cs typeface="Microsoft Sans Serif"/>
              </a:rPr>
              <a:t> </a:t>
            </a:r>
            <a:r>
              <a:rPr lang="en-US" sz="1800" spc="-5" dirty="0">
                <a:latin typeface="Times New Roman"/>
                <a:cs typeface="Microsoft Sans Serif"/>
              </a:rPr>
              <a:t>direct.</a:t>
            </a:r>
            <a:endParaRPr lang="en-US" sz="1800" dirty="0">
              <a:latin typeface="Times New Roman"/>
              <a:cs typeface="Microsoft Sans Serif"/>
            </a:endParaRPr>
          </a:p>
          <a:p>
            <a:pPr marL="12065">
              <a:lnSpc>
                <a:spcPct val="100000"/>
              </a:lnSpc>
              <a:buClr>
                <a:srgbClr val="000000"/>
              </a:buClr>
              <a:tabLst>
                <a:tab pos="154940" algn="l"/>
              </a:tabLst>
            </a:pPr>
            <a:endParaRPr lang="en-US" spc="-5" dirty="0">
              <a:solidFill>
                <a:srgbClr val="202020"/>
              </a:solidFill>
              <a:latin typeface="Times New Roman"/>
              <a:cs typeface="Microsoft Sans Serif"/>
            </a:endParaRPr>
          </a:p>
          <a:p>
            <a:pPr marL="297815" indent="-285750">
              <a:lnSpc>
                <a:spcPct val="100000"/>
              </a:lnSpc>
              <a:buClr>
                <a:srgbClr val="000000"/>
              </a:buClr>
              <a:buFont typeface="Wingdings" panose="05000000000000000000" pitchFamily="2" charset="2"/>
              <a:buChar char="v"/>
              <a:tabLst>
                <a:tab pos="154940" algn="l"/>
              </a:tabLst>
            </a:pPr>
            <a:r>
              <a:rPr lang="en-US" sz="1800" spc="-5" dirty="0">
                <a:solidFill>
                  <a:srgbClr val="202020"/>
                </a:solidFill>
                <a:latin typeface="Times New Roman"/>
                <a:cs typeface="Microsoft Sans Serif"/>
              </a:rPr>
              <a:t>Most</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of</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the</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bookings</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for</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City</a:t>
            </a:r>
            <a:r>
              <a:rPr lang="en-US" sz="1800" spc="20" dirty="0">
                <a:solidFill>
                  <a:srgbClr val="202020"/>
                </a:solidFill>
                <a:latin typeface="Times New Roman"/>
                <a:cs typeface="Microsoft Sans Serif"/>
              </a:rPr>
              <a:t> </a:t>
            </a:r>
            <a:r>
              <a:rPr lang="en-US" sz="1800" spc="-5" dirty="0">
                <a:solidFill>
                  <a:srgbClr val="202020"/>
                </a:solidFill>
                <a:latin typeface="Times New Roman"/>
                <a:cs typeface="Microsoft Sans Serif"/>
              </a:rPr>
              <a:t>hotels and</a:t>
            </a:r>
            <a:r>
              <a:rPr lang="en-US" dirty="0">
                <a:latin typeface="Times New Roman"/>
                <a:cs typeface="Microsoft Sans Serif"/>
              </a:rPr>
              <a:t> </a:t>
            </a:r>
            <a:r>
              <a:rPr lang="en-US" sz="1800" spc="-5" dirty="0">
                <a:solidFill>
                  <a:srgbClr val="202020"/>
                </a:solidFill>
                <a:latin typeface="Times New Roman"/>
                <a:cs typeface="Microsoft Sans Serif"/>
              </a:rPr>
              <a:t>Resort</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hotel</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were</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happened</a:t>
            </a:r>
            <a:r>
              <a:rPr lang="en-US" sz="1800" spc="-15" dirty="0">
                <a:solidFill>
                  <a:srgbClr val="202020"/>
                </a:solidFill>
                <a:latin typeface="Times New Roman"/>
                <a:cs typeface="Microsoft Sans Serif"/>
              </a:rPr>
              <a:t> </a:t>
            </a:r>
            <a:r>
              <a:rPr lang="en-US" sz="1800" spc="-10" dirty="0">
                <a:solidFill>
                  <a:srgbClr val="202020"/>
                </a:solidFill>
                <a:latin typeface="Times New Roman"/>
                <a:cs typeface="Microsoft Sans Serif"/>
              </a:rPr>
              <a:t>in</a:t>
            </a:r>
            <a:r>
              <a:rPr lang="en-US" sz="1800" spc="25" dirty="0">
                <a:solidFill>
                  <a:srgbClr val="202020"/>
                </a:solidFill>
                <a:latin typeface="Times New Roman"/>
                <a:cs typeface="Microsoft Sans Serif"/>
              </a:rPr>
              <a:t> </a:t>
            </a:r>
            <a:r>
              <a:rPr lang="en-US" sz="1800" spc="-5" dirty="0">
                <a:solidFill>
                  <a:srgbClr val="202020"/>
                </a:solidFill>
                <a:latin typeface="Times New Roman"/>
                <a:cs typeface="Microsoft Sans Serif"/>
              </a:rPr>
              <a:t>2016.</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As</a:t>
            </a:r>
            <a:r>
              <a:rPr lang="en-US" sz="1800" spc="20" dirty="0">
                <a:solidFill>
                  <a:srgbClr val="202020"/>
                </a:solidFill>
                <a:latin typeface="Times New Roman"/>
                <a:cs typeface="Microsoft Sans Serif"/>
              </a:rPr>
              <a:t> </a:t>
            </a:r>
            <a:r>
              <a:rPr lang="en-US" sz="1800" spc="-5" dirty="0">
                <a:solidFill>
                  <a:srgbClr val="202020"/>
                </a:solidFill>
                <a:latin typeface="Times New Roman"/>
                <a:cs typeface="Microsoft Sans Serif"/>
              </a:rPr>
              <a:t>we</a:t>
            </a:r>
            <a:r>
              <a:rPr lang="en-US" sz="1800" spc="20" dirty="0">
                <a:solidFill>
                  <a:srgbClr val="202020"/>
                </a:solidFill>
                <a:latin typeface="Times New Roman"/>
                <a:cs typeface="Microsoft Sans Serif"/>
              </a:rPr>
              <a:t> </a:t>
            </a:r>
            <a:r>
              <a:rPr lang="en-US" sz="1800" spc="-5" dirty="0">
                <a:solidFill>
                  <a:srgbClr val="202020"/>
                </a:solidFill>
                <a:latin typeface="Times New Roman"/>
                <a:cs typeface="Microsoft Sans Serif"/>
              </a:rPr>
              <a:t>can</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see </a:t>
            </a:r>
            <a:r>
              <a:rPr lang="en-US" sz="1800" spc="-360" dirty="0">
                <a:solidFill>
                  <a:srgbClr val="202020"/>
                </a:solidFill>
                <a:latin typeface="Times New Roman"/>
                <a:cs typeface="Microsoft Sans Serif"/>
              </a:rPr>
              <a:t> </a:t>
            </a:r>
            <a:r>
              <a:rPr lang="en-US" sz="1800" spc="-5" dirty="0">
                <a:solidFill>
                  <a:srgbClr val="202020"/>
                </a:solidFill>
                <a:latin typeface="Times New Roman"/>
                <a:cs typeface="Microsoft Sans Serif"/>
              </a:rPr>
              <a:t>Most</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of</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the</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bookings</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were</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for</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City</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hotels.</a:t>
            </a:r>
            <a:endParaRPr lang="en-US" sz="1800" dirty="0">
              <a:latin typeface="Times New Roman"/>
              <a:cs typeface="Microsoft Sans Serif"/>
            </a:endParaRPr>
          </a:p>
        </p:txBody>
      </p:sp>
    </p:spTree>
    <p:extLst>
      <p:ext uri="{BB962C8B-B14F-4D97-AF65-F5344CB8AC3E}">
        <p14:creationId xmlns:p14="http://schemas.microsoft.com/office/powerpoint/2010/main" val="2683109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F32371-5041-801D-EBD1-678F602B4E0E}"/>
              </a:ext>
            </a:extLst>
          </p:cNvPr>
          <p:cNvPicPr>
            <a:picLocks noChangeAspect="1"/>
          </p:cNvPicPr>
          <p:nvPr/>
        </p:nvPicPr>
        <p:blipFill>
          <a:blip r:embed="rId2"/>
          <a:stretch>
            <a:fillRect/>
          </a:stretch>
        </p:blipFill>
        <p:spPr>
          <a:xfrm>
            <a:off x="219075" y="768743"/>
            <a:ext cx="3893102" cy="3210666"/>
          </a:xfrm>
          <a:prstGeom prst="rect">
            <a:avLst/>
          </a:prstGeom>
        </p:spPr>
      </p:pic>
      <p:pic>
        <p:nvPicPr>
          <p:cNvPr id="3" name="Picture 2">
            <a:extLst>
              <a:ext uri="{FF2B5EF4-FFF2-40B4-BE49-F238E27FC236}">
                <a16:creationId xmlns:a16="http://schemas.microsoft.com/office/drawing/2014/main" id="{A0E36052-8E50-140F-ACE4-4AFA1B52911F}"/>
              </a:ext>
            </a:extLst>
          </p:cNvPr>
          <p:cNvPicPr>
            <a:picLocks noChangeAspect="1"/>
          </p:cNvPicPr>
          <p:nvPr/>
        </p:nvPicPr>
        <p:blipFill>
          <a:blip r:embed="rId3"/>
          <a:stretch>
            <a:fillRect/>
          </a:stretch>
        </p:blipFill>
        <p:spPr>
          <a:xfrm>
            <a:off x="4312052" y="685801"/>
            <a:ext cx="3891600" cy="3480990"/>
          </a:xfrm>
          <a:prstGeom prst="rect">
            <a:avLst/>
          </a:prstGeom>
        </p:spPr>
      </p:pic>
      <p:pic>
        <p:nvPicPr>
          <p:cNvPr id="4" name="Picture 3">
            <a:extLst>
              <a:ext uri="{FF2B5EF4-FFF2-40B4-BE49-F238E27FC236}">
                <a16:creationId xmlns:a16="http://schemas.microsoft.com/office/drawing/2014/main" id="{18D352BA-7429-808A-76E9-645A80870B9B}"/>
              </a:ext>
            </a:extLst>
          </p:cNvPr>
          <p:cNvPicPr>
            <a:picLocks noChangeAspect="1"/>
          </p:cNvPicPr>
          <p:nvPr/>
        </p:nvPicPr>
        <p:blipFill>
          <a:blip r:embed="rId4"/>
          <a:stretch>
            <a:fillRect/>
          </a:stretch>
        </p:blipFill>
        <p:spPr>
          <a:xfrm>
            <a:off x="8347644" y="768743"/>
            <a:ext cx="3672906" cy="2963796"/>
          </a:xfrm>
          <a:prstGeom prst="rect">
            <a:avLst/>
          </a:prstGeom>
        </p:spPr>
      </p:pic>
      <p:sp>
        <p:nvSpPr>
          <p:cNvPr id="5" name="Rectangle: Rounded Corners 4">
            <a:extLst>
              <a:ext uri="{FF2B5EF4-FFF2-40B4-BE49-F238E27FC236}">
                <a16:creationId xmlns:a16="http://schemas.microsoft.com/office/drawing/2014/main" id="{96D83C46-AB9D-28B4-DA31-117EF7FCE4FB}"/>
              </a:ext>
            </a:extLst>
          </p:cNvPr>
          <p:cNvSpPr/>
          <p:nvPr/>
        </p:nvSpPr>
        <p:spPr>
          <a:xfrm>
            <a:off x="219075" y="4310742"/>
            <a:ext cx="11801475" cy="18614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98450" marR="13970" indent="-285750">
              <a:spcBef>
                <a:spcPts val="10"/>
              </a:spcBef>
              <a:buClr>
                <a:srgbClr val="000000"/>
              </a:buClr>
              <a:buFont typeface="Wingdings" panose="05000000000000000000" pitchFamily="2" charset="2"/>
              <a:buChar char="v"/>
              <a:tabLst>
                <a:tab pos="252095" algn="l"/>
              </a:tabLst>
            </a:pPr>
            <a:r>
              <a:rPr lang="en-US" sz="1800" spc="-5" dirty="0">
                <a:solidFill>
                  <a:srgbClr val="202020"/>
                </a:solidFill>
                <a:latin typeface="Times New Roman"/>
                <a:cs typeface="Microsoft Sans Serif"/>
              </a:rPr>
              <a:t>Average ADR</a:t>
            </a:r>
            <a:r>
              <a:rPr lang="en-US" sz="1800" spc="35" dirty="0">
                <a:solidFill>
                  <a:srgbClr val="202020"/>
                </a:solidFill>
                <a:latin typeface="Times New Roman"/>
                <a:cs typeface="Microsoft Sans Serif"/>
              </a:rPr>
              <a:t> </a:t>
            </a:r>
            <a:r>
              <a:rPr lang="en-US" sz="1800" spc="-5" dirty="0">
                <a:solidFill>
                  <a:srgbClr val="202020"/>
                </a:solidFill>
                <a:latin typeface="Times New Roman"/>
                <a:cs typeface="Microsoft Sans Serif"/>
              </a:rPr>
              <a:t>for</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city</a:t>
            </a:r>
            <a:r>
              <a:rPr lang="en-US" sz="1800" spc="25" dirty="0">
                <a:solidFill>
                  <a:srgbClr val="202020"/>
                </a:solidFill>
                <a:latin typeface="Times New Roman"/>
                <a:cs typeface="Microsoft Sans Serif"/>
              </a:rPr>
              <a:t> </a:t>
            </a:r>
            <a:r>
              <a:rPr lang="en-US" sz="1800" spc="-5" dirty="0">
                <a:solidFill>
                  <a:srgbClr val="202020"/>
                </a:solidFill>
                <a:latin typeface="Times New Roman"/>
                <a:cs typeface="Microsoft Sans Serif"/>
              </a:rPr>
              <a:t>hotel</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is</a:t>
            </a:r>
            <a:r>
              <a:rPr lang="en-US" sz="1800" spc="25" dirty="0">
                <a:solidFill>
                  <a:srgbClr val="202020"/>
                </a:solidFill>
                <a:latin typeface="Times New Roman"/>
                <a:cs typeface="Microsoft Sans Serif"/>
              </a:rPr>
              <a:t> </a:t>
            </a:r>
            <a:r>
              <a:rPr lang="en-US" sz="1800" spc="-5" dirty="0">
                <a:solidFill>
                  <a:srgbClr val="202020"/>
                </a:solidFill>
                <a:latin typeface="Times New Roman"/>
                <a:cs typeface="Microsoft Sans Serif"/>
              </a:rPr>
              <a:t>high</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as</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compared</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to</a:t>
            </a:r>
            <a:r>
              <a:rPr lang="en-US" sz="1800" spc="25" dirty="0">
                <a:solidFill>
                  <a:srgbClr val="202020"/>
                </a:solidFill>
                <a:latin typeface="Times New Roman"/>
                <a:cs typeface="Microsoft Sans Serif"/>
              </a:rPr>
              <a:t> </a:t>
            </a:r>
            <a:r>
              <a:rPr lang="en-US" sz="1800" spc="-5" dirty="0">
                <a:solidFill>
                  <a:srgbClr val="202020"/>
                </a:solidFill>
                <a:latin typeface="Times New Roman"/>
                <a:cs typeface="Microsoft Sans Serif"/>
              </a:rPr>
              <a:t>resort hotels.</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These</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City</a:t>
            </a:r>
            <a:r>
              <a:rPr lang="en-US" sz="1800" spc="25" dirty="0">
                <a:solidFill>
                  <a:srgbClr val="202020"/>
                </a:solidFill>
                <a:latin typeface="Times New Roman"/>
                <a:cs typeface="Microsoft Sans Serif"/>
              </a:rPr>
              <a:t> </a:t>
            </a:r>
            <a:r>
              <a:rPr lang="en-US" sz="1800" spc="-5" dirty="0">
                <a:solidFill>
                  <a:srgbClr val="202020"/>
                </a:solidFill>
                <a:latin typeface="Times New Roman"/>
                <a:cs typeface="Microsoft Sans Serif"/>
              </a:rPr>
              <a:t>hotels</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are</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generating</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more </a:t>
            </a:r>
            <a:r>
              <a:rPr lang="en-US" sz="1800" spc="-360" dirty="0">
                <a:solidFill>
                  <a:srgbClr val="202020"/>
                </a:solidFill>
                <a:latin typeface="Times New Roman"/>
                <a:cs typeface="Microsoft Sans Serif"/>
              </a:rPr>
              <a:t> </a:t>
            </a:r>
            <a:r>
              <a:rPr lang="en-US" sz="1800" spc="-5" dirty="0">
                <a:solidFill>
                  <a:srgbClr val="202020"/>
                </a:solidFill>
                <a:latin typeface="Times New Roman"/>
                <a:cs typeface="Microsoft Sans Serif"/>
              </a:rPr>
              <a:t>revenue</a:t>
            </a:r>
            <a:r>
              <a:rPr lang="en-US" sz="1800" spc="-15" dirty="0">
                <a:solidFill>
                  <a:srgbClr val="202020"/>
                </a:solidFill>
                <a:latin typeface="Times New Roman"/>
                <a:cs typeface="Microsoft Sans Serif"/>
              </a:rPr>
              <a:t> </a:t>
            </a:r>
            <a:r>
              <a:rPr lang="en-US" sz="1800" dirty="0">
                <a:solidFill>
                  <a:srgbClr val="202020"/>
                </a:solidFill>
                <a:latin typeface="Times New Roman"/>
                <a:cs typeface="Microsoft Sans Serif"/>
              </a:rPr>
              <a:t>than </a:t>
            </a:r>
            <a:r>
              <a:rPr lang="en-US" sz="1800" spc="-5" dirty="0">
                <a:solidFill>
                  <a:srgbClr val="202020"/>
                </a:solidFill>
                <a:latin typeface="Times New Roman"/>
                <a:cs typeface="Microsoft Sans Serif"/>
              </a:rPr>
              <a:t>the</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resort hotels.</a:t>
            </a:r>
            <a:endParaRPr lang="en-US" sz="1800" dirty="0">
              <a:latin typeface="Times New Roman"/>
              <a:cs typeface="Microsoft Sans Serif"/>
            </a:endParaRPr>
          </a:p>
          <a:p>
            <a:pPr>
              <a:lnSpc>
                <a:spcPct val="100000"/>
              </a:lnSpc>
              <a:spcBef>
                <a:spcPts val="35"/>
              </a:spcBef>
              <a:buFont typeface="Wingdings"/>
              <a:buChar char=""/>
            </a:pPr>
            <a:endParaRPr lang="en-US" sz="1800" dirty="0">
              <a:latin typeface="Times New Roman"/>
              <a:cs typeface="Microsoft Sans Serif"/>
            </a:endParaRPr>
          </a:p>
          <a:p>
            <a:pPr marL="298450" marR="5080" indent="-285750">
              <a:buClr>
                <a:srgbClr val="000000"/>
              </a:buClr>
              <a:buFont typeface="Wingdings" panose="05000000000000000000" pitchFamily="2" charset="2"/>
              <a:buChar char="v"/>
              <a:tabLst>
                <a:tab pos="202565" algn="l"/>
              </a:tabLst>
            </a:pPr>
            <a:r>
              <a:rPr lang="en-US" sz="1800" spc="-5" dirty="0">
                <a:solidFill>
                  <a:srgbClr val="202020"/>
                </a:solidFill>
                <a:latin typeface="Times New Roman"/>
                <a:cs typeface="Microsoft Sans Serif"/>
              </a:rPr>
              <a:t>Average</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lead</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time</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for</a:t>
            </a:r>
            <a:r>
              <a:rPr lang="en-US" sz="1800" spc="20" dirty="0">
                <a:solidFill>
                  <a:srgbClr val="202020"/>
                </a:solidFill>
                <a:latin typeface="Times New Roman"/>
                <a:cs typeface="Microsoft Sans Serif"/>
              </a:rPr>
              <a:t> </a:t>
            </a:r>
            <a:r>
              <a:rPr lang="en-US" sz="1800" spc="-5" dirty="0">
                <a:solidFill>
                  <a:srgbClr val="202020"/>
                </a:solidFill>
                <a:latin typeface="Times New Roman"/>
                <a:cs typeface="Microsoft Sans Serif"/>
              </a:rPr>
              <a:t>resort</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hotel</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is</a:t>
            </a:r>
            <a:r>
              <a:rPr lang="en-US" sz="1800" spc="25" dirty="0">
                <a:solidFill>
                  <a:srgbClr val="202020"/>
                </a:solidFill>
                <a:latin typeface="Times New Roman"/>
                <a:cs typeface="Microsoft Sans Serif"/>
              </a:rPr>
              <a:t> </a:t>
            </a:r>
            <a:r>
              <a:rPr lang="en-US" sz="1800" spc="-5" dirty="0">
                <a:solidFill>
                  <a:srgbClr val="202020"/>
                </a:solidFill>
                <a:latin typeface="Times New Roman"/>
                <a:cs typeface="Microsoft Sans Serif"/>
              </a:rPr>
              <a:t>high.</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It</a:t>
            </a:r>
            <a:r>
              <a:rPr lang="en-US" sz="1800" spc="25" dirty="0">
                <a:solidFill>
                  <a:srgbClr val="202020"/>
                </a:solidFill>
                <a:latin typeface="Times New Roman"/>
                <a:cs typeface="Microsoft Sans Serif"/>
              </a:rPr>
              <a:t> </a:t>
            </a:r>
            <a:r>
              <a:rPr lang="en-US" sz="1800" spc="-5" dirty="0">
                <a:solidFill>
                  <a:srgbClr val="202020"/>
                </a:solidFill>
                <a:latin typeface="Times New Roman"/>
                <a:cs typeface="Microsoft Sans Serif"/>
              </a:rPr>
              <a:t>means</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people</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plan</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their</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trip</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too</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early.</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Usually,</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people</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prefer </a:t>
            </a:r>
            <a:r>
              <a:rPr lang="en-US" sz="1800" spc="-355" dirty="0">
                <a:solidFill>
                  <a:srgbClr val="202020"/>
                </a:solidFill>
                <a:latin typeface="Times New Roman"/>
                <a:cs typeface="Microsoft Sans Serif"/>
              </a:rPr>
              <a:t> </a:t>
            </a:r>
            <a:r>
              <a:rPr lang="en-US" sz="1800" spc="-5" dirty="0">
                <a:solidFill>
                  <a:srgbClr val="202020"/>
                </a:solidFill>
                <a:latin typeface="Times New Roman"/>
                <a:cs typeface="Microsoft Sans Serif"/>
              </a:rPr>
              <a:t>resort</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hotels</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for</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longer stays.</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That’s why</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people</a:t>
            </a:r>
            <a:r>
              <a:rPr lang="en-US" sz="1800" spc="-10" dirty="0">
                <a:solidFill>
                  <a:srgbClr val="202020"/>
                </a:solidFill>
                <a:latin typeface="Times New Roman"/>
                <a:cs typeface="Microsoft Sans Serif"/>
              </a:rPr>
              <a:t> plan</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early</a:t>
            </a:r>
            <a:endParaRPr lang="en-US" sz="1800" dirty="0">
              <a:latin typeface="Times New Roman"/>
              <a:cs typeface="Microsoft Sans Serif"/>
            </a:endParaRPr>
          </a:p>
          <a:p>
            <a:pPr>
              <a:lnSpc>
                <a:spcPct val="100000"/>
              </a:lnSpc>
              <a:spcBef>
                <a:spcPts val="40"/>
              </a:spcBef>
              <a:buFont typeface="Wingdings"/>
              <a:buChar char=""/>
            </a:pPr>
            <a:endParaRPr lang="en-US" sz="1800" dirty="0">
              <a:latin typeface="Times New Roman"/>
              <a:cs typeface="Microsoft Sans Serif"/>
            </a:endParaRPr>
          </a:p>
          <a:p>
            <a:pPr marL="297815" indent="-285750">
              <a:lnSpc>
                <a:spcPct val="100000"/>
              </a:lnSpc>
              <a:spcBef>
                <a:spcPts val="5"/>
              </a:spcBef>
              <a:buClr>
                <a:srgbClr val="000000"/>
              </a:buClr>
              <a:buFont typeface="Wingdings" panose="05000000000000000000" pitchFamily="2" charset="2"/>
              <a:buChar char="v"/>
              <a:tabLst>
                <a:tab pos="202565" algn="l"/>
              </a:tabLst>
            </a:pPr>
            <a:r>
              <a:rPr lang="en-US" sz="1800" spc="-5" dirty="0">
                <a:solidFill>
                  <a:srgbClr val="202020"/>
                </a:solidFill>
                <a:latin typeface="Times New Roman"/>
                <a:cs typeface="Microsoft Sans Serif"/>
              </a:rPr>
              <a:t>Booking</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cancellation rate</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is</a:t>
            </a:r>
            <a:r>
              <a:rPr lang="en-US" sz="1800" spc="20" dirty="0">
                <a:solidFill>
                  <a:srgbClr val="202020"/>
                </a:solidFill>
                <a:latin typeface="Times New Roman"/>
                <a:cs typeface="Microsoft Sans Serif"/>
              </a:rPr>
              <a:t> </a:t>
            </a:r>
            <a:r>
              <a:rPr lang="en-US" sz="1800" spc="-5" dirty="0">
                <a:solidFill>
                  <a:srgbClr val="202020"/>
                </a:solidFill>
                <a:latin typeface="Times New Roman"/>
                <a:cs typeface="Microsoft Sans Serif"/>
              </a:rPr>
              <a:t>high</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for</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City</a:t>
            </a:r>
            <a:r>
              <a:rPr lang="en-US" sz="1800" spc="20" dirty="0">
                <a:solidFill>
                  <a:srgbClr val="202020"/>
                </a:solidFill>
                <a:latin typeface="Times New Roman"/>
                <a:cs typeface="Microsoft Sans Serif"/>
              </a:rPr>
              <a:t> </a:t>
            </a:r>
            <a:r>
              <a:rPr lang="en-US" sz="1800" spc="-5" dirty="0">
                <a:solidFill>
                  <a:srgbClr val="202020"/>
                </a:solidFill>
                <a:latin typeface="Times New Roman"/>
                <a:cs typeface="Microsoft Sans Serif"/>
              </a:rPr>
              <a:t>hotels</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which</a:t>
            </a:r>
            <a:r>
              <a:rPr lang="en-US" sz="1800" spc="20" dirty="0">
                <a:solidFill>
                  <a:srgbClr val="202020"/>
                </a:solidFill>
                <a:latin typeface="Times New Roman"/>
                <a:cs typeface="Microsoft Sans Serif"/>
              </a:rPr>
              <a:t> </a:t>
            </a:r>
            <a:r>
              <a:rPr lang="en-US" sz="1800" spc="-5" dirty="0">
                <a:solidFill>
                  <a:srgbClr val="202020"/>
                </a:solidFill>
                <a:latin typeface="Times New Roman"/>
                <a:cs typeface="Microsoft Sans Serif"/>
              </a:rPr>
              <a:t>almost</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30</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a:t>
            </a:r>
            <a:endParaRPr lang="en-US" sz="1800" dirty="0">
              <a:latin typeface="Times New Roman"/>
              <a:cs typeface="Microsoft Sans Serif"/>
            </a:endParaRPr>
          </a:p>
        </p:txBody>
      </p:sp>
      <p:sp>
        <p:nvSpPr>
          <p:cNvPr id="6" name="Rectangle: Rounded Corners 5">
            <a:extLst>
              <a:ext uri="{FF2B5EF4-FFF2-40B4-BE49-F238E27FC236}">
                <a16:creationId xmlns:a16="http://schemas.microsoft.com/office/drawing/2014/main" id="{198108FD-6628-5A68-0B49-2F6746A530CA}"/>
              </a:ext>
            </a:extLst>
          </p:cNvPr>
          <p:cNvSpPr/>
          <p:nvPr/>
        </p:nvSpPr>
        <p:spPr>
          <a:xfrm>
            <a:off x="597159" y="274124"/>
            <a:ext cx="3515018" cy="3265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Times New Roman" panose="02020603050405020304" pitchFamily="18" charset="0"/>
                <a:cs typeface="Times New Roman" panose="02020603050405020304" pitchFamily="18" charset="0"/>
              </a:rPr>
              <a:t>Average ADR of Each Hotel type</a:t>
            </a:r>
          </a:p>
        </p:txBody>
      </p:sp>
      <p:sp>
        <p:nvSpPr>
          <p:cNvPr id="7" name="Rectangle: Rounded Corners 6">
            <a:extLst>
              <a:ext uri="{FF2B5EF4-FFF2-40B4-BE49-F238E27FC236}">
                <a16:creationId xmlns:a16="http://schemas.microsoft.com/office/drawing/2014/main" id="{538DF55A-3A35-AAF5-4045-98330BC4AAC3}"/>
              </a:ext>
            </a:extLst>
          </p:cNvPr>
          <p:cNvSpPr/>
          <p:nvPr/>
        </p:nvSpPr>
        <p:spPr>
          <a:xfrm>
            <a:off x="4674637" y="286990"/>
            <a:ext cx="3529015" cy="3265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600" dirty="0">
                <a:latin typeface="Times New Roman" panose="02020603050405020304" pitchFamily="18" charset="0"/>
                <a:cs typeface="Times New Roman" panose="02020603050405020304" pitchFamily="18" charset="0"/>
              </a:rPr>
              <a:t>Average Lead time for Each Hotel type</a:t>
            </a:r>
          </a:p>
        </p:txBody>
      </p:sp>
      <p:sp>
        <p:nvSpPr>
          <p:cNvPr id="8" name="Rectangle: Rounded Corners 7">
            <a:extLst>
              <a:ext uri="{FF2B5EF4-FFF2-40B4-BE49-F238E27FC236}">
                <a16:creationId xmlns:a16="http://schemas.microsoft.com/office/drawing/2014/main" id="{66F5609E-9109-4D5F-26F9-333730BA2E66}"/>
              </a:ext>
            </a:extLst>
          </p:cNvPr>
          <p:cNvSpPr/>
          <p:nvPr/>
        </p:nvSpPr>
        <p:spPr>
          <a:xfrm>
            <a:off x="8677469" y="289249"/>
            <a:ext cx="3486540" cy="3814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600" dirty="0">
                <a:latin typeface="Times New Roman" panose="02020603050405020304" pitchFamily="18" charset="0"/>
                <a:cs typeface="Times New Roman" panose="02020603050405020304" pitchFamily="18" charset="0"/>
              </a:rPr>
              <a:t>Percentage of Booking Cancellation</a:t>
            </a:r>
          </a:p>
        </p:txBody>
      </p:sp>
    </p:spTree>
    <p:extLst>
      <p:ext uri="{BB962C8B-B14F-4D97-AF65-F5344CB8AC3E}">
        <p14:creationId xmlns:p14="http://schemas.microsoft.com/office/powerpoint/2010/main" val="4140698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93EBFC-DB72-1050-FED6-9F699DD9B71C}"/>
              </a:ext>
            </a:extLst>
          </p:cNvPr>
          <p:cNvPicPr>
            <a:picLocks noChangeAspect="1"/>
          </p:cNvPicPr>
          <p:nvPr/>
        </p:nvPicPr>
        <p:blipFill>
          <a:blip r:embed="rId2"/>
          <a:stretch>
            <a:fillRect/>
          </a:stretch>
        </p:blipFill>
        <p:spPr>
          <a:xfrm>
            <a:off x="190500" y="307706"/>
            <a:ext cx="5905500" cy="4169044"/>
          </a:xfrm>
          <a:prstGeom prst="rect">
            <a:avLst/>
          </a:prstGeom>
        </p:spPr>
      </p:pic>
      <p:pic>
        <p:nvPicPr>
          <p:cNvPr id="3" name="Picture 2">
            <a:extLst>
              <a:ext uri="{FF2B5EF4-FFF2-40B4-BE49-F238E27FC236}">
                <a16:creationId xmlns:a16="http://schemas.microsoft.com/office/drawing/2014/main" id="{85D850D4-8B7F-5A53-FFC3-FF39D9399A5E}"/>
              </a:ext>
            </a:extLst>
          </p:cNvPr>
          <p:cNvPicPr>
            <a:picLocks noChangeAspect="1"/>
          </p:cNvPicPr>
          <p:nvPr/>
        </p:nvPicPr>
        <p:blipFill>
          <a:blip r:embed="rId3"/>
          <a:stretch>
            <a:fillRect/>
          </a:stretch>
        </p:blipFill>
        <p:spPr>
          <a:xfrm>
            <a:off x="6315075" y="123858"/>
            <a:ext cx="5334000" cy="4352892"/>
          </a:xfrm>
          <a:prstGeom prst="rect">
            <a:avLst/>
          </a:prstGeom>
        </p:spPr>
      </p:pic>
      <p:sp>
        <p:nvSpPr>
          <p:cNvPr id="5" name="Rectangle: Rounded Corners 4">
            <a:extLst>
              <a:ext uri="{FF2B5EF4-FFF2-40B4-BE49-F238E27FC236}">
                <a16:creationId xmlns:a16="http://schemas.microsoft.com/office/drawing/2014/main" id="{56E30BB6-3814-F882-D23C-C546702131F8}"/>
              </a:ext>
            </a:extLst>
          </p:cNvPr>
          <p:cNvSpPr/>
          <p:nvPr/>
        </p:nvSpPr>
        <p:spPr>
          <a:xfrm>
            <a:off x="190500" y="4752975"/>
            <a:ext cx="11896725" cy="14954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98450" marR="5080" indent="-285750">
              <a:spcBef>
                <a:spcPts val="10"/>
              </a:spcBef>
              <a:buClr>
                <a:srgbClr val="000000"/>
              </a:buClr>
              <a:buFont typeface="Wingdings" panose="05000000000000000000" pitchFamily="2" charset="2"/>
              <a:buChar char="v"/>
              <a:tabLst>
                <a:tab pos="252095" algn="l"/>
              </a:tabLst>
            </a:pPr>
            <a:r>
              <a:rPr lang="en-US" sz="1800" spc="-5" dirty="0">
                <a:solidFill>
                  <a:srgbClr val="202020"/>
                </a:solidFill>
                <a:latin typeface="Times New Roman"/>
                <a:cs typeface="Microsoft Sans Serif"/>
              </a:rPr>
              <a:t>Waiting</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time</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period</a:t>
            </a:r>
            <a:r>
              <a:rPr lang="en-US" sz="1800" spc="30" dirty="0">
                <a:solidFill>
                  <a:srgbClr val="202020"/>
                </a:solidFill>
                <a:latin typeface="Times New Roman"/>
                <a:cs typeface="Microsoft Sans Serif"/>
              </a:rPr>
              <a:t> </a:t>
            </a:r>
            <a:r>
              <a:rPr lang="en-US" sz="1800" spc="-5" dirty="0">
                <a:solidFill>
                  <a:srgbClr val="202020"/>
                </a:solidFill>
                <a:latin typeface="Times New Roman"/>
                <a:cs typeface="Microsoft Sans Serif"/>
              </a:rPr>
              <a:t>for</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City</a:t>
            </a:r>
            <a:r>
              <a:rPr lang="en-US" sz="1800" spc="25" dirty="0">
                <a:solidFill>
                  <a:srgbClr val="202020"/>
                </a:solidFill>
                <a:latin typeface="Times New Roman"/>
                <a:cs typeface="Microsoft Sans Serif"/>
              </a:rPr>
              <a:t> </a:t>
            </a:r>
            <a:r>
              <a:rPr lang="en-US" sz="1800" spc="-5" dirty="0">
                <a:solidFill>
                  <a:srgbClr val="202020"/>
                </a:solidFill>
                <a:latin typeface="Times New Roman"/>
                <a:cs typeface="Microsoft Sans Serif"/>
              </a:rPr>
              <a:t>hotel</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is</a:t>
            </a:r>
            <a:r>
              <a:rPr lang="en-US" sz="1800" spc="25" dirty="0">
                <a:solidFill>
                  <a:srgbClr val="202020"/>
                </a:solidFill>
                <a:latin typeface="Times New Roman"/>
                <a:cs typeface="Microsoft Sans Serif"/>
              </a:rPr>
              <a:t> </a:t>
            </a:r>
            <a:r>
              <a:rPr lang="en-US" sz="1800" spc="-5" dirty="0">
                <a:solidFill>
                  <a:srgbClr val="202020"/>
                </a:solidFill>
                <a:latin typeface="Times New Roman"/>
                <a:cs typeface="Microsoft Sans Serif"/>
              </a:rPr>
              <a:t>high</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as</a:t>
            </a:r>
            <a:r>
              <a:rPr lang="en-US" sz="1800" spc="25" dirty="0">
                <a:solidFill>
                  <a:srgbClr val="202020"/>
                </a:solidFill>
                <a:latin typeface="Times New Roman"/>
                <a:cs typeface="Microsoft Sans Serif"/>
              </a:rPr>
              <a:t> </a:t>
            </a:r>
            <a:r>
              <a:rPr lang="en-US" sz="1800" spc="-5" dirty="0">
                <a:solidFill>
                  <a:srgbClr val="202020"/>
                </a:solidFill>
                <a:latin typeface="Times New Roman"/>
                <a:cs typeface="Microsoft Sans Serif"/>
              </a:rPr>
              <a:t>compared</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to</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resort</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hotels.</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That</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means</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city</a:t>
            </a:r>
            <a:r>
              <a:rPr lang="en-US" sz="1800" spc="25" dirty="0">
                <a:solidFill>
                  <a:srgbClr val="202020"/>
                </a:solidFill>
                <a:latin typeface="Times New Roman"/>
                <a:cs typeface="Microsoft Sans Serif"/>
              </a:rPr>
              <a:t> </a:t>
            </a:r>
            <a:r>
              <a:rPr lang="en-US" sz="1800" spc="-5" dirty="0">
                <a:solidFill>
                  <a:srgbClr val="202020"/>
                </a:solidFill>
                <a:latin typeface="Times New Roman"/>
                <a:cs typeface="Microsoft Sans Serif"/>
              </a:rPr>
              <a:t>hotels</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are</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much </a:t>
            </a:r>
            <a:r>
              <a:rPr lang="en-US" sz="1800" spc="-360" dirty="0">
                <a:solidFill>
                  <a:srgbClr val="202020"/>
                </a:solidFill>
                <a:latin typeface="Times New Roman"/>
                <a:cs typeface="Microsoft Sans Serif"/>
              </a:rPr>
              <a:t> </a:t>
            </a:r>
            <a:r>
              <a:rPr lang="en-US" sz="1800" spc="-5" dirty="0">
                <a:solidFill>
                  <a:srgbClr val="202020"/>
                </a:solidFill>
                <a:latin typeface="Times New Roman"/>
                <a:cs typeface="Microsoft Sans Serif"/>
              </a:rPr>
              <a:t>busier</a:t>
            </a:r>
            <a:r>
              <a:rPr lang="en-US" sz="1800" spc="-15" dirty="0">
                <a:solidFill>
                  <a:srgbClr val="202020"/>
                </a:solidFill>
                <a:latin typeface="Times New Roman"/>
                <a:cs typeface="Microsoft Sans Serif"/>
              </a:rPr>
              <a:t> </a:t>
            </a:r>
            <a:r>
              <a:rPr lang="en-US" sz="1800" dirty="0">
                <a:solidFill>
                  <a:srgbClr val="202020"/>
                </a:solidFill>
                <a:latin typeface="Times New Roman"/>
                <a:cs typeface="Microsoft Sans Serif"/>
              </a:rPr>
              <a:t>than </a:t>
            </a:r>
            <a:r>
              <a:rPr lang="en-US" sz="1800" spc="-5" dirty="0">
                <a:solidFill>
                  <a:srgbClr val="202020"/>
                </a:solidFill>
                <a:latin typeface="Times New Roman"/>
                <a:cs typeface="Microsoft Sans Serif"/>
              </a:rPr>
              <a:t>Resort</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hotels.</a:t>
            </a:r>
            <a:endParaRPr lang="en-US" sz="1800" dirty="0">
              <a:latin typeface="Times New Roman"/>
              <a:cs typeface="Microsoft Sans Serif"/>
            </a:endParaRPr>
          </a:p>
          <a:p>
            <a:pPr marL="285750" indent="-285750">
              <a:lnSpc>
                <a:spcPct val="100000"/>
              </a:lnSpc>
              <a:spcBef>
                <a:spcPts val="35"/>
              </a:spcBef>
              <a:buFont typeface="Wingdings" panose="05000000000000000000" pitchFamily="2" charset="2"/>
              <a:buChar char="v"/>
            </a:pPr>
            <a:endParaRPr lang="en-US" sz="1800" dirty="0">
              <a:latin typeface="Times New Roman"/>
              <a:cs typeface="Microsoft Sans Serif"/>
            </a:endParaRPr>
          </a:p>
          <a:p>
            <a:pPr marL="298450" marR="154305" indent="-285750">
              <a:buClr>
                <a:srgbClr val="000000"/>
              </a:buClr>
              <a:buFont typeface="Wingdings" panose="05000000000000000000" pitchFamily="2" charset="2"/>
              <a:buChar char="v"/>
              <a:tabLst>
                <a:tab pos="154940" algn="l"/>
              </a:tabLst>
            </a:pPr>
            <a:r>
              <a:rPr lang="en-US" sz="1800" spc="-5" dirty="0">
                <a:solidFill>
                  <a:srgbClr val="202020"/>
                </a:solidFill>
                <a:latin typeface="Times New Roman"/>
                <a:cs typeface="Microsoft Sans Serif"/>
              </a:rPr>
              <a:t>Resort</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hotels</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has</a:t>
            </a:r>
            <a:r>
              <a:rPr lang="en-US" sz="1800" spc="20" dirty="0">
                <a:solidFill>
                  <a:srgbClr val="202020"/>
                </a:solidFill>
                <a:latin typeface="Times New Roman"/>
                <a:cs typeface="Microsoft Sans Serif"/>
              </a:rPr>
              <a:t> </a:t>
            </a:r>
            <a:r>
              <a:rPr lang="en-US" sz="1800" spc="-5" dirty="0">
                <a:solidFill>
                  <a:srgbClr val="202020"/>
                </a:solidFill>
                <a:latin typeface="Times New Roman"/>
                <a:cs typeface="Microsoft Sans Serif"/>
              </a:rPr>
              <a:t>the</a:t>
            </a:r>
            <a:r>
              <a:rPr lang="en-US" sz="1800" spc="25" dirty="0">
                <a:solidFill>
                  <a:srgbClr val="202020"/>
                </a:solidFill>
                <a:latin typeface="Times New Roman"/>
                <a:cs typeface="Microsoft Sans Serif"/>
              </a:rPr>
              <a:t> </a:t>
            </a:r>
            <a:r>
              <a:rPr lang="en-US" sz="1800" spc="-5" dirty="0">
                <a:solidFill>
                  <a:srgbClr val="202020"/>
                </a:solidFill>
                <a:latin typeface="Times New Roman"/>
                <a:cs typeface="Microsoft Sans Serif"/>
              </a:rPr>
              <a:t>most</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repeated</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guests.</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In</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order</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to</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get</a:t>
            </a:r>
            <a:r>
              <a:rPr lang="en-US" sz="1800" spc="20" dirty="0">
                <a:solidFill>
                  <a:srgbClr val="202020"/>
                </a:solidFill>
                <a:latin typeface="Times New Roman"/>
                <a:cs typeface="Microsoft Sans Serif"/>
              </a:rPr>
              <a:t> </a:t>
            </a:r>
            <a:r>
              <a:rPr lang="en-US" sz="1800" spc="-5" dirty="0">
                <a:solidFill>
                  <a:srgbClr val="202020"/>
                </a:solidFill>
                <a:latin typeface="Times New Roman"/>
                <a:cs typeface="Microsoft Sans Serif"/>
              </a:rPr>
              <a:t>increase the</a:t>
            </a:r>
            <a:r>
              <a:rPr lang="en-US" sz="1800" spc="25" dirty="0">
                <a:solidFill>
                  <a:srgbClr val="202020"/>
                </a:solidFill>
                <a:latin typeface="Times New Roman"/>
                <a:cs typeface="Microsoft Sans Serif"/>
              </a:rPr>
              <a:t> </a:t>
            </a:r>
            <a:r>
              <a:rPr lang="en-US" sz="1800" spc="-5" dirty="0">
                <a:solidFill>
                  <a:srgbClr val="202020"/>
                </a:solidFill>
                <a:latin typeface="Times New Roman"/>
                <a:cs typeface="Microsoft Sans Serif"/>
              </a:rPr>
              <a:t>count</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of</a:t>
            </a:r>
            <a:r>
              <a:rPr lang="en-US" sz="1800" spc="20" dirty="0">
                <a:solidFill>
                  <a:srgbClr val="202020"/>
                </a:solidFill>
                <a:latin typeface="Times New Roman"/>
                <a:cs typeface="Microsoft Sans Serif"/>
              </a:rPr>
              <a:t> </a:t>
            </a:r>
            <a:r>
              <a:rPr lang="en-US" sz="1800" spc="-5" dirty="0">
                <a:solidFill>
                  <a:srgbClr val="202020"/>
                </a:solidFill>
                <a:latin typeface="Times New Roman"/>
                <a:cs typeface="Microsoft Sans Serif"/>
              </a:rPr>
              <a:t>repeated</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guests</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hotel </a:t>
            </a:r>
            <a:r>
              <a:rPr lang="en-US" sz="1800" spc="-360" dirty="0">
                <a:solidFill>
                  <a:srgbClr val="202020"/>
                </a:solidFill>
                <a:latin typeface="Times New Roman"/>
                <a:cs typeface="Microsoft Sans Serif"/>
              </a:rPr>
              <a:t> </a:t>
            </a:r>
            <a:r>
              <a:rPr lang="en-US" sz="1800" spc="-5" dirty="0">
                <a:solidFill>
                  <a:srgbClr val="202020"/>
                </a:solidFill>
                <a:latin typeface="Times New Roman"/>
                <a:cs typeface="Microsoft Sans Serif"/>
              </a:rPr>
              <a:t>management</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need</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to</a:t>
            </a:r>
            <a:r>
              <a:rPr lang="en-US" sz="1800" spc="10" dirty="0">
                <a:solidFill>
                  <a:srgbClr val="202020"/>
                </a:solidFill>
                <a:latin typeface="Times New Roman"/>
                <a:cs typeface="Microsoft Sans Serif"/>
              </a:rPr>
              <a:t> </a:t>
            </a:r>
            <a:r>
              <a:rPr lang="en-US" sz="1800" dirty="0">
                <a:solidFill>
                  <a:srgbClr val="202020"/>
                </a:solidFill>
                <a:latin typeface="Times New Roman"/>
                <a:cs typeface="Microsoft Sans Serif"/>
              </a:rPr>
              <a:t>take</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the</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valuable feedbacks </a:t>
            </a:r>
            <a:r>
              <a:rPr lang="en-US" sz="1800" dirty="0">
                <a:solidFill>
                  <a:srgbClr val="202020"/>
                </a:solidFill>
                <a:latin typeface="Times New Roman"/>
                <a:cs typeface="Microsoft Sans Serif"/>
              </a:rPr>
              <a:t>from</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the</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guests</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and</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try</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to</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give</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good</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service.</a:t>
            </a:r>
            <a:endParaRPr lang="en-US" sz="1800" dirty="0">
              <a:latin typeface="Times New Roman"/>
              <a:cs typeface="Microsoft Sans Serif"/>
            </a:endParaRPr>
          </a:p>
        </p:txBody>
      </p:sp>
    </p:spTree>
    <p:extLst>
      <p:ext uri="{BB962C8B-B14F-4D97-AF65-F5344CB8AC3E}">
        <p14:creationId xmlns:p14="http://schemas.microsoft.com/office/powerpoint/2010/main" val="3298649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9B981D-5F45-F0EE-EF64-6754EA43DE3C}"/>
              </a:ext>
            </a:extLst>
          </p:cNvPr>
          <p:cNvPicPr>
            <a:picLocks noChangeAspect="1"/>
          </p:cNvPicPr>
          <p:nvPr/>
        </p:nvPicPr>
        <p:blipFill>
          <a:blip r:embed="rId2"/>
          <a:stretch>
            <a:fillRect/>
          </a:stretch>
        </p:blipFill>
        <p:spPr>
          <a:xfrm>
            <a:off x="311972" y="179072"/>
            <a:ext cx="11568056" cy="4457474"/>
          </a:xfrm>
          <a:prstGeom prst="rect">
            <a:avLst/>
          </a:prstGeom>
        </p:spPr>
      </p:pic>
      <p:sp>
        <p:nvSpPr>
          <p:cNvPr id="4" name="Rectangle: Rounded Corners 3">
            <a:extLst>
              <a:ext uri="{FF2B5EF4-FFF2-40B4-BE49-F238E27FC236}">
                <a16:creationId xmlns:a16="http://schemas.microsoft.com/office/drawing/2014/main" id="{AC45B670-F321-E4A7-7E2F-052A6DE4CCF8}"/>
              </a:ext>
            </a:extLst>
          </p:cNvPr>
          <p:cNvSpPr/>
          <p:nvPr/>
        </p:nvSpPr>
        <p:spPr>
          <a:xfrm>
            <a:off x="193638" y="4744122"/>
            <a:ext cx="11887200" cy="14845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98450" marR="57150" indent="-285750">
              <a:spcBef>
                <a:spcPts val="10"/>
              </a:spcBef>
              <a:buClr>
                <a:srgbClr val="000000"/>
              </a:buClr>
              <a:buSzPct val="92857"/>
              <a:buFont typeface="Wingdings" panose="05000000000000000000" pitchFamily="2" charset="2"/>
              <a:buChar char="v"/>
              <a:tabLst>
                <a:tab pos="154940" algn="l"/>
              </a:tabLst>
            </a:pPr>
            <a:r>
              <a:rPr lang="en-US" sz="1800" spc="-5" dirty="0">
                <a:solidFill>
                  <a:srgbClr val="202020"/>
                </a:solidFill>
                <a:latin typeface="Times New Roman"/>
                <a:cs typeface="Microsoft Sans Serif"/>
              </a:rPr>
              <a:t>Resort</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hotels</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had</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the</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highest</a:t>
            </a:r>
            <a:r>
              <a:rPr lang="en-US" sz="1800" spc="15" dirty="0">
                <a:solidFill>
                  <a:srgbClr val="202020"/>
                </a:solidFill>
                <a:latin typeface="Times New Roman"/>
                <a:cs typeface="Microsoft Sans Serif"/>
              </a:rPr>
              <a:t> </a:t>
            </a:r>
            <a:r>
              <a:rPr lang="en-US" sz="1800" spc="-5" dirty="0" err="1">
                <a:solidFill>
                  <a:srgbClr val="202020"/>
                </a:solidFill>
                <a:latin typeface="Times New Roman"/>
                <a:cs typeface="Microsoft Sans Serif"/>
              </a:rPr>
              <a:t>adr</a:t>
            </a:r>
            <a:r>
              <a:rPr lang="en-US" sz="1800" spc="10" dirty="0">
                <a:solidFill>
                  <a:srgbClr val="202020"/>
                </a:solidFill>
                <a:latin typeface="Times New Roman"/>
                <a:cs typeface="Microsoft Sans Serif"/>
              </a:rPr>
              <a:t> </a:t>
            </a:r>
            <a:r>
              <a:rPr lang="en-US" sz="1800" spc="-10" dirty="0">
                <a:solidFill>
                  <a:srgbClr val="202020"/>
                </a:solidFill>
                <a:latin typeface="Times New Roman"/>
                <a:cs typeface="Microsoft Sans Serif"/>
              </a:rPr>
              <a:t>in</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June</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,July</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and</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August</a:t>
            </a:r>
            <a:r>
              <a:rPr lang="en-US" sz="1800" spc="15" dirty="0">
                <a:solidFill>
                  <a:srgbClr val="202020"/>
                </a:solidFill>
                <a:latin typeface="Times New Roman"/>
                <a:cs typeface="Microsoft Sans Serif"/>
              </a:rPr>
              <a:t> </a:t>
            </a:r>
            <a:r>
              <a:rPr lang="en-US" sz="1800" dirty="0">
                <a:solidFill>
                  <a:srgbClr val="202020"/>
                </a:solidFill>
                <a:latin typeface="Times New Roman"/>
                <a:cs typeface="Microsoft Sans Serif"/>
              </a:rPr>
              <a:t>than</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the</a:t>
            </a:r>
            <a:r>
              <a:rPr lang="en-US" sz="1800" spc="20" dirty="0">
                <a:solidFill>
                  <a:srgbClr val="202020"/>
                </a:solidFill>
                <a:latin typeface="Times New Roman"/>
                <a:cs typeface="Microsoft Sans Serif"/>
              </a:rPr>
              <a:t> </a:t>
            </a:r>
            <a:r>
              <a:rPr lang="en-US" sz="1800" spc="-5" dirty="0">
                <a:solidFill>
                  <a:srgbClr val="202020"/>
                </a:solidFill>
                <a:latin typeface="Times New Roman"/>
                <a:cs typeface="Microsoft Sans Serif"/>
              </a:rPr>
              <a:t>City</a:t>
            </a:r>
            <a:r>
              <a:rPr lang="en-US" sz="1800" spc="25" dirty="0">
                <a:solidFill>
                  <a:srgbClr val="202020"/>
                </a:solidFill>
                <a:latin typeface="Times New Roman"/>
                <a:cs typeface="Microsoft Sans Serif"/>
              </a:rPr>
              <a:t> </a:t>
            </a:r>
            <a:r>
              <a:rPr lang="en-US" sz="1800" spc="-5" dirty="0">
                <a:solidFill>
                  <a:srgbClr val="202020"/>
                </a:solidFill>
                <a:latin typeface="Times New Roman"/>
                <a:cs typeface="Microsoft Sans Serif"/>
              </a:rPr>
              <a:t>hotels.</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But</a:t>
            </a:r>
            <a:r>
              <a:rPr lang="en-US" sz="1800" spc="25" dirty="0">
                <a:solidFill>
                  <a:srgbClr val="202020"/>
                </a:solidFill>
                <a:latin typeface="Times New Roman"/>
                <a:cs typeface="Microsoft Sans Serif"/>
              </a:rPr>
              <a:t> </a:t>
            </a:r>
            <a:r>
              <a:rPr lang="en-US" sz="1800" spc="-10" dirty="0">
                <a:solidFill>
                  <a:srgbClr val="202020"/>
                </a:solidFill>
                <a:latin typeface="Times New Roman"/>
                <a:cs typeface="Microsoft Sans Serif"/>
              </a:rPr>
              <a:t>in</a:t>
            </a:r>
            <a:r>
              <a:rPr lang="en-US" sz="1800" spc="20" dirty="0">
                <a:solidFill>
                  <a:srgbClr val="202020"/>
                </a:solidFill>
                <a:latin typeface="Times New Roman"/>
                <a:cs typeface="Microsoft Sans Serif"/>
              </a:rPr>
              <a:t> </a:t>
            </a:r>
            <a:r>
              <a:rPr lang="en-US" sz="1800" spc="-5" dirty="0">
                <a:solidFill>
                  <a:srgbClr val="202020"/>
                </a:solidFill>
                <a:latin typeface="Times New Roman"/>
                <a:cs typeface="Microsoft Sans Serif"/>
              </a:rPr>
              <a:t>other</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months</a:t>
            </a:r>
            <a:r>
              <a:rPr lang="en-US" sz="1800" spc="40" dirty="0">
                <a:solidFill>
                  <a:srgbClr val="202020"/>
                </a:solidFill>
                <a:latin typeface="Times New Roman"/>
                <a:cs typeface="Microsoft Sans Serif"/>
              </a:rPr>
              <a:t> </a:t>
            </a:r>
            <a:r>
              <a:rPr lang="en-US" sz="1800" spc="-5" dirty="0" err="1">
                <a:solidFill>
                  <a:srgbClr val="202020"/>
                </a:solidFill>
                <a:latin typeface="Times New Roman"/>
                <a:cs typeface="Microsoft Sans Serif"/>
              </a:rPr>
              <a:t>adr</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of </a:t>
            </a:r>
            <a:r>
              <a:rPr lang="en-US" sz="1800" spc="-355" dirty="0">
                <a:solidFill>
                  <a:srgbClr val="202020"/>
                </a:solidFill>
                <a:latin typeface="Times New Roman"/>
                <a:cs typeface="Microsoft Sans Serif"/>
              </a:rPr>
              <a:t> </a:t>
            </a:r>
            <a:r>
              <a:rPr lang="en-US" sz="1800" spc="-5" dirty="0">
                <a:solidFill>
                  <a:srgbClr val="202020"/>
                </a:solidFill>
                <a:latin typeface="Times New Roman"/>
                <a:cs typeface="Microsoft Sans Serif"/>
              </a:rPr>
              <a:t>Resort hotel</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was</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less</a:t>
            </a:r>
            <a:r>
              <a:rPr lang="en-US" sz="1800" spc="5" dirty="0">
                <a:solidFill>
                  <a:srgbClr val="202020"/>
                </a:solidFill>
                <a:latin typeface="Times New Roman"/>
                <a:cs typeface="Microsoft Sans Serif"/>
              </a:rPr>
              <a:t> </a:t>
            </a:r>
            <a:r>
              <a:rPr lang="en-US" sz="1800" dirty="0">
                <a:solidFill>
                  <a:srgbClr val="202020"/>
                </a:solidFill>
                <a:latin typeface="Times New Roman"/>
                <a:cs typeface="Microsoft Sans Serif"/>
              </a:rPr>
              <a:t>than </a:t>
            </a:r>
            <a:r>
              <a:rPr lang="en-US" sz="1800" spc="-5" dirty="0">
                <a:solidFill>
                  <a:srgbClr val="202020"/>
                </a:solidFill>
                <a:latin typeface="Times New Roman"/>
                <a:cs typeface="Microsoft Sans Serif"/>
              </a:rPr>
              <a:t>the</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City</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hotels.</a:t>
            </a:r>
            <a:endParaRPr lang="en-US" sz="1800" dirty="0">
              <a:latin typeface="Times New Roman"/>
              <a:cs typeface="Microsoft Sans Serif"/>
            </a:endParaRPr>
          </a:p>
          <a:p>
            <a:pPr marL="285750" indent="-285750">
              <a:lnSpc>
                <a:spcPct val="100000"/>
              </a:lnSpc>
              <a:spcBef>
                <a:spcPts val="35"/>
              </a:spcBef>
              <a:buFont typeface="Wingdings" panose="05000000000000000000" pitchFamily="2" charset="2"/>
              <a:buChar char="v"/>
            </a:pPr>
            <a:endParaRPr lang="en-US" sz="1800" dirty="0">
              <a:latin typeface="Times New Roman"/>
              <a:cs typeface="Microsoft Sans Serif"/>
            </a:endParaRPr>
          </a:p>
          <a:p>
            <a:pPr marL="298450" marR="5080" indent="-285750">
              <a:buClr>
                <a:srgbClr val="000000"/>
              </a:buClr>
              <a:buSzPct val="92857"/>
              <a:buFont typeface="Wingdings" panose="05000000000000000000" pitchFamily="2" charset="2"/>
              <a:buChar char="v"/>
              <a:tabLst>
                <a:tab pos="154940" algn="l"/>
              </a:tabLst>
            </a:pPr>
            <a:r>
              <a:rPr lang="en-US" sz="1800" spc="-5" dirty="0">
                <a:solidFill>
                  <a:srgbClr val="202020"/>
                </a:solidFill>
                <a:latin typeface="Times New Roman"/>
                <a:cs typeface="Microsoft Sans Serif"/>
              </a:rPr>
              <a:t>Thus,</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we</a:t>
            </a:r>
            <a:r>
              <a:rPr lang="en-US" sz="1800" spc="25" dirty="0">
                <a:solidFill>
                  <a:srgbClr val="202020"/>
                </a:solidFill>
                <a:latin typeface="Times New Roman"/>
                <a:cs typeface="Microsoft Sans Serif"/>
              </a:rPr>
              <a:t> </a:t>
            </a:r>
            <a:r>
              <a:rPr lang="en-US" sz="1800" spc="-5" dirty="0">
                <a:solidFill>
                  <a:srgbClr val="202020"/>
                </a:solidFill>
                <a:latin typeface="Times New Roman"/>
                <a:cs typeface="Microsoft Sans Serif"/>
              </a:rPr>
              <a:t>can</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say</a:t>
            </a:r>
            <a:r>
              <a:rPr lang="en-US" sz="1800" spc="15" dirty="0">
                <a:solidFill>
                  <a:srgbClr val="202020"/>
                </a:solidFill>
                <a:latin typeface="Times New Roman"/>
                <a:cs typeface="Microsoft Sans Serif"/>
              </a:rPr>
              <a:t> </a:t>
            </a:r>
            <a:r>
              <a:rPr lang="en-US" sz="1800" dirty="0">
                <a:solidFill>
                  <a:srgbClr val="202020"/>
                </a:solidFill>
                <a:latin typeface="Times New Roman"/>
                <a:cs typeface="Microsoft Sans Serif"/>
              </a:rPr>
              <a:t>that</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the</a:t>
            </a:r>
            <a:r>
              <a:rPr lang="en-US" sz="1800" spc="25" dirty="0">
                <a:solidFill>
                  <a:srgbClr val="202020"/>
                </a:solidFill>
                <a:latin typeface="Times New Roman"/>
                <a:cs typeface="Microsoft Sans Serif"/>
              </a:rPr>
              <a:t> </a:t>
            </a:r>
            <a:r>
              <a:rPr lang="en-US" sz="1800" spc="-5" dirty="0">
                <a:solidFill>
                  <a:srgbClr val="202020"/>
                </a:solidFill>
                <a:latin typeface="Times New Roman"/>
                <a:cs typeface="Microsoft Sans Serif"/>
              </a:rPr>
              <a:t>January,</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February, March,</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April</a:t>
            </a:r>
            <a:r>
              <a:rPr lang="en-US" sz="1800" spc="25" dirty="0">
                <a:solidFill>
                  <a:srgbClr val="202020"/>
                </a:solidFill>
                <a:latin typeface="Times New Roman"/>
                <a:cs typeface="Microsoft Sans Serif"/>
              </a:rPr>
              <a:t> </a:t>
            </a:r>
            <a:r>
              <a:rPr lang="en-US" sz="1800" spc="-5" dirty="0">
                <a:solidFill>
                  <a:srgbClr val="202020"/>
                </a:solidFill>
                <a:latin typeface="Times New Roman"/>
                <a:cs typeface="Microsoft Sans Serif"/>
              </a:rPr>
              <a:t>,November</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and</a:t>
            </a:r>
            <a:r>
              <a:rPr lang="en-US" sz="1800" spc="15" dirty="0">
                <a:solidFill>
                  <a:srgbClr val="202020"/>
                </a:solidFill>
                <a:latin typeface="Times New Roman"/>
                <a:cs typeface="Microsoft Sans Serif"/>
              </a:rPr>
              <a:t> </a:t>
            </a:r>
            <a:r>
              <a:rPr lang="en-US" sz="1800" spc="-5" dirty="0">
                <a:solidFill>
                  <a:srgbClr val="202020"/>
                </a:solidFill>
                <a:latin typeface="Times New Roman"/>
                <a:cs typeface="Microsoft Sans Serif"/>
              </a:rPr>
              <a:t>December</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are</a:t>
            </a:r>
            <a:r>
              <a:rPr lang="en-US" sz="1800" spc="10" dirty="0">
                <a:solidFill>
                  <a:srgbClr val="202020"/>
                </a:solidFill>
                <a:latin typeface="Times New Roman"/>
                <a:cs typeface="Microsoft Sans Serif"/>
              </a:rPr>
              <a:t> </a:t>
            </a:r>
            <a:r>
              <a:rPr lang="en-US" sz="1800" spc="-5" dirty="0">
                <a:solidFill>
                  <a:srgbClr val="202020"/>
                </a:solidFill>
                <a:latin typeface="Times New Roman"/>
                <a:cs typeface="Microsoft Sans Serif"/>
              </a:rPr>
              <a:t>the</a:t>
            </a:r>
            <a:r>
              <a:rPr lang="en-US" sz="1800" spc="25" dirty="0">
                <a:solidFill>
                  <a:srgbClr val="202020"/>
                </a:solidFill>
                <a:latin typeface="Times New Roman"/>
                <a:cs typeface="Microsoft Sans Serif"/>
              </a:rPr>
              <a:t> </a:t>
            </a:r>
            <a:r>
              <a:rPr lang="en-US" sz="1800" spc="-5" dirty="0">
                <a:solidFill>
                  <a:srgbClr val="202020"/>
                </a:solidFill>
                <a:latin typeface="Times New Roman"/>
                <a:cs typeface="Microsoft Sans Serif"/>
              </a:rPr>
              <a:t>good</a:t>
            </a:r>
            <a:r>
              <a:rPr lang="en-US" sz="1800" spc="5" dirty="0">
                <a:solidFill>
                  <a:srgbClr val="202020"/>
                </a:solidFill>
                <a:latin typeface="Times New Roman"/>
                <a:cs typeface="Microsoft Sans Serif"/>
              </a:rPr>
              <a:t> </a:t>
            </a:r>
            <a:r>
              <a:rPr lang="en-US" sz="1800" spc="-5" dirty="0">
                <a:solidFill>
                  <a:srgbClr val="202020"/>
                </a:solidFill>
                <a:latin typeface="Times New Roman"/>
                <a:cs typeface="Microsoft Sans Serif"/>
              </a:rPr>
              <a:t>months </a:t>
            </a:r>
            <a:r>
              <a:rPr lang="en-US" sz="1800" spc="-355" dirty="0">
                <a:solidFill>
                  <a:srgbClr val="202020"/>
                </a:solidFill>
                <a:latin typeface="Times New Roman"/>
                <a:cs typeface="Microsoft Sans Serif"/>
              </a:rPr>
              <a:t> </a:t>
            </a:r>
            <a:r>
              <a:rPr lang="en-US" sz="1800" spc="-5" dirty="0">
                <a:solidFill>
                  <a:srgbClr val="202020"/>
                </a:solidFill>
                <a:latin typeface="Times New Roman"/>
                <a:cs typeface="Microsoft Sans Serif"/>
              </a:rPr>
              <a:t>for</a:t>
            </a:r>
            <a:r>
              <a:rPr lang="en-US" sz="1800" dirty="0">
                <a:solidFill>
                  <a:srgbClr val="202020"/>
                </a:solidFill>
                <a:latin typeface="Times New Roman"/>
                <a:cs typeface="Microsoft Sans Serif"/>
              </a:rPr>
              <a:t> </a:t>
            </a:r>
            <a:r>
              <a:rPr lang="en-US" sz="1800" spc="-5" dirty="0">
                <a:solidFill>
                  <a:srgbClr val="202020"/>
                </a:solidFill>
                <a:latin typeface="Times New Roman"/>
                <a:cs typeface="Microsoft Sans Serif"/>
              </a:rPr>
              <a:t>customers</a:t>
            </a:r>
            <a:r>
              <a:rPr lang="en-US" sz="1800" spc="-15" dirty="0">
                <a:solidFill>
                  <a:srgbClr val="202020"/>
                </a:solidFill>
                <a:latin typeface="Times New Roman"/>
                <a:cs typeface="Microsoft Sans Serif"/>
              </a:rPr>
              <a:t> </a:t>
            </a:r>
            <a:r>
              <a:rPr lang="en-US" spc="-5" dirty="0">
                <a:solidFill>
                  <a:srgbClr val="202020"/>
                </a:solidFill>
                <a:latin typeface="Times New Roman"/>
                <a:cs typeface="Microsoft Sans Serif"/>
              </a:rPr>
              <a:t>as the average daily rate in this months are very low.</a:t>
            </a:r>
            <a:endParaRPr lang="en-US" sz="1800" dirty="0">
              <a:latin typeface="Times New Roman"/>
              <a:cs typeface="Microsoft Sans Serif"/>
            </a:endParaRPr>
          </a:p>
        </p:txBody>
      </p:sp>
    </p:spTree>
    <p:extLst>
      <p:ext uri="{BB962C8B-B14F-4D97-AF65-F5344CB8AC3E}">
        <p14:creationId xmlns:p14="http://schemas.microsoft.com/office/powerpoint/2010/main" val="1953655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289E2D-44B1-DC8A-5ADE-4CFB3351E9AD}"/>
              </a:ext>
            </a:extLst>
          </p:cNvPr>
          <p:cNvPicPr>
            <a:picLocks noChangeAspect="1"/>
          </p:cNvPicPr>
          <p:nvPr/>
        </p:nvPicPr>
        <p:blipFill>
          <a:blip r:embed="rId2"/>
          <a:stretch>
            <a:fillRect/>
          </a:stretch>
        </p:blipFill>
        <p:spPr>
          <a:xfrm>
            <a:off x="242455" y="0"/>
            <a:ext cx="11270672" cy="3927578"/>
          </a:xfrm>
          <a:prstGeom prst="rect">
            <a:avLst/>
          </a:prstGeom>
        </p:spPr>
      </p:pic>
      <p:sp>
        <p:nvSpPr>
          <p:cNvPr id="4" name="Rectangle: Rounded Corners 3">
            <a:extLst>
              <a:ext uri="{FF2B5EF4-FFF2-40B4-BE49-F238E27FC236}">
                <a16:creationId xmlns:a16="http://schemas.microsoft.com/office/drawing/2014/main" id="{0A1C33EC-FFCB-D57E-7735-2C92F2E599BF}"/>
              </a:ext>
            </a:extLst>
          </p:cNvPr>
          <p:cNvSpPr/>
          <p:nvPr/>
        </p:nvSpPr>
        <p:spPr>
          <a:xfrm>
            <a:off x="152400" y="4031673"/>
            <a:ext cx="11887200" cy="22444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97815" indent="-285750">
              <a:lnSpc>
                <a:spcPct val="100000"/>
              </a:lnSpc>
              <a:buSzPct val="92857"/>
              <a:buFont typeface="Wingdings" panose="05000000000000000000" pitchFamily="2" charset="2"/>
              <a:buChar char="v"/>
              <a:tabLst>
                <a:tab pos="154940" algn="l"/>
              </a:tabLst>
            </a:pPr>
            <a:r>
              <a:rPr lang="en-US" sz="1400" dirty="0">
                <a:latin typeface="Times New Roman"/>
                <a:cs typeface="Microsoft Sans Serif"/>
              </a:rPr>
              <a:t>Corporate: These are corporate hotel booing companies which makes bookings possible.</a:t>
            </a:r>
          </a:p>
          <a:p>
            <a:pPr marL="297815" indent="-285750">
              <a:lnSpc>
                <a:spcPct val="100000"/>
              </a:lnSpc>
              <a:buSzPct val="92857"/>
              <a:buFont typeface="Wingdings" panose="05000000000000000000" pitchFamily="2" charset="2"/>
              <a:buChar char="v"/>
              <a:tabLst>
                <a:tab pos="154940" algn="l"/>
              </a:tabLst>
            </a:pPr>
            <a:r>
              <a:rPr lang="en-US" sz="1400" dirty="0">
                <a:latin typeface="Times New Roman"/>
                <a:cs typeface="Microsoft Sans Serif"/>
              </a:rPr>
              <a:t>GDS: A GDS is a worldwide conduit between travel bookers and suppliers, such as hotels and other accommodation providers. It communicates live product, price and availability data to travel agents and online booking engines and allows for automated transactions.</a:t>
            </a:r>
          </a:p>
          <a:p>
            <a:pPr marL="297815" indent="-285750">
              <a:lnSpc>
                <a:spcPct val="100000"/>
              </a:lnSpc>
              <a:buSzPct val="92857"/>
              <a:buFont typeface="Wingdings" panose="05000000000000000000" pitchFamily="2" charset="2"/>
              <a:buChar char="v"/>
              <a:tabLst>
                <a:tab pos="154940" algn="l"/>
              </a:tabLst>
            </a:pPr>
            <a:r>
              <a:rPr lang="en-US" sz="1400" dirty="0">
                <a:latin typeface="Times New Roman"/>
                <a:cs typeface="Microsoft Sans Serif"/>
              </a:rPr>
              <a:t>Direct: means that bookings are directly made with the respective hotels</a:t>
            </a:r>
          </a:p>
          <a:p>
            <a:pPr marL="297815" indent="-285750">
              <a:lnSpc>
                <a:spcPct val="100000"/>
              </a:lnSpc>
              <a:buSzPct val="92857"/>
              <a:buFont typeface="Wingdings" panose="05000000000000000000" pitchFamily="2" charset="2"/>
              <a:buChar char="v"/>
              <a:tabLst>
                <a:tab pos="154940" algn="l"/>
              </a:tabLst>
            </a:pPr>
            <a:r>
              <a:rPr lang="en-US" sz="1400" dirty="0">
                <a:latin typeface="Times New Roman"/>
                <a:cs typeface="Microsoft Sans Serif"/>
              </a:rPr>
              <a:t>TA/TO: means that </a:t>
            </a:r>
            <a:r>
              <a:rPr lang="en-US" sz="1400" dirty="0" err="1">
                <a:latin typeface="Times New Roman"/>
                <a:cs typeface="Microsoft Sans Serif"/>
              </a:rPr>
              <a:t>booings</a:t>
            </a:r>
            <a:r>
              <a:rPr lang="en-US" sz="1400" dirty="0">
                <a:latin typeface="Times New Roman"/>
                <a:cs typeface="Microsoft Sans Serif"/>
              </a:rPr>
              <a:t> are made through travel agents or travel operators.</a:t>
            </a:r>
          </a:p>
          <a:p>
            <a:pPr marL="297815" indent="-285750">
              <a:lnSpc>
                <a:spcPct val="100000"/>
              </a:lnSpc>
              <a:buSzPct val="92857"/>
              <a:buFont typeface="Wingdings" panose="05000000000000000000" pitchFamily="2" charset="2"/>
              <a:buChar char="v"/>
              <a:tabLst>
                <a:tab pos="154940" algn="l"/>
              </a:tabLst>
            </a:pPr>
            <a:r>
              <a:rPr lang="en-US" sz="1400" dirty="0">
                <a:latin typeface="Times New Roman"/>
                <a:cs typeface="Microsoft Sans Serif"/>
              </a:rPr>
              <a:t>Undefined: Bookings are undefined. may be customers made their bookings on arrival.</a:t>
            </a:r>
          </a:p>
          <a:p>
            <a:pPr marL="12065">
              <a:lnSpc>
                <a:spcPct val="100000"/>
              </a:lnSpc>
              <a:buSzPct val="92857"/>
              <a:tabLst>
                <a:tab pos="154940" algn="l"/>
              </a:tabLst>
            </a:pPr>
            <a:endParaRPr lang="en-US" sz="1400" dirty="0">
              <a:latin typeface="Times New Roman"/>
              <a:cs typeface="Microsoft Sans Serif"/>
            </a:endParaRPr>
          </a:p>
          <a:p>
            <a:pPr marL="12065">
              <a:lnSpc>
                <a:spcPct val="100000"/>
              </a:lnSpc>
              <a:buSzPct val="92857"/>
              <a:tabLst>
                <a:tab pos="154940" algn="l"/>
              </a:tabLst>
            </a:pPr>
            <a:r>
              <a:rPr lang="en-US" sz="1400" dirty="0">
                <a:latin typeface="Times New Roman"/>
                <a:cs typeface="Microsoft Sans Serif"/>
              </a:rPr>
              <a:t>From the plot is clear that, 'Direct' and 'TA/TO' has almost equally contributed in </a:t>
            </a:r>
            <a:r>
              <a:rPr lang="en-US" sz="1400" dirty="0" err="1">
                <a:latin typeface="Times New Roman"/>
                <a:cs typeface="Microsoft Sans Serif"/>
              </a:rPr>
              <a:t>adr</a:t>
            </a:r>
            <a:r>
              <a:rPr lang="en-US" sz="1400" dirty="0">
                <a:latin typeface="Times New Roman"/>
                <a:cs typeface="Microsoft Sans Serif"/>
              </a:rPr>
              <a:t> in both type of hotels i.e., 'City Hotel' and 'Resort Hotel'. GDS has highly contributed in </a:t>
            </a:r>
            <a:r>
              <a:rPr lang="en-US" sz="1400" dirty="0" err="1">
                <a:latin typeface="Times New Roman"/>
                <a:cs typeface="Microsoft Sans Serif"/>
              </a:rPr>
              <a:t>adr</a:t>
            </a:r>
            <a:r>
              <a:rPr lang="en-US" sz="1400" dirty="0">
                <a:latin typeface="Times New Roman"/>
                <a:cs typeface="Microsoft Sans Serif"/>
              </a:rPr>
              <a:t> in 'City Hotel' type. GDS needs to increase Resort Hotel bookings.</a:t>
            </a:r>
          </a:p>
        </p:txBody>
      </p:sp>
    </p:spTree>
    <p:extLst>
      <p:ext uri="{BB962C8B-B14F-4D97-AF65-F5344CB8AC3E}">
        <p14:creationId xmlns:p14="http://schemas.microsoft.com/office/powerpoint/2010/main" val="3280351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451B3F-367C-5A45-2999-950AEB297069}"/>
              </a:ext>
            </a:extLst>
          </p:cNvPr>
          <p:cNvPicPr>
            <a:picLocks noChangeAspect="1"/>
          </p:cNvPicPr>
          <p:nvPr/>
        </p:nvPicPr>
        <p:blipFill>
          <a:blip r:embed="rId2"/>
          <a:stretch>
            <a:fillRect/>
          </a:stretch>
        </p:blipFill>
        <p:spPr>
          <a:xfrm>
            <a:off x="76201" y="80018"/>
            <a:ext cx="6158344" cy="3808442"/>
          </a:xfrm>
          <a:prstGeom prst="rect">
            <a:avLst/>
          </a:prstGeom>
        </p:spPr>
      </p:pic>
      <p:pic>
        <p:nvPicPr>
          <p:cNvPr id="3" name="Picture 2">
            <a:extLst>
              <a:ext uri="{FF2B5EF4-FFF2-40B4-BE49-F238E27FC236}">
                <a16:creationId xmlns:a16="http://schemas.microsoft.com/office/drawing/2014/main" id="{5395D0DF-FA39-E194-D9B3-8DCFA89294AC}"/>
              </a:ext>
            </a:extLst>
          </p:cNvPr>
          <p:cNvPicPr>
            <a:picLocks noChangeAspect="1"/>
          </p:cNvPicPr>
          <p:nvPr/>
        </p:nvPicPr>
        <p:blipFill>
          <a:blip r:embed="rId3"/>
          <a:stretch>
            <a:fillRect/>
          </a:stretch>
        </p:blipFill>
        <p:spPr>
          <a:xfrm>
            <a:off x="6234545" y="80018"/>
            <a:ext cx="5742708" cy="3878918"/>
          </a:xfrm>
          <a:prstGeom prst="rect">
            <a:avLst/>
          </a:prstGeom>
        </p:spPr>
      </p:pic>
      <p:sp>
        <p:nvSpPr>
          <p:cNvPr id="4" name="Rectangle: Rounded Corners 3">
            <a:extLst>
              <a:ext uri="{FF2B5EF4-FFF2-40B4-BE49-F238E27FC236}">
                <a16:creationId xmlns:a16="http://schemas.microsoft.com/office/drawing/2014/main" id="{7FC1E1E4-FCAC-CEE6-9F5E-AA3B6ADAF80D}"/>
              </a:ext>
            </a:extLst>
          </p:cNvPr>
          <p:cNvSpPr/>
          <p:nvPr/>
        </p:nvSpPr>
        <p:spPr>
          <a:xfrm>
            <a:off x="259773" y="3958936"/>
            <a:ext cx="11717480" cy="2286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12700">
              <a:lnSpc>
                <a:spcPct val="100000"/>
              </a:lnSpc>
              <a:spcBef>
                <a:spcPts val="10"/>
              </a:spcBef>
            </a:pPr>
            <a:r>
              <a:rPr lang="en-US" sz="1800" b="1" spc="-5" dirty="0">
                <a:solidFill>
                  <a:srgbClr val="202020"/>
                </a:solidFill>
                <a:latin typeface="Times New Roman"/>
                <a:cs typeface="Arial"/>
              </a:rPr>
              <a:t>Distribution</a:t>
            </a:r>
            <a:r>
              <a:rPr lang="en-US" sz="1800" b="1" spc="-40" dirty="0">
                <a:solidFill>
                  <a:srgbClr val="202020"/>
                </a:solidFill>
                <a:latin typeface="Times New Roman"/>
                <a:cs typeface="Arial"/>
              </a:rPr>
              <a:t> </a:t>
            </a:r>
            <a:r>
              <a:rPr lang="en-US" sz="1800" b="1" spc="-5" dirty="0">
                <a:solidFill>
                  <a:srgbClr val="202020"/>
                </a:solidFill>
                <a:latin typeface="Times New Roman"/>
                <a:cs typeface="Arial"/>
              </a:rPr>
              <a:t>channel:</a:t>
            </a:r>
            <a:endParaRPr lang="en-US" sz="1800" dirty="0">
              <a:latin typeface="Times New Roman"/>
              <a:cs typeface="Arial"/>
            </a:endParaRPr>
          </a:p>
          <a:p>
            <a:pPr marL="12700" marR="5080" algn="just">
              <a:buSzPct val="92857"/>
              <a:buFont typeface="Wingdings"/>
              <a:buChar char=""/>
              <a:tabLst>
                <a:tab pos="154940" algn="l"/>
              </a:tabLst>
            </a:pPr>
            <a:r>
              <a:rPr lang="en-US" sz="1800" spc="-10" dirty="0">
                <a:latin typeface="Times New Roman"/>
                <a:cs typeface="Microsoft Sans Serif"/>
              </a:rPr>
              <a:t>‘TA/TO’</a:t>
            </a:r>
            <a:r>
              <a:rPr lang="en-US" sz="1800" spc="-5" dirty="0">
                <a:latin typeface="Times New Roman"/>
                <a:cs typeface="Microsoft Sans Serif"/>
              </a:rPr>
              <a:t> distribution channel has highest </a:t>
            </a:r>
            <a:r>
              <a:rPr lang="en-US" sz="1800" spc="-10" dirty="0">
                <a:latin typeface="Times New Roman"/>
                <a:cs typeface="Microsoft Sans Serif"/>
              </a:rPr>
              <a:t>cancellations </a:t>
            </a:r>
            <a:r>
              <a:rPr lang="en-US" sz="1800" spc="-5" dirty="0">
                <a:latin typeface="Times New Roman"/>
                <a:cs typeface="Microsoft Sans Serif"/>
              </a:rPr>
              <a:t>for city hotels and more </a:t>
            </a:r>
            <a:r>
              <a:rPr lang="en-US" sz="1800" dirty="0">
                <a:latin typeface="Times New Roman"/>
                <a:cs typeface="Microsoft Sans Serif"/>
              </a:rPr>
              <a:t>than </a:t>
            </a:r>
            <a:r>
              <a:rPr lang="en-US" sz="1800" spc="-5" dirty="0">
                <a:latin typeface="Times New Roman"/>
                <a:cs typeface="Microsoft Sans Serif"/>
              </a:rPr>
              <a:t>6000 cancellations for </a:t>
            </a:r>
            <a:r>
              <a:rPr lang="en-US" sz="1800" dirty="0">
                <a:latin typeface="Times New Roman"/>
                <a:cs typeface="Microsoft Sans Serif"/>
              </a:rPr>
              <a:t> </a:t>
            </a:r>
            <a:r>
              <a:rPr lang="en-US" sz="1800" spc="-5" dirty="0">
                <a:latin typeface="Times New Roman"/>
                <a:cs typeface="Microsoft Sans Serif"/>
              </a:rPr>
              <a:t>resort hotels. In order to reduce the cancellations, </a:t>
            </a:r>
            <a:r>
              <a:rPr lang="en-US" sz="1800" dirty="0">
                <a:latin typeface="Times New Roman"/>
                <a:cs typeface="Microsoft Sans Serif"/>
              </a:rPr>
              <a:t>they </a:t>
            </a:r>
            <a:r>
              <a:rPr lang="en-US" sz="1800" spc="-5" dirty="0">
                <a:latin typeface="Times New Roman"/>
                <a:cs typeface="Microsoft Sans Serif"/>
              </a:rPr>
              <a:t>should improve their cancellation policies and deposit </a:t>
            </a:r>
            <a:r>
              <a:rPr lang="en-US" sz="1800" spc="-360" dirty="0">
                <a:latin typeface="Times New Roman"/>
                <a:cs typeface="Microsoft Sans Serif"/>
              </a:rPr>
              <a:t> </a:t>
            </a:r>
            <a:r>
              <a:rPr lang="en-US" sz="1800" spc="-5" dirty="0">
                <a:latin typeface="Times New Roman"/>
                <a:cs typeface="Microsoft Sans Serif"/>
              </a:rPr>
              <a:t>policies.</a:t>
            </a:r>
            <a:endParaRPr lang="en-US" sz="1800" dirty="0">
              <a:latin typeface="Times New Roman"/>
              <a:cs typeface="Microsoft Sans Serif"/>
            </a:endParaRPr>
          </a:p>
          <a:p>
            <a:pPr marL="12700">
              <a:lnSpc>
                <a:spcPct val="100000"/>
              </a:lnSpc>
            </a:pPr>
            <a:r>
              <a:rPr lang="en-US" sz="1800" b="1" spc="-5" dirty="0">
                <a:solidFill>
                  <a:srgbClr val="202020"/>
                </a:solidFill>
                <a:latin typeface="Times New Roman"/>
                <a:cs typeface="Arial"/>
              </a:rPr>
              <a:t>Market</a:t>
            </a:r>
            <a:r>
              <a:rPr lang="en-US" sz="1800" b="1" spc="-45" dirty="0">
                <a:solidFill>
                  <a:srgbClr val="202020"/>
                </a:solidFill>
                <a:latin typeface="Times New Roman"/>
                <a:cs typeface="Arial"/>
              </a:rPr>
              <a:t> </a:t>
            </a:r>
            <a:r>
              <a:rPr lang="en-US" sz="1800" b="1" spc="-5" dirty="0">
                <a:solidFill>
                  <a:srgbClr val="202020"/>
                </a:solidFill>
                <a:latin typeface="Times New Roman"/>
                <a:cs typeface="Arial"/>
              </a:rPr>
              <a:t>Segment:</a:t>
            </a:r>
            <a:endParaRPr lang="en-US" sz="1800" dirty="0">
              <a:latin typeface="Times New Roman"/>
              <a:cs typeface="Arial"/>
            </a:endParaRPr>
          </a:p>
          <a:p>
            <a:pPr marL="154305" indent="-142240" algn="just">
              <a:lnSpc>
                <a:spcPct val="100000"/>
              </a:lnSpc>
              <a:buSzPct val="92857"/>
              <a:buFont typeface="Wingdings"/>
              <a:buChar char=""/>
              <a:tabLst>
                <a:tab pos="154940" algn="l"/>
              </a:tabLst>
            </a:pPr>
            <a:r>
              <a:rPr lang="en-US" sz="1800" spc="-10" dirty="0">
                <a:latin typeface="Times New Roman"/>
                <a:cs typeface="Microsoft Sans Serif"/>
              </a:rPr>
              <a:t>‘Online</a:t>
            </a:r>
            <a:r>
              <a:rPr lang="en-US" sz="1800" spc="5" dirty="0">
                <a:latin typeface="Times New Roman"/>
                <a:cs typeface="Microsoft Sans Serif"/>
              </a:rPr>
              <a:t> </a:t>
            </a:r>
            <a:r>
              <a:rPr lang="en-US" sz="1800" spc="-5" dirty="0">
                <a:latin typeface="Times New Roman"/>
                <a:cs typeface="Microsoft Sans Serif"/>
              </a:rPr>
              <a:t>TA/TO’</a:t>
            </a:r>
            <a:r>
              <a:rPr lang="en-US" sz="1800" spc="420" dirty="0">
                <a:latin typeface="Times New Roman"/>
                <a:cs typeface="Microsoft Sans Serif"/>
              </a:rPr>
              <a:t> </a:t>
            </a:r>
            <a:r>
              <a:rPr lang="en-US" sz="1800" spc="-5" dirty="0">
                <a:latin typeface="Times New Roman"/>
                <a:cs typeface="Microsoft Sans Serif"/>
              </a:rPr>
              <a:t>market</a:t>
            </a:r>
            <a:r>
              <a:rPr lang="en-US" sz="1800" dirty="0">
                <a:latin typeface="Times New Roman"/>
                <a:cs typeface="Microsoft Sans Serif"/>
              </a:rPr>
              <a:t> </a:t>
            </a:r>
            <a:r>
              <a:rPr lang="en-US" sz="1800" spc="-5" dirty="0">
                <a:latin typeface="Times New Roman"/>
                <a:cs typeface="Microsoft Sans Serif"/>
              </a:rPr>
              <a:t>segment</a:t>
            </a:r>
            <a:r>
              <a:rPr lang="en-US" sz="1800" spc="5" dirty="0">
                <a:latin typeface="Times New Roman"/>
                <a:cs typeface="Microsoft Sans Serif"/>
              </a:rPr>
              <a:t> </a:t>
            </a:r>
            <a:r>
              <a:rPr lang="en-US" sz="1800" spc="-5" dirty="0">
                <a:latin typeface="Times New Roman"/>
                <a:cs typeface="Microsoft Sans Serif"/>
              </a:rPr>
              <a:t>has</a:t>
            </a:r>
            <a:r>
              <a:rPr lang="en-US" sz="1800" spc="5" dirty="0">
                <a:latin typeface="Times New Roman"/>
                <a:cs typeface="Microsoft Sans Serif"/>
              </a:rPr>
              <a:t> </a:t>
            </a:r>
            <a:r>
              <a:rPr lang="en-US" sz="1800" spc="-5" dirty="0">
                <a:latin typeface="Times New Roman"/>
                <a:cs typeface="Microsoft Sans Serif"/>
              </a:rPr>
              <a:t>highest</a:t>
            </a:r>
            <a:r>
              <a:rPr lang="en-US" sz="1800" spc="5" dirty="0">
                <a:latin typeface="Times New Roman"/>
                <a:cs typeface="Microsoft Sans Serif"/>
              </a:rPr>
              <a:t> </a:t>
            </a:r>
            <a:r>
              <a:rPr lang="en-US" sz="1800" spc="-10" dirty="0">
                <a:latin typeface="Times New Roman"/>
                <a:cs typeface="Microsoft Sans Serif"/>
              </a:rPr>
              <a:t>cancellations </a:t>
            </a:r>
            <a:r>
              <a:rPr lang="en-US" sz="1800" spc="-5" dirty="0">
                <a:latin typeface="Times New Roman"/>
                <a:cs typeface="Microsoft Sans Serif"/>
              </a:rPr>
              <a:t>for</a:t>
            </a:r>
            <a:r>
              <a:rPr lang="en-US" sz="1800" spc="20" dirty="0">
                <a:latin typeface="Times New Roman"/>
                <a:cs typeface="Microsoft Sans Serif"/>
              </a:rPr>
              <a:t> </a:t>
            </a:r>
            <a:r>
              <a:rPr lang="en-US" sz="1800" spc="-5" dirty="0">
                <a:latin typeface="Times New Roman"/>
                <a:cs typeface="Microsoft Sans Serif"/>
              </a:rPr>
              <a:t>city</a:t>
            </a:r>
            <a:r>
              <a:rPr lang="en-US" sz="1800" spc="10" dirty="0">
                <a:latin typeface="Times New Roman"/>
                <a:cs typeface="Microsoft Sans Serif"/>
              </a:rPr>
              <a:t> </a:t>
            </a:r>
            <a:r>
              <a:rPr lang="en-US" sz="1800" spc="-5" dirty="0">
                <a:latin typeface="Times New Roman"/>
                <a:cs typeface="Microsoft Sans Serif"/>
              </a:rPr>
              <a:t>hotels.</a:t>
            </a:r>
            <a:endParaRPr lang="en-US" sz="1800" dirty="0">
              <a:latin typeface="Times New Roman"/>
              <a:cs typeface="Microsoft Sans Serif"/>
            </a:endParaRPr>
          </a:p>
        </p:txBody>
      </p:sp>
    </p:spTree>
    <p:extLst>
      <p:ext uri="{BB962C8B-B14F-4D97-AF65-F5344CB8AC3E}">
        <p14:creationId xmlns:p14="http://schemas.microsoft.com/office/powerpoint/2010/main" val="212526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3ED45-FC22-0210-FD7F-CD760C5E6954}"/>
              </a:ext>
            </a:extLst>
          </p:cNvPr>
          <p:cNvSpPr>
            <a:spLocks noGrp="1"/>
          </p:cNvSpPr>
          <p:nvPr>
            <p:ph type="title"/>
          </p:nvPr>
        </p:nvSpPr>
        <p:spPr/>
        <p:txBody>
          <a:bodyPr>
            <a:normAutofit/>
          </a:bodyPr>
          <a:lstStyle/>
          <a:p>
            <a:pPr algn="ctr"/>
            <a:r>
              <a:rPr lang="en-CA" dirty="0">
                <a:latin typeface="Times New Roman" panose="02020603050405020304" pitchFamily="18" charset="0"/>
                <a:cs typeface="Times New Roman" panose="02020603050405020304" pitchFamily="18" charset="0"/>
              </a:rPr>
              <a:t>Project Summary</a:t>
            </a:r>
          </a:p>
        </p:txBody>
      </p:sp>
      <p:sp>
        <p:nvSpPr>
          <p:cNvPr id="3" name="Content Placeholder 2">
            <a:extLst>
              <a:ext uri="{FF2B5EF4-FFF2-40B4-BE49-F238E27FC236}">
                <a16:creationId xmlns:a16="http://schemas.microsoft.com/office/drawing/2014/main" id="{690A949A-CF8D-437D-EBC1-EB5F08593A44}"/>
              </a:ext>
            </a:extLst>
          </p:cNvPr>
          <p:cNvSpPr>
            <a:spLocks noGrp="1"/>
          </p:cNvSpPr>
          <p:nvPr>
            <p:ph idx="1"/>
          </p:nvPr>
        </p:nvSpPr>
        <p:spPr/>
        <p:txBody>
          <a:bodyPr>
            <a:normAutofit/>
          </a:bodyPr>
          <a:lstStyle/>
          <a:p>
            <a:pPr marL="770255" marR="119380" lvl="1" indent="-285750">
              <a:lnSpc>
                <a:spcPct val="114999"/>
              </a:lnSpc>
              <a:buClr>
                <a:srgbClr val="CC0000"/>
              </a:buClr>
              <a:buSzPct val="77777"/>
              <a:buFont typeface="Wingdings" panose="05000000000000000000" pitchFamily="2" charset="2"/>
              <a:buChar char="v"/>
              <a:tabLst>
                <a:tab pos="802640" algn="l"/>
                <a:tab pos="803275" algn="l"/>
              </a:tabLst>
            </a:pPr>
            <a:r>
              <a:rPr lang="en-US" dirty="0">
                <a:solidFill>
                  <a:schemeClr val="tx1"/>
                </a:solidFill>
                <a:latin typeface="Times New Roman" panose="02020603050405020304" pitchFamily="18" charset="0"/>
                <a:cs typeface="Times New Roman" panose="02020603050405020304" pitchFamily="18" charset="0"/>
              </a:rPr>
              <a:t>For</a:t>
            </a:r>
            <a:r>
              <a:rPr lang="en-US" spc="1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this</a:t>
            </a:r>
            <a:r>
              <a:rPr lang="en-US" spc="2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project</a:t>
            </a:r>
            <a:r>
              <a:rPr lang="en-US" spc="15"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we</a:t>
            </a:r>
            <a:r>
              <a:rPr lang="en-US" spc="15" dirty="0">
                <a:solidFill>
                  <a:schemeClr val="tx1"/>
                </a:solidFill>
                <a:latin typeface="Times New Roman" panose="02020603050405020304" pitchFamily="18" charset="0"/>
                <a:cs typeface="Times New Roman" panose="02020603050405020304" pitchFamily="18" charset="0"/>
              </a:rPr>
              <a:t> </a:t>
            </a:r>
            <a:r>
              <a:rPr lang="en-US" spc="-10" dirty="0">
                <a:solidFill>
                  <a:schemeClr val="tx1"/>
                </a:solidFill>
                <a:latin typeface="Times New Roman" panose="02020603050405020304" pitchFamily="18" charset="0"/>
                <a:cs typeface="Times New Roman" panose="02020603050405020304" pitchFamily="18" charset="0"/>
              </a:rPr>
              <a:t>will</a:t>
            </a:r>
            <a:r>
              <a:rPr lang="en-US" spc="2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be</a:t>
            </a:r>
            <a:r>
              <a:rPr lang="en-US" spc="2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analyzing</a:t>
            </a:r>
            <a:r>
              <a:rPr lang="en-US" spc="1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Hotel</a:t>
            </a:r>
            <a:r>
              <a:rPr lang="en-US" spc="1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Booking</a:t>
            </a:r>
            <a:r>
              <a:rPr lang="en-US" spc="1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data.</a:t>
            </a:r>
            <a:r>
              <a:rPr lang="en-US" spc="2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This</a:t>
            </a:r>
            <a:r>
              <a:rPr lang="en-US" spc="25"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data </a:t>
            </a:r>
            <a:r>
              <a:rPr lang="en-US" spc="5"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set</a:t>
            </a:r>
            <a:r>
              <a:rPr lang="en-US" spc="1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contains</a:t>
            </a:r>
            <a:r>
              <a:rPr lang="en-US" spc="2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booking</a:t>
            </a:r>
            <a:r>
              <a:rPr lang="en-US" spc="2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information</a:t>
            </a:r>
            <a:r>
              <a:rPr lang="en-US" spc="1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for</a:t>
            </a:r>
            <a:r>
              <a:rPr lang="en-US" spc="2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a</a:t>
            </a:r>
            <a:r>
              <a:rPr lang="en-US" spc="2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city</a:t>
            </a:r>
            <a:r>
              <a:rPr lang="en-US" spc="2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hotel</a:t>
            </a:r>
            <a:r>
              <a:rPr lang="en-US" spc="2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and</a:t>
            </a:r>
            <a:r>
              <a:rPr lang="en-US" spc="2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a</a:t>
            </a:r>
            <a:r>
              <a:rPr lang="en-US" spc="2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resort</a:t>
            </a:r>
            <a:r>
              <a:rPr lang="en-US" spc="2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hotel and</a:t>
            </a:r>
            <a:r>
              <a:rPr lang="en-US" spc="1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includes</a:t>
            </a:r>
            <a:r>
              <a:rPr lang="en-US" spc="2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information</a:t>
            </a:r>
            <a:r>
              <a:rPr lang="en-US" spc="1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such</a:t>
            </a:r>
            <a:r>
              <a:rPr lang="en-US" spc="2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as</a:t>
            </a:r>
            <a:r>
              <a:rPr lang="en-US" spc="2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when</a:t>
            </a:r>
            <a:r>
              <a:rPr lang="en-US" spc="2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the</a:t>
            </a:r>
            <a:r>
              <a:rPr lang="en-US" spc="2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booking</a:t>
            </a:r>
            <a:r>
              <a:rPr lang="en-US" spc="1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was</a:t>
            </a:r>
            <a:r>
              <a:rPr lang="en-US" spc="2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made, </a:t>
            </a:r>
            <a:r>
              <a:rPr lang="en-US"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length</a:t>
            </a:r>
            <a:r>
              <a:rPr lang="en-US" spc="1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of</a:t>
            </a:r>
            <a:r>
              <a:rPr lang="en-US" spc="3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stay,</a:t>
            </a:r>
            <a:r>
              <a:rPr lang="en-US" spc="3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the</a:t>
            </a:r>
            <a:r>
              <a:rPr lang="en-US" spc="2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number</a:t>
            </a:r>
            <a:r>
              <a:rPr lang="en-US" spc="25"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of</a:t>
            </a:r>
            <a:r>
              <a:rPr lang="en-US" spc="3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adults,</a:t>
            </a:r>
            <a:r>
              <a:rPr lang="en-US" spc="3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children,</a:t>
            </a:r>
            <a:r>
              <a:rPr lang="en-US" spc="1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and/or</a:t>
            </a:r>
            <a:r>
              <a:rPr lang="en-US" spc="2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babies,</a:t>
            </a:r>
            <a:r>
              <a:rPr lang="en-US" spc="2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and</a:t>
            </a:r>
            <a:r>
              <a:rPr lang="en-US" spc="2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the </a:t>
            </a:r>
            <a:r>
              <a:rPr lang="en-US" spc="-459"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number</a:t>
            </a:r>
            <a:r>
              <a:rPr lang="en-US" dirty="0">
                <a:solidFill>
                  <a:schemeClr val="tx1"/>
                </a:solidFill>
                <a:latin typeface="Times New Roman" panose="02020603050405020304" pitchFamily="18" charset="0"/>
                <a:cs typeface="Times New Roman" panose="02020603050405020304" pitchFamily="18" charset="0"/>
              </a:rPr>
              <a:t> of</a:t>
            </a:r>
            <a:r>
              <a:rPr lang="en-US" spc="2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available</a:t>
            </a:r>
            <a:r>
              <a:rPr lang="en-US" spc="1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parking</a:t>
            </a:r>
            <a:r>
              <a:rPr lang="en-US" spc="15"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spaces.</a:t>
            </a:r>
          </a:p>
          <a:p>
            <a:pPr marL="770255" marR="5080" lvl="1" indent="-285750">
              <a:lnSpc>
                <a:spcPts val="2490"/>
              </a:lnSpc>
              <a:spcBef>
                <a:spcPts val="130"/>
              </a:spcBef>
              <a:buClr>
                <a:srgbClr val="CC0000"/>
              </a:buClr>
              <a:buSzPct val="77777"/>
              <a:buFont typeface="Wingdings" panose="05000000000000000000" pitchFamily="2" charset="2"/>
              <a:buChar char="v"/>
              <a:tabLst>
                <a:tab pos="802640" algn="l"/>
                <a:tab pos="803275" algn="l"/>
              </a:tabLst>
            </a:pPr>
            <a:r>
              <a:rPr lang="en-US" spc="-5" dirty="0">
                <a:solidFill>
                  <a:schemeClr val="tx1"/>
                </a:solidFill>
                <a:latin typeface="Times New Roman" panose="02020603050405020304" pitchFamily="18" charset="0"/>
                <a:cs typeface="Times New Roman" panose="02020603050405020304" pitchFamily="18" charset="0"/>
              </a:rPr>
              <a:t>Hotel</a:t>
            </a:r>
            <a:r>
              <a:rPr lang="en-US" spc="1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industry</a:t>
            </a:r>
            <a:r>
              <a:rPr lang="en-US" spc="25" dirty="0">
                <a:solidFill>
                  <a:schemeClr val="tx1"/>
                </a:solidFill>
                <a:latin typeface="Times New Roman" panose="02020603050405020304" pitchFamily="18" charset="0"/>
                <a:cs typeface="Times New Roman" panose="02020603050405020304" pitchFamily="18" charset="0"/>
              </a:rPr>
              <a:t> </a:t>
            </a:r>
            <a:r>
              <a:rPr lang="en-US" spc="-10" dirty="0">
                <a:solidFill>
                  <a:schemeClr val="tx1"/>
                </a:solidFill>
                <a:latin typeface="Times New Roman" panose="02020603050405020304" pitchFamily="18" charset="0"/>
                <a:cs typeface="Times New Roman" panose="02020603050405020304" pitchFamily="18" charset="0"/>
              </a:rPr>
              <a:t>is</a:t>
            </a:r>
            <a:r>
              <a:rPr lang="en-US" spc="3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a</a:t>
            </a:r>
            <a:r>
              <a:rPr lang="en-US" spc="2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very</a:t>
            </a:r>
            <a:r>
              <a:rPr lang="en-US" spc="3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volatile</a:t>
            </a:r>
            <a:r>
              <a:rPr lang="en-US" spc="1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industry,</a:t>
            </a:r>
            <a:r>
              <a:rPr lang="en-US" spc="3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and</a:t>
            </a:r>
            <a:r>
              <a:rPr lang="en-US" spc="15"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the</a:t>
            </a:r>
            <a:r>
              <a:rPr lang="en-US" spc="3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bookings</a:t>
            </a:r>
            <a:r>
              <a:rPr lang="en-US" spc="1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depends</a:t>
            </a:r>
            <a:r>
              <a:rPr lang="en-US" spc="2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on </a:t>
            </a:r>
            <a:r>
              <a:rPr lang="en-US" spc="-46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above</a:t>
            </a:r>
            <a:r>
              <a:rPr lang="en-US" spc="5"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factors</a:t>
            </a:r>
            <a:r>
              <a:rPr lang="en-US" spc="2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and</a:t>
            </a:r>
            <a:r>
              <a:rPr lang="en-US" spc="2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many</a:t>
            </a:r>
            <a:r>
              <a:rPr lang="en-US" spc="1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more.</a:t>
            </a:r>
          </a:p>
          <a:p>
            <a:pPr marL="769620" lvl="1" indent="-285750">
              <a:lnSpc>
                <a:spcPct val="100000"/>
              </a:lnSpc>
              <a:spcBef>
                <a:spcPts val="185"/>
              </a:spcBef>
              <a:buClr>
                <a:srgbClr val="CC0000"/>
              </a:buClr>
              <a:buSzPct val="77777"/>
              <a:buFont typeface="Wingdings" panose="05000000000000000000" pitchFamily="2" charset="2"/>
              <a:buChar char="v"/>
              <a:tabLst>
                <a:tab pos="802640" algn="l"/>
                <a:tab pos="803275" algn="l"/>
                <a:tab pos="5246370" algn="l"/>
              </a:tabLst>
            </a:pPr>
            <a:r>
              <a:rPr lang="en-US" dirty="0">
                <a:solidFill>
                  <a:schemeClr val="tx1"/>
                </a:solidFill>
                <a:latin typeface="Times New Roman" panose="02020603050405020304" pitchFamily="18" charset="0"/>
                <a:cs typeface="Times New Roman" panose="02020603050405020304" pitchFamily="18" charset="0"/>
              </a:rPr>
              <a:t>The</a:t>
            </a:r>
            <a:r>
              <a:rPr lang="en-US" spc="2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main</a:t>
            </a:r>
            <a:r>
              <a:rPr lang="en-US" spc="3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objective</a:t>
            </a:r>
            <a:r>
              <a:rPr lang="en-US" spc="2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behind</a:t>
            </a:r>
            <a:r>
              <a:rPr lang="en-US" spc="2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this</a:t>
            </a:r>
            <a:r>
              <a:rPr lang="en-US" spc="3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project</a:t>
            </a:r>
            <a:r>
              <a:rPr lang="en-US" spc="35" dirty="0">
                <a:solidFill>
                  <a:schemeClr val="tx1"/>
                </a:solidFill>
                <a:latin typeface="Times New Roman" panose="02020603050405020304" pitchFamily="18" charset="0"/>
                <a:cs typeface="Times New Roman" panose="02020603050405020304" pitchFamily="18" charset="0"/>
              </a:rPr>
              <a:t> </a:t>
            </a:r>
            <a:r>
              <a:rPr lang="en-US" spc="-10" dirty="0">
                <a:solidFill>
                  <a:schemeClr val="tx1"/>
                </a:solidFill>
                <a:latin typeface="Times New Roman" panose="02020603050405020304" pitchFamily="18" charset="0"/>
                <a:cs typeface="Times New Roman" panose="02020603050405020304" pitchFamily="18" charset="0"/>
              </a:rPr>
              <a:t>is</a:t>
            </a:r>
            <a:r>
              <a:rPr lang="en-US" spc="35"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to </a:t>
            </a:r>
            <a:r>
              <a:rPr lang="en-US" spc="-5" dirty="0">
                <a:solidFill>
                  <a:schemeClr val="tx1"/>
                </a:solidFill>
                <a:latin typeface="Times New Roman" panose="02020603050405020304" pitchFamily="18" charset="0"/>
                <a:cs typeface="Times New Roman" panose="02020603050405020304" pitchFamily="18" charset="0"/>
              </a:rPr>
              <a:t>explore</a:t>
            </a:r>
            <a:r>
              <a:rPr lang="en-US" spc="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and</a:t>
            </a:r>
            <a:r>
              <a:rPr lang="en-US" spc="1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analyze</a:t>
            </a:r>
            <a:r>
              <a:rPr lang="en-US" spc="1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data </a:t>
            </a:r>
            <a:r>
              <a:rPr lang="en-US" dirty="0">
                <a:solidFill>
                  <a:schemeClr val="tx1"/>
                </a:solidFill>
                <a:latin typeface="Times New Roman" panose="02020603050405020304" pitchFamily="18" charset="0"/>
                <a:cs typeface="Times New Roman" panose="02020603050405020304" pitchFamily="18" charset="0"/>
              </a:rPr>
              <a:t>to</a:t>
            </a:r>
            <a:r>
              <a:rPr lang="en-US" spc="1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discover</a:t>
            </a:r>
            <a:r>
              <a:rPr lang="en-US" spc="2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important</a:t>
            </a:r>
            <a:r>
              <a:rPr lang="en-US" spc="2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factors</a:t>
            </a:r>
            <a:r>
              <a:rPr lang="en-US" spc="2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that</a:t>
            </a:r>
            <a:r>
              <a:rPr lang="en-US" spc="2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govern</a:t>
            </a:r>
            <a:r>
              <a:rPr lang="en-US" spc="2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the</a:t>
            </a:r>
            <a:r>
              <a:rPr lang="en-US" spc="2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bookings</a:t>
            </a:r>
            <a:r>
              <a:rPr lang="en-US" spc="1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and</a:t>
            </a:r>
            <a:r>
              <a:rPr lang="en-US" spc="2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give </a:t>
            </a:r>
            <a:r>
              <a:rPr lang="en-US"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insights</a:t>
            </a:r>
            <a:r>
              <a:rPr lang="en-US" spc="1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to</a:t>
            </a:r>
            <a:r>
              <a:rPr lang="en-US" spc="3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hotel</a:t>
            </a:r>
            <a:r>
              <a:rPr lang="en-US" spc="3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management</a:t>
            </a:r>
            <a:r>
              <a:rPr lang="en-US" spc="1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,which</a:t>
            </a:r>
            <a:r>
              <a:rPr lang="en-US" spc="3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can</a:t>
            </a:r>
            <a:r>
              <a:rPr lang="en-US" spc="3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perform</a:t>
            </a:r>
            <a:r>
              <a:rPr lang="en-US" spc="3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various</a:t>
            </a:r>
            <a:r>
              <a:rPr lang="en-US" spc="3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campaigns </a:t>
            </a:r>
            <a:r>
              <a:rPr lang="en-US" spc="-465"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to</a:t>
            </a:r>
            <a:r>
              <a:rPr lang="en-US" spc="1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boost</a:t>
            </a:r>
            <a:r>
              <a:rPr lang="en-US" spc="2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the</a:t>
            </a:r>
            <a:r>
              <a:rPr lang="en-US" spc="2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business</a:t>
            </a:r>
            <a:r>
              <a:rPr lang="en-US" spc="2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and</a:t>
            </a:r>
            <a:r>
              <a:rPr lang="en-US" spc="10"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performance.</a:t>
            </a:r>
          </a:p>
          <a:p>
            <a:pPr marL="769620" lvl="1" indent="-285750">
              <a:lnSpc>
                <a:spcPct val="100000"/>
              </a:lnSpc>
              <a:spcBef>
                <a:spcPts val="185"/>
              </a:spcBef>
              <a:buClr>
                <a:srgbClr val="CC0000"/>
              </a:buClr>
              <a:buSzPct val="77777"/>
              <a:buFont typeface="Wingdings" panose="05000000000000000000" pitchFamily="2" charset="2"/>
              <a:buChar char="v"/>
              <a:tabLst>
                <a:tab pos="802640" algn="l"/>
                <a:tab pos="803275" algn="l"/>
                <a:tab pos="5246370" algn="l"/>
              </a:tabLst>
            </a:pPr>
            <a:r>
              <a:rPr lang="en-US" dirty="0">
                <a:solidFill>
                  <a:schemeClr val="tx1"/>
                </a:solidFill>
                <a:latin typeface="Times New Roman" panose="02020603050405020304" pitchFamily="18" charset="0"/>
                <a:cs typeface="Times New Roman" panose="02020603050405020304" pitchFamily="18" charset="0"/>
              </a:rPr>
              <a:t>The analysis will focus on identifying patterns in bookings and cancellations, customer demographics and preferences, and the effectiveness of different distribution channels.</a:t>
            </a:r>
          </a:p>
          <a:p>
            <a:endParaRPr lang="en-CA" dirty="0"/>
          </a:p>
        </p:txBody>
      </p:sp>
    </p:spTree>
    <p:extLst>
      <p:ext uri="{BB962C8B-B14F-4D97-AF65-F5344CB8AC3E}">
        <p14:creationId xmlns:p14="http://schemas.microsoft.com/office/powerpoint/2010/main" val="988254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247F95-351D-201C-1AB4-71069E035DAA}"/>
              </a:ext>
            </a:extLst>
          </p:cNvPr>
          <p:cNvPicPr>
            <a:picLocks noChangeAspect="1"/>
          </p:cNvPicPr>
          <p:nvPr/>
        </p:nvPicPr>
        <p:blipFill>
          <a:blip r:embed="rId2"/>
          <a:stretch>
            <a:fillRect/>
          </a:stretch>
        </p:blipFill>
        <p:spPr>
          <a:xfrm>
            <a:off x="13856" y="0"/>
            <a:ext cx="6082144" cy="3897036"/>
          </a:xfrm>
          <a:prstGeom prst="rect">
            <a:avLst/>
          </a:prstGeom>
        </p:spPr>
      </p:pic>
      <p:pic>
        <p:nvPicPr>
          <p:cNvPr id="3" name="Picture 2">
            <a:extLst>
              <a:ext uri="{FF2B5EF4-FFF2-40B4-BE49-F238E27FC236}">
                <a16:creationId xmlns:a16="http://schemas.microsoft.com/office/drawing/2014/main" id="{CD2D22DA-7EFE-B10C-E01E-56C5092EB135}"/>
              </a:ext>
            </a:extLst>
          </p:cNvPr>
          <p:cNvPicPr>
            <a:picLocks noChangeAspect="1"/>
          </p:cNvPicPr>
          <p:nvPr/>
        </p:nvPicPr>
        <p:blipFill>
          <a:blip r:embed="rId3"/>
          <a:stretch>
            <a:fillRect/>
          </a:stretch>
        </p:blipFill>
        <p:spPr>
          <a:xfrm>
            <a:off x="6316791" y="10394"/>
            <a:ext cx="5689054" cy="3948542"/>
          </a:xfrm>
          <a:prstGeom prst="rect">
            <a:avLst/>
          </a:prstGeom>
        </p:spPr>
      </p:pic>
      <p:sp>
        <p:nvSpPr>
          <p:cNvPr id="4" name="Rectangle: Rounded Corners 3">
            <a:extLst>
              <a:ext uri="{FF2B5EF4-FFF2-40B4-BE49-F238E27FC236}">
                <a16:creationId xmlns:a16="http://schemas.microsoft.com/office/drawing/2014/main" id="{909246B8-02C5-C763-9B1C-193F1184C585}"/>
              </a:ext>
            </a:extLst>
          </p:cNvPr>
          <p:cNvSpPr/>
          <p:nvPr/>
        </p:nvSpPr>
        <p:spPr>
          <a:xfrm>
            <a:off x="280555" y="4166755"/>
            <a:ext cx="11725290" cy="20054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Online T/A' has the highest cancellation in both type of cities In order to reduce the booking cancellations hotels need to set the refundable/ no refundable and deposit policies.</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Its is clear that there is no much(2.5%) effect on cancellation of the bookings even if the guests are not assigned with rooms which they reserved during booking.</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249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4272AA-E2FB-D796-3F3D-E15FDCC3B5BF}"/>
              </a:ext>
            </a:extLst>
          </p:cNvPr>
          <p:cNvPicPr>
            <a:picLocks noChangeAspect="1"/>
          </p:cNvPicPr>
          <p:nvPr/>
        </p:nvPicPr>
        <p:blipFill>
          <a:blip r:embed="rId2"/>
          <a:stretch>
            <a:fillRect/>
          </a:stretch>
        </p:blipFill>
        <p:spPr>
          <a:xfrm>
            <a:off x="176627" y="157665"/>
            <a:ext cx="11555858" cy="4300036"/>
          </a:xfrm>
          <a:prstGeom prst="rect">
            <a:avLst/>
          </a:prstGeom>
        </p:spPr>
      </p:pic>
      <p:sp>
        <p:nvSpPr>
          <p:cNvPr id="4" name="Rectangle: Rounded Corners 3">
            <a:extLst>
              <a:ext uri="{FF2B5EF4-FFF2-40B4-BE49-F238E27FC236}">
                <a16:creationId xmlns:a16="http://schemas.microsoft.com/office/drawing/2014/main" id="{241EE632-36D8-493B-EFC7-0805059AEF98}"/>
              </a:ext>
            </a:extLst>
          </p:cNvPr>
          <p:cNvSpPr/>
          <p:nvPr/>
        </p:nvSpPr>
        <p:spPr>
          <a:xfrm>
            <a:off x="289249" y="4674637"/>
            <a:ext cx="11726124" cy="15488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12700" marR="471170">
              <a:buClr>
                <a:srgbClr val="000000"/>
              </a:buClr>
              <a:buSzPct val="92857"/>
              <a:buFont typeface="Wingdings"/>
              <a:buChar char=""/>
              <a:tabLst>
                <a:tab pos="154940" algn="l"/>
              </a:tabLst>
            </a:pPr>
            <a:r>
              <a:rPr lang="en-US" sz="1800" spc="-5">
                <a:solidFill>
                  <a:srgbClr val="202020"/>
                </a:solidFill>
                <a:latin typeface="Times New Roman"/>
                <a:cs typeface="Microsoft Sans Serif"/>
              </a:rPr>
              <a:t>Here</a:t>
            </a:r>
            <a:r>
              <a:rPr lang="en-US" sz="1800" spc="15">
                <a:solidFill>
                  <a:srgbClr val="202020"/>
                </a:solidFill>
                <a:latin typeface="Times New Roman"/>
                <a:cs typeface="Microsoft Sans Serif"/>
              </a:rPr>
              <a:t> </a:t>
            </a:r>
            <a:r>
              <a:rPr lang="en-US" sz="1800" spc="-5">
                <a:solidFill>
                  <a:srgbClr val="202020"/>
                </a:solidFill>
                <a:latin typeface="Times New Roman"/>
                <a:cs typeface="Microsoft Sans Serif"/>
              </a:rPr>
              <a:t>“Direct”</a:t>
            </a:r>
            <a:r>
              <a:rPr lang="en-US" sz="1800">
                <a:solidFill>
                  <a:srgbClr val="202020"/>
                </a:solidFill>
                <a:latin typeface="Times New Roman"/>
                <a:cs typeface="Microsoft Sans Serif"/>
              </a:rPr>
              <a:t> </a:t>
            </a:r>
            <a:r>
              <a:rPr lang="en-US" sz="1800" spc="-5">
                <a:solidFill>
                  <a:srgbClr val="202020"/>
                </a:solidFill>
                <a:latin typeface="Times New Roman"/>
                <a:cs typeface="Microsoft Sans Serif"/>
              </a:rPr>
              <a:t>and</a:t>
            </a:r>
            <a:r>
              <a:rPr lang="en-US" sz="1800" spc="10">
                <a:solidFill>
                  <a:srgbClr val="202020"/>
                </a:solidFill>
                <a:latin typeface="Times New Roman"/>
                <a:cs typeface="Microsoft Sans Serif"/>
              </a:rPr>
              <a:t> </a:t>
            </a:r>
            <a:r>
              <a:rPr lang="en-US" sz="1800" spc="-10">
                <a:solidFill>
                  <a:srgbClr val="202020"/>
                </a:solidFill>
                <a:latin typeface="Times New Roman"/>
                <a:cs typeface="Microsoft Sans Serif"/>
              </a:rPr>
              <a:t>‘Online</a:t>
            </a:r>
            <a:r>
              <a:rPr lang="en-US" sz="1800" spc="15">
                <a:solidFill>
                  <a:srgbClr val="202020"/>
                </a:solidFill>
                <a:latin typeface="Times New Roman"/>
                <a:cs typeface="Microsoft Sans Serif"/>
              </a:rPr>
              <a:t> </a:t>
            </a:r>
            <a:r>
              <a:rPr lang="en-US" sz="1800" spc="-5">
                <a:solidFill>
                  <a:srgbClr val="202020"/>
                </a:solidFill>
                <a:latin typeface="Times New Roman"/>
                <a:cs typeface="Microsoft Sans Serif"/>
              </a:rPr>
              <a:t>Travel</a:t>
            </a:r>
            <a:r>
              <a:rPr lang="en-US" sz="1800" spc="5">
                <a:solidFill>
                  <a:srgbClr val="202020"/>
                </a:solidFill>
                <a:latin typeface="Times New Roman"/>
                <a:cs typeface="Microsoft Sans Serif"/>
              </a:rPr>
              <a:t> </a:t>
            </a:r>
            <a:r>
              <a:rPr lang="en-US" sz="1800" spc="-5">
                <a:solidFill>
                  <a:srgbClr val="202020"/>
                </a:solidFill>
                <a:latin typeface="Times New Roman"/>
                <a:cs typeface="Microsoft Sans Serif"/>
              </a:rPr>
              <a:t>Agency’</a:t>
            </a:r>
            <a:r>
              <a:rPr lang="en-US" sz="1800" spc="15">
                <a:solidFill>
                  <a:srgbClr val="202020"/>
                </a:solidFill>
                <a:latin typeface="Times New Roman"/>
                <a:cs typeface="Microsoft Sans Serif"/>
              </a:rPr>
              <a:t> </a:t>
            </a:r>
            <a:r>
              <a:rPr lang="en-US" sz="1800" spc="-5">
                <a:solidFill>
                  <a:srgbClr val="202020"/>
                </a:solidFill>
                <a:latin typeface="Times New Roman"/>
                <a:cs typeface="Microsoft Sans Serif"/>
              </a:rPr>
              <a:t>has</a:t>
            </a:r>
            <a:r>
              <a:rPr lang="en-US" sz="1800" spc="10">
                <a:solidFill>
                  <a:srgbClr val="202020"/>
                </a:solidFill>
                <a:latin typeface="Times New Roman"/>
                <a:cs typeface="Microsoft Sans Serif"/>
              </a:rPr>
              <a:t> </a:t>
            </a:r>
            <a:r>
              <a:rPr lang="en-US" sz="1800" spc="-10">
                <a:solidFill>
                  <a:srgbClr val="202020"/>
                </a:solidFill>
                <a:latin typeface="Times New Roman"/>
                <a:cs typeface="Microsoft Sans Serif"/>
              </a:rPr>
              <a:t>high</a:t>
            </a:r>
            <a:r>
              <a:rPr lang="en-US" sz="1800" spc="35">
                <a:solidFill>
                  <a:srgbClr val="202020"/>
                </a:solidFill>
                <a:latin typeface="Times New Roman"/>
                <a:cs typeface="Microsoft Sans Serif"/>
              </a:rPr>
              <a:t> </a:t>
            </a:r>
            <a:r>
              <a:rPr lang="en-US" sz="1800" spc="-5">
                <a:solidFill>
                  <a:srgbClr val="202020"/>
                </a:solidFill>
                <a:latin typeface="Times New Roman"/>
                <a:cs typeface="Microsoft Sans Serif"/>
              </a:rPr>
              <a:t>adr</a:t>
            </a:r>
            <a:r>
              <a:rPr lang="en-US" sz="1800" spc="10">
                <a:solidFill>
                  <a:srgbClr val="202020"/>
                </a:solidFill>
                <a:latin typeface="Times New Roman"/>
                <a:cs typeface="Microsoft Sans Serif"/>
              </a:rPr>
              <a:t> </a:t>
            </a:r>
            <a:r>
              <a:rPr lang="en-US" sz="1800" spc="-5">
                <a:solidFill>
                  <a:srgbClr val="202020"/>
                </a:solidFill>
                <a:latin typeface="Times New Roman"/>
                <a:cs typeface="Microsoft Sans Serif"/>
              </a:rPr>
              <a:t>for</a:t>
            </a:r>
            <a:r>
              <a:rPr lang="en-US" sz="1800" spc="20">
                <a:solidFill>
                  <a:srgbClr val="202020"/>
                </a:solidFill>
                <a:latin typeface="Times New Roman"/>
                <a:cs typeface="Microsoft Sans Serif"/>
              </a:rPr>
              <a:t> </a:t>
            </a:r>
            <a:r>
              <a:rPr lang="en-US" sz="1800" spc="-5">
                <a:solidFill>
                  <a:srgbClr val="202020"/>
                </a:solidFill>
                <a:latin typeface="Times New Roman"/>
                <a:cs typeface="Microsoft Sans Serif"/>
              </a:rPr>
              <a:t>both</a:t>
            </a:r>
            <a:r>
              <a:rPr lang="en-US" sz="1800" spc="10">
                <a:solidFill>
                  <a:srgbClr val="202020"/>
                </a:solidFill>
                <a:latin typeface="Times New Roman"/>
                <a:cs typeface="Microsoft Sans Serif"/>
              </a:rPr>
              <a:t> </a:t>
            </a:r>
            <a:r>
              <a:rPr lang="en-US" sz="1800" spc="-5">
                <a:solidFill>
                  <a:srgbClr val="202020"/>
                </a:solidFill>
                <a:latin typeface="Times New Roman"/>
                <a:cs typeface="Microsoft Sans Serif"/>
              </a:rPr>
              <a:t>hotel</a:t>
            </a:r>
            <a:r>
              <a:rPr lang="en-US" sz="1800" spc="5">
                <a:solidFill>
                  <a:srgbClr val="202020"/>
                </a:solidFill>
                <a:latin typeface="Times New Roman"/>
                <a:cs typeface="Microsoft Sans Serif"/>
              </a:rPr>
              <a:t> </a:t>
            </a:r>
            <a:r>
              <a:rPr lang="en-US" sz="1800" spc="-5">
                <a:solidFill>
                  <a:srgbClr val="202020"/>
                </a:solidFill>
                <a:latin typeface="Times New Roman"/>
                <a:cs typeface="Microsoft Sans Serif"/>
              </a:rPr>
              <a:t>types.</a:t>
            </a:r>
            <a:r>
              <a:rPr lang="en-US" sz="1800" spc="10">
                <a:solidFill>
                  <a:srgbClr val="202020"/>
                </a:solidFill>
                <a:latin typeface="Times New Roman"/>
                <a:cs typeface="Microsoft Sans Serif"/>
              </a:rPr>
              <a:t> </a:t>
            </a:r>
            <a:r>
              <a:rPr lang="en-US" sz="1800" spc="-5">
                <a:solidFill>
                  <a:srgbClr val="202020"/>
                </a:solidFill>
                <a:latin typeface="Times New Roman"/>
                <a:cs typeface="Microsoft Sans Serif"/>
              </a:rPr>
              <a:t>Aviation</a:t>
            </a:r>
            <a:r>
              <a:rPr lang="en-US" sz="1800" spc="10">
                <a:solidFill>
                  <a:srgbClr val="202020"/>
                </a:solidFill>
                <a:latin typeface="Times New Roman"/>
                <a:cs typeface="Microsoft Sans Serif"/>
              </a:rPr>
              <a:t> </a:t>
            </a:r>
            <a:r>
              <a:rPr lang="en-US" sz="1800" spc="-5">
                <a:solidFill>
                  <a:srgbClr val="202020"/>
                </a:solidFill>
                <a:latin typeface="Times New Roman"/>
                <a:cs typeface="Microsoft Sans Serif"/>
              </a:rPr>
              <a:t>segment</a:t>
            </a:r>
            <a:r>
              <a:rPr lang="en-US" sz="1800">
                <a:solidFill>
                  <a:srgbClr val="202020"/>
                </a:solidFill>
                <a:latin typeface="Times New Roman"/>
                <a:cs typeface="Microsoft Sans Serif"/>
              </a:rPr>
              <a:t> </a:t>
            </a:r>
            <a:r>
              <a:rPr lang="en-US" sz="1800" spc="-5">
                <a:solidFill>
                  <a:srgbClr val="202020"/>
                </a:solidFill>
                <a:latin typeface="Times New Roman"/>
                <a:cs typeface="Microsoft Sans Serif"/>
              </a:rPr>
              <a:t>needs</a:t>
            </a:r>
            <a:r>
              <a:rPr lang="en-US" sz="1800" spc="5">
                <a:solidFill>
                  <a:srgbClr val="202020"/>
                </a:solidFill>
                <a:latin typeface="Times New Roman"/>
                <a:cs typeface="Microsoft Sans Serif"/>
              </a:rPr>
              <a:t> </a:t>
            </a:r>
            <a:r>
              <a:rPr lang="en-US" sz="1800" spc="-5">
                <a:solidFill>
                  <a:srgbClr val="202020"/>
                </a:solidFill>
                <a:latin typeface="Times New Roman"/>
                <a:cs typeface="Microsoft Sans Serif"/>
              </a:rPr>
              <a:t>to </a:t>
            </a:r>
            <a:r>
              <a:rPr lang="en-US" sz="1800" spc="-355">
                <a:solidFill>
                  <a:srgbClr val="202020"/>
                </a:solidFill>
                <a:latin typeface="Times New Roman"/>
                <a:cs typeface="Microsoft Sans Serif"/>
              </a:rPr>
              <a:t> </a:t>
            </a:r>
            <a:r>
              <a:rPr lang="en-US" sz="1800" spc="-5">
                <a:solidFill>
                  <a:srgbClr val="202020"/>
                </a:solidFill>
                <a:latin typeface="Times New Roman"/>
                <a:cs typeface="Microsoft Sans Serif"/>
              </a:rPr>
              <a:t>increase</a:t>
            </a:r>
            <a:r>
              <a:rPr lang="en-US" sz="1800" spc="-15">
                <a:solidFill>
                  <a:srgbClr val="202020"/>
                </a:solidFill>
                <a:latin typeface="Times New Roman"/>
                <a:cs typeface="Microsoft Sans Serif"/>
              </a:rPr>
              <a:t> </a:t>
            </a:r>
            <a:r>
              <a:rPr lang="en-US" sz="1800" spc="-5">
                <a:solidFill>
                  <a:srgbClr val="202020"/>
                </a:solidFill>
                <a:latin typeface="Times New Roman"/>
                <a:cs typeface="Microsoft Sans Serif"/>
              </a:rPr>
              <a:t>Resort</a:t>
            </a:r>
            <a:r>
              <a:rPr lang="en-US" sz="1800">
                <a:solidFill>
                  <a:srgbClr val="202020"/>
                </a:solidFill>
                <a:latin typeface="Times New Roman"/>
                <a:cs typeface="Microsoft Sans Serif"/>
              </a:rPr>
              <a:t> </a:t>
            </a:r>
            <a:r>
              <a:rPr lang="en-US" sz="1800" spc="-5">
                <a:solidFill>
                  <a:srgbClr val="202020"/>
                </a:solidFill>
                <a:latin typeface="Times New Roman"/>
                <a:cs typeface="Microsoft Sans Serif"/>
              </a:rPr>
              <a:t>hotel</a:t>
            </a:r>
            <a:r>
              <a:rPr lang="en-US" sz="1800">
                <a:solidFill>
                  <a:srgbClr val="202020"/>
                </a:solidFill>
                <a:latin typeface="Times New Roman"/>
                <a:cs typeface="Microsoft Sans Serif"/>
              </a:rPr>
              <a:t> </a:t>
            </a:r>
            <a:r>
              <a:rPr lang="en-US" sz="1800" spc="-5">
                <a:solidFill>
                  <a:srgbClr val="202020"/>
                </a:solidFill>
                <a:latin typeface="Times New Roman"/>
                <a:cs typeface="Microsoft Sans Serif"/>
              </a:rPr>
              <a:t>bookings.</a:t>
            </a:r>
            <a:endParaRPr lang="en-US" sz="1800" dirty="0">
              <a:latin typeface="Times New Roman"/>
              <a:cs typeface="Microsoft Sans Serif"/>
            </a:endParaRPr>
          </a:p>
        </p:txBody>
      </p:sp>
    </p:spTree>
    <p:extLst>
      <p:ext uri="{BB962C8B-B14F-4D97-AF65-F5344CB8AC3E}">
        <p14:creationId xmlns:p14="http://schemas.microsoft.com/office/powerpoint/2010/main" val="2663322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8D6F84-AF6E-73F0-16C3-255F3C161E8B}"/>
              </a:ext>
            </a:extLst>
          </p:cNvPr>
          <p:cNvPicPr>
            <a:picLocks noChangeAspect="1"/>
          </p:cNvPicPr>
          <p:nvPr/>
        </p:nvPicPr>
        <p:blipFill>
          <a:blip r:embed="rId2"/>
          <a:stretch>
            <a:fillRect/>
          </a:stretch>
        </p:blipFill>
        <p:spPr>
          <a:xfrm>
            <a:off x="97234" y="483265"/>
            <a:ext cx="5998766" cy="4189538"/>
          </a:xfrm>
          <a:prstGeom prst="rect">
            <a:avLst/>
          </a:prstGeom>
        </p:spPr>
      </p:pic>
      <p:pic>
        <p:nvPicPr>
          <p:cNvPr id="3" name="Picture 2">
            <a:extLst>
              <a:ext uri="{FF2B5EF4-FFF2-40B4-BE49-F238E27FC236}">
                <a16:creationId xmlns:a16="http://schemas.microsoft.com/office/drawing/2014/main" id="{1AFE23E5-4652-21F4-1EE5-9C273C6E2E4D}"/>
              </a:ext>
            </a:extLst>
          </p:cNvPr>
          <p:cNvPicPr>
            <a:picLocks noChangeAspect="1"/>
          </p:cNvPicPr>
          <p:nvPr/>
        </p:nvPicPr>
        <p:blipFill>
          <a:blip r:embed="rId3"/>
          <a:stretch>
            <a:fillRect/>
          </a:stretch>
        </p:blipFill>
        <p:spPr>
          <a:xfrm>
            <a:off x="6266821" y="483265"/>
            <a:ext cx="5746978" cy="4008590"/>
          </a:xfrm>
          <a:prstGeom prst="rect">
            <a:avLst/>
          </a:prstGeom>
        </p:spPr>
      </p:pic>
      <p:sp>
        <p:nvSpPr>
          <p:cNvPr id="4" name="Rectangle: Rounded Corners 3">
            <a:extLst>
              <a:ext uri="{FF2B5EF4-FFF2-40B4-BE49-F238E27FC236}">
                <a16:creationId xmlns:a16="http://schemas.microsoft.com/office/drawing/2014/main" id="{61A42F21-A0C0-FF8A-DA80-88B23F9FA731}"/>
              </a:ext>
            </a:extLst>
          </p:cNvPr>
          <p:cNvSpPr/>
          <p:nvPr/>
        </p:nvSpPr>
        <p:spPr>
          <a:xfrm>
            <a:off x="97234" y="4907901"/>
            <a:ext cx="11346873" cy="12019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Optimal stay in both the type hotel is less than 7 days.</a:t>
            </a:r>
          </a:p>
          <a:p>
            <a:pPr marL="285750" indent="-285750">
              <a:buFont typeface="Wingdings" panose="05000000000000000000" pitchFamily="2" charset="2"/>
              <a:buChar char="v"/>
            </a:pPr>
            <a:r>
              <a:rPr lang="en-US" sz="1800" spc="-5" dirty="0">
                <a:latin typeface="Times New Roman" panose="02020603050405020304" pitchFamily="18" charset="0"/>
                <a:cs typeface="Times New Roman" panose="02020603050405020304" pitchFamily="18" charset="0"/>
              </a:rPr>
              <a:t>For</a:t>
            </a:r>
            <a:r>
              <a:rPr lang="en-US" spc="14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more</a:t>
            </a:r>
            <a:r>
              <a:rPr lang="en-US" sz="1800" spc="15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than</a:t>
            </a:r>
            <a:r>
              <a:rPr lang="en-US" sz="1800" spc="15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7</a:t>
            </a:r>
            <a:r>
              <a:rPr lang="en-US" sz="1800" spc="14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days,</a:t>
            </a:r>
            <a:r>
              <a:rPr lang="en-US" sz="1800" spc="15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people</a:t>
            </a:r>
            <a:r>
              <a:rPr lang="en-US" sz="1800" spc="14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likes</a:t>
            </a:r>
            <a:r>
              <a:rPr lang="en-US" sz="1800" spc="16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to</a:t>
            </a:r>
            <a:r>
              <a:rPr lang="en-US" sz="1800" spc="15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stay</a:t>
            </a:r>
            <a:r>
              <a:rPr lang="en-US" sz="1800" spc="16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in</a:t>
            </a:r>
            <a:r>
              <a:rPr lang="en-US" sz="1800" spc="15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Resort</a:t>
            </a:r>
            <a:r>
              <a:rPr lang="en-US" sz="1800" spc="15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hotels.</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Here, As the total stay increases the </a:t>
            </a:r>
            <a:r>
              <a:rPr lang="en-US" dirty="0" err="1">
                <a:latin typeface="Times New Roman" panose="02020603050405020304" pitchFamily="18" charset="0"/>
                <a:cs typeface="Times New Roman" panose="02020603050405020304" pitchFamily="18" charset="0"/>
              </a:rPr>
              <a:t>adr</a:t>
            </a:r>
            <a:r>
              <a:rPr lang="en-US" dirty="0">
                <a:latin typeface="Times New Roman" panose="02020603050405020304" pitchFamily="18" charset="0"/>
                <a:cs typeface="Times New Roman" panose="02020603050405020304" pitchFamily="18" charset="0"/>
              </a:rPr>
              <a:t> also increases.</a:t>
            </a:r>
            <a:endParaRPr lang="en-CA"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4D41018A-DC5E-BAAB-5A02-212F92B7315D}"/>
              </a:ext>
            </a:extLst>
          </p:cNvPr>
          <p:cNvSpPr/>
          <p:nvPr/>
        </p:nvSpPr>
        <p:spPr>
          <a:xfrm>
            <a:off x="401216" y="158620"/>
            <a:ext cx="5694784" cy="3246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Times New Roman" panose="02020603050405020304" pitchFamily="18" charset="0"/>
                <a:cs typeface="Times New Roman" panose="02020603050405020304" pitchFamily="18" charset="0"/>
              </a:rPr>
              <a:t>Optimal stay Length in Both Hotel Types</a:t>
            </a:r>
          </a:p>
        </p:txBody>
      </p:sp>
      <p:sp>
        <p:nvSpPr>
          <p:cNvPr id="6" name="Rectangle: Rounded Corners 5">
            <a:extLst>
              <a:ext uri="{FF2B5EF4-FFF2-40B4-BE49-F238E27FC236}">
                <a16:creationId xmlns:a16="http://schemas.microsoft.com/office/drawing/2014/main" id="{120C4A89-5815-A126-4601-9E2DEA45389B}"/>
              </a:ext>
            </a:extLst>
          </p:cNvPr>
          <p:cNvSpPr/>
          <p:nvPr/>
        </p:nvSpPr>
        <p:spPr>
          <a:xfrm>
            <a:off x="6680718" y="158620"/>
            <a:ext cx="5333081" cy="3246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Times New Roman" panose="02020603050405020304" pitchFamily="18" charset="0"/>
                <a:cs typeface="Times New Roman" panose="02020603050405020304" pitchFamily="18" charset="0"/>
              </a:rPr>
              <a:t>Relationship Between ADR and Total Stay</a:t>
            </a:r>
          </a:p>
        </p:txBody>
      </p:sp>
    </p:spTree>
    <p:extLst>
      <p:ext uri="{BB962C8B-B14F-4D97-AF65-F5344CB8AC3E}">
        <p14:creationId xmlns:p14="http://schemas.microsoft.com/office/powerpoint/2010/main" val="238457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657F5-8B1A-0AC5-3C08-DB6316D49D61}"/>
              </a:ext>
            </a:extLst>
          </p:cNvPr>
          <p:cNvPicPr>
            <a:picLocks noChangeAspect="1"/>
          </p:cNvPicPr>
          <p:nvPr/>
        </p:nvPicPr>
        <p:blipFill>
          <a:blip r:embed="rId2"/>
          <a:stretch>
            <a:fillRect/>
          </a:stretch>
        </p:blipFill>
        <p:spPr>
          <a:xfrm>
            <a:off x="602673" y="-41915"/>
            <a:ext cx="10986654" cy="5239212"/>
          </a:xfrm>
          <a:prstGeom prst="rect">
            <a:avLst/>
          </a:prstGeom>
        </p:spPr>
      </p:pic>
      <p:sp>
        <p:nvSpPr>
          <p:cNvPr id="7" name="Rectangle: Rounded Corners 6">
            <a:extLst>
              <a:ext uri="{FF2B5EF4-FFF2-40B4-BE49-F238E27FC236}">
                <a16:creationId xmlns:a16="http://schemas.microsoft.com/office/drawing/2014/main" id="{2C6C77C9-C35D-4FF3-9DA5-B2BC77D8234B}"/>
              </a:ext>
            </a:extLst>
          </p:cNvPr>
          <p:cNvSpPr/>
          <p:nvPr/>
        </p:nvSpPr>
        <p:spPr>
          <a:xfrm>
            <a:off x="301336" y="5642264"/>
            <a:ext cx="11648209" cy="6026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l">
              <a:buFont typeface="Wingdings" panose="05000000000000000000" pitchFamily="2" charset="2"/>
              <a:buChar char="v"/>
            </a:pPr>
            <a:r>
              <a:rPr lang="en-US" sz="1600" b="0" i="0" dirty="0">
                <a:solidFill>
                  <a:schemeClr val="tx1"/>
                </a:solidFill>
                <a:effectLst/>
                <a:latin typeface="Times New Roman" panose="02020603050405020304" pitchFamily="18" charset="0"/>
                <a:cs typeface="Times New Roman" panose="02020603050405020304" pitchFamily="18" charset="0"/>
              </a:rPr>
              <a:t>As the total number of people increases </a:t>
            </a:r>
            <a:r>
              <a:rPr lang="en-US" sz="1600" b="0" i="0" dirty="0" err="1">
                <a:solidFill>
                  <a:schemeClr val="tx1"/>
                </a:solidFill>
                <a:effectLst/>
                <a:latin typeface="Times New Roman" panose="02020603050405020304" pitchFamily="18" charset="0"/>
                <a:cs typeface="Times New Roman" panose="02020603050405020304" pitchFamily="18" charset="0"/>
              </a:rPr>
              <a:t>adr</a:t>
            </a:r>
            <a:r>
              <a:rPr lang="en-US" sz="1600" b="0" i="0" dirty="0">
                <a:solidFill>
                  <a:schemeClr val="tx1"/>
                </a:solidFill>
                <a:effectLst/>
                <a:latin typeface="Times New Roman" panose="02020603050405020304" pitchFamily="18" charset="0"/>
                <a:cs typeface="Times New Roman" panose="02020603050405020304" pitchFamily="18" charset="0"/>
              </a:rPr>
              <a:t> also increases. Thus, </a:t>
            </a:r>
            <a:r>
              <a:rPr lang="en-US" sz="1600" b="0" i="0" dirty="0" err="1">
                <a:solidFill>
                  <a:schemeClr val="tx1"/>
                </a:solidFill>
                <a:effectLst/>
                <a:latin typeface="Times New Roman" panose="02020603050405020304" pitchFamily="18" charset="0"/>
                <a:cs typeface="Times New Roman" panose="02020603050405020304" pitchFamily="18" charset="0"/>
              </a:rPr>
              <a:t>adr</a:t>
            </a:r>
            <a:r>
              <a:rPr lang="en-US" sz="1600" b="0" i="0" dirty="0">
                <a:solidFill>
                  <a:schemeClr val="tx1"/>
                </a:solidFill>
                <a:effectLst/>
                <a:latin typeface="Times New Roman" panose="02020603050405020304" pitchFamily="18" charset="0"/>
                <a:cs typeface="Times New Roman" panose="02020603050405020304" pitchFamily="18" charset="0"/>
              </a:rPr>
              <a:t> and total people are directly proportional to each other</a:t>
            </a:r>
            <a:r>
              <a:rPr lang="en-US" b="0" i="0" dirty="0">
                <a:solidFill>
                  <a:srgbClr val="D5D5D5"/>
                </a:solidFill>
                <a:effectLst/>
                <a:latin typeface="Roboto" panose="02000000000000000000" pitchFamily="2" charset="0"/>
              </a:rPr>
              <a:t>.</a:t>
            </a:r>
            <a:br>
              <a:rPr lang="en-US" dirty="0"/>
            </a:br>
            <a:endParaRPr lang="en-CA" dirty="0"/>
          </a:p>
        </p:txBody>
      </p:sp>
    </p:spTree>
    <p:extLst>
      <p:ext uri="{BB962C8B-B14F-4D97-AF65-F5344CB8AC3E}">
        <p14:creationId xmlns:p14="http://schemas.microsoft.com/office/powerpoint/2010/main" val="2978551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87C368-B2E8-0651-B270-BF1C4757DF82}"/>
              </a:ext>
            </a:extLst>
          </p:cNvPr>
          <p:cNvPicPr>
            <a:picLocks noChangeAspect="1"/>
          </p:cNvPicPr>
          <p:nvPr/>
        </p:nvPicPr>
        <p:blipFill>
          <a:blip r:embed="rId2"/>
          <a:stretch>
            <a:fillRect/>
          </a:stretch>
        </p:blipFill>
        <p:spPr>
          <a:xfrm>
            <a:off x="117761" y="197427"/>
            <a:ext cx="6973503" cy="5818908"/>
          </a:xfrm>
          <a:prstGeom prst="rect">
            <a:avLst/>
          </a:prstGeom>
        </p:spPr>
      </p:pic>
      <p:sp>
        <p:nvSpPr>
          <p:cNvPr id="3" name="Rectangle: Rounded Corners 2">
            <a:extLst>
              <a:ext uri="{FF2B5EF4-FFF2-40B4-BE49-F238E27FC236}">
                <a16:creationId xmlns:a16="http://schemas.microsoft.com/office/drawing/2014/main" id="{4032B2F5-4379-64AF-F835-043176F0E55C}"/>
              </a:ext>
            </a:extLst>
          </p:cNvPr>
          <p:cNvSpPr/>
          <p:nvPr/>
        </p:nvSpPr>
        <p:spPr>
          <a:xfrm>
            <a:off x="7417837" y="65314"/>
            <a:ext cx="4573484" cy="56475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l">
              <a:buFont typeface="Wingdings" panose="05000000000000000000" pitchFamily="2" charset="2"/>
              <a:buChar char="v"/>
            </a:pPr>
            <a:r>
              <a:rPr lang="en-US" sz="1600" b="0" i="0" dirty="0" err="1">
                <a:solidFill>
                  <a:schemeClr val="tx1"/>
                </a:solidFill>
                <a:effectLst/>
                <a:latin typeface="Times New Roman" panose="02020603050405020304" pitchFamily="18" charset="0"/>
                <a:cs typeface="Times New Roman" panose="02020603050405020304" pitchFamily="18" charset="0"/>
              </a:rPr>
              <a:t>is_canceled</a:t>
            </a:r>
            <a:r>
              <a:rPr lang="en-US" sz="1600" b="0" i="0" dirty="0">
                <a:solidFill>
                  <a:schemeClr val="tx1"/>
                </a:solidFill>
                <a:effectLst/>
                <a:latin typeface="Times New Roman" panose="02020603050405020304" pitchFamily="18" charset="0"/>
                <a:cs typeface="Times New Roman" panose="02020603050405020304" pitchFamily="18" charset="0"/>
              </a:rPr>
              <a:t> and </a:t>
            </a:r>
            <a:r>
              <a:rPr lang="en-US" sz="1600" b="0" i="0" dirty="0" err="1">
                <a:solidFill>
                  <a:schemeClr val="tx1"/>
                </a:solidFill>
                <a:effectLst/>
                <a:latin typeface="Times New Roman" panose="02020603050405020304" pitchFamily="18" charset="0"/>
                <a:cs typeface="Times New Roman" panose="02020603050405020304" pitchFamily="18" charset="0"/>
              </a:rPr>
              <a:t>same_room_alloted_or_not</a:t>
            </a:r>
            <a:r>
              <a:rPr lang="en-US" sz="1600" b="0" i="0" dirty="0">
                <a:solidFill>
                  <a:schemeClr val="tx1"/>
                </a:solidFill>
                <a:effectLst/>
                <a:latin typeface="Times New Roman" panose="02020603050405020304" pitchFamily="18" charset="0"/>
                <a:cs typeface="Times New Roman" panose="02020603050405020304" pitchFamily="18" charset="0"/>
              </a:rPr>
              <a:t> are negatively corelated. That means customer is unlikely to cancel his bookings if he don't get the same room as per reserved room.</a:t>
            </a:r>
          </a:p>
          <a:p>
            <a:pPr marL="285750" indent="-285750" algn="l">
              <a:buFont typeface="Wingdings" panose="05000000000000000000" pitchFamily="2" charset="2"/>
              <a:buChar char="v"/>
            </a:pPr>
            <a:r>
              <a:rPr lang="en-US" sz="1600" b="0" i="0" dirty="0" err="1">
                <a:solidFill>
                  <a:schemeClr val="tx1"/>
                </a:solidFill>
                <a:effectLst/>
                <a:latin typeface="Times New Roman" panose="02020603050405020304" pitchFamily="18" charset="0"/>
                <a:cs typeface="Times New Roman" panose="02020603050405020304" pitchFamily="18" charset="0"/>
              </a:rPr>
              <a:t>lead_time</a:t>
            </a:r>
            <a:r>
              <a:rPr lang="en-US" sz="1600" b="0" i="0" dirty="0">
                <a:solidFill>
                  <a:schemeClr val="tx1"/>
                </a:solidFill>
                <a:effectLst/>
                <a:latin typeface="Times New Roman" panose="02020603050405020304" pitchFamily="18" charset="0"/>
                <a:cs typeface="Times New Roman" panose="02020603050405020304" pitchFamily="18" charset="0"/>
              </a:rPr>
              <a:t> and </a:t>
            </a:r>
            <a:r>
              <a:rPr lang="en-US" sz="1600" b="0" i="0" dirty="0" err="1">
                <a:solidFill>
                  <a:schemeClr val="tx1"/>
                </a:solidFill>
                <a:effectLst/>
                <a:latin typeface="Times New Roman" panose="02020603050405020304" pitchFamily="18" charset="0"/>
                <a:cs typeface="Times New Roman" panose="02020603050405020304" pitchFamily="18" charset="0"/>
              </a:rPr>
              <a:t>total_stay</a:t>
            </a:r>
            <a:r>
              <a:rPr lang="en-US" sz="1600" b="0" i="0" dirty="0">
                <a:solidFill>
                  <a:schemeClr val="tx1"/>
                </a:solidFill>
                <a:effectLst/>
                <a:latin typeface="Times New Roman" panose="02020603050405020304" pitchFamily="18" charset="0"/>
                <a:cs typeface="Times New Roman" panose="02020603050405020304" pitchFamily="18" charset="0"/>
              </a:rPr>
              <a:t> is positively corelated, that means more is the stay of </a:t>
            </a:r>
            <a:r>
              <a:rPr lang="en-US" sz="1600" b="0" i="0" dirty="0" err="1">
                <a:solidFill>
                  <a:schemeClr val="tx1"/>
                </a:solidFill>
                <a:effectLst/>
                <a:latin typeface="Times New Roman" panose="02020603050405020304" pitchFamily="18" charset="0"/>
                <a:cs typeface="Times New Roman" panose="02020603050405020304" pitchFamily="18" charset="0"/>
              </a:rPr>
              <a:t>cutsomer</a:t>
            </a:r>
            <a:r>
              <a:rPr lang="en-US" sz="1600" b="0" i="0" dirty="0">
                <a:solidFill>
                  <a:schemeClr val="tx1"/>
                </a:solidFill>
                <a:effectLst/>
                <a:latin typeface="Times New Roman" panose="02020603050405020304" pitchFamily="18" charset="0"/>
                <a:cs typeface="Times New Roman" panose="02020603050405020304" pitchFamily="18" charset="0"/>
              </a:rPr>
              <a:t> more will be the lead time.</a:t>
            </a:r>
          </a:p>
          <a:p>
            <a:pPr marL="285750" indent="-285750" algn="l">
              <a:buFont typeface="Wingdings" panose="05000000000000000000" pitchFamily="2" charset="2"/>
              <a:buChar char="v"/>
            </a:pPr>
            <a:r>
              <a:rPr lang="en-US" sz="1600" b="0" i="0" dirty="0" err="1">
                <a:solidFill>
                  <a:schemeClr val="tx1"/>
                </a:solidFill>
                <a:effectLst/>
                <a:latin typeface="Times New Roman" panose="02020603050405020304" pitchFamily="18" charset="0"/>
                <a:cs typeface="Times New Roman" panose="02020603050405020304" pitchFamily="18" charset="0"/>
              </a:rPr>
              <a:t>adults,childrens</a:t>
            </a:r>
            <a:r>
              <a:rPr lang="en-US" sz="1600" b="0" i="0" dirty="0">
                <a:solidFill>
                  <a:schemeClr val="tx1"/>
                </a:solidFill>
                <a:effectLst/>
                <a:latin typeface="Times New Roman" panose="02020603050405020304" pitchFamily="18" charset="0"/>
                <a:cs typeface="Times New Roman" panose="02020603050405020304" pitchFamily="18" charset="0"/>
              </a:rPr>
              <a:t> and babies are corelated to each other. That means more the people more will be </a:t>
            </a:r>
            <a:r>
              <a:rPr lang="en-US" sz="1600" b="0" i="0" dirty="0" err="1">
                <a:solidFill>
                  <a:schemeClr val="tx1"/>
                </a:solidFill>
                <a:effectLst/>
                <a:latin typeface="Times New Roman" panose="02020603050405020304" pitchFamily="18" charset="0"/>
                <a:cs typeface="Times New Roman" panose="02020603050405020304" pitchFamily="18" charset="0"/>
              </a:rPr>
              <a:t>adr</a:t>
            </a:r>
            <a:r>
              <a:rPr lang="en-US" sz="1600" b="0" i="0" dirty="0">
                <a:solidFill>
                  <a:schemeClr val="tx1"/>
                </a:solidFill>
                <a:effectLst/>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v"/>
            </a:pPr>
            <a:r>
              <a:rPr lang="en-US" sz="1600" b="0" i="0" dirty="0" err="1">
                <a:solidFill>
                  <a:schemeClr val="tx1"/>
                </a:solidFill>
                <a:effectLst/>
                <a:latin typeface="Times New Roman" panose="02020603050405020304" pitchFamily="18" charset="0"/>
                <a:cs typeface="Times New Roman" panose="02020603050405020304" pitchFamily="18" charset="0"/>
              </a:rPr>
              <a:t>is_repeated</a:t>
            </a:r>
            <a:r>
              <a:rPr lang="en-US" sz="1600" b="0" i="0" dirty="0">
                <a:solidFill>
                  <a:schemeClr val="tx1"/>
                </a:solidFill>
                <a:effectLst/>
                <a:latin typeface="Times New Roman" panose="02020603050405020304" pitchFamily="18" charset="0"/>
                <a:cs typeface="Times New Roman" panose="02020603050405020304" pitchFamily="18" charset="0"/>
              </a:rPr>
              <a:t> guest and previous bookings not canceled has strong correlation. may be repeated guests are not more likely to cancel their bookings.</a:t>
            </a:r>
            <a:endParaRPr lang="en-US" b="0" i="0" dirty="0">
              <a:solidFill>
                <a:srgbClr val="D5D5D5"/>
              </a:solidFill>
              <a:effectLst/>
              <a:latin typeface="Roboto" panose="02000000000000000000" pitchFamily="2" charset="0"/>
            </a:endParaRPr>
          </a:p>
        </p:txBody>
      </p:sp>
    </p:spTree>
    <p:extLst>
      <p:ext uri="{BB962C8B-B14F-4D97-AF65-F5344CB8AC3E}">
        <p14:creationId xmlns:p14="http://schemas.microsoft.com/office/powerpoint/2010/main" val="2382077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AC26-411D-1422-B9AF-8622912D3633}"/>
              </a:ext>
            </a:extLst>
          </p:cNvPr>
          <p:cNvSpPr>
            <a:spLocks noGrp="1"/>
          </p:cNvSpPr>
          <p:nvPr>
            <p:ph type="title"/>
          </p:nvPr>
        </p:nvSpPr>
        <p:spPr/>
        <p:txBody>
          <a:bodyPr>
            <a:normAutofit/>
          </a:bodyPr>
          <a:lstStyle/>
          <a:p>
            <a:pPr algn="ctr"/>
            <a:r>
              <a:rPr lang="en-CA" dirty="0">
                <a:latin typeface="Times New Roman" panose="02020603050405020304" pitchFamily="18" charset="0"/>
                <a:cs typeface="Times New Roman" panose="02020603050405020304" pitchFamily="18" charset="0"/>
              </a:rPr>
              <a:t>Suggestions to Achieve Business Objective</a:t>
            </a:r>
          </a:p>
        </p:txBody>
      </p:sp>
      <p:sp>
        <p:nvSpPr>
          <p:cNvPr id="3" name="Content Placeholder 2">
            <a:extLst>
              <a:ext uri="{FF2B5EF4-FFF2-40B4-BE49-F238E27FC236}">
                <a16:creationId xmlns:a16="http://schemas.microsoft.com/office/drawing/2014/main" id="{7B942F70-5C30-9F17-C0C6-651176400018}"/>
              </a:ext>
            </a:extLst>
          </p:cNvPr>
          <p:cNvSpPr>
            <a:spLocks noGrp="1"/>
          </p:cNvSpPr>
          <p:nvPr>
            <p:ph idx="1"/>
          </p:nvPr>
        </p:nvSpPr>
        <p:spPr/>
        <p:txBody>
          <a:bodyPr>
            <a:normAutofit fontScale="85000" lnSpcReduction="10000"/>
          </a:bodyPr>
          <a:lstStyle/>
          <a:p>
            <a:pPr algn="l">
              <a:buFont typeface="Wingdings" panose="05000000000000000000" pitchFamily="2" charset="2"/>
              <a:buChar char="v"/>
            </a:pPr>
            <a:r>
              <a:rPr lang="en-US" sz="1800" b="0" i="0" dirty="0">
                <a:effectLst/>
                <a:latin typeface="Times New Roman" panose="02020603050405020304" pitchFamily="18" charset="0"/>
                <a:cs typeface="Times New Roman" panose="02020603050405020304" pitchFamily="18" charset="0"/>
              </a:rPr>
              <a:t>The Booking patterns consistently peak in July and August, increase staffing and inventory during these months to accommodate the increased demand.</a:t>
            </a:r>
          </a:p>
          <a:p>
            <a:pPr algn="l">
              <a:buFont typeface="Wingdings" panose="05000000000000000000" pitchFamily="2" charset="2"/>
              <a:buChar char="v"/>
            </a:pPr>
            <a:r>
              <a:rPr lang="en-US" sz="1800" b="0" i="0" dirty="0">
                <a:effectLst/>
                <a:latin typeface="Times New Roman" panose="02020603050405020304" pitchFamily="18" charset="0"/>
                <a:cs typeface="Times New Roman" panose="02020603050405020304" pitchFamily="18" charset="0"/>
              </a:rPr>
              <a:t>Optimize pricing and availability of room types based on customer preferences. Since room type A is the most preferred, ensure that it is available during peak booking months and adjust pricing accordingly</a:t>
            </a:r>
          </a:p>
          <a:p>
            <a:pPr algn="l">
              <a:buFont typeface="Wingdings" panose="05000000000000000000" pitchFamily="2" charset="2"/>
              <a:buChar char="v"/>
            </a:pPr>
            <a:r>
              <a:rPr lang="en-US" sz="1800" b="0" i="0" dirty="0">
                <a:effectLst/>
                <a:latin typeface="Times New Roman" panose="02020603050405020304" pitchFamily="18" charset="0"/>
                <a:cs typeface="Times New Roman" panose="02020603050405020304" pitchFamily="18" charset="0"/>
              </a:rPr>
              <a:t>Increase customer satisfaction by improving the online booking process and customer support.</a:t>
            </a:r>
          </a:p>
          <a:p>
            <a:pPr algn="l">
              <a:buFont typeface="Wingdings" panose="05000000000000000000" pitchFamily="2" charset="2"/>
              <a:buChar char="v"/>
            </a:pPr>
            <a:r>
              <a:rPr lang="en-US" sz="1800" b="0" i="0" dirty="0">
                <a:effectLst/>
                <a:latin typeface="Times New Roman" panose="02020603050405020304" pitchFamily="18" charset="0"/>
                <a:cs typeface="Times New Roman" panose="02020603050405020304" pitchFamily="18" charset="0"/>
              </a:rPr>
              <a:t>Since breakfast in bed is the most popular meal, consider offering it more often or as a package deal to increase revenue and customer satisfaction.</a:t>
            </a:r>
          </a:p>
          <a:p>
            <a:pPr algn="l">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N</a:t>
            </a:r>
            <a:r>
              <a:rPr lang="en-US" sz="1800" b="0" i="0" dirty="0">
                <a:effectLst/>
                <a:latin typeface="Times New Roman" panose="02020603050405020304" pitchFamily="18" charset="0"/>
                <a:cs typeface="Times New Roman" panose="02020603050405020304" pitchFamily="18" charset="0"/>
              </a:rPr>
              <a:t>egative correlation between ADR and stay duration suggests that customers staying for shorter periods generate more ADR. This information can inform the company to focus on attracting more of these customers to increase revenue.</a:t>
            </a:r>
          </a:p>
          <a:p>
            <a:pPr algn="l">
              <a:buFont typeface="Wingdings" panose="05000000000000000000" pitchFamily="2" charset="2"/>
              <a:buChar char="v"/>
            </a:pPr>
            <a:r>
              <a:rPr lang="en-US" sz="1800" b="0" i="0" dirty="0">
                <a:effectLst/>
                <a:latin typeface="Times New Roman" panose="02020603050405020304" pitchFamily="18" charset="0"/>
                <a:cs typeface="Times New Roman" panose="02020603050405020304" pitchFamily="18" charset="0"/>
              </a:rPr>
              <a:t>The information on the average stay duration being relatively higher for the months June to September can help the hotel management to better allocate resources to meet customer needs during these periods.</a:t>
            </a:r>
          </a:p>
          <a:p>
            <a:pPr algn="l">
              <a:buFont typeface="Wingdings" panose="05000000000000000000" pitchFamily="2" charset="2"/>
              <a:buChar char="v"/>
            </a:pPr>
            <a:r>
              <a:rPr lang="en-US" sz="1800" b="0" i="0" dirty="0">
                <a:effectLst/>
                <a:latin typeface="Times New Roman" panose="02020603050405020304" pitchFamily="18" charset="0"/>
                <a:cs typeface="Times New Roman" panose="02020603050405020304" pitchFamily="18" charset="0"/>
              </a:rPr>
              <a:t>To reduce the cancellation rates, the management could encourage customers who are making a deposit by providing additional offers and reduced rates.</a:t>
            </a:r>
          </a:p>
          <a:p>
            <a:pPr algn="l">
              <a:buFont typeface="Wingdings" panose="05000000000000000000" pitchFamily="2" charset="2"/>
              <a:buChar char="v"/>
            </a:pPr>
            <a:r>
              <a:rPr lang="en-US" sz="1800" b="0" i="0" dirty="0">
                <a:effectLst/>
                <a:latin typeface="Times New Roman" panose="02020603050405020304" pitchFamily="18" charset="0"/>
                <a:cs typeface="Times New Roman" panose="02020603050405020304" pitchFamily="18" charset="0"/>
              </a:rPr>
              <a:t>The hotel should direct its marketing efforts towards online mediums to capture more bookings.</a:t>
            </a:r>
          </a:p>
          <a:p>
            <a:pPr>
              <a:buFont typeface="Wingdings" panose="05000000000000000000" pitchFamily="2" charset="2"/>
              <a:buChar char="v"/>
            </a:pPr>
            <a:endParaRPr lang="en-CA" dirty="0"/>
          </a:p>
        </p:txBody>
      </p:sp>
    </p:spTree>
    <p:extLst>
      <p:ext uri="{BB962C8B-B14F-4D97-AF65-F5344CB8AC3E}">
        <p14:creationId xmlns:p14="http://schemas.microsoft.com/office/powerpoint/2010/main" val="3102958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81BE-24EF-4448-5A39-0F1716F94C29}"/>
              </a:ext>
            </a:extLst>
          </p:cNvPr>
          <p:cNvSpPr>
            <a:spLocks noGrp="1"/>
          </p:cNvSpPr>
          <p:nvPr>
            <p:ph type="title"/>
          </p:nvPr>
        </p:nvSpPr>
        <p:spPr/>
        <p:txBody>
          <a:bodyPr/>
          <a:lstStyle/>
          <a:p>
            <a:pPr algn="ctr"/>
            <a:r>
              <a:rPr lang="en-CA"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02EBAE1-0DA5-6DF4-EDF5-4111D39D80C3}"/>
              </a:ext>
            </a:extLst>
          </p:cNvPr>
          <p:cNvSpPr>
            <a:spLocks noGrp="1"/>
          </p:cNvSpPr>
          <p:nvPr>
            <p:ph idx="1"/>
          </p:nvPr>
        </p:nvSpPr>
        <p:spPr/>
        <p:txBody>
          <a:bodyPr>
            <a:normAutofit/>
          </a:bodyPr>
          <a:lstStyle/>
          <a:p>
            <a:pPr algn="l">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In summary, the hotel booking data can be used to gain insights into booking patterns and customer behavior, which can inform strategies for increasing occupancy, revenue, and customer satisfaction.</a:t>
            </a:r>
          </a:p>
          <a:p>
            <a:pPr algn="l">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hotel should focus on increasing staffing and inventory during peak booking months, improve pricing strategy, improve customer support, offer popular amenities and services as add-ones during booking, build relationships with online travel agents, encourage deposits during booking also direct marketing towards online and social media.</a:t>
            </a:r>
          </a:p>
          <a:p>
            <a:pPr algn="l">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By implementing these strategies, the hotel management will be able to achieve their business objectives.</a:t>
            </a:r>
          </a:p>
          <a:p>
            <a:endParaRPr lang="en-CA" dirty="0"/>
          </a:p>
        </p:txBody>
      </p:sp>
    </p:spTree>
    <p:extLst>
      <p:ext uri="{BB962C8B-B14F-4D97-AF65-F5344CB8AC3E}">
        <p14:creationId xmlns:p14="http://schemas.microsoft.com/office/powerpoint/2010/main" val="104003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B9B1B-76DB-23B8-A0BF-161F12D46D03}"/>
              </a:ext>
            </a:extLst>
          </p:cNvPr>
          <p:cNvSpPr>
            <a:spLocks noGrp="1"/>
          </p:cNvSpPr>
          <p:nvPr>
            <p:ph type="title"/>
          </p:nvPr>
        </p:nvSpPr>
        <p:spPr/>
        <p:txBody>
          <a:bodyPr/>
          <a:lstStyle/>
          <a:p>
            <a:pPr algn="ctr"/>
            <a:r>
              <a:rPr lang="en-CA" dirty="0">
                <a:latin typeface="Times New Roman" panose="02020603050405020304" pitchFamily="18" charset="0"/>
                <a:cs typeface="Times New Roman" panose="02020603050405020304" pitchFamily="18" charset="0"/>
              </a:rPr>
              <a:t>Business Objective</a:t>
            </a:r>
          </a:p>
        </p:txBody>
      </p:sp>
      <p:sp>
        <p:nvSpPr>
          <p:cNvPr id="3" name="Content Placeholder 2">
            <a:extLst>
              <a:ext uri="{FF2B5EF4-FFF2-40B4-BE49-F238E27FC236}">
                <a16:creationId xmlns:a16="http://schemas.microsoft.com/office/drawing/2014/main" id="{2A8FAC87-22C7-F448-82E4-5ED48ED2236F}"/>
              </a:ext>
            </a:extLst>
          </p:cNvPr>
          <p:cNvSpPr>
            <a:spLocks noGrp="1"/>
          </p:cNvSpPr>
          <p:nvPr>
            <p:ph idx="1"/>
          </p:nvPr>
        </p:nvSpPr>
        <p:spPr/>
        <p:txBody>
          <a:bodyPr/>
          <a:lstStyle/>
          <a:p>
            <a:endParaRPr lang="en-CA" dirty="0"/>
          </a:p>
          <a:p>
            <a:pPr>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To gain a comprehensive understanding of booking patterns and customer behavior.</a:t>
            </a:r>
          </a:p>
          <a:p>
            <a:pPr>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Understand which amenities and services are most popular among guests.</a:t>
            </a:r>
          </a:p>
          <a:p>
            <a:pPr>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Determine key drivers of occupancy, revenue, and customer satisfaction.</a:t>
            </a:r>
          </a:p>
          <a:p>
            <a:pPr>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Form strategies for increasing occupancy, revenue and customer satisfaction.</a:t>
            </a:r>
            <a:endParaRPr lang="en-CA"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437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F7C44-FA8F-A1F5-2641-FE4EC2D4F06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 Collection and Understanding</a:t>
            </a:r>
            <a:endParaRPr lang="en-CA"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1D092C-0055-4BCA-73A3-D75FCAE593EF}"/>
              </a:ext>
            </a:extLst>
          </p:cNvPr>
          <p:cNvSpPr>
            <a:spLocks noGrp="1"/>
          </p:cNvSpPr>
          <p:nvPr>
            <p:ph idx="1"/>
          </p:nvPr>
        </p:nvSpPr>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Data Source: </a:t>
            </a:r>
            <a:r>
              <a:rPr lang="en-CA" sz="18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Hotel Booking | Kaggle</a:t>
            </a:r>
            <a:endParaRPr lang="en-CA"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b="0" i="0" dirty="0">
                <a:solidFill>
                  <a:schemeClr val="tx1"/>
                </a:solidFill>
                <a:effectLst/>
                <a:latin typeface="Times New Roman" panose="02020603050405020304" pitchFamily="18" charset="0"/>
                <a:cs typeface="Times New Roman" panose="02020603050405020304" pitchFamily="18" charset="0"/>
              </a:rPr>
              <a:t>This dataset contains 119390 observations  and 32 columns for a City Hotel and a Resort Hotel. Each observation represents a hotel booking between the 1st of July 2015 and 31st of August 2017, including booking that effectively arrived and booking that were canceled. </a:t>
            </a:r>
          </a:p>
          <a:p>
            <a:pPr>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 Columns have data type object, int64, and float64.</a:t>
            </a:r>
          </a:p>
          <a:p>
            <a:pPr>
              <a:buFont typeface="Wingdings" panose="05000000000000000000" pitchFamily="2" charset="2"/>
              <a:buChar char="v"/>
            </a:pPr>
            <a:r>
              <a:rPr lang="en-US" sz="1800" b="0" i="0" dirty="0">
                <a:solidFill>
                  <a:schemeClr val="tx1"/>
                </a:solidFill>
                <a:effectLst/>
                <a:latin typeface="Times New Roman" panose="02020603050405020304" pitchFamily="18" charset="0"/>
                <a:cs typeface="Times New Roman" panose="02020603050405020304" pitchFamily="18" charset="0"/>
              </a:rPr>
              <a:t> There are 4 columns company, </a:t>
            </a:r>
            <a:r>
              <a:rPr lang="en-US" sz="1800" dirty="0">
                <a:solidFill>
                  <a:schemeClr val="tx1"/>
                </a:solidFill>
                <a:latin typeface="Times New Roman" panose="02020603050405020304" pitchFamily="18" charset="0"/>
                <a:cs typeface="Times New Roman" panose="02020603050405020304" pitchFamily="18" charset="0"/>
              </a:rPr>
              <a:t>country, agent and children with missing values.</a:t>
            </a:r>
          </a:p>
          <a:p>
            <a:pPr>
              <a:buFont typeface="Wingdings" panose="05000000000000000000" pitchFamily="2" charset="2"/>
              <a:buChar char="v"/>
            </a:pPr>
            <a:r>
              <a:rPr lang="en-US" sz="1800" b="0" i="0" dirty="0">
                <a:solidFill>
                  <a:schemeClr val="tx1"/>
                </a:solidFill>
                <a:effectLst/>
                <a:latin typeface="Times New Roman" panose="02020603050405020304" pitchFamily="18" charset="0"/>
                <a:cs typeface="Times New Roman" panose="02020603050405020304" pitchFamily="18" charset="0"/>
              </a:rPr>
              <a:t> Data had 31994 dup</a:t>
            </a:r>
            <a:r>
              <a:rPr lang="en-US" sz="1800" dirty="0">
                <a:solidFill>
                  <a:schemeClr val="tx1"/>
                </a:solidFill>
                <a:latin typeface="Times New Roman" panose="02020603050405020304" pitchFamily="18" charset="0"/>
                <a:cs typeface="Times New Roman" panose="02020603050405020304" pitchFamily="18" charset="0"/>
              </a:rPr>
              <a:t>licate values, so we removed it.</a:t>
            </a:r>
          </a:p>
          <a:p>
            <a:pPr>
              <a:buFont typeface="Wingdings" panose="05000000000000000000" pitchFamily="2" charset="2"/>
              <a:buChar char="v"/>
            </a:pPr>
            <a:r>
              <a:rPr lang="en-US" sz="1800" b="0" i="0" dirty="0">
                <a:solidFill>
                  <a:schemeClr val="tx1"/>
                </a:solidFill>
                <a:effectLst/>
                <a:latin typeface="Times New Roman" panose="02020603050405020304" pitchFamily="18" charset="0"/>
                <a:cs typeface="Times New Roman" panose="02020603050405020304" pitchFamily="18" charset="0"/>
              </a:rPr>
              <a:t> Libraries used are Pandas for Data Man</a:t>
            </a:r>
            <a:r>
              <a:rPr lang="en-US" sz="1800" dirty="0">
                <a:solidFill>
                  <a:schemeClr val="tx1"/>
                </a:solidFill>
                <a:latin typeface="Times New Roman" panose="02020603050405020304" pitchFamily="18" charset="0"/>
                <a:cs typeface="Times New Roman" panose="02020603050405020304" pitchFamily="18" charset="0"/>
              </a:rPr>
              <a:t>ipulation and aggregation. Matplotlib and Seaborn are for Visualization and NumPy is for computational effective operations.                        	</a:t>
            </a:r>
            <a:endParaRPr lang="en-US" sz="1800" b="0" i="0" dirty="0">
              <a:solidFill>
                <a:schemeClr val="tx1"/>
              </a:solidFill>
              <a:effectLst/>
              <a:latin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2946224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0B03-CEA9-6D7C-C690-B90C45244BAC}"/>
              </a:ext>
            </a:extLst>
          </p:cNvPr>
          <p:cNvSpPr>
            <a:spLocks noGrp="1"/>
          </p:cNvSpPr>
          <p:nvPr>
            <p:ph type="title"/>
          </p:nvPr>
        </p:nvSpPr>
        <p:spPr>
          <a:xfrm>
            <a:off x="1097280" y="263527"/>
            <a:ext cx="10058400" cy="1450757"/>
          </a:xfrm>
        </p:spPr>
        <p:txBody>
          <a:bodyPr/>
          <a:lstStyle/>
          <a:p>
            <a:pPr algn="ctr"/>
            <a:r>
              <a:rPr lang="en-CA" dirty="0">
                <a:latin typeface="Times New Roman" panose="02020603050405020304" pitchFamily="18" charset="0"/>
                <a:cs typeface="Times New Roman" panose="02020603050405020304" pitchFamily="18" charset="0"/>
              </a:rPr>
              <a:t>Data Description</a:t>
            </a:r>
          </a:p>
        </p:txBody>
      </p:sp>
      <p:sp>
        <p:nvSpPr>
          <p:cNvPr id="3" name="Content Placeholder 2">
            <a:extLst>
              <a:ext uri="{FF2B5EF4-FFF2-40B4-BE49-F238E27FC236}">
                <a16:creationId xmlns:a16="http://schemas.microsoft.com/office/drawing/2014/main" id="{CA8BE204-6440-2CFE-130C-961D149C1D29}"/>
              </a:ext>
            </a:extLst>
          </p:cNvPr>
          <p:cNvSpPr>
            <a:spLocks noGrp="1"/>
          </p:cNvSpPr>
          <p:nvPr>
            <p:ph idx="1"/>
          </p:nvPr>
        </p:nvSpPr>
        <p:spPr/>
        <p:txBody>
          <a:bodyPr>
            <a:noAutofit/>
          </a:bodyPr>
          <a:lstStyle/>
          <a:p>
            <a:pPr marL="12700">
              <a:lnSpc>
                <a:spcPct val="100000"/>
              </a:lnSpc>
              <a:spcBef>
                <a:spcPts val="10"/>
              </a:spcBef>
            </a:pPr>
            <a:r>
              <a:rPr lang="en-US" sz="1400" b="1" spc="-5" dirty="0">
                <a:solidFill>
                  <a:schemeClr val="tx1"/>
                </a:solidFill>
                <a:latin typeface="Times New Roman" panose="02020603050405020304" pitchFamily="18" charset="0"/>
                <a:cs typeface="Times New Roman" panose="02020603050405020304" pitchFamily="18" charset="0"/>
              </a:rPr>
              <a:t>hotel</a:t>
            </a:r>
            <a:r>
              <a:rPr lang="en-US" sz="1400" b="1" spc="-3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:Resort</a:t>
            </a:r>
            <a:r>
              <a:rPr lang="en-US" sz="1400" spc="-1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Hotel</a:t>
            </a:r>
            <a:r>
              <a:rPr lang="en-US" sz="1400" spc="1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or</a:t>
            </a:r>
            <a:r>
              <a:rPr lang="en-US" sz="140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City</a:t>
            </a:r>
            <a:r>
              <a:rPr lang="en-US" sz="1400" spc="1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Hotel</a:t>
            </a:r>
            <a:endParaRPr lang="en-US" sz="1400" dirty="0">
              <a:solidFill>
                <a:schemeClr val="tx1"/>
              </a:solidFill>
              <a:latin typeface="Times New Roman" panose="02020603050405020304" pitchFamily="18" charset="0"/>
              <a:cs typeface="Times New Roman" panose="02020603050405020304" pitchFamily="18" charset="0"/>
            </a:endParaRPr>
          </a:p>
          <a:p>
            <a:pPr marL="12700">
              <a:lnSpc>
                <a:spcPct val="100000"/>
              </a:lnSpc>
              <a:spcBef>
                <a:spcPts val="10"/>
              </a:spcBef>
            </a:pPr>
            <a:r>
              <a:rPr lang="en-US" sz="1400" b="1" spc="-5" dirty="0" err="1">
                <a:solidFill>
                  <a:schemeClr val="tx1"/>
                </a:solidFill>
                <a:latin typeface="Times New Roman" panose="02020603050405020304" pitchFamily="18" charset="0"/>
                <a:cs typeface="Times New Roman" panose="02020603050405020304" pitchFamily="18" charset="0"/>
              </a:rPr>
              <a:t>is_canceled</a:t>
            </a:r>
            <a:r>
              <a:rPr lang="en-US" sz="1400" b="1" spc="-3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a:t>
            </a:r>
            <a:r>
              <a:rPr lang="en-US" sz="1400" spc="2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Value</a:t>
            </a:r>
            <a:r>
              <a:rPr lang="en-US" sz="1400" spc="2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indicating if</a:t>
            </a:r>
            <a:r>
              <a:rPr lang="en-US" sz="1400" spc="2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the</a:t>
            </a:r>
            <a:r>
              <a:rPr lang="en-US" sz="1400" spc="1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booking was</a:t>
            </a:r>
            <a:r>
              <a:rPr lang="en-US" sz="1400" spc="1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canceled (1)</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or</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not</a:t>
            </a:r>
            <a:r>
              <a:rPr lang="en-US" sz="1400" spc="1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(0)</a:t>
            </a:r>
            <a:endParaRPr lang="en-US" sz="1400" dirty="0">
              <a:solidFill>
                <a:schemeClr val="tx1"/>
              </a:solidFill>
              <a:latin typeface="Times New Roman" panose="02020603050405020304" pitchFamily="18" charset="0"/>
              <a:cs typeface="Times New Roman" panose="02020603050405020304" pitchFamily="18" charset="0"/>
            </a:endParaRPr>
          </a:p>
          <a:p>
            <a:pPr marL="12700">
              <a:lnSpc>
                <a:spcPct val="100000"/>
              </a:lnSpc>
              <a:spcBef>
                <a:spcPts val="10"/>
              </a:spcBef>
            </a:pPr>
            <a:r>
              <a:rPr lang="en-US" sz="1400" b="1" spc="-5" dirty="0" err="1">
                <a:solidFill>
                  <a:schemeClr val="tx1"/>
                </a:solidFill>
                <a:latin typeface="Times New Roman" panose="02020603050405020304" pitchFamily="18" charset="0"/>
                <a:cs typeface="Times New Roman" panose="02020603050405020304" pitchFamily="18" charset="0"/>
              </a:rPr>
              <a:t>lead_time</a:t>
            </a:r>
            <a:r>
              <a:rPr lang="en-US" sz="1400" b="1" spc="-1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a:t>
            </a:r>
            <a:r>
              <a:rPr lang="en-US" sz="1400" spc="2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Number</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of</a:t>
            </a:r>
            <a:r>
              <a:rPr lang="en-US" sz="1400" spc="2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days</a:t>
            </a:r>
            <a:r>
              <a:rPr lang="en-US" sz="1400" spc="1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that</a:t>
            </a:r>
            <a:r>
              <a:rPr lang="en-US" sz="1400" spc="1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elapsed between</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the</a:t>
            </a:r>
            <a:r>
              <a:rPr lang="en-US" sz="1400" spc="1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entering date</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of</a:t>
            </a:r>
            <a:r>
              <a:rPr lang="en-US" sz="1400" spc="2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the</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booking</a:t>
            </a:r>
            <a:r>
              <a:rPr lang="en-US" sz="1400" spc="395"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and</a:t>
            </a:r>
            <a:r>
              <a:rPr lang="en-US" sz="1400" spc="1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the</a:t>
            </a:r>
            <a:r>
              <a:rPr lang="en-US" sz="1400" spc="1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arrival</a:t>
            </a:r>
            <a:r>
              <a:rPr lang="en-US" sz="140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date</a:t>
            </a:r>
            <a:endParaRPr lang="en-US" sz="1400" dirty="0">
              <a:solidFill>
                <a:schemeClr val="tx1"/>
              </a:solidFill>
              <a:latin typeface="Times New Roman" panose="02020603050405020304" pitchFamily="18" charset="0"/>
              <a:cs typeface="Times New Roman" panose="02020603050405020304" pitchFamily="18" charset="0"/>
            </a:endParaRPr>
          </a:p>
          <a:p>
            <a:pPr marL="12700">
              <a:lnSpc>
                <a:spcPct val="100000"/>
              </a:lnSpc>
              <a:spcBef>
                <a:spcPts val="10"/>
              </a:spcBef>
            </a:pPr>
            <a:r>
              <a:rPr lang="en-US" sz="1400" b="1" spc="-5" dirty="0" err="1">
                <a:solidFill>
                  <a:schemeClr val="tx1"/>
                </a:solidFill>
                <a:latin typeface="Times New Roman" panose="02020603050405020304" pitchFamily="18" charset="0"/>
                <a:cs typeface="Times New Roman" panose="02020603050405020304" pitchFamily="18" charset="0"/>
              </a:rPr>
              <a:t>arrival_date_year</a:t>
            </a:r>
            <a:r>
              <a:rPr lang="en-US" sz="1400" b="1" spc="-1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a:t>
            </a:r>
            <a:r>
              <a:rPr lang="en-US" sz="1400" spc="1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Year</a:t>
            </a:r>
            <a:r>
              <a:rPr lang="en-US" sz="1400" spc="1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of</a:t>
            </a:r>
            <a:r>
              <a:rPr lang="en-US" sz="140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arrival date</a:t>
            </a:r>
            <a:endParaRPr lang="en-US" sz="1400" dirty="0">
              <a:solidFill>
                <a:schemeClr val="tx1"/>
              </a:solidFill>
              <a:latin typeface="Times New Roman" panose="02020603050405020304" pitchFamily="18" charset="0"/>
              <a:cs typeface="Times New Roman" panose="02020603050405020304" pitchFamily="18" charset="0"/>
            </a:endParaRPr>
          </a:p>
          <a:p>
            <a:pPr marL="12700">
              <a:lnSpc>
                <a:spcPct val="100000"/>
              </a:lnSpc>
              <a:spcBef>
                <a:spcPts val="10"/>
              </a:spcBef>
            </a:pPr>
            <a:r>
              <a:rPr lang="en-US" sz="1400" b="1" spc="-5" dirty="0" err="1">
                <a:solidFill>
                  <a:schemeClr val="tx1"/>
                </a:solidFill>
                <a:latin typeface="Times New Roman" panose="02020603050405020304" pitchFamily="18" charset="0"/>
                <a:cs typeface="Times New Roman" panose="02020603050405020304" pitchFamily="18" charset="0"/>
              </a:rPr>
              <a:t>arrival_date_month</a:t>
            </a:r>
            <a:r>
              <a:rPr lang="en-US" sz="1400" b="1" spc="-2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a:t>
            </a:r>
            <a:r>
              <a:rPr lang="en-US" sz="1400" spc="1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Month</a:t>
            </a:r>
            <a:r>
              <a:rPr lang="en-US" sz="140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of</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arrival date </a:t>
            </a:r>
            <a:r>
              <a:rPr lang="en-US" sz="1400" dirty="0">
                <a:solidFill>
                  <a:schemeClr val="tx1"/>
                </a:solidFill>
                <a:latin typeface="Times New Roman" panose="02020603050405020304" pitchFamily="18" charset="0"/>
                <a:cs typeface="Times New Roman" panose="02020603050405020304" pitchFamily="18" charset="0"/>
              </a:rPr>
              <a:t> </a:t>
            </a:r>
          </a:p>
          <a:p>
            <a:pPr marL="12700">
              <a:lnSpc>
                <a:spcPct val="100000"/>
              </a:lnSpc>
              <a:spcBef>
                <a:spcPts val="10"/>
              </a:spcBef>
            </a:pPr>
            <a:r>
              <a:rPr lang="en-US" sz="1400" b="1" spc="-5" dirty="0" err="1">
                <a:solidFill>
                  <a:schemeClr val="tx1"/>
                </a:solidFill>
                <a:latin typeface="Times New Roman" panose="02020603050405020304" pitchFamily="18" charset="0"/>
                <a:cs typeface="Times New Roman" panose="02020603050405020304" pitchFamily="18" charset="0"/>
              </a:rPr>
              <a:t>arrival_date_week_number</a:t>
            </a:r>
            <a:r>
              <a:rPr lang="en-US" sz="1400" b="1" spc="-1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a:t>
            </a:r>
            <a:r>
              <a:rPr lang="en-US" sz="1400" spc="2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Week</a:t>
            </a:r>
            <a:r>
              <a:rPr lang="en-US" sz="1400" spc="2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number</a:t>
            </a:r>
            <a:r>
              <a:rPr lang="en-US" sz="140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of</a:t>
            </a:r>
            <a:r>
              <a:rPr lang="en-US" sz="1400" spc="1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year</a:t>
            </a:r>
            <a:r>
              <a:rPr lang="en-US" sz="1400" spc="1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for</a:t>
            </a:r>
            <a:r>
              <a:rPr lang="en-US" sz="1400" spc="1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arrival</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date </a:t>
            </a:r>
            <a:endParaRPr lang="en-US" sz="1400" dirty="0">
              <a:solidFill>
                <a:schemeClr val="tx1"/>
              </a:solidFill>
              <a:latin typeface="Times New Roman" panose="02020603050405020304" pitchFamily="18" charset="0"/>
              <a:cs typeface="Times New Roman" panose="02020603050405020304" pitchFamily="18" charset="0"/>
            </a:endParaRPr>
          </a:p>
          <a:p>
            <a:pPr marL="12700">
              <a:lnSpc>
                <a:spcPct val="100000"/>
              </a:lnSpc>
              <a:spcBef>
                <a:spcPts val="10"/>
              </a:spcBef>
            </a:pPr>
            <a:r>
              <a:rPr lang="en-US" sz="1400" b="1" spc="-5" dirty="0" err="1">
                <a:solidFill>
                  <a:schemeClr val="tx1"/>
                </a:solidFill>
                <a:latin typeface="Times New Roman" panose="02020603050405020304" pitchFamily="18" charset="0"/>
                <a:cs typeface="Times New Roman" panose="02020603050405020304" pitchFamily="18" charset="0"/>
              </a:rPr>
              <a:t>arrival_date_day_of_month</a:t>
            </a:r>
            <a:r>
              <a:rPr lang="en-US" sz="1400" b="1" spc="-2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a:t>
            </a:r>
            <a:r>
              <a:rPr lang="en-US" sz="1400" spc="1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Day</a:t>
            </a:r>
            <a:r>
              <a:rPr lang="en-US" sz="1400" spc="1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of</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arrival date </a:t>
            </a:r>
            <a:r>
              <a:rPr lang="en-US" sz="1400" dirty="0">
                <a:solidFill>
                  <a:schemeClr val="tx1"/>
                </a:solidFill>
                <a:latin typeface="Times New Roman" panose="02020603050405020304" pitchFamily="18" charset="0"/>
                <a:cs typeface="Times New Roman" panose="02020603050405020304" pitchFamily="18" charset="0"/>
              </a:rPr>
              <a:t> </a:t>
            </a:r>
          </a:p>
          <a:p>
            <a:pPr marL="12700">
              <a:lnSpc>
                <a:spcPct val="100000"/>
              </a:lnSpc>
              <a:spcBef>
                <a:spcPts val="10"/>
              </a:spcBef>
            </a:pPr>
            <a:r>
              <a:rPr lang="en-US" sz="1400" b="1" spc="-5" dirty="0" err="1">
                <a:solidFill>
                  <a:schemeClr val="tx1"/>
                </a:solidFill>
                <a:latin typeface="Times New Roman" panose="02020603050405020304" pitchFamily="18" charset="0"/>
                <a:cs typeface="Times New Roman" panose="02020603050405020304" pitchFamily="18" charset="0"/>
              </a:rPr>
              <a:t>stays_in_weekend_nights</a:t>
            </a:r>
            <a:r>
              <a:rPr lang="en-US" sz="1400" b="1" spc="-3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a:t>
            </a:r>
            <a:r>
              <a:rPr lang="en-US" sz="1400" spc="1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Number of</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weekend nights </a:t>
            </a:r>
            <a:r>
              <a:rPr lang="en-US" sz="1400" dirty="0">
                <a:solidFill>
                  <a:schemeClr val="tx1"/>
                </a:solidFill>
                <a:latin typeface="Times New Roman" panose="02020603050405020304" pitchFamily="18" charset="0"/>
                <a:cs typeface="Times New Roman" panose="02020603050405020304" pitchFamily="18" charset="0"/>
              </a:rPr>
              <a:t> </a:t>
            </a:r>
          </a:p>
          <a:p>
            <a:pPr marL="12700">
              <a:lnSpc>
                <a:spcPct val="100000"/>
              </a:lnSpc>
              <a:spcBef>
                <a:spcPts val="10"/>
              </a:spcBef>
            </a:pPr>
            <a:r>
              <a:rPr lang="en-US" sz="1400" b="1" spc="-5" dirty="0" err="1">
                <a:solidFill>
                  <a:schemeClr val="tx1"/>
                </a:solidFill>
                <a:latin typeface="Times New Roman" panose="02020603050405020304" pitchFamily="18" charset="0"/>
                <a:cs typeface="Times New Roman" panose="02020603050405020304" pitchFamily="18" charset="0"/>
              </a:rPr>
              <a:t>stays_in_week_nights</a:t>
            </a:r>
            <a:r>
              <a:rPr lang="en-US" sz="1400" b="1" spc="-3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a:t>
            </a:r>
            <a:r>
              <a:rPr lang="en-US" sz="1400" spc="1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Number</a:t>
            </a:r>
            <a:r>
              <a:rPr lang="en-US" sz="140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of</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weeknights.</a:t>
            </a:r>
            <a:endParaRPr lang="en-US" sz="1400" dirty="0">
              <a:solidFill>
                <a:schemeClr val="tx1"/>
              </a:solidFill>
              <a:latin typeface="Times New Roman" panose="02020603050405020304" pitchFamily="18" charset="0"/>
              <a:cs typeface="Times New Roman" panose="02020603050405020304" pitchFamily="18" charset="0"/>
            </a:endParaRPr>
          </a:p>
          <a:p>
            <a:pPr marL="12700" marR="6014085">
              <a:spcBef>
                <a:spcPts val="5"/>
              </a:spcBef>
            </a:pPr>
            <a:r>
              <a:rPr lang="en-US" sz="1400" b="1" spc="-5" dirty="0">
                <a:solidFill>
                  <a:schemeClr val="tx1"/>
                </a:solidFill>
                <a:latin typeface="Times New Roman" panose="02020603050405020304" pitchFamily="18" charset="0"/>
                <a:cs typeface="Times New Roman" panose="02020603050405020304" pitchFamily="18" charset="0"/>
              </a:rPr>
              <a:t>adults</a:t>
            </a:r>
            <a:r>
              <a:rPr lang="en-US" sz="1400" b="1" spc="-3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a:t>
            </a:r>
            <a:r>
              <a:rPr lang="en-US" sz="1400" spc="1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Number</a:t>
            </a:r>
            <a:r>
              <a:rPr lang="en-US" sz="140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of</a:t>
            </a:r>
            <a:r>
              <a:rPr lang="en-US" sz="140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adults </a:t>
            </a:r>
            <a:r>
              <a:rPr lang="en-US" sz="1400" dirty="0">
                <a:solidFill>
                  <a:schemeClr val="tx1"/>
                </a:solidFill>
                <a:latin typeface="Times New Roman" panose="02020603050405020304" pitchFamily="18" charset="0"/>
                <a:cs typeface="Times New Roman" panose="02020603050405020304" pitchFamily="18" charset="0"/>
              </a:rPr>
              <a:t> </a:t>
            </a:r>
          </a:p>
          <a:p>
            <a:pPr marL="12700" marR="6014085">
              <a:spcBef>
                <a:spcPts val="5"/>
              </a:spcBef>
            </a:pPr>
            <a:r>
              <a:rPr lang="en-US" sz="1400" b="1" spc="-5" dirty="0">
                <a:solidFill>
                  <a:schemeClr val="tx1"/>
                </a:solidFill>
                <a:latin typeface="Times New Roman" panose="02020603050405020304" pitchFamily="18" charset="0"/>
                <a:cs typeface="Times New Roman" panose="02020603050405020304" pitchFamily="18" charset="0"/>
              </a:rPr>
              <a:t>children </a:t>
            </a:r>
            <a:r>
              <a:rPr lang="en-US" sz="1400" spc="-5" dirty="0">
                <a:solidFill>
                  <a:schemeClr val="tx1"/>
                </a:solidFill>
                <a:latin typeface="Times New Roman" panose="02020603050405020304" pitchFamily="18" charset="0"/>
                <a:cs typeface="Times New Roman" panose="02020603050405020304" pitchFamily="18" charset="0"/>
              </a:rPr>
              <a:t>: Number of children</a:t>
            </a:r>
          </a:p>
          <a:p>
            <a:pPr marL="12700" marR="6014085">
              <a:spcBef>
                <a:spcPts val="5"/>
              </a:spcBef>
            </a:pPr>
            <a:r>
              <a:rPr lang="en-US" sz="1400" b="1" spc="-5" dirty="0">
                <a:solidFill>
                  <a:schemeClr val="tx1"/>
                </a:solidFill>
                <a:latin typeface="Times New Roman" panose="02020603050405020304" pitchFamily="18" charset="0"/>
                <a:cs typeface="Times New Roman" panose="02020603050405020304" pitchFamily="18" charset="0"/>
              </a:rPr>
              <a:t>babies</a:t>
            </a:r>
            <a:r>
              <a:rPr lang="en-US" sz="1400" b="1" spc="-3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a:t>
            </a:r>
            <a:r>
              <a:rPr lang="en-US" sz="1400" spc="1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Number of</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babies </a:t>
            </a:r>
            <a:r>
              <a:rPr lang="en-US" sz="1400" dirty="0">
                <a:solidFill>
                  <a:schemeClr val="tx1"/>
                </a:solidFill>
                <a:latin typeface="Times New Roman" panose="02020603050405020304" pitchFamily="18" charset="0"/>
                <a:cs typeface="Times New Roman" panose="02020603050405020304" pitchFamily="18" charset="0"/>
              </a:rPr>
              <a:t> </a:t>
            </a:r>
          </a:p>
          <a:p>
            <a:pPr marL="12700" marR="6014085">
              <a:spcBef>
                <a:spcPts val="5"/>
              </a:spcBef>
            </a:pPr>
            <a:r>
              <a:rPr lang="en-US" sz="1400" b="1" spc="-5" dirty="0">
                <a:solidFill>
                  <a:schemeClr val="tx1"/>
                </a:solidFill>
                <a:latin typeface="Times New Roman" panose="02020603050405020304" pitchFamily="18" charset="0"/>
                <a:cs typeface="Times New Roman" panose="02020603050405020304" pitchFamily="18" charset="0"/>
              </a:rPr>
              <a:t>meal</a:t>
            </a:r>
            <a:r>
              <a:rPr lang="en-US" sz="1400" b="1" spc="-1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a:t>
            </a:r>
            <a:r>
              <a:rPr lang="en-US" sz="1400" spc="1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Type of</a:t>
            </a:r>
            <a:r>
              <a:rPr lang="en-US" sz="1400" spc="1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meal booked. </a:t>
            </a:r>
            <a:r>
              <a:rPr lang="en-US" sz="1400" dirty="0">
                <a:solidFill>
                  <a:schemeClr val="tx1"/>
                </a:solidFill>
                <a:latin typeface="Times New Roman" panose="02020603050405020304" pitchFamily="18" charset="0"/>
                <a:cs typeface="Times New Roman" panose="02020603050405020304" pitchFamily="18" charset="0"/>
              </a:rPr>
              <a:t> </a:t>
            </a:r>
          </a:p>
          <a:p>
            <a:pPr marL="12700" marR="6014085">
              <a:spcBef>
                <a:spcPts val="5"/>
              </a:spcBef>
            </a:pPr>
            <a:r>
              <a:rPr lang="en-US" sz="1400" b="1" spc="-5" dirty="0">
                <a:solidFill>
                  <a:schemeClr val="tx1"/>
                </a:solidFill>
                <a:latin typeface="Times New Roman" panose="02020603050405020304" pitchFamily="18" charset="0"/>
                <a:cs typeface="Times New Roman" panose="02020603050405020304" pitchFamily="18" charset="0"/>
              </a:rPr>
              <a:t>country</a:t>
            </a:r>
            <a:r>
              <a:rPr lang="en-US" sz="1400" b="1" spc="-2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a:t>
            </a:r>
            <a:r>
              <a:rPr lang="en-US" sz="1400" spc="1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Country of</a:t>
            </a:r>
            <a:r>
              <a:rPr lang="en-US" sz="140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origin.</a:t>
            </a:r>
          </a:p>
          <a:p>
            <a:pPr marL="12700" marR="4111625">
              <a:spcBef>
                <a:spcPts val="95"/>
              </a:spcBef>
            </a:pPr>
            <a:r>
              <a:rPr lang="en-US" sz="1400" b="1" spc="-5" dirty="0" err="1">
                <a:solidFill>
                  <a:schemeClr val="tx1"/>
                </a:solidFill>
                <a:latin typeface="Times New Roman"/>
                <a:cs typeface="Arial"/>
              </a:rPr>
              <a:t>market_segment</a:t>
            </a:r>
            <a:r>
              <a:rPr lang="en-US" sz="1400" b="1" spc="-25" dirty="0">
                <a:solidFill>
                  <a:schemeClr val="tx1"/>
                </a:solidFill>
                <a:latin typeface="Times New Roman"/>
                <a:cs typeface="Arial"/>
              </a:rPr>
              <a:t> </a:t>
            </a:r>
            <a:r>
              <a:rPr lang="en-US" sz="1400" spc="-5" dirty="0">
                <a:solidFill>
                  <a:schemeClr val="tx1"/>
                </a:solidFill>
                <a:latin typeface="Times New Roman"/>
                <a:cs typeface="Microsoft Sans Serif"/>
              </a:rPr>
              <a:t>:</a:t>
            </a:r>
            <a:r>
              <a:rPr lang="en-US" sz="1400" spc="20" dirty="0">
                <a:solidFill>
                  <a:schemeClr val="tx1"/>
                </a:solidFill>
                <a:latin typeface="Times New Roman"/>
                <a:cs typeface="Microsoft Sans Serif"/>
              </a:rPr>
              <a:t> </a:t>
            </a:r>
            <a:r>
              <a:rPr lang="en-US" sz="1400" spc="-5" dirty="0">
                <a:solidFill>
                  <a:schemeClr val="tx1"/>
                </a:solidFill>
                <a:latin typeface="Times New Roman"/>
                <a:cs typeface="Microsoft Sans Serif"/>
              </a:rPr>
              <a:t>Market</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segment designation.</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(TA/TO) </a:t>
            </a:r>
            <a:r>
              <a:rPr lang="en-US" sz="1400" dirty="0">
                <a:solidFill>
                  <a:schemeClr val="tx1"/>
                </a:solidFill>
                <a:latin typeface="Times New Roman"/>
                <a:cs typeface="Microsoft Sans Serif"/>
              </a:rPr>
              <a:t> </a:t>
            </a:r>
          </a:p>
          <a:p>
            <a:pPr marL="12700" marR="4111625">
              <a:spcBef>
                <a:spcPts val="95"/>
              </a:spcBef>
            </a:pPr>
            <a:r>
              <a:rPr lang="en-US" sz="1400" b="1" spc="-5" dirty="0" err="1">
                <a:solidFill>
                  <a:schemeClr val="tx1"/>
                </a:solidFill>
                <a:latin typeface="Times New Roman"/>
                <a:cs typeface="Arial"/>
              </a:rPr>
              <a:t>distribution_channel</a:t>
            </a:r>
            <a:r>
              <a:rPr lang="en-US" sz="1400" b="1" spc="-5" dirty="0">
                <a:solidFill>
                  <a:schemeClr val="tx1"/>
                </a:solidFill>
                <a:latin typeface="Times New Roman"/>
                <a:cs typeface="Arial"/>
              </a:rPr>
              <a:t> </a:t>
            </a:r>
            <a:r>
              <a:rPr lang="en-US" sz="1400" spc="-5" dirty="0">
                <a:solidFill>
                  <a:schemeClr val="tx1"/>
                </a:solidFill>
                <a:latin typeface="Times New Roman"/>
                <a:cs typeface="Microsoft Sans Serif"/>
              </a:rPr>
              <a:t>: Booking distribution channel.(T/A/TO) </a:t>
            </a:r>
            <a:endParaRPr lang="en-US" sz="1400" dirty="0">
              <a:solidFill>
                <a:schemeClr val="tx1"/>
              </a:solidFill>
              <a:latin typeface="Times New Roman"/>
              <a:cs typeface="Microsoft Sans Serif"/>
            </a:endParaRPr>
          </a:p>
          <a:p>
            <a:pPr marL="12700" marR="4111625">
              <a:spcBef>
                <a:spcPts val="95"/>
              </a:spcBef>
            </a:pPr>
            <a:r>
              <a:rPr lang="en-US" sz="1400" spc="-360" dirty="0">
                <a:solidFill>
                  <a:schemeClr val="tx1"/>
                </a:solidFill>
                <a:latin typeface="Times New Roman"/>
                <a:cs typeface="Microsoft Sans Serif"/>
              </a:rPr>
              <a:t> </a:t>
            </a:r>
            <a:r>
              <a:rPr lang="en-US" sz="1400" b="1" spc="-5" dirty="0" err="1">
                <a:solidFill>
                  <a:schemeClr val="tx1"/>
                </a:solidFill>
                <a:latin typeface="Times New Roman"/>
                <a:cs typeface="Arial"/>
              </a:rPr>
              <a:t>is_repeated_guest</a:t>
            </a:r>
            <a:r>
              <a:rPr lang="en-US" sz="1400" b="1" spc="-35" dirty="0">
                <a:solidFill>
                  <a:schemeClr val="tx1"/>
                </a:solidFill>
                <a:latin typeface="Times New Roman"/>
                <a:cs typeface="Arial"/>
              </a:rPr>
              <a:t> </a:t>
            </a:r>
            <a:r>
              <a:rPr lang="en-US" sz="1400" dirty="0">
                <a:solidFill>
                  <a:schemeClr val="tx1"/>
                </a:solidFill>
                <a:latin typeface="Times New Roman"/>
                <a:cs typeface="Microsoft Sans Serif"/>
              </a:rPr>
              <a:t>:</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is</a:t>
            </a:r>
            <a:r>
              <a:rPr lang="en-US" sz="1400" spc="20" dirty="0">
                <a:solidFill>
                  <a:schemeClr val="tx1"/>
                </a:solidFill>
                <a:latin typeface="Times New Roman"/>
                <a:cs typeface="Microsoft Sans Serif"/>
              </a:rPr>
              <a:t> </a:t>
            </a:r>
            <a:r>
              <a:rPr lang="en-US" sz="1400" spc="-5" dirty="0">
                <a:solidFill>
                  <a:schemeClr val="tx1"/>
                </a:solidFill>
                <a:latin typeface="Times New Roman"/>
                <a:cs typeface="Microsoft Sans Serif"/>
              </a:rPr>
              <a:t>a</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repeated</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guest (1)</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or</a:t>
            </a:r>
            <a:r>
              <a:rPr lang="en-US" sz="1400" spc="10" dirty="0">
                <a:solidFill>
                  <a:schemeClr val="tx1"/>
                </a:solidFill>
                <a:latin typeface="Times New Roman"/>
                <a:cs typeface="Microsoft Sans Serif"/>
              </a:rPr>
              <a:t> </a:t>
            </a:r>
            <a:r>
              <a:rPr lang="en-US" sz="1400" dirty="0">
                <a:solidFill>
                  <a:schemeClr val="tx1"/>
                </a:solidFill>
                <a:latin typeface="Times New Roman"/>
                <a:cs typeface="Microsoft Sans Serif"/>
              </a:rPr>
              <a:t>not </a:t>
            </a:r>
            <a:r>
              <a:rPr lang="en-US" sz="1400" spc="-5" dirty="0">
                <a:solidFill>
                  <a:schemeClr val="tx1"/>
                </a:solidFill>
                <a:latin typeface="Times New Roman"/>
                <a:cs typeface="Microsoft Sans Serif"/>
              </a:rPr>
              <a:t>(0)</a:t>
            </a:r>
            <a:endParaRPr lang="en-US" sz="1400" dirty="0">
              <a:solidFill>
                <a:schemeClr val="tx1"/>
              </a:solidFill>
              <a:latin typeface="Times New Roman"/>
              <a:cs typeface="Microsoft Sans Serif"/>
            </a:endParaRPr>
          </a:p>
          <a:p>
            <a:pPr marL="12700" marR="6014085">
              <a:spcBef>
                <a:spcPts val="5"/>
              </a:spcBef>
            </a:pPr>
            <a:endParaRPr lang="en-CA"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6287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0B03-CEA9-6D7C-C690-B90C45244BAC}"/>
              </a:ext>
            </a:extLst>
          </p:cNvPr>
          <p:cNvSpPr>
            <a:spLocks noGrp="1"/>
          </p:cNvSpPr>
          <p:nvPr>
            <p:ph type="title"/>
          </p:nvPr>
        </p:nvSpPr>
        <p:spPr/>
        <p:txBody>
          <a:bodyPr/>
          <a:lstStyle/>
          <a:p>
            <a:pPr algn="ctr"/>
            <a:r>
              <a:rPr lang="en-CA" dirty="0">
                <a:latin typeface="Times New Roman" panose="02020603050405020304" pitchFamily="18" charset="0"/>
                <a:cs typeface="Times New Roman" panose="02020603050405020304" pitchFamily="18" charset="0"/>
              </a:rPr>
              <a:t>Data Description</a:t>
            </a:r>
          </a:p>
        </p:txBody>
      </p:sp>
      <p:sp>
        <p:nvSpPr>
          <p:cNvPr id="3" name="Content Placeholder 2">
            <a:extLst>
              <a:ext uri="{FF2B5EF4-FFF2-40B4-BE49-F238E27FC236}">
                <a16:creationId xmlns:a16="http://schemas.microsoft.com/office/drawing/2014/main" id="{CA8BE204-6440-2CFE-130C-961D149C1D29}"/>
              </a:ext>
            </a:extLst>
          </p:cNvPr>
          <p:cNvSpPr>
            <a:spLocks noGrp="1"/>
          </p:cNvSpPr>
          <p:nvPr>
            <p:ph idx="1"/>
          </p:nvPr>
        </p:nvSpPr>
        <p:spPr/>
        <p:txBody>
          <a:bodyPr>
            <a:noAutofit/>
          </a:bodyPr>
          <a:lstStyle/>
          <a:p>
            <a:pPr marL="12700" marR="165735">
              <a:spcBef>
                <a:spcPts val="5"/>
              </a:spcBef>
            </a:pPr>
            <a:r>
              <a:rPr lang="en-US" sz="1400" b="1" spc="-5" dirty="0" err="1">
                <a:solidFill>
                  <a:schemeClr val="tx1"/>
                </a:solidFill>
                <a:latin typeface="Times New Roman"/>
                <a:cs typeface="Arial"/>
              </a:rPr>
              <a:t>Previous_cancellations</a:t>
            </a:r>
            <a:r>
              <a:rPr lang="en-US" sz="1400" b="1" spc="-20" dirty="0">
                <a:solidFill>
                  <a:schemeClr val="tx1"/>
                </a:solidFill>
                <a:latin typeface="Times New Roman"/>
                <a:cs typeface="Arial"/>
              </a:rPr>
              <a:t> </a:t>
            </a:r>
            <a:r>
              <a:rPr lang="en-US" sz="1400" spc="-5" dirty="0">
                <a:solidFill>
                  <a:schemeClr val="tx1"/>
                </a:solidFill>
                <a:latin typeface="Times New Roman"/>
                <a:cs typeface="Microsoft Sans Serif"/>
              </a:rPr>
              <a:t>:</a:t>
            </a:r>
            <a:r>
              <a:rPr lang="en-US" sz="1400" spc="25" dirty="0">
                <a:solidFill>
                  <a:schemeClr val="tx1"/>
                </a:solidFill>
                <a:latin typeface="Times New Roman"/>
                <a:cs typeface="Microsoft Sans Serif"/>
              </a:rPr>
              <a:t> </a:t>
            </a:r>
            <a:r>
              <a:rPr lang="en-US" sz="1400" spc="-5" dirty="0">
                <a:solidFill>
                  <a:schemeClr val="tx1"/>
                </a:solidFill>
                <a:latin typeface="Times New Roman"/>
                <a:cs typeface="Microsoft Sans Serif"/>
              </a:rPr>
              <a:t>Number</a:t>
            </a:r>
            <a:r>
              <a:rPr lang="en-US" sz="1400" spc="5" dirty="0">
                <a:solidFill>
                  <a:schemeClr val="tx1"/>
                </a:solidFill>
                <a:latin typeface="Times New Roman"/>
                <a:cs typeface="Microsoft Sans Serif"/>
              </a:rPr>
              <a:t> </a:t>
            </a:r>
            <a:r>
              <a:rPr lang="en-US" sz="1400" spc="-5" dirty="0">
                <a:solidFill>
                  <a:schemeClr val="tx1"/>
                </a:solidFill>
                <a:latin typeface="Times New Roman"/>
                <a:cs typeface="Microsoft Sans Serif"/>
              </a:rPr>
              <a:t>of</a:t>
            </a:r>
            <a:r>
              <a:rPr lang="en-US" sz="1400" spc="25" dirty="0">
                <a:solidFill>
                  <a:schemeClr val="tx1"/>
                </a:solidFill>
                <a:latin typeface="Times New Roman"/>
                <a:cs typeface="Microsoft Sans Serif"/>
              </a:rPr>
              <a:t> </a:t>
            </a:r>
            <a:r>
              <a:rPr lang="en-US" sz="1400" spc="-5" dirty="0">
                <a:solidFill>
                  <a:schemeClr val="tx1"/>
                </a:solidFill>
                <a:latin typeface="Times New Roman"/>
                <a:cs typeface="Microsoft Sans Serif"/>
              </a:rPr>
              <a:t>previous bookings</a:t>
            </a:r>
            <a:r>
              <a:rPr lang="en-US" sz="1400" spc="5" dirty="0">
                <a:solidFill>
                  <a:schemeClr val="tx1"/>
                </a:solidFill>
                <a:latin typeface="Times New Roman"/>
                <a:cs typeface="Microsoft Sans Serif"/>
              </a:rPr>
              <a:t> </a:t>
            </a:r>
            <a:r>
              <a:rPr lang="en-US" sz="1400" dirty="0">
                <a:solidFill>
                  <a:schemeClr val="tx1"/>
                </a:solidFill>
                <a:latin typeface="Times New Roman"/>
                <a:cs typeface="Microsoft Sans Serif"/>
              </a:rPr>
              <a:t>that</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were</a:t>
            </a:r>
            <a:r>
              <a:rPr lang="en-US" sz="1400" spc="20" dirty="0">
                <a:solidFill>
                  <a:schemeClr val="tx1"/>
                </a:solidFill>
                <a:latin typeface="Times New Roman"/>
                <a:cs typeface="Microsoft Sans Serif"/>
              </a:rPr>
              <a:t> </a:t>
            </a:r>
            <a:r>
              <a:rPr lang="en-US" sz="1400" spc="-5" dirty="0">
                <a:solidFill>
                  <a:schemeClr val="tx1"/>
                </a:solidFill>
                <a:latin typeface="Times New Roman"/>
                <a:cs typeface="Microsoft Sans Serif"/>
              </a:rPr>
              <a:t>cancelled</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by</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the</a:t>
            </a:r>
            <a:r>
              <a:rPr lang="en-US" sz="1400" spc="25" dirty="0">
                <a:solidFill>
                  <a:schemeClr val="tx1"/>
                </a:solidFill>
                <a:latin typeface="Times New Roman"/>
                <a:cs typeface="Microsoft Sans Serif"/>
              </a:rPr>
              <a:t> </a:t>
            </a:r>
            <a:r>
              <a:rPr lang="en-US" sz="1400" spc="-5" dirty="0">
                <a:solidFill>
                  <a:schemeClr val="tx1"/>
                </a:solidFill>
                <a:latin typeface="Times New Roman"/>
                <a:cs typeface="Microsoft Sans Serif"/>
              </a:rPr>
              <a:t>customer</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prior</a:t>
            </a:r>
            <a:r>
              <a:rPr lang="en-US" sz="1400" spc="5" dirty="0">
                <a:solidFill>
                  <a:schemeClr val="tx1"/>
                </a:solidFill>
                <a:latin typeface="Times New Roman"/>
                <a:cs typeface="Microsoft Sans Serif"/>
              </a:rPr>
              <a:t> </a:t>
            </a:r>
            <a:r>
              <a:rPr lang="en-US" sz="1400" spc="-5" dirty="0">
                <a:solidFill>
                  <a:schemeClr val="tx1"/>
                </a:solidFill>
                <a:latin typeface="Times New Roman"/>
                <a:cs typeface="Microsoft Sans Serif"/>
              </a:rPr>
              <a:t>to</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the</a:t>
            </a:r>
            <a:r>
              <a:rPr lang="en-US" sz="1400" spc="20" dirty="0">
                <a:solidFill>
                  <a:schemeClr val="tx1"/>
                </a:solidFill>
                <a:latin typeface="Times New Roman"/>
                <a:cs typeface="Microsoft Sans Serif"/>
              </a:rPr>
              <a:t> </a:t>
            </a:r>
            <a:r>
              <a:rPr lang="en-US" sz="1400" spc="-5" dirty="0">
                <a:solidFill>
                  <a:schemeClr val="tx1"/>
                </a:solidFill>
                <a:latin typeface="Times New Roman"/>
                <a:cs typeface="Microsoft Sans Serif"/>
              </a:rPr>
              <a:t>current </a:t>
            </a:r>
            <a:r>
              <a:rPr lang="en-US" sz="1400" spc="-355" dirty="0">
                <a:solidFill>
                  <a:schemeClr val="tx1"/>
                </a:solidFill>
                <a:latin typeface="Times New Roman"/>
                <a:cs typeface="Microsoft Sans Serif"/>
              </a:rPr>
              <a:t> </a:t>
            </a:r>
            <a:r>
              <a:rPr lang="en-US" sz="1400" spc="-5" dirty="0">
                <a:solidFill>
                  <a:schemeClr val="tx1"/>
                </a:solidFill>
                <a:latin typeface="Times New Roman"/>
                <a:cs typeface="Microsoft Sans Serif"/>
              </a:rPr>
              <a:t>booking</a:t>
            </a:r>
            <a:endParaRPr lang="en-US" sz="1400" dirty="0">
              <a:solidFill>
                <a:schemeClr val="tx1"/>
              </a:solidFill>
              <a:latin typeface="Times New Roman"/>
              <a:cs typeface="Microsoft Sans Serif"/>
            </a:endParaRPr>
          </a:p>
          <a:p>
            <a:pPr marL="12700" marR="165735">
              <a:spcBef>
                <a:spcPts val="5"/>
              </a:spcBef>
            </a:pPr>
            <a:r>
              <a:rPr lang="en-US" sz="1400" b="1" spc="-5" dirty="0" err="1">
                <a:solidFill>
                  <a:schemeClr val="tx1"/>
                </a:solidFill>
                <a:latin typeface="Times New Roman"/>
                <a:cs typeface="Arial"/>
              </a:rPr>
              <a:t>previous_bookings_not_canceled</a:t>
            </a:r>
            <a:r>
              <a:rPr lang="en-US" sz="1400" b="1" spc="-25" dirty="0">
                <a:solidFill>
                  <a:schemeClr val="tx1"/>
                </a:solidFill>
                <a:latin typeface="Times New Roman"/>
                <a:cs typeface="Arial"/>
              </a:rPr>
              <a:t> </a:t>
            </a:r>
            <a:r>
              <a:rPr lang="en-US" sz="1400" spc="-5" dirty="0">
                <a:solidFill>
                  <a:schemeClr val="tx1"/>
                </a:solidFill>
                <a:latin typeface="Times New Roman"/>
                <a:cs typeface="Microsoft Sans Serif"/>
              </a:rPr>
              <a:t>:</a:t>
            </a:r>
            <a:r>
              <a:rPr lang="en-US" sz="1400" spc="25" dirty="0">
                <a:solidFill>
                  <a:schemeClr val="tx1"/>
                </a:solidFill>
                <a:latin typeface="Times New Roman"/>
                <a:cs typeface="Microsoft Sans Serif"/>
              </a:rPr>
              <a:t> </a:t>
            </a:r>
            <a:r>
              <a:rPr lang="en-US" sz="1400" spc="-5" dirty="0">
                <a:solidFill>
                  <a:schemeClr val="tx1"/>
                </a:solidFill>
                <a:latin typeface="Times New Roman"/>
                <a:cs typeface="Microsoft Sans Serif"/>
              </a:rPr>
              <a:t>Number</a:t>
            </a:r>
            <a:r>
              <a:rPr lang="en-US" sz="1400" spc="5" dirty="0">
                <a:solidFill>
                  <a:schemeClr val="tx1"/>
                </a:solidFill>
                <a:latin typeface="Times New Roman"/>
                <a:cs typeface="Microsoft Sans Serif"/>
              </a:rPr>
              <a:t> </a:t>
            </a:r>
            <a:r>
              <a:rPr lang="en-US" sz="1400" spc="-5" dirty="0">
                <a:solidFill>
                  <a:schemeClr val="tx1"/>
                </a:solidFill>
                <a:latin typeface="Times New Roman"/>
                <a:cs typeface="Microsoft Sans Serif"/>
              </a:rPr>
              <a:t>of</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previous bookings</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not</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cancelled</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by</a:t>
            </a:r>
            <a:r>
              <a:rPr lang="en-US" sz="1400" spc="20" dirty="0">
                <a:solidFill>
                  <a:schemeClr val="tx1"/>
                </a:solidFill>
                <a:latin typeface="Times New Roman"/>
                <a:cs typeface="Microsoft Sans Serif"/>
              </a:rPr>
              <a:t> </a:t>
            </a:r>
            <a:r>
              <a:rPr lang="en-US" sz="1400" spc="-5" dirty="0">
                <a:solidFill>
                  <a:schemeClr val="tx1"/>
                </a:solidFill>
                <a:latin typeface="Times New Roman"/>
                <a:cs typeface="Microsoft Sans Serif"/>
              </a:rPr>
              <a:t>the</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customer</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prior</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to</a:t>
            </a:r>
            <a:r>
              <a:rPr lang="en-US" sz="1400" spc="25" dirty="0">
                <a:solidFill>
                  <a:schemeClr val="tx1"/>
                </a:solidFill>
                <a:latin typeface="Times New Roman"/>
                <a:cs typeface="Microsoft Sans Serif"/>
              </a:rPr>
              <a:t> </a:t>
            </a:r>
            <a:r>
              <a:rPr lang="en-US" sz="1400" spc="-5" dirty="0">
                <a:solidFill>
                  <a:schemeClr val="tx1"/>
                </a:solidFill>
                <a:latin typeface="Times New Roman"/>
                <a:cs typeface="Microsoft Sans Serif"/>
              </a:rPr>
              <a:t>the </a:t>
            </a:r>
            <a:r>
              <a:rPr lang="en-US" sz="1400" spc="-360" dirty="0">
                <a:solidFill>
                  <a:schemeClr val="tx1"/>
                </a:solidFill>
                <a:latin typeface="Times New Roman"/>
                <a:cs typeface="Microsoft Sans Serif"/>
              </a:rPr>
              <a:t> </a:t>
            </a:r>
            <a:r>
              <a:rPr lang="en-US" sz="1400" spc="-5" dirty="0">
                <a:solidFill>
                  <a:schemeClr val="tx1"/>
                </a:solidFill>
                <a:latin typeface="Times New Roman"/>
                <a:cs typeface="Microsoft Sans Serif"/>
              </a:rPr>
              <a:t>current</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booking</a:t>
            </a:r>
            <a:endParaRPr lang="en-US" sz="1400" dirty="0">
              <a:solidFill>
                <a:schemeClr val="tx1"/>
              </a:solidFill>
              <a:latin typeface="Times New Roman"/>
              <a:cs typeface="Microsoft Sans Serif"/>
            </a:endParaRPr>
          </a:p>
          <a:p>
            <a:pPr marL="12700" marR="165735">
              <a:spcBef>
                <a:spcPts val="5"/>
              </a:spcBef>
            </a:pPr>
            <a:r>
              <a:rPr lang="en-US" sz="1400" b="1" spc="-5" dirty="0" err="1">
                <a:solidFill>
                  <a:schemeClr val="tx1"/>
                </a:solidFill>
                <a:latin typeface="Times New Roman"/>
                <a:cs typeface="Arial"/>
              </a:rPr>
              <a:t>reserved_room_type</a:t>
            </a:r>
            <a:r>
              <a:rPr lang="en-US" sz="1400" b="1" spc="-25" dirty="0">
                <a:solidFill>
                  <a:schemeClr val="tx1"/>
                </a:solidFill>
                <a:latin typeface="Times New Roman"/>
                <a:cs typeface="Arial"/>
              </a:rPr>
              <a:t> </a:t>
            </a:r>
            <a:r>
              <a:rPr lang="en-US" sz="1400" spc="-5" dirty="0">
                <a:solidFill>
                  <a:schemeClr val="tx1"/>
                </a:solidFill>
                <a:latin typeface="Times New Roman"/>
                <a:cs typeface="Microsoft Sans Serif"/>
              </a:rPr>
              <a:t>:</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Code</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of</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room</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type</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reserved.</a:t>
            </a:r>
            <a:endParaRPr lang="en-US" sz="1400" dirty="0">
              <a:solidFill>
                <a:schemeClr val="tx1"/>
              </a:solidFill>
              <a:latin typeface="Times New Roman"/>
              <a:cs typeface="Microsoft Sans Serif"/>
            </a:endParaRPr>
          </a:p>
          <a:p>
            <a:pPr marL="12700" marR="165735">
              <a:spcBef>
                <a:spcPts val="5"/>
              </a:spcBef>
            </a:pPr>
            <a:r>
              <a:rPr lang="en-US" sz="1400" b="1" spc="-5" dirty="0" err="1">
                <a:solidFill>
                  <a:schemeClr val="tx1"/>
                </a:solidFill>
                <a:latin typeface="Times New Roman"/>
                <a:cs typeface="Arial"/>
              </a:rPr>
              <a:t>assigned_room_type</a:t>
            </a:r>
            <a:r>
              <a:rPr lang="en-US" sz="1400" b="1" spc="-10" dirty="0">
                <a:solidFill>
                  <a:schemeClr val="tx1"/>
                </a:solidFill>
                <a:latin typeface="Times New Roman"/>
                <a:cs typeface="Arial"/>
              </a:rPr>
              <a:t> </a:t>
            </a:r>
            <a:r>
              <a:rPr lang="en-US" sz="1400" spc="-5" dirty="0">
                <a:solidFill>
                  <a:schemeClr val="tx1"/>
                </a:solidFill>
                <a:latin typeface="Times New Roman"/>
                <a:cs typeface="Microsoft Sans Serif"/>
              </a:rPr>
              <a:t>:</a:t>
            </a:r>
            <a:r>
              <a:rPr lang="en-US" sz="1400" spc="20" dirty="0">
                <a:solidFill>
                  <a:schemeClr val="tx1"/>
                </a:solidFill>
                <a:latin typeface="Times New Roman"/>
                <a:cs typeface="Microsoft Sans Serif"/>
              </a:rPr>
              <a:t> </a:t>
            </a:r>
            <a:r>
              <a:rPr lang="en-US" sz="1400" spc="-5" dirty="0">
                <a:solidFill>
                  <a:schemeClr val="tx1"/>
                </a:solidFill>
                <a:latin typeface="Times New Roman"/>
                <a:cs typeface="Microsoft Sans Serif"/>
              </a:rPr>
              <a:t>Code</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for</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the</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type</a:t>
            </a:r>
            <a:r>
              <a:rPr lang="en-US" sz="1400" spc="5" dirty="0">
                <a:solidFill>
                  <a:schemeClr val="tx1"/>
                </a:solidFill>
                <a:latin typeface="Times New Roman"/>
                <a:cs typeface="Microsoft Sans Serif"/>
              </a:rPr>
              <a:t> </a:t>
            </a:r>
            <a:r>
              <a:rPr lang="en-US" sz="1400" spc="-5" dirty="0">
                <a:solidFill>
                  <a:schemeClr val="tx1"/>
                </a:solidFill>
                <a:latin typeface="Times New Roman"/>
                <a:cs typeface="Microsoft Sans Serif"/>
              </a:rPr>
              <a:t>of</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room</a:t>
            </a:r>
            <a:r>
              <a:rPr lang="en-US" sz="1400" spc="5" dirty="0">
                <a:solidFill>
                  <a:schemeClr val="tx1"/>
                </a:solidFill>
                <a:latin typeface="Times New Roman"/>
                <a:cs typeface="Microsoft Sans Serif"/>
              </a:rPr>
              <a:t> </a:t>
            </a:r>
            <a:r>
              <a:rPr lang="en-US" sz="1400" spc="-5" dirty="0">
                <a:solidFill>
                  <a:schemeClr val="tx1"/>
                </a:solidFill>
                <a:latin typeface="Times New Roman"/>
                <a:cs typeface="Microsoft Sans Serif"/>
              </a:rPr>
              <a:t>assigned to</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the</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booking.</a:t>
            </a:r>
            <a:endParaRPr lang="en-US" sz="1400" dirty="0">
              <a:solidFill>
                <a:schemeClr val="tx1"/>
              </a:solidFill>
              <a:latin typeface="Times New Roman"/>
              <a:cs typeface="Microsoft Sans Serif"/>
            </a:endParaRPr>
          </a:p>
          <a:p>
            <a:pPr marL="12700" marR="165735">
              <a:spcBef>
                <a:spcPts val="5"/>
              </a:spcBef>
            </a:pPr>
            <a:r>
              <a:rPr lang="en-US" sz="1400" b="1" spc="-5" dirty="0" err="1">
                <a:solidFill>
                  <a:schemeClr val="tx1"/>
                </a:solidFill>
                <a:latin typeface="Times New Roman"/>
                <a:cs typeface="Arial"/>
              </a:rPr>
              <a:t>booking_changes</a:t>
            </a:r>
            <a:r>
              <a:rPr lang="en-US" sz="1400" b="1" spc="-25" dirty="0">
                <a:solidFill>
                  <a:schemeClr val="tx1"/>
                </a:solidFill>
                <a:latin typeface="Times New Roman"/>
                <a:cs typeface="Arial"/>
              </a:rPr>
              <a:t> </a:t>
            </a:r>
            <a:r>
              <a:rPr lang="en-US" sz="1400" spc="-5" dirty="0">
                <a:solidFill>
                  <a:schemeClr val="tx1"/>
                </a:solidFill>
                <a:latin typeface="Times New Roman"/>
                <a:cs typeface="Microsoft Sans Serif"/>
              </a:rPr>
              <a:t>:</a:t>
            </a:r>
            <a:r>
              <a:rPr lang="en-US" sz="1400" spc="25" dirty="0">
                <a:solidFill>
                  <a:schemeClr val="tx1"/>
                </a:solidFill>
                <a:latin typeface="Times New Roman"/>
                <a:cs typeface="Microsoft Sans Serif"/>
              </a:rPr>
              <a:t> </a:t>
            </a:r>
            <a:r>
              <a:rPr lang="en-US" sz="1400" spc="-5" dirty="0">
                <a:solidFill>
                  <a:schemeClr val="tx1"/>
                </a:solidFill>
                <a:latin typeface="Times New Roman"/>
                <a:cs typeface="Microsoft Sans Serif"/>
              </a:rPr>
              <a:t>Number</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of</a:t>
            </a:r>
            <a:r>
              <a:rPr lang="en-US" sz="1400" spc="25" dirty="0">
                <a:solidFill>
                  <a:schemeClr val="tx1"/>
                </a:solidFill>
                <a:latin typeface="Times New Roman"/>
                <a:cs typeface="Microsoft Sans Serif"/>
              </a:rPr>
              <a:t> </a:t>
            </a:r>
            <a:r>
              <a:rPr lang="en-US" sz="1400" spc="-5" dirty="0">
                <a:solidFill>
                  <a:schemeClr val="tx1"/>
                </a:solidFill>
                <a:latin typeface="Times New Roman"/>
                <a:cs typeface="Microsoft Sans Serif"/>
              </a:rPr>
              <a:t>changes</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made</a:t>
            </a:r>
            <a:r>
              <a:rPr lang="en-US" sz="1400" spc="5" dirty="0">
                <a:solidFill>
                  <a:schemeClr val="tx1"/>
                </a:solidFill>
                <a:latin typeface="Times New Roman"/>
                <a:cs typeface="Microsoft Sans Serif"/>
              </a:rPr>
              <a:t> </a:t>
            </a:r>
            <a:r>
              <a:rPr lang="en-US" sz="1400" spc="-5" dirty="0">
                <a:solidFill>
                  <a:schemeClr val="tx1"/>
                </a:solidFill>
                <a:latin typeface="Times New Roman"/>
                <a:cs typeface="Microsoft Sans Serif"/>
              </a:rPr>
              <a:t>to</a:t>
            </a:r>
            <a:r>
              <a:rPr lang="en-US" sz="1400" spc="25" dirty="0">
                <a:solidFill>
                  <a:schemeClr val="tx1"/>
                </a:solidFill>
                <a:latin typeface="Times New Roman"/>
                <a:cs typeface="Microsoft Sans Serif"/>
              </a:rPr>
              <a:t> </a:t>
            </a:r>
            <a:r>
              <a:rPr lang="en-US" sz="1400" spc="-5" dirty="0">
                <a:solidFill>
                  <a:schemeClr val="tx1"/>
                </a:solidFill>
                <a:latin typeface="Times New Roman"/>
                <a:cs typeface="Microsoft Sans Serif"/>
              </a:rPr>
              <a:t>the</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booking </a:t>
            </a:r>
            <a:r>
              <a:rPr lang="en-US" sz="1400" dirty="0">
                <a:solidFill>
                  <a:schemeClr val="tx1"/>
                </a:solidFill>
                <a:latin typeface="Times New Roman"/>
                <a:cs typeface="Microsoft Sans Serif"/>
              </a:rPr>
              <a:t>from</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the</a:t>
            </a:r>
            <a:r>
              <a:rPr lang="en-US" sz="1400" spc="20" dirty="0">
                <a:solidFill>
                  <a:schemeClr val="tx1"/>
                </a:solidFill>
                <a:latin typeface="Times New Roman"/>
                <a:cs typeface="Microsoft Sans Serif"/>
              </a:rPr>
              <a:t> </a:t>
            </a:r>
            <a:r>
              <a:rPr lang="en-US" sz="1400" spc="-5" dirty="0">
                <a:solidFill>
                  <a:schemeClr val="tx1"/>
                </a:solidFill>
                <a:latin typeface="Times New Roman"/>
                <a:cs typeface="Microsoft Sans Serif"/>
              </a:rPr>
              <a:t>moment</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the</a:t>
            </a:r>
            <a:r>
              <a:rPr lang="en-US" sz="1400" spc="20" dirty="0">
                <a:solidFill>
                  <a:schemeClr val="tx1"/>
                </a:solidFill>
                <a:latin typeface="Times New Roman"/>
                <a:cs typeface="Microsoft Sans Serif"/>
              </a:rPr>
              <a:t> </a:t>
            </a:r>
            <a:r>
              <a:rPr lang="en-US" sz="1400" spc="-5" dirty="0">
                <a:solidFill>
                  <a:schemeClr val="tx1"/>
                </a:solidFill>
                <a:latin typeface="Times New Roman"/>
                <a:cs typeface="Microsoft Sans Serif"/>
              </a:rPr>
              <a:t>booking</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was</a:t>
            </a:r>
            <a:r>
              <a:rPr lang="en-US" sz="1400" spc="20" dirty="0">
                <a:solidFill>
                  <a:schemeClr val="tx1"/>
                </a:solidFill>
                <a:latin typeface="Times New Roman"/>
                <a:cs typeface="Microsoft Sans Serif"/>
              </a:rPr>
              <a:t> </a:t>
            </a:r>
            <a:r>
              <a:rPr lang="en-US" sz="1400" spc="-5" dirty="0">
                <a:solidFill>
                  <a:schemeClr val="tx1"/>
                </a:solidFill>
                <a:latin typeface="Times New Roman"/>
                <a:cs typeface="Microsoft Sans Serif"/>
              </a:rPr>
              <a:t>entered on</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the</a:t>
            </a:r>
            <a:endParaRPr lang="en-US" sz="1400" dirty="0">
              <a:solidFill>
                <a:schemeClr val="tx1"/>
              </a:solidFill>
              <a:latin typeface="Times New Roman"/>
              <a:cs typeface="Microsoft Sans Serif"/>
            </a:endParaRPr>
          </a:p>
          <a:p>
            <a:pPr marL="12700" marR="165735">
              <a:spcBef>
                <a:spcPts val="5"/>
              </a:spcBef>
            </a:pPr>
            <a:r>
              <a:rPr lang="en-US" sz="1400" spc="-5" dirty="0">
                <a:solidFill>
                  <a:schemeClr val="tx1"/>
                </a:solidFill>
                <a:latin typeface="Times New Roman"/>
                <a:cs typeface="Microsoft Sans Serif"/>
              </a:rPr>
              <a:t>PMS</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until</a:t>
            </a:r>
            <a:r>
              <a:rPr lang="en-US" sz="1400" spc="5" dirty="0">
                <a:solidFill>
                  <a:schemeClr val="tx1"/>
                </a:solidFill>
                <a:latin typeface="Times New Roman"/>
                <a:cs typeface="Microsoft Sans Serif"/>
              </a:rPr>
              <a:t> </a:t>
            </a:r>
            <a:r>
              <a:rPr lang="en-US" sz="1400" dirty="0">
                <a:solidFill>
                  <a:schemeClr val="tx1"/>
                </a:solidFill>
                <a:latin typeface="Times New Roman"/>
                <a:cs typeface="Microsoft Sans Serif"/>
              </a:rPr>
              <a:t>the moment</a:t>
            </a:r>
            <a:r>
              <a:rPr lang="en-US" sz="1400" spc="-10" dirty="0">
                <a:solidFill>
                  <a:schemeClr val="tx1"/>
                </a:solidFill>
                <a:latin typeface="Times New Roman"/>
                <a:cs typeface="Microsoft Sans Serif"/>
              </a:rPr>
              <a:t> </a:t>
            </a:r>
            <a:r>
              <a:rPr lang="en-US" sz="1400" dirty="0">
                <a:solidFill>
                  <a:schemeClr val="tx1"/>
                </a:solidFill>
                <a:latin typeface="Times New Roman"/>
                <a:cs typeface="Microsoft Sans Serif"/>
              </a:rPr>
              <a:t>of</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check-in</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or</a:t>
            </a:r>
            <a:r>
              <a:rPr lang="en-US" sz="1400" spc="5" dirty="0">
                <a:solidFill>
                  <a:schemeClr val="tx1"/>
                </a:solidFill>
                <a:latin typeface="Times New Roman"/>
                <a:cs typeface="Microsoft Sans Serif"/>
              </a:rPr>
              <a:t> </a:t>
            </a:r>
            <a:r>
              <a:rPr lang="en-US" sz="1400" spc="-5" dirty="0">
                <a:solidFill>
                  <a:schemeClr val="tx1"/>
                </a:solidFill>
                <a:latin typeface="Times New Roman"/>
                <a:cs typeface="Microsoft Sans Serif"/>
              </a:rPr>
              <a:t>cancellation </a:t>
            </a:r>
            <a:r>
              <a:rPr lang="en-US" sz="1400" dirty="0">
                <a:solidFill>
                  <a:schemeClr val="tx1"/>
                </a:solidFill>
                <a:latin typeface="Times New Roman"/>
                <a:cs typeface="Microsoft Sans Serif"/>
              </a:rPr>
              <a:t> </a:t>
            </a:r>
          </a:p>
          <a:p>
            <a:pPr marL="12700" marR="165735">
              <a:spcBef>
                <a:spcPts val="5"/>
              </a:spcBef>
            </a:pPr>
            <a:r>
              <a:rPr lang="en-US" sz="1400" b="1" spc="-5" dirty="0" err="1">
                <a:solidFill>
                  <a:schemeClr val="tx1"/>
                </a:solidFill>
                <a:latin typeface="Times New Roman"/>
                <a:cs typeface="Arial"/>
              </a:rPr>
              <a:t>deposit_type</a:t>
            </a:r>
            <a:r>
              <a:rPr lang="en-US" sz="1400" b="1" dirty="0">
                <a:solidFill>
                  <a:schemeClr val="tx1"/>
                </a:solidFill>
                <a:latin typeface="Times New Roman"/>
                <a:cs typeface="Arial"/>
              </a:rPr>
              <a:t> </a:t>
            </a:r>
            <a:r>
              <a:rPr lang="en-US" sz="1400" spc="-5" dirty="0">
                <a:solidFill>
                  <a:schemeClr val="tx1"/>
                </a:solidFill>
                <a:latin typeface="Times New Roman"/>
                <a:cs typeface="Microsoft Sans Serif"/>
              </a:rPr>
              <a:t>:</a:t>
            </a:r>
            <a:r>
              <a:rPr lang="en-US" sz="1400" spc="35" dirty="0">
                <a:solidFill>
                  <a:schemeClr val="tx1"/>
                </a:solidFill>
                <a:latin typeface="Times New Roman"/>
                <a:cs typeface="Microsoft Sans Serif"/>
              </a:rPr>
              <a:t> </a:t>
            </a:r>
            <a:r>
              <a:rPr lang="en-US" sz="1400" spc="-5" dirty="0">
                <a:solidFill>
                  <a:schemeClr val="tx1"/>
                </a:solidFill>
                <a:latin typeface="Times New Roman"/>
                <a:cs typeface="Microsoft Sans Serif"/>
              </a:rPr>
              <a:t>No</a:t>
            </a:r>
            <a:r>
              <a:rPr lang="en-US" sz="1400" spc="35" dirty="0">
                <a:solidFill>
                  <a:schemeClr val="tx1"/>
                </a:solidFill>
                <a:latin typeface="Times New Roman"/>
                <a:cs typeface="Microsoft Sans Serif"/>
              </a:rPr>
              <a:t> </a:t>
            </a:r>
            <a:r>
              <a:rPr lang="en-US" sz="1400" spc="-5" dirty="0">
                <a:solidFill>
                  <a:schemeClr val="tx1"/>
                </a:solidFill>
                <a:latin typeface="Times New Roman"/>
                <a:cs typeface="Microsoft Sans Serif"/>
              </a:rPr>
              <a:t>Deposit,</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Non-Refund</a:t>
            </a:r>
            <a:r>
              <a:rPr lang="en-US" sz="1400" spc="20" dirty="0">
                <a:solidFill>
                  <a:schemeClr val="tx1"/>
                </a:solidFill>
                <a:latin typeface="Times New Roman"/>
                <a:cs typeface="Microsoft Sans Serif"/>
              </a:rPr>
              <a:t> </a:t>
            </a:r>
            <a:r>
              <a:rPr lang="en-US" sz="1400" spc="-5" dirty="0">
                <a:solidFill>
                  <a:schemeClr val="tx1"/>
                </a:solidFill>
                <a:latin typeface="Times New Roman"/>
                <a:cs typeface="Microsoft Sans Serif"/>
              </a:rPr>
              <a:t>,</a:t>
            </a:r>
            <a:r>
              <a:rPr lang="en-US" sz="1400" spc="35" dirty="0">
                <a:solidFill>
                  <a:schemeClr val="tx1"/>
                </a:solidFill>
                <a:latin typeface="Times New Roman"/>
                <a:cs typeface="Microsoft Sans Serif"/>
              </a:rPr>
              <a:t> </a:t>
            </a:r>
            <a:r>
              <a:rPr lang="en-US" sz="1400" spc="-5" dirty="0">
                <a:solidFill>
                  <a:schemeClr val="tx1"/>
                </a:solidFill>
                <a:latin typeface="Times New Roman"/>
                <a:cs typeface="Microsoft Sans Serif"/>
              </a:rPr>
              <a:t>Refundable. </a:t>
            </a:r>
            <a:r>
              <a:rPr lang="en-US" sz="1400" dirty="0">
                <a:solidFill>
                  <a:schemeClr val="tx1"/>
                </a:solidFill>
                <a:latin typeface="Times New Roman"/>
                <a:cs typeface="Microsoft Sans Serif"/>
              </a:rPr>
              <a:t> </a:t>
            </a:r>
          </a:p>
          <a:p>
            <a:pPr marL="12700" marR="165735">
              <a:spcBef>
                <a:spcPts val="5"/>
              </a:spcBef>
            </a:pPr>
            <a:r>
              <a:rPr lang="en-US" sz="1400" b="1" spc="-5" dirty="0">
                <a:solidFill>
                  <a:schemeClr val="tx1"/>
                </a:solidFill>
                <a:latin typeface="Times New Roman"/>
                <a:cs typeface="Arial"/>
              </a:rPr>
              <a:t>agent</a:t>
            </a:r>
            <a:r>
              <a:rPr lang="en-US" sz="1400" b="1" spc="-25" dirty="0">
                <a:solidFill>
                  <a:schemeClr val="tx1"/>
                </a:solidFill>
                <a:latin typeface="Times New Roman"/>
                <a:cs typeface="Arial"/>
              </a:rPr>
              <a:t> </a:t>
            </a:r>
            <a:r>
              <a:rPr lang="en-US" sz="1400" spc="-5" dirty="0">
                <a:solidFill>
                  <a:schemeClr val="tx1"/>
                </a:solidFill>
                <a:latin typeface="Times New Roman"/>
                <a:cs typeface="Microsoft Sans Serif"/>
              </a:rPr>
              <a:t>:</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ID</a:t>
            </a:r>
            <a:r>
              <a:rPr lang="en-US" sz="1400" spc="20" dirty="0">
                <a:solidFill>
                  <a:schemeClr val="tx1"/>
                </a:solidFill>
                <a:latin typeface="Times New Roman"/>
                <a:cs typeface="Microsoft Sans Serif"/>
              </a:rPr>
              <a:t> </a:t>
            </a:r>
            <a:r>
              <a:rPr lang="en-US" sz="1400" spc="-5" dirty="0">
                <a:solidFill>
                  <a:schemeClr val="tx1"/>
                </a:solidFill>
                <a:latin typeface="Times New Roman"/>
                <a:cs typeface="Microsoft Sans Serif"/>
              </a:rPr>
              <a:t>of</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the</a:t>
            </a:r>
            <a:r>
              <a:rPr lang="en-US" sz="1400" spc="5" dirty="0">
                <a:solidFill>
                  <a:schemeClr val="tx1"/>
                </a:solidFill>
                <a:latin typeface="Times New Roman"/>
                <a:cs typeface="Microsoft Sans Serif"/>
              </a:rPr>
              <a:t> </a:t>
            </a:r>
            <a:r>
              <a:rPr lang="en-US" sz="1400" spc="-5" dirty="0">
                <a:solidFill>
                  <a:schemeClr val="tx1"/>
                </a:solidFill>
                <a:latin typeface="Times New Roman"/>
                <a:cs typeface="Microsoft Sans Serif"/>
              </a:rPr>
              <a:t>travel</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agency</a:t>
            </a:r>
            <a:r>
              <a:rPr lang="en-US" sz="1400" spc="-10" dirty="0">
                <a:solidFill>
                  <a:schemeClr val="tx1"/>
                </a:solidFill>
                <a:latin typeface="Times New Roman"/>
                <a:cs typeface="Microsoft Sans Serif"/>
              </a:rPr>
              <a:t> </a:t>
            </a:r>
            <a:r>
              <a:rPr lang="en-US" sz="1400" dirty="0">
                <a:solidFill>
                  <a:schemeClr val="tx1"/>
                </a:solidFill>
                <a:latin typeface="Times New Roman"/>
                <a:cs typeface="Microsoft Sans Serif"/>
              </a:rPr>
              <a:t>that</a:t>
            </a:r>
            <a:r>
              <a:rPr lang="en-US" sz="1400" spc="5" dirty="0">
                <a:solidFill>
                  <a:schemeClr val="tx1"/>
                </a:solidFill>
                <a:latin typeface="Times New Roman"/>
                <a:cs typeface="Microsoft Sans Serif"/>
              </a:rPr>
              <a:t> </a:t>
            </a:r>
            <a:r>
              <a:rPr lang="en-US" sz="1400" spc="-5" dirty="0">
                <a:solidFill>
                  <a:schemeClr val="tx1"/>
                </a:solidFill>
                <a:latin typeface="Times New Roman"/>
                <a:cs typeface="Microsoft Sans Serif"/>
              </a:rPr>
              <a:t>made</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the</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booking </a:t>
            </a:r>
            <a:r>
              <a:rPr lang="en-US" sz="1400" dirty="0">
                <a:solidFill>
                  <a:schemeClr val="tx1"/>
                </a:solidFill>
                <a:latin typeface="Times New Roman"/>
                <a:cs typeface="Microsoft Sans Serif"/>
              </a:rPr>
              <a:t> </a:t>
            </a:r>
          </a:p>
          <a:p>
            <a:pPr marL="12700" marR="165735">
              <a:spcBef>
                <a:spcPts val="5"/>
              </a:spcBef>
            </a:pPr>
            <a:r>
              <a:rPr lang="en-US" sz="1400" b="1" spc="-5" dirty="0">
                <a:solidFill>
                  <a:schemeClr val="tx1"/>
                </a:solidFill>
                <a:latin typeface="Times New Roman"/>
                <a:cs typeface="Arial"/>
              </a:rPr>
              <a:t>company</a:t>
            </a:r>
            <a:r>
              <a:rPr lang="en-US" sz="1400" b="1" spc="-25" dirty="0">
                <a:solidFill>
                  <a:schemeClr val="tx1"/>
                </a:solidFill>
                <a:latin typeface="Times New Roman"/>
                <a:cs typeface="Arial"/>
              </a:rPr>
              <a:t> </a:t>
            </a:r>
            <a:r>
              <a:rPr lang="en-US" sz="1400" spc="-5" dirty="0">
                <a:solidFill>
                  <a:schemeClr val="tx1"/>
                </a:solidFill>
                <a:latin typeface="Times New Roman"/>
                <a:cs typeface="Microsoft Sans Serif"/>
              </a:rPr>
              <a:t>:</a:t>
            </a:r>
            <a:r>
              <a:rPr lang="en-US" sz="1400" spc="20" dirty="0">
                <a:solidFill>
                  <a:schemeClr val="tx1"/>
                </a:solidFill>
                <a:latin typeface="Times New Roman"/>
                <a:cs typeface="Microsoft Sans Serif"/>
              </a:rPr>
              <a:t> </a:t>
            </a:r>
            <a:r>
              <a:rPr lang="en-US" sz="1400" spc="-5" dirty="0">
                <a:solidFill>
                  <a:schemeClr val="tx1"/>
                </a:solidFill>
                <a:latin typeface="Times New Roman"/>
                <a:cs typeface="Microsoft Sans Serif"/>
              </a:rPr>
              <a:t>ID</a:t>
            </a:r>
            <a:r>
              <a:rPr lang="en-US" sz="1400" spc="20" dirty="0">
                <a:solidFill>
                  <a:schemeClr val="tx1"/>
                </a:solidFill>
                <a:latin typeface="Times New Roman"/>
                <a:cs typeface="Microsoft Sans Serif"/>
              </a:rPr>
              <a:t> </a:t>
            </a:r>
            <a:r>
              <a:rPr lang="en-US" sz="1400" dirty="0">
                <a:solidFill>
                  <a:schemeClr val="tx1"/>
                </a:solidFill>
                <a:latin typeface="Times New Roman"/>
                <a:cs typeface="Microsoft Sans Serif"/>
              </a:rPr>
              <a:t>of</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the</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company/entity</a:t>
            </a:r>
            <a:r>
              <a:rPr lang="en-US" sz="1400" dirty="0">
                <a:solidFill>
                  <a:schemeClr val="tx1"/>
                </a:solidFill>
                <a:latin typeface="Times New Roman"/>
                <a:cs typeface="Microsoft Sans Serif"/>
              </a:rPr>
              <a:t> that </a:t>
            </a:r>
            <a:r>
              <a:rPr lang="en-US" sz="1400" spc="-5" dirty="0">
                <a:solidFill>
                  <a:schemeClr val="tx1"/>
                </a:solidFill>
                <a:latin typeface="Times New Roman"/>
                <a:cs typeface="Microsoft Sans Serif"/>
              </a:rPr>
              <a:t>made</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the</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booking .</a:t>
            </a:r>
            <a:endParaRPr lang="en-US" sz="1400" dirty="0">
              <a:solidFill>
                <a:schemeClr val="tx1"/>
              </a:solidFill>
              <a:latin typeface="Times New Roman"/>
              <a:cs typeface="Microsoft Sans Serif"/>
            </a:endParaRPr>
          </a:p>
          <a:p>
            <a:pPr marL="12700" marR="165735">
              <a:spcBef>
                <a:spcPts val="5"/>
              </a:spcBef>
            </a:pPr>
            <a:r>
              <a:rPr lang="en-US" sz="1400" b="1" spc="-5" dirty="0" err="1">
                <a:solidFill>
                  <a:schemeClr val="tx1"/>
                </a:solidFill>
                <a:latin typeface="Times New Roman"/>
                <a:cs typeface="Arial"/>
              </a:rPr>
              <a:t>days_in_waiting_list</a:t>
            </a:r>
            <a:r>
              <a:rPr lang="en-US" sz="1400" b="1" spc="-20" dirty="0">
                <a:solidFill>
                  <a:schemeClr val="tx1"/>
                </a:solidFill>
                <a:latin typeface="Times New Roman"/>
                <a:cs typeface="Arial"/>
              </a:rPr>
              <a:t> </a:t>
            </a:r>
            <a:r>
              <a:rPr lang="en-US" sz="1400" spc="-5" dirty="0">
                <a:solidFill>
                  <a:schemeClr val="tx1"/>
                </a:solidFill>
                <a:latin typeface="Times New Roman"/>
                <a:cs typeface="Microsoft Sans Serif"/>
              </a:rPr>
              <a:t>:</a:t>
            </a:r>
            <a:r>
              <a:rPr lang="en-US" sz="1400" spc="25" dirty="0">
                <a:solidFill>
                  <a:schemeClr val="tx1"/>
                </a:solidFill>
                <a:latin typeface="Times New Roman"/>
                <a:cs typeface="Microsoft Sans Serif"/>
              </a:rPr>
              <a:t> </a:t>
            </a:r>
            <a:r>
              <a:rPr lang="en-US" sz="1400" spc="-5" dirty="0">
                <a:solidFill>
                  <a:schemeClr val="tx1"/>
                </a:solidFill>
                <a:latin typeface="Times New Roman"/>
                <a:cs typeface="Microsoft Sans Serif"/>
              </a:rPr>
              <a:t>Number</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of</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days</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the</a:t>
            </a:r>
            <a:r>
              <a:rPr lang="en-US" sz="1400" spc="20" dirty="0">
                <a:solidFill>
                  <a:schemeClr val="tx1"/>
                </a:solidFill>
                <a:latin typeface="Times New Roman"/>
                <a:cs typeface="Microsoft Sans Serif"/>
              </a:rPr>
              <a:t> </a:t>
            </a:r>
            <a:r>
              <a:rPr lang="en-US" sz="1400" spc="-5" dirty="0">
                <a:solidFill>
                  <a:schemeClr val="tx1"/>
                </a:solidFill>
                <a:latin typeface="Times New Roman"/>
                <a:cs typeface="Microsoft Sans Serif"/>
              </a:rPr>
              <a:t>booking was</a:t>
            </a:r>
            <a:r>
              <a:rPr lang="en-US" sz="1400" spc="25" dirty="0">
                <a:solidFill>
                  <a:schemeClr val="tx1"/>
                </a:solidFill>
                <a:latin typeface="Times New Roman"/>
                <a:cs typeface="Microsoft Sans Serif"/>
              </a:rPr>
              <a:t> </a:t>
            </a:r>
            <a:r>
              <a:rPr lang="en-US" sz="1400" spc="-10" dirty="0">
                <a:solidFill>
                  <a:schemeClr val="tx1"/>
                </a:solidFill>
                <a:latin typeface="Times New Roman"/>
                <a:cs typeface="Microsoft Sans Serif"/>
              </a:rPr>
              <a:t>in</a:t>
            </a:r>
            <a:r>
              <a:rPr lang="en-US" sz="1400" spc="25" dirty="0">
                <a:solidFill>
                  <a:schemeClr val="tx1"/>
                </a:solidFill>
                <a:latin typeface="Times New Roman"/>
                <a:cs typeface="Microsoft Sans Serif"/>
              </a:rPr>
              <a:t> </a:t>
            </a:r>
            <a:r>
              <a:rPr lang="en-US" sz="1400" spc="-5" dirty="0">
                <a:solidFill>
                  <a:schemeClr val="tx1"/>
                </a:solidFill>
                <a:latin typeface="Times New Roman"/>
                <a:cs typeface="Microsoft Sans Serif"/>
              </a:rPr>
              <a:t>the</a:t>
            </a:r>
            <a:r>
              <a:rPr lang="en-US" sz="1400" spc="20" dirty="0">
                <a:solidFill>
                  <a:schemeClr val="tx1"/>
                </a:solidFill>
                <a:latin typeface="Times New Roman"/>
                <a:cs typeface="Microsoft Sans Serif"/>
              </a:rPr>
              <a:t> </a:t>
            </a:r>
            <a:r>
              <a:rPr lang="en-US" sz="1400" spc="-5" dirty="0">
                <a:solidFill>
                  <a:schemeClr val="tx1"/>
                </a:solidFill>
                <a:latin typeface="Times New Roman"/>
                <a:cs typeface="Microsoft Sans Serif"/>
              </a:rPr>
              <a:t>waiting</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list</a:t>
            </a:r>
            <a:r>
              <a:rPr lang="en-US" sz="1400" spc="25" dirty="0">
                <a:solidFill>
                  <a:schemeClr val="tx1"/>
                </a:solidFill>
                <a:latin typeface="Times New Roman"/>
                <a:cs typeface="Microsoft Sans Serif"/>
              </a:rPr>
              <a:t> </a:t>
            </a:r>
            <a:r>
              <a:rPr lang="en-US" sz="1400" spc="-5" dirty="0">
                <a:solidFill>
                  <a:schemeClr val="tx1"/>
                </a:solidFill>
                <a:latin typeface="Times New Roman"/>
                <a:cs typeface="Microsoft Sans Serif"/>
              </a:rPr>
              <a:t>before</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it</a:t>
            </a:r>
            <a:r>
              <a:rPr lang="en-US" sz="1400" spc="25" dirty="0">
                <a:solidFill>
                  <a:schemeClr val="tx1"/>
                </a:solidFill>
                <a:latin typeface="Times New Roman"/>
                <a:cs typeface="Microsoft Sans Serif"/>
              </a:rPr>
              <a:t> </a:t>
            </a:r>
            <a:r>
              <a:rPr lang="en-US" sz="1400" spc="-5" dirty="0">
                <a:solidFill>
                  <a:schemeClr val="tx1"/>
                </a:solidFill>
                <a:latin typeface="Times New Roman"/>
                <a:cs typeface="Microsoft Sans Serif"/>
              </a:rPr>
              <a:t>was</a:t>
            </a:r>
            <a:r>
              <a:rPr lang="en-US" sz="1400" spc="25" dirty="0">
                <a:solidFill>
                  <a:schemeClr val="tx1"/>
                </a:solidFill>
                <a:latin typeface="Times New Roman"/>
                <a:cs typeface="Microsoft Sans Serif"/>
              </a:rPr>
              <a:t> </a:t>
            </a:r>
            <a:r>
              <a:rPr lang="en-US" sz="1400" spc="-5" dirty="0">
                <a:solidFill>
                  <a:schemeClr val="tx1"/>
                </a:solidFill>
                <a:latin typeface="Times New Roman"/>
                <a:cs typeface="Microsoft Sans Serif"/>
              </a:rPr>
              <a:t>confirmed to</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the</a:t>
            </a:r>
            <a:r>
              <a:rPr lang="en-US" sz="1400" spc="20" dirty="0">
                <a:solidFill>
                  <a:schemeClr val="tx1"/>
                </a:solidFill>
                <a:latin typeface="Times New Roman"/>
                <a:cs typeface="Microsoft Sans Serif"/>
              </a:rPr>
              <a:t> </a:t>
            </a:r>
            <a:r>
              <a:rPr lang="en-US" sz="1400" spc="-5" dirty="0">
                <a:solidFill>
                  <a:schemeClr val="tx1"/>
                </a:solidFill>
                <a:latin typeface="Times New Roman"/>
                <a:cs typeface="Microsoft Sans Serif"/>
              </a:rPr>
              <a:t>customer</a:t>
            </a:r>
            <a:endParaRPr lang="en-US" sz="1400" dirty="0">
              <a:solidFill>
                <a:schemeClr val="tx1"/>
              </a:solidFill>
              <a:latin typeface="Times New Roman"/>
              <a:cs typeface="Microsoft Sans Serif"/>
            </a:endParaRPr>
          </a:p>
          <a:p>
            <a:pPr marL="12700" marR="165735">
              <a:spcBef>
                <a:spcPts val="5"/>
              </a:spcBef>
            </a:pPr>
            <a:r>
              <a:rPr lang="en-US" sz="1400" b="1" spc="-5" dirty="0" err="1">
                <a:solidFill>
                  <a:schemeClr val="tx1"/>
                </a:solidFill>
                <a:latin typeface="Times New Roman"/>
                <a:cs typeface="Arial"/>
              </a:rPr>
              <a:t>customer_type</a:t>
            </a:r>
            <a:r>
              <a:rPr lang="en-US" sz="1400" b="1" spc="-10" dirty="0">
                <a:solidFill>
                  <a:schemeClr val="tx1"/>
                </a:solidFill>
                <a:latin typeface="Times New Roman"/>
                <a:cs typeface="Arial"/>
              </a:rPr>
              <a:t> </a:t>
            </a:r>
            <a:r>
              <a:rPr lang="en-US" sz="1400" spc="-5" dirty="0">
                <a:solidFill>
                  <a:schemeClr val="tx1"/>
                </a:solidFill>
                <a:latin typeface="Times New Roman"/>
                <a:cs typeface="Microsoft Sans Serif"/>
              </a:rPr>
              <a:t>:</a:t>
            </a:r>
            <a:r>
              <a:rPr lang="en-US" sz="1400" spc="420" dirty="0">
                <a:solidFill>
                  <a:schemeClr val="tx1"/>
                </a:solidFill>
                <a:latin typeface="Times New Roman"/>
                <a:cs typeface="Microsoft Sans Serif"/>
              </a:rPr>
              <a:t> </a:t>
            </a:r>
            <a:r>
              <a:rPr lang="en-US" sz="1400" spc="-5" dirty="0">
                <a:solidFill>
                  <a:schemeClr val="tx1"/>
                </a:solidFill>
                <a:latin typeface="Times New Roman"/>
                <a:cs typeface="Microsoft Sans Serif"/>
              </a:rPr>
              <a:t>type</a:t>
            </a:r>
            <a:r>
              <a:rPr lang="en-US" sz="1400" spc="5" dirty="0">
                <a:solidFill>
                  <a:schemeClr val="tx1"/>
                </a:solidFill>
                <a:latin typeface="Times New Roman"/>
                <a:cs typeface="Microsoft Sans Serif"/>
              </a:rPr>
              <a:t> </a:t>
            </a:r>
            <a:r>
              <a:rPr lang="en-US" sz="1400" spc="-5" dirty="0">
                <a:solidFill>
                  <a:schemeClr val="tx1"/>
                </a:solidFill>
                <a:latin typeface="Times New Roman"/>
                <a:cs typeface="Microsoft Sans Serif"/>
              </a:rPr>
              <a:t>of</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customer.</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Contract, Group, Transient, Transient</a:t>
            </a:r>
            <a:r>
              <a:rPr lang="en-US" sz="1400" dirty="0">
                <a:solidFill>
                  <a:schemeClr val="tx1"/>
                </a:solidFill>
                <a:latin typeface="Times New Roman"/>
                <a:cs typeface="Microsoft Sans Serif"/>
              </a:rPr>
              <a:t> party.</a:t>
            </a:r>
          </a:p>
          <a:p>
            <a:pPr marL="12700" marR="165735">
              <a:spcBef>
                <a:spcPts val="5"/>
              </a:spcBef>
            </a:pPr>
            <a:r>
              <a:rPr lang="en-US" sz="1400" b="1" spc="-5" dirty="0" err="1">
                <a:solidFill>
                  <a:schemeClr val="tx1"/>
                </a:solidFill>
                <a:latin typeface="Times New Roman"/>
                <a:cs typeface="Arial"/>
              </a:rPr>
              <a:t>adr</a:t>
            </a:r>
            <a:r>
              <a:rPr lang="en-US" sz="1400" b="1" spc="-5" dirty="0">
                <a:solidFill>
                  <a:schemeClr val="tx1"/>
                </a:solidFill>
                <a:latin typeface="Times New Roman"/>
                <a:cs typeface="Arial"/>
              </a:rPr>
              <a:t> </a:t>
            </a:r>
            <a:r>
              <a:rPr lang="en-US" sz="1400" spc="-5" dirty="0">
                <a:solidFill>
                  <a:schemeClr val="tx1"/>
                </a:solidFill>
                <a:latin typeface="Times New Roman"/>
                <a:cs typeface="Microsoft Sans Serif"/>
              </a:rPr>
              <a:t>:</a:t>
            </a:r>
            <a:r>
              <a:rPr lang="en-US" sz="1400" spc="25" dirty="0">
                <a:solidFill>
                  <a:schemeClr val="tx1"/>
                </a:solidFill>
                <a:latin typeface="Times New Roman"/>
                <a:cs typeface="Microsoft Sans Serif"/>
              </a:rPr>
              <a:t> </a:t>
            </a:r>
            <a:r>
              <a:rPr lang="en-US" sz="1400" spc="-5" dirty="0">
                <a:solidFill>
                  <a:schemeClr val="tx1"/>
                </a:solidFill>
                <a:latin typeface="Times New Roman"/>
                <a:cs typeface="Microsoft Sans Serif"/>
              </a:rPr>
              <a:t>Average</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Daily</a:t>
            </a:r>
            <a:r>
              <a:rPr lang="en-US" sz="1400" spc="25" dirty="0">
                <a:solidFill>
                  <a:schemeClr val="tx1"/>
                </a:solidFill>
                <a:latin typeface="Times New Roman"/>
                <a:cs typeface="Microsoft Sans Serif"/>
              </a:rPr>
              <a:t> </a:t>
            </a:r>
            <a:r>
              <a:rPr lang="en-US" sz="1400" spc="-5" dirty="0">
                <a:solidFill>
                  <a:schemeClr val="tx1"/>
                </a:solidFill>
                <a:latin typeface="Times New Roman"/>
                <a:cs typeface="Microsoft Sans Serif"/>
              </a:rPr>
              <a:t>Rate</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as</a:t>
            </a:r>
            <a:r>
              <a:rPr lang="en-US" sz="1400" spc="25" dirty="0">
                <a:solidFill>
                  <a:schemeClr val="tx1"/>
                </a:solidFill>
                <a:latin typeface="Times New Roman"/>
                <a:cs typeface="Microsoft Sans Serif"/>
              </a:rPr>
              <a:t> </a:t>
            </a:r>
            <a:r>
              <a:rPr lang="en-US" sz="1400" spc="-5" dirty="0">
                <a:solidFill>
                  <a:schemeClr val="tx1"/>
                </a:solidFill>
                <a:latin typeface="Times New Roman"/>
                <a:cs typeface="Microsoft Sans Serif"/>
              </a:rPr>
              <a:t>defined</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by</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dividing</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the</a:t>
            </a:r>
            <a:r>
              <a:rPr lang="en-US" sz="1400" spc="20" dirty="0">
                <a:solidFill>
                  <a:schemeClr val="tx1"/>
                </a:solidFill>
                <a:latin typeface="Times New Roman"/>
                <a:cs typeface="Microsoft Sans Serif"/>
              </a:rPr>
              <a:t> </a:t>
            </a:r>
            <a:r>
              <a:rPr lang="en-US" sz="1400" spc="-5" dirty="0">
                <a:solidFill>
                  <a:schemeClr val="tx1"/>
                </a:solidFill>
                <a:latin typeface="Times New Roman"/>
                <a:cs typeface="Microsoft Sans Serif"/>
              </a:rPr>
              <a:t>sum</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of</a:t>
            </a:r>
            <a:r>
              <a:rPr lang="en-US" sz="1400" spc="15" dirty="0">
                <a:solidFill>
                  <a:schemeClr val="tx1"/>
                </a:solidFill>
                <a:latin typeface="Times New Roman"/>
                <a:cs typeface="Microsoft Sans Serif"/>
              </a:rPr>
              <a:t> </a:t>
            </a:r>
            <a:r>
              <a:rPr lang="en-US" sz="1400" spc="-10" dirty="0">
                <a:solidFill>
                  <a:schemeClr val="tx1"/>
                </a:solidFill>
                <a:latin typeface="Times New Roman"/>
                <a:cs typeface="Microsoft Sans Serif"/>
              </a:rPr>
              <a:t>all</a:t>
            </a:r>
            <a:r>
              <a:rPr lang="en-US" sz="1400" spc="25" dirty="0">
                <a:solidFill>
                  <a:schemeClr val="tx1"/>
                </a:solidFill>
                <a:latin typeface="Times New Roman"/>
                <a:cs typeface="Microsoft Sans Serif"/>
              </a:rPr>
              <a:t> </a:t>
            </a:r>
            <a:r>
              <a:rPr lang="en-US" sz="1400" spc="-5" dirty="0">
                <a:solidFill>
                  <a:schemeClr val="tx1"/>
                </a:solidFill>
                <a:latin typeface="Times New Roman"/>
                <a:cs typeface="Microsoft Sans Serif"/>
              </a:rPr>
              <a:t>lodging</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transactions by</a:t>
            </a:r>
            <a:r>
              <a:rPr lang="en-US" sz="1400" spc="25" dirty="0">
                <a:solidFill>
                  <a:schemeClr val="tx1"/>
                </a:solidFill>
                <a:latin typeface="Times New Roman"/>
                <a:cs typeface="Microsoft Sans Serif"/>
              </a:rPr>
              <a:t> </a:t>
            </a:r>
            <a:r>
              <a:rPr lang="en-US" sz="1400" spc="-5" dirty="0">
                <a:solidFill>
                  <a:schemeClr val="tx1"/>
                </a:solidFill>
                <a:latin typeface="Times New Roman"/>
                <a:cs typeface="Microsoft Sans Serif"/>
              </a:rPr>
              <a:t>the</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total</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number</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of</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staying </a:t>
            </a:r>
            <a:r>
              <a:rPr lang="en-US" sz="1400" spc="-360" dirty="0">
                <a:solidFill>
                  <a:schemeClr val="tx1"/>
                </a:solidFill>
                <a:latin typeface="Times New Roman"/>
                <a:cs typeface="Microsoft Sans Serif"/>
              </a:rPr>
              <a:t> </a:t>
            </a:r>
            <a:r>
              <a:rPr lang="en-US" sz="1400" spc="-5" dirty="0">
                <a:solidFill>
                  <a:schemeClr val="tx1"/>
                </a:solidFill>
                <a:latin typeface="Times New Roman"/>
                <a:cs typeface="Microsoft Sans Serif"/>
              </a:rPr>
              <a:t>nights</a:t>
            </a:r>
            <a:endParaRPr lang="en-US" sz="1400" dirty="0">
              <a:solidFill>
                <a:schemeClr val="tx1"/>
              </a:solidFill>
              <a:latin typeface="Times New Roman"/>
              <a:cs typeface="Microsoft Sans Serif"/>
            </a:endParaRPr>
          </a:p>
          <a:p>
            <a:pPr marL="12700" marR="165735">
              <a:spcBef>
                <a:spcPts val="5"/>
              </a:spcBef>
            </a:pPr>
            <a:r>
              <a:rPr lang="en-US" sz="1400" b="1" spc="-5" dirty="0" err="1">
                <a:solidFill>
                  <a:schemeClr val="tx1"/>
                </a:solidFill>
                <a:latin typeface="Times New Roman"/>
                <a:cs typeface="Arial"/>
              </a:rPr>
              <a:t>required_car_parking_spaces</a:t>
            </a:r>
            <a:r>
              <a:rPr lang="en-US" sz="1400" b="1" spc="-30" dirty="0">
                <a:solidFill>
                  <a:schemeClr val="tx1"/>
                </a:solidFill>
                <a:latin typeface="Times New Roman"/>
                <a:cs typeface="Arial"/>
              </a:rPr>
              <a:t> </a:t>
            </a:r>
            <a:r>
              <a:rPr lang="en-US" sz="1400" spc="-5" dirty="0">
                <a:solidFill>
                  <a:schemeClr val="tx1"/>
                </a:solidFill>
                <a:latin typeface="Times New Roman"/>
                <a:cs typeface="Microsoft Sans Serif"/>
              </a:rPr>
              <a:t>:</a:t>
            </a:r>
            <a:r>
              <a:rPr lang="en-US" sz="1400" spc="20" dirty="0">
                <a:solidFill>
                  <a:schemeClr val="tx1"/>
                </a:solidFill>
                <a:latin typeface="Times New Roman"/>
                <a:cs typeface="Microsoft Sans Serif"/>
              </a:rPr>
              <a:t> </a:t>
            </a:r>
            <a:r>
              <a:rPr lang="en-US" sz="1400" spc="-5" dirty="0">
                <a:solidFill>
                  <a:schemeClr val="tx1"/>
                </a:solidFill>
                <a:latin typeface="Times New Roman"/>
                <a:cs typeface="Microsoft Sans Serif"/>
              </a:rPr>
              <a:t>Number of</a:t>
            </a:r>
            <a:r>
              <a:rPr lang="en-US" sz="1400" spc="20" dirty="0">
                <a:solidFill>
                  <a:schemeClr val="tx1"/>
                </a:solidFill>
                <a:latin typeface="Times New Roman"/>
                <a:cs typeface="Microsoft Sans Serif"/>
              </a:rPr>
              <a:t> </a:t>
            </a:r>
            <a:r>
              <a:rPr lang="en-US" sz="1400" spc="-5" dirty="0">
                <a:solidFill>
                  <a:schemeClr val="tx1"/>
                </a:solidFill>
                <a:latin typeface="Times New Roman"/>
                <a:cs typeface="Microsoft Sans Serif"/>
              </a:rPr>
              <a:t>car</a:t>
            </a:r>
            <a:r>
              <a:rPr lang="en-US" sz="1400" spc="5" dirty="0">
                <a:solidFill>
                  <a:schemeClr val="tx1"/>
                </a:solidFill>
                <a:latin typeface="Times New Roman"/>
                <a:cs typeface="Microsoft Sans Serif"/>
              </a:rPr>
              <a:t> </a:t>
            </a:r>
            <a:r>
              <a:rPr lang="en-US" sz="1400" spc="-5" dirty="0">
                <a:solidFill>
                  <a:schemeClr val="tx1"/>
                </a:solidFill>
                <a:latin typeface="Times New Roman"/>
                <a:cs typeface="Microsoft Sans Serif"/>
              </a:rPr>
              <a:t>parking</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spaces</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required by</a:t>
            </a:r>
            <a:r>
              <a:rPr lang="en-US" sz="1400" spc="5" dirty="0">
                <a:solidFill>
                  <a:schemeClr val="tx1"/>
                </a:solidFill>
                <a:latin typeface="Times New Roman"/>
                <a:cs typeface="Microsoft Sans Serif"/>
              </a:rPr>
              <a:t> </a:t>
            </a:r>
            <a:r>
              <a:rPr lang="en-US" sz="1400" spc="-5" dirty="0">
                <a:solidFill>
                  <a:schemeClr val="tx1"/>
                </a:solidFill>
                <a:latin typeface="Times New Roman"/>
                <a:cs typeface="Microsoft Sans Serif"/>
              </a:rPr>
              <a:t>the</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customer </a:t>
            </a:r>
            <a:r>
              <a:rPr lang="en-US" sz="1400" dirty="0">
                <a:solidFill>
                  <a:schemeClr val="tx1"/>
                </a:solidFill>
                <a:latin typeface="Times New Roman"/>
                <a:cs typeface="Microsoft Sans Serif"/>
              </a:rPr>
              <a:t> </a:t>
            </a:r>
          </a:p>
          <a:p>
            <a:pPr marL="12700" marR="165735">
              <a:spcBef>
                <a:spcPts val="5"/>
              </a:spcBef>
            </a:pPr>
            <a:r>
              <a:rPr lang="en-US" sz="1400" b="1" spc="-5" dirty="0" err="1">
                <a:solidFill>
                  <a:schemeClr val="tx1"/>
                </a:solidFill>
                <a:latin typeface="Times New Roman"/>
                <a:cs typeface="Arial"/>
              </a:rPr>
              <a:t>total_of_special_requests</a:t>
            </a:r>
            <a:r>
              <a:rPr lang="en-US" sz="1400" b="1" spc="-20" dirty="0">
                <a:solidFill>
                  <a:schemeClr val="tx1"/>
                </a:solidFill>
                <a:latin typeface="Times New Roman"/>
                <a:cs typeface="Arial"/>
              </a:rPr>
              <a:t> </a:t>
            </a:r>
            <a:r>
              <a:rPr lang="en-US" sz="1400" spc="-5" dirty="0">
                <a:solidFill>
                  <a:schemeClr val="tx1"/>
                </a:solidFill>
                <a:latin typeface="Times New Roman"/>
                <a:cs typeface="Microsoft Sans Serif"/>
              </a:rPr>
              <a:t>:</a:t>
            </a:r>
            <a:r>
              <a:rPr lang="en-US" sz="1400" spc="25" dirty="0">
                <a:solidFill>
                  <a:schemeClr val="tx1"/>
                </a:solidFill>
                <a:latin typeface="Times New Roman"/>
                <a:cs typeface="Microsoft Sans Serif"/>
              </a:rPr>
              <a:t> </a:t>
            </a:r>
            <a:r>
              <a:rPr lang="en-US" sz="1400" spc="-5" dirty="0">
                <a:solidFill>
                  <a:schemeClr val="tx1"/>
                </a:solidFill>
                <a:latin typeface="Times New Roman"/>
                <a:cs typeface="Microsoft Sans Serif"/>
              </a:rPr>
              <a:t>Number</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of</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special</a:t>
            </a:r>
            <a:r>
              <a:rPr lang="en-US" sz="1400" spc="5" dirty="0">
                <a:solidFill>
                  <a:schemeClr val="tx1"/>
                </a:solidFill>
                <a:latin typeface="Times New Roman"/>
                <a:cs typeface="Microsoft Sans Serif"/>
              </a:rPr>
              <a:t> </a:t>
            </a:r>
            <a:r>
              <a:rPr lang="en-US" sz="1400" spc="-5" dirty="0">
                <a:solidFill>
                  <a:schemeClr val="tx1"/>
                </a:solidFill>
                <a:latin typeface="Times New Roman"/>
                <a:cs typeface="Microsoft Sans Serif"/>
              </a:rPr>
              <a:t>requests</a:t>
            </a:r>
            <a:r>
              <a:rPr lang="en-US" sz="1400" spc="5" dirty="0">
                <a:solidFill>
                  <a:schemeClr val="tx1"/>
                </a:solidFill>
                <a:latin typeface="Times New Roman"/>
                <a:cs typeface="Microsoft Sans Serif"/>
              </a:rPr>
              <a:t> </a:t>
            </a:r>
            <a:r>
              <a:rPr lang="en-US" sz="1400" spc="-5" dirty="0">
                <a:solidFill>
                  <a:schemeClr val="tx1"/>
                </a:solidFill>
                <a:latin typeface="Times New Roman"/>
                <a:cs typeface="Microsoft Sans Serif"/>
              </a:rPr>
              <a:t>made</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by</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the</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customer</a:t>
            </a:r>
            <a:r>
              <a:rPr lang="en-US" sz="1400" dirty="0">
                <a:solidFill>
                  <a:schemeClr val="tx1"/>
                </a:solidFill>
                <a:latin typeface="Times New Roman"/>
                <a:cs typeface="Microsoft Sans Serif"/>
              </a:rPr>
              <a:t> </a:t>
            </a:r>
            <a:r>
              <a:rPr lang="en-US" sz="1400" spc="-5" dirty="0">
                <a:solidFill>
                  <a:schemeClr val="tx1"/>
                </a:solidFill>
                <a:latin typeface="Times New Roman"/>
                <a:cs typeface="Microsoft Sans Serif"/>
              </a:rPr>
              <a:t>(e.g.,</a:t>
            </a:r>
            <a:r>
              <a:rPr lang="en-US" sz="1400" spc="25" dirty="0">
                <a:solidFill>
                  <a:schemeClr val="tx1"/>
                </a:solidFill>
                <a:latin typeface="Times New Roman"/>
                <a:cs typeface="Microsoft Sans Serif"/>
              </a:rPr>
              <a:t> </a:t>
            </a:r>
            <a:r>
              <a:rPr lang="en-US" sz="1400" spc="-5" dirty="0">
                <a:solidFill>
                  <a:schemeClr val="tx1"/>
                </a:solidFill>
                <a:latin typeface="Times New Roman"/>
                <a:cs typeface="Microsoft Sans Serif"/>
              </a:rPr>
              <a:t>twin</a:t>
            </a:r>
            <a:r>
              <a:rPr lang="en-US" sz="1400" spc="25" dirty="0">
                <a:solidFill>
                  <a:schemeClr val="tx1"/>
                </a:solidFill>
                <a:latin typeface="Times New Roman"/>
                <a:cs typeface="Microsoft Sans Serif"/>
              </a:rPr>
              <a:t> </a:t>
            </a:r>
            <a:r>
              <a:rPr lang="en-US" sz="1400" dirty="0">
                <a:solidFill>
                  <a:schemeClr val="tx1"/>
                </a:solidFill>
                <a:latin typeface="Times New Roman"/>
                <a:cs typeface="Microsoft Sans Serif"/>
              </a:rPr>
              <a:t>bed</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or</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high</a:t>
            </a:r>
            <a:r>
              <a:rPr lang="en-US" sz="1400" spc="5" dirty="0">
                <a:solidFill>
                  <a:schemeClr val="tx1"/>
                </a:solidFill>
                <a:latin typeface="Times New Roman"/>
                <a:cs typeface="Microsoft Sans Serif"/>
              </a:rPr>
              <a:t> </a:t>
            </a:r>
            <a:r>
              <a:rPr lang="en-US" sz="1400" spc="-5" dirty="0">
                <a:solidFill>
                  <a:schemeClr val="tx1"/>
                </a:solidFill>
                <a:latin typeface="Times New Roman"/>
                <a:cs typeface="Microsoft Sans Serif"/>
              </a:rPr>
              <a:t>floor) </a:t>
            </a:r>
            <a:r>
              <a:rPr lang="en-US" sz="1400" spc="-355" dirty="0">
                <a:solidFill>
                  <a:schemeClr val="tx1"/>
                </a:solidFill>
                <a:latin typeface="Times New Roman"/>
                <a:cs typeface="Microsoft Sans Serif"/>
              </a:rPr>
              <a:t> </a:t>
            </a:r>
            <a:endParaRPr lang="en-US" sz="1400" dirty="0">
              <a:solidFill>
                <a:schemeClr val="tx1"/>
              </a:solidFill>
              <a:latin typeface="Times New Roman"/>
              <a:cs typeface="Microsoft Sans Serif"/>
            </a:endParaRPr>
          </a:p>
          <a:p>
            <a:pPr marL="12700" marR="165735">
              <a:spcBef>
                <a:spcPts val="5"/>
              </a:spcBef>
            </a:pPr>
            <a:r>
              <a:rPr lang="en-US" sz="1400" b="1" spc="-5" dirty="0" err="1">
                <a:solidFill>
                  <a:schemeClr val="tx1"/>
                </a:solidFill>
                <a:latin typeface="Times New Roman"/>
                <a:cs typeface="Arial"/>
              </a:rPr>
              <a:t>reservation_status</a:t>
            </a:r>
            <a:r>
              <a:rPr lang="en-US" sz="1400" b="1" spc="-35" dirty="0">
                <a:solidFill>
                  <a:schemeClr val="tx1"/>
                </a:solidFill>
                <a:latin typeface="Times New Roman"/>
                <a:cs typeface="Arial"/>
              </a:rPr>
              <a:t> </a:t>
            </a:r>
            <a:r>
              <a:rPr lang="en-US" sz="1400" spc="-5" dirty="0">
                <a:solidFill>
                  <a:schemeClr val="tx1"/>
                </a:solidFill>
                <a:latin typeface="Times New Roman"/>
                <a:cs typeface="Microsoft Sans Serif"/>
              </a:rPr>
              <a:t>:</a:t>
            </a:r>
            <a:r>
              <a:rPr lang="en-US" sz="1400" spc="15" dirty="0">
                <a:solidFill>
                  <a:schemeClr val="tx1"/>
                </a:solidFill>
                <a:latin typeface="Times New Roman"/>
                <a:cs typeface="Microsoft Sans Serif"/>
              </a:rPr>
              <a:t> </a:t>
            </a:r>
            <a:r>
              <a:rPr lang="en-US" sz="1400" spc="-5" dirty="0">
                <a:solidFill>
                  <a:schemeClr val="tx1"/>
                </a:solidFill>
                <a:latin typeface="Times New Roman"/>
                <a:cs typeface="Microsoft Sans Serif"/>
              </a:rPr>
              <a:t>Reservation</a:t>
            </a:r>
            <a:r>
              <a:rPr lang="en-US" sz="1400" spc="-10" dirty="0">
                <a:solidFill>
                  <a:schemeClr val="tx1"/>
                </a:solidFill>
                <a:latin typeface="Times New Roman"/>
                <a:cs typeface="Microsoft Sans Serif"/>
              </a:rPr>
              <a:t> </a:t>
            </a:r>
            <a:r>
              <a:rPr lang="en-US" sz="1400" spc="-5" dirty="0">
                <a:solidFill>
                  <a:schemeClr val="tx1"/>
                </a:solidFill>
                <a:latin typeface="Times New Roman"/>
                <a:cs typeface="Microsoft Sans Serif"/>
              </a:rPr>
              <a:t>last</a:t>
            </a:r>
            <a:r>
              <a:rPr lang="en-US" sz="1400" spc="5" dirty="0">
                <a:solidFill>
                  <a:schemeClr val="tx1"/>
                </a:solidFill>
                <a:latin typeface="Times New Roman"/>
                <a:cs typeface="Microsoft Sans Serif"/>
              </a:rPr>
              <a:t> </a:t>
            </a:r>
            <a:r>
              <a:rPr lang="en-US" sz="1400" spc="-5" dirty="0">
                <a:solidFill>
                  <a:schemeClr val="tx1"/>
                </a:solidFill>
                <a:latin typeface="Times New Roman"/>
                <a:cs typeface="Microsoft Sans Serif"/>
              </a:rPr>
              <a:t>status.</a:t>
            </a:r>
          </a:p>
          <a:p>
            <a:pPr marL="12700" marR="165735">
              <a:spcBef>
                <a:spcPts val="5"/>
              </a:spcBef>
            </a:pPr>
            <a:r>
              <a:rPr lang="en-US" sz="1400" b="1" spc="-5" dirty="0" err="1">
                <a:solidFill>
                  <a:schemeClr val="tx1"/>
                </a:solidFill>
                <a:latin typeface="Times New Roman"/>
                <a:cs typeface="Arial"/>
              </a:rPr>
              <a:t>reservation_status</a:t>
            </a:r>
            <a:r>
              <a:rPr lang="en-US" sz="1400" b="1" spc="-5" dirty="0" err="1">
                <a:solidFill>
                  <a:schemeClr val="tx1"/>
                </a:solidFill>
                <a:latin typeface="Times New Roman"/>
                <a:cs typeface="Microsoft Sans Serif"/>
              </a:rPr>
              <a:t>_date</a:t>
            </a:r>
            <a:r>
              <a:rPr lang="en-US" sz="1400" b="1" spc="-5" dirty="0">
                <a:solidFill>
                  <a:schemeClr val="tx1"/>
                </a:solidFill>
                <a:latin typeface="Times New Roman"/>
                <a:cs typeface="Microsoft Sans Serif"/>
              </a:rPr>
              <a:t> : </a:t>
            </a:r>
            <a:r>
              <a:rPr lang="en-US" sz="1400" spc="-5" dirty="0">
                <a:solidFill>
                  <a:schemeClr val="tx1"/>
                </a:solidFill>
                <a:latin typeface="Times New Roman"/>
                <a:cs typeface="Microsoft Sans Serif"/>
              </a:rPr>
              <a:t>date of reservation status done.</a:t>
            </a:r>
          </a:p>
          <a:p>
            <a:pPr marL="12700" marR="165735">
              <a:spcBef>
                <a:spcPts val="5"/>
              </a:spcBef>
            </a:pPr>
            <a:endParaRPr lang="en-US" sz="1400" dirty="0">
              <a:solidFill>
                <a:schemeClr val="tx1"/>
              </a:solidFill>
              <a:latin typeface="Times New Roman"/>
              <a:cs typeface="Microsoft Sans Serif"/>
            </a:endParaRPr>
          </a:p>
          <a:p>
            <a:pPr marL="12700" marR="6014085">
              <a:spcBef>
                <a:spcPts val="5"/>
              </a:spcBef>
            </a:pPr>
            <a:endParaRPr lang="en-CA"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982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A874DE6-621D-A75A-5FCB-469A26E5A2AC}"/>
              </a:ext>
            </a:extLst>
          </p:cNvPr>
          <p:cNvSpPr/>
          <p:nvPr/>
        </p:nvSpPr>
        <p:spPr>
          <a:xfrm>
            <a:off x="121298" y="195943"/>
            <a:ext cx="5626359" cy="36762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dirty="0"/>
          </a:p>
        </p:txBody>
      </p:sp>
      <p:sp>
        <p:nvSpPr>
          <p:cNvPr id="5" name="Rectangle: Rounded Corners 4">
            <a:extLst>
              <a:ext uri="{FF2B5EF4-FFF2-40B4-BE49-F238E27FC236}">
                <a16:creationId xmlns:a16="http://schemas.microsoft.com/office/drawing/2014/main" id="{BEFC897A-0BF1-46F1-84FC-BEC53E27CEF5}"/>
              </a:ext>
            </a:extLst>
          </p:cNvPr>
          <p:cNvSpPr/>
          <p:nvPr/>
        </p:nvSpPr>
        <p:spPr>
          <a:xfrm>
            <a:off x="6186196" y="195943"/>
            <a:ext cx="5626800" cy="36762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6" name="Rectangle 5">
            <a:extLst>
              <a:ext uri="{FF2B5EF4-FFF2-40B4-BE49-F238E27FC236}">
                <a16:creationId xmlns:a16="http://schemas.microsoft.com/office/drawing/2014/main" id="{07B8995C-ED48-7502-E6E5-17BF9CB1A7B0}"/>
              </a:ext>
            </a:extLst>
          </p:cNvPr>
          <p:cNvSpPr/>
          <p:nvPr/>
        </p:nvSpPr>
        <p:spPr>
          <a:xfrm>
            <a:off x="541176" y="326571"/>
            <a:ext cx="5010538" cy="3359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Times New Roman" panose="02020603050405020304" pitchFamily="18" charset="0"/>
                <a:cs typeface="Times New Roman" panose="02020603050405020304" pitchFamily="18" charset="0"/>
              </a:rPr>
              <a:t>Which hotel has more bookings??</a:t>
            </a:r>
          </a:p>
        </p:txBody>
      </p:sp>
      <p:sp>
        <p:nvSpPr>
          <p:cNvPr id="8" name="Rectangle: Rounded Corners 7">
            <a:extLst>
              <a:ext uri="{FF2B5EF4-FFF2-40B4-BE49-F238E27FC236}">
                <a16:creationId xmlns:a16="http://schemas.microsoft.com/office/drawing/2014/main" id="{B0B95B69-FE55-E266-0263-E80329E12F07}"/>
              </a:ext>
            </a:extLst>
          </p:cNvPr>
          <p:cNvSpPr/>
          <p:nvPr/>
        </p:nvSpPr>
        <p:spPr>
          <a:xfrm>
            <a:off x="6449228" y="326571"/>
            <a:ext cx="5100735" cy="401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Times New Roman" panose="02020603050405020304" pitchFamily="18" charset="0"/>
                <a:cs typeface="Times New Roman" panose="02020603050405020304" pitchFamily="18" charset="0"/>
              </a:rPr>
              <a:t>Total Cancellation Percentage</a:t>
            </a:r>
          </a:p>
        </p:txBody>
      </p:sp>
      <p:sp>
        <p:nvSpPr>
          <p:cNvPr id="10" name="Rectangle: Rounded Corners 9">
            <a:extLst>
              <a:ext uri="{FF2B5EF4-FFF2-40B4-BE49-F238E27FC236}">
                <a16:creationId xmlns:a16="http://schemas.microsoft.com/office/drawing/2014/main" id="{B01C0D55-5CA0-E9DC-42C3-62B93DF4B313}"/>
              </a:ext>
            </a:extLst>
          </p:cNvPr>
          <p:cNvSpPr/>
          <p:nvPr/>
        </p:nvSpPr>
        <p:spPr>
          <a:xfrm>
            <a:off x="195943" y="4189445"/>
            <a:ext cx="11840547" cy="196875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v"/>
            </a:pPr>
            <a:r>
              <a:rPr lang="en-CA" dirty="0">
                <a:latin typeface="Times New Roman" panose="02020603050405020304" pitchFamily="18" charset="0"/>
                <a:cs typeface="Times New Roman" panose="02020603050405020304" pitchFamily="18" charset="0"/>
              </a:rPr>
              <a:t>More than 60% bookings are for City Hotel and rest for Resort Hotel so we can say City Hotel is most preferred by guests.</a:t>
            </a:r>
          </a:p>
          <a:p>
            <a:pPr marL="285750" indent="-285750">
              <a:buFont typeface="Wingdings" panose="05000000000000000000" pitchFamily="2" charset="2"/>
              <a:buChar char="v"/>
            </a:pPr>
            <a:r>
              <a:rPr lang="en-CA" dirty="0">
                <a:latin typeface="Times New Roman" panose="02020603050405020304" pitchFamily="18" charset="0"/>
                <a:cs typeface="Times New Roman" panose="02020603050405020304" pitchFamily="18" charset="0"/>
              </a:rPr>
              <a:t>27.5% bookings were cancelled out of all bookings.</a:t>
            </a:r>
          </a:p>
        </p:txBody>
      </p:sp>
      <p:pic>
        <p:nvPicPr>
          <p:cNvPr id="12" name="Picture 11">
            <a:extLst>
              <a:ext uri="{FF2B5EF4-FFF2-40B4-BE49-F238E27FC236}">
                <a16:creationId xmlns:a16="http://schemas.microsoft.com/office/drawing/2014/main" id="{A5C444B6-059E-905D-2FF6-AEB464ED2EB9}"/>
              </a:ext>
            </a:extLst>
          </p:cNvPr>
          <p:cNvPicPr>
            <a:picLocks noChangeAspect="1"/>
          </p:cNvPicPr>
          <p:nvPr/>
        </p:nvPicPr>
        <p:blipFill>
          <a:blip r:embed="rId2"/>
          <a:stretch>
            <a:fillRect/>
          </a:stretch>
        </p:blipFill>
        <p:spPr>
          <a:xfrm>
            <a:off x="1231640" y="799055"/>
            <a:ext cx="3405674" cy="2971354"/>
          </a:xfrm>
          <a:prstGeom prst="rect">
            <a:avLst/>
          </a:prstGeom>
        </p:spPr>
      </p:pic>
      <p:pic>
        <p:nvPicPr>
          <p:cNvPr id="14" name="Picture 13">
            <a:extLst>
              <a:ext uri="{FF2B5EF4-FFF2-40B4-BE49-F238E27FC236}">
                <a16:creationId xmlns:a16="http://schemas.microsoft.com/office/drawing/2014/main" id="{8ADD0BDC-C20D-CFDA-B1C7-323CDC6AB707}"/>
              </a:ext>
            </a:extLst>
          </p:cNvPr>
          <p:cNvPicPr>
            <a:picLocks noChangeAspect="1"/>
          </p:cNvPicPr>
          <p:nvPr/>
        </p:nvPicPr>
        <p:blipFill>
          <a:blip r:embed="rId3"/>
          <a:stretch>
            <a:fillRect/>
          </a:stretch>
        </p:blipFill>
        <p:spPr>
          <a:xfrm>
            <a:off x="7022841" y="799055"/>
            <a:ext cx="3483428" cy="3030716"/>
          </a:xfrm>
          <a:prstGeom prst="rect">
            <a:avLst/>
          </a:prstGeom>
        </p:spPr>
      </p:pic>
    </p:spTree>
    <p:extLst>
      <p:ext uri="{BB962C8B-B14F-4D97-AF65-F5344CB8AC3E}">
        <p14:creationId xmlns:p14="http://schemas.microsoft.com/office/powerpoint/2010/main" val="76998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A874DE6-621D-A75A-5FCB-469A26E5A2AC}"/>
              </a:ext>
            </a:extLst>
          </p:cNvPr>
          <p:cNvSpPr/>
          <p:nvPr/>
        </p:nvSpPr>
        <p:spPr>
          <a:xfrm>
            <a:off x="121298" y="195943"/>
            <a:ext cx="5626359" cy="36762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dirty="0"/>
          </a:p>
        </p:txBody>
      </p:sp>
      <p:sp>
        <p:nvSpPr>
          <p:cNvPr id="5" name="Rectangle: Rounded Corners 4">
            <a:extLst>
              <a:ext uri="{FF2B5EF4-FFF2-40B4-BE49-F238E27FC236}">
                <a16:creationId xmlns:a16="http://schemas.microsoft.com/office/drawing/2014/main" id="{BEFC897A-0BF1-46F1-84FC-BEC53E27CEF5}"/>
              </a:ext>
            </a:extLst>
          </p:cNvPr>
          <p:cNvSpPr/>
          <p:nvPr/>
        </p:nvSpPr>
        <p:spPr>
          <a:xfrm>
            <a:off x="6186196" y="195943"/>
            <a:ext cx="5626800" cy="36762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6" name="Rectangle 5">
            <a:extLst>
              <a:ext uri="{FF2B5EF4-FFF2-40B4-BE49-F238E27FC236}">
                <a16:creationId xmlns:a16="http://schemas.microsoft.com/office/drawing/2014/main" id="{07B8995C-ED48-7502-E6E5-17BF9CB1A7B0}"/>
              </a:ext>
            </a:extLst>
          </p:cNvPr>
          <p:cNvSpPr/>
          <p:nvPr/>
        </p:nvSpPr>
        <p:spPr>
          <a:xfrm>
            <a:off x="550507" y="326571"/>
            <a:ext cx="5010538" cy="3359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Times New Roman" panose="02020603050405020304" pitchFamily="18" charset="0"/>
                <a:cs typeface="Times New Roman" panose="02020603050405020304" pitchFamily="18" charset="0"/>
              </a:rPr>
              <a:t>Total Percentage of Repeated Guests</a:t>
            </a:r>
          </a:p>
        </p:txBody>
      </p:sp>
      <p:sp>
        <p:nvSpPr>
          <p:cNvPr id="8" name="Rectangle: Rounded Corners 7">
            <a:extLst>
              <a:ext uri="{FF2B5EF4-FFF2-40B4-BE49-F238E27FC236}">
                <a16:creationId xmlns:a16="http://schemas.microsoft.com/office/drawing/2014/main" id="{B0B95B69-FE55-E266-0263-E80329E12F07}"/>
              </a:ext>
            </a:extLst>
          </p:cNvPr>
          <p:cNvSpPr/>
          <p:nvPr/>
        </p:nvSpPr>
        <p:spPr>
          <a:xfrm>
            <a:off x="6449228" y="326571"/>
            <a:ext cx="5100735" cy="401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Times New Roman" panose="02020603050405020304" pitchFamily="18" charset="0"/>
                <a:cs typeface="Times New Roman" panose="02020603050405020304" pitchFamily="18" charset="0"/>
              </a:rPr>
              <a:t>Distribution of Car Parking</a:t>
            </a:r>
          </a:p>
        </p:txBody>
      </p:sp>
      <p:sp>
        <p:nvSpPr>
          <p:cNvPr id="10" name="Rectangle: Rounded Corners 9">
            <a:extLst>
              <a:ext uri="{FF2B5EF4-FFF2-40B4-BE49-F238E27FC236}">
                <a16:creationId xmlns:a16="http://schemas.microsoft.com/office/drawing/2014/main" id="{B01C0D55-5CA0-E9DC-42C3-62B93DF4B313}"/>
              </a:ext>
            </a:extLst>
          </p:cNvPr>
          <p:cNvSpPr/>
          <p:nvPr/>
        </p:nvSpPr>
        <p:spPr>
          <a:xfrm>
            <a:off x="195943" y="4189445"/>
            <a:ext cx="11840547" cy="196875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97815" indent="-285750">
              <a:lnSpc>
                <a:spcPct val="100000"/>
              </a:lnSpc>
              <a:buFont typeface="Wingdings" panose="05000000000000000000" pitchFamily="2" charset="2"/>
              <a:buChar char="v"/>
              <a:tabLst>
                <a:tab pos="154940" algn="l"/>
              </a:tabLst>
            </a:pPr>
            <a:r>
              <a:rPr lang="en-US" sz="1800" spc="-5" dirty="0">
                <a:latin typeface="Times New Roman"/>
                <a:cs typeface="Microsoft Sans Serif"/>
              </a:rPr>
              <a:t>Only</a:t>
            </a:r>
            <a:r>
              <a:rPr lang="en-US" sz="1800" spc="10" dirty="0">
                <a:latin typeface="Times New Roman"/>
                <a:cs typeface="Microsoft Sans Serif"/>
              </a:rPr>
              <a:t> </a:t>
            </a:r>
            <a:r>
              <a:rPr lang="en-US" sz="1800" spc="-5" dirty="0">
                <a:latin typeface="Times New Roman"/>
                <a:cs typeface="Microsoft Sans Serif"/>
              </a:rPr>
              <a:t>3.9</a:t>
            </a:r>
            <a:r>
              <a:rPr lang="en-US" sz="1800" spc="20" dirty="0">
                <a:latin typeface="Times New Roman"/>
                <a:cs typeface="Microsoft Sans Serif"/>
              </a:rPr>
              <a:t> </a:t>
            </a:r>
            <a:r>
              <a:rPr lang="en-US" sz="1800" spc="-5" dirty="0">
                <a:latin typeface="Times New Roman"/>
                <a:cs typeface="Microsoft Sans Serif"/>
              </a:rPr>
              <a:t>%</a:t>
            </a:r>
            <a:r>
              <a:rPr lang="en-US" sz="1800" spc="30" dirty="0">
                <a:latin typeface="Times New Roman"/>
                <a:cs typeface="Microsoft Sans Serif"/>
              </a:rPr>
              <a:t> </a:t>
            </a:r>
            <a:r>
              <a:rPr lang="en-US" sz="1800" spc="-5" dirty="0">
                <a:latin typeface="Times New Roman"/>
                <a:cs typeface="Microsoft Sans Serif"/>
              </a:rPr>
              <a:t>people</a:t>
            </a:r>
            <a:r>
              <a:rPr lang="en-US" sz="1800" dirty="0">
                <a:latin typeface="Times New Roman"/>
                <a:cs typeface="Microsoft Sans Serif"/>
              </a:rPr>
              <a:t> </a:t>
            </a:r>
            <a:r>
              <a:rPr lang="en-US" sz="1800" spc="-5" dirty="0">
                <a:latin typeface="Times New Roman"/>
                <a:cs typeface="Microsoft Sans Serif"/>
              </a:rPr>
              <a:t>were</a:t>
            </a:r>
            <a:r>
              <a:rPr lang="en-US" sz="1800" spc="15" dirty="0">
                <a:latin typeface="Times New Roman"/>
                <a:cs typeface="Microsoft Sans Serif"/>
              </a:rPr>
              <a:t> </a:t>
            </a:r>
            <a:r>
              <a:rPr lang="en-US" sz="1800" spc="-5" dirty="0">
                <a:latin typeface="Times New Roman"/>
                <a:cs typeface="Microsoft Sans Serif"/>
              </a:rPr>
              <a:t>revisited</a:t>
            </a:r>
            <a:r>
              <a:rPr lang="en-US" sz="1800" dirty="0">
                <a:latin typeface="Times New Roman"/>
                <a:cs typeface="Microsoft Sans Serif"/>
              </a:rPr>
              <a:t> </a:t>
            </a:r>
            <a:r>
              <a:rPr lang="en-US" sz="1800" spc="-5" dirty="0">
                <a:latin typeface="Times New Roman"/>
                <a:cs typeface="Microsoft Sans Serif"/>
              </a:rPr>
              <a:t>the</a:t>
            </a:r>
            <a:r>
              <a:rPr lang="en-US" sz="1800" spc="20" dirty="0">
                <a:latin typeface="Times New Roman"/>
                <a:cs typeface="Microsoft Sans Serif"/>
              </a:rPr>
              <a:t> </a:t>
            </a:r>
            <a:r>
              <a:rPr lang="en-US" sz="1800" spc="-5" dirty="0">
                <a:latin typeface="Times New Roman"/>
                <a:cs typeface="Microsoft Sans Serif"/>
              </a:rPr>
              <a:t>hotels.</a:t>
            </a:r>
            <a:r>
              <a:rPr lang="en-US" sz="1800" spc="5" dirty="0">
                <a:latin typeface="Times New Roman"/>
                <a:cs typeface="Microsoft Sans Serif"/>
              </a:rPr>
              <a:t> </a:t>
            </a:r>
            <a:r>
              <a:rPr lang="en-US" sz="1800" spc="-5" dirty="0">
                <a:latin typeface="Times New Roman"/>
                <a:cs typeface="Microsoft Sans Serif"/>
              </a:rPr>
              <a:t>Rest</a:t>
            </a:r>
            <a:r>
              <a:rPr lang="en-US" sz="1800" spc="25" dirty="0">
                <a:latin typeface="Times New Roman"/>
                <a:cs typeface="Microsoft Sans Serif"/>
              </a:rPr>
              <a:t> </a:t>
            </a:r>
            <a:r>
              <a:rPr lang="en-US" sz="1800" spc="-5" dirty="0">
                <a:latin typeface="Times New Roman"/>
                <a:cs typeface="Microsoft Sans Serif"/>
              </a:rPr>
              <a:t>96.1</a:t>
            </a:r>
            <a:r>
              <a:rPr lang="en-US" sz="1800" dirty="0">
                <a:latin typeface="Times New Roman"/>
                <a:cs typeface="Microsoft Sans Serif"/>
              </a:rPr>
              <a:t> </a:t>
            </a:r>
            <a:r>
              <a:rPr lang="en-US" sz="1800" spc="-5" dirty="0">
                <a:latin typeface="Times New Roman"/>
                <a:cs typeface="Microsoft Sans Serif"/>
              </a:rPr>
              <a:t>%</a:t>
            </a:r>
            <a:r>
              <a:rPr lang="en-US" sz="1800" spc="30" dirty="0">
                <a:latin typeface="Times New Roman"/>
                <a:cs typeface="Microsoft Sans Serif"/>
              </a:rPr>
              <a:t> </a:t>
            </a:r>
            <a:r>
              <a:rPr lang="en-US" sz="1800" spc="-5" dirty="0">
                <a:latin typeface="Times New Roman"/>
                <a:cs typeface="Microsoft Sans Serif"/>
              </a:rPr>
              <a:t>were</a:t>
            </a:r>
            <a:r>
              <a:rPr lang="en-US" sz="1800" spc="20" dirty="0">
                <a:latin typeface="Times New Roman"/>
                <a:cs typeface="Microsoft Sans Serif"/>
              </a:rPr>
              <a:t> </a:t>
            </a:r>
            <a:r>
              <a:rPr lang="en-US" sz="1800" spc="-5" dirty="0">
                <a:latin typeface="Times New Roman"/>
                <a:cs typeface="Microsoft Sans Serif"/>
              </a:rPr>
              <a:t>new</a:t>
            </a:r>
            <a:r>
              <a:rPr lang="en-US" sz="1800" spc="20" dirty="0">
                <a:latin typeface="Times New Roman"/>
                <a:cs typeface="Microsoft Sans Serif"/>
              </a:rPr>
              <a:t> </a:t>
            </a:r>
            <a:r>
              <a:rPr lang="en-US" sz="1800" spc="-5" dirty="0">
                <a:latin typeface="Times New Roman"/>
                <a:cs typeface="Microsoft Sans Serif"/>
              </a:rPr>
              <a:t>guests.</a:t>
            </a:r>
            <a:r>
              <a:rPr lang="en-US" sz="1800" spc="-10" dirty="0">
                <a:latin typeface="Times New Roman"/>
                <a:cs typeface="Microsoft Sans Serif"/>
              </a:rPr>
              <a:t> </a:t>
            </a:r>
            <a:r>
              <a:rPr lang="en-US" sz="1800" spc="-5" dirty="0">
                <a:latin typeface="Times New Roman"/>
                <a:cs typeface="Microsoft Sans Serif"/>
              </a:rPr>
              <a:t>Thus,</a:t>
            </a:r>
            <a:r>
              <a:rPr lang="en-US" sz="1800" spc="10" dirty="0">
                <a:latin typeface="Times New Roman"/>
                <a:cs typeface="Microsoft Sans Serif"/>
              </a:rPr>
              <a:t> </a:t>
            </a:r>
            <a:r>
              <a:rPr lang="en-US" sz="1800" spc="-5" dirty="0">
                <a:latin typeface="Times New Roman"/>
                <a:cs typeface="Microsoft Sans Serif"/>
              </a:rPr>
              <a:t>retention</a:t>
            </a:r>
            <a:r>
              <a:rPr lang="en-US" sz="1800" dirty="0">
                <a:latin typeface="Times New Roman"/>
                <a:cs typeface="Microsoft Sans Serif"/>
              </a:rPr>
              <a:t> </a:t>
            </a:r>
            <a:r>
              <a:rPr lang="en-US" sz="1800" spc="-5" dirty="0">
                <a:latin typeface="Times New Roman"/>
                <a:cs typeface="Microsoft Sans Serif"/>
              </a:rPr>
              <a:t>rate</a:t>
            </a:r>
            <a:r>
              <a:rPr lang="en-US" sz="1800" spc="10" dirty="0">
                <a:latin typeface="Times New Roman"/>
                <a:cs typeface="Microsoft Sans Serif"/>
              </a:rPr>
              <a:t> </a:t>
            </a:r>
            <a:r>
              <a:rPr lang="en-US" sz="1800" spc="-5" dirty="0">
                <a:latin typeface="Times New Roman"/>
                <a:cs typeface="Microsoft Sans Serif"/>
              </a:rPr>
              <a:t>is</a:t>
            </a:r>
            <a:r>
              <a:rPr lang="en-US" sz="1800" spc="20" dirty="0">
                <a:latin typeface="Times New Roman"/>
                <a:cs typeface="Microsoft Sans Serif"/>
              </a:rPr>
              <a:t> </a:t>
            </a:r>
            <a:r>
              <a:rPr lang="en-US" sz="1800" spc="-5" dirty="0">
                <a:latin typeface="Times New Roman"/>
                <a:cs typeface="Microsoft Sans Serif"/>
              </a:rPr>
              <a:t>low.</a:t>
            </a:r>
          </a:p>
          <a:p>
            <a:pPr marL="12065">
              <a:lnSpc>
                <a:spcPct val="100000"/>
              </a:lnSpc>
              <a:tabLst>
                <a:tab pos="154940" algn="l"/>
              </a:tabLst>
            </a:pPr>
            <a:endParaRPr lang="en-US" sz="1800" dirty="0">
              <a:latin typeface="Times New Roman"/>
              <a:cs typeface="Microsoft Sans Serif"/>
            </a:endParaRPr>
          </a:p>
          <a:p>
            <a:pPr marL="297815" marR="574040" indent="-285750">
              <a:spcBef>
                <a:spcPts val="5"/>
              </a:spcBef>
              <a:buSzPct val="92857"/>
              <a:buFont typeface="Wingdings" panose="05000000000000000000" pitchFamily="2" charset="2"/>
              <a:buChar char="v"/>
              <a:tabLst>
                <a:tab pos="154940" algn="l"/>
              </a:tabLst>
            </a:pPr>
            <a:r>
              <a:rPr lang="en-US" sz="1800" spc="-5" dirty="0">
                <a:latin typeface="Times New Roman"/>
                <a:cs typeface="Microsoft Sans Serif"/>
              </a:rPr>
              <a:t>Most</a:t>
            </a:r>
            <a:r>
              <a:rPr lang="en-US" sz="1800" spc="5" dirty="0">
                <a:latin typeface="Times New Roman"/>
                <a:cs typeface="Microsoft Sans Serif"/>
              </a:rPr>
              <a:t> </a:t>
            </a:r>
            <a:r>
              <a:rPr lang="en-US" sz="1800" spc="-5" dirty="0">
                <a:latin typeface="Times New Roman"/>
                <a:cs typeface="Microsoft Sans Serif"/>
              </a:rPr>
              <a:t>of</a:t>
            </a:r>
            <a:r>
              <a:rPr lang="en-US" sz="1800" spc="15" dirty="0">
                <a:latin typeface="Times New Roman"/>
                <a:cs typeface="Microsoft Sans Serif"/>
              </a:rPr>
              <a:t> </a:t>
            </a:r>
            <a:r>
              <a:rPr lang="en-US" sz="1800" spc="-5" dirty="0">
                <a:latin typeface="Times New Roman"/>
                <a:cs typeface="Microsoft Sans Serif"/>
              </a:rPr>
              <a:t>the</a:t>
            </a:r>
            <a:r>
              <a:rPr lang="en-US" sz="1800" spc="20" dirty="0">
                <a:latin typeface="Times New Roman"/>
                <a:cs typeface="Microsoft Sans Serif"/>
              </a:rPr>
              <a:t> </a:t>
            </a:r>
            <a:r>
              <a:rPr lang="en-US" sz="1800" spc="-5" dirty="0">
                <a:latin typeface="Times New Roman"/>
                <a:cs typeface="Microsoft Sans Serif"/>
              </a:rPr>
              <a:t>customers(91.6%)</a:t>
            </a:r>
            <a:r>
              <a:rPr lang="en-US" sz="1800" dirty="0">
                <a:latin typeface="Times New Roman"/>
                <a:cs typeface="Microsoft Sans Serif"/>
              </a:rPr>
              <a:t> </a:t>
            </a:r>
            <a:r>
              <a:rPr lang="en-US" sz="1800" spc="-5" dirty="0">
                <a:latin typeface="Times New Roman"/>
                <a:cs typeface="Microsoft Sans Serif"/>
              </a:rPr>
              <a:t>do</a:t>
            </a:r>
            <a:r>
              <a:rPr lang="en-US" sz="1800" spc="15" dirty="0">
                <a:latin typeface="Times New Roman"/>
                <a:cs typeface="Microsoft Sans Serif"/>
              </a:rPr>
              <a:t> </a:t>
            </a:r>
            <a:r>
              <a:rPr lang="en-US" sz="1800" spc="-5" dirty="0">
                <a:latin typeface="Times New Roman"/>
                <a:cs typeface="Microsoft Sans Serif"/>
              </a:rPr>
              <a:t>not</a:t>
            </a:r>
            <a:r>
              <a:rPr lang="en-US" sz="1800" spc="10" dirty="0">
                <a:latin typeface="Times New Roman"/>
                <a:cs typeface="Microsoft Sans Serif"/>
              </a:rPr>
              <a:t> </a:t>
            </a:r>
            <a:r>
              <a:rPr lang="en-US" sz="1800" spc="-5" dirty="0">
                <a:latin typeface="Times New Roman"/>
                <a:cs typeface="Microsoft Sans Serif"/>
              </a:rPr>
              <a:t>require car</a:t>
            </a:r>
            <a:r>
              <a:rPr lang="en-US" sz="1800" spc="10" dirty="0">
                <a:latin typeface="Times New Roman"/>
                <a:cs typeface="Microsoft Sans Serif"/>
              </a:rPr>
              <a:t> </a:t>
            </a:r>
            <a:r>
              <a:rPr lang="en-US" sz="1800" spc="-5" dirty="0">
                <a:latin typeface="Times New Roman"/>
                <a:cs typeface="Microsoft Sans Serif"/>
              </a:rPr>
              <a:t>parking spaces. </a:t>
            </a:r>
            <a:r>
              <a:rPr lang="en-US" sz="1800" spc="-355" dirty="0">
                <a:latin typeface="Times New Roman"/>
                <a:cs typeface="Microsoft Sans Serif"/>
              </a:rPr>
              <a:t> </a:t>
            </a:r>
            <a:r>
              <a:rPr lang="en-US" sz="1800" spc="-5" dirty="0">
                <a:latin typeface="Times New Roman"/>
                <a:cs typeface="Microsoft Sans Serif"/>
              </a:rPr>
              <a:t>Only</a:t>
            </a:r>
            <a:r>
              <a:rPr lang="en-US" sz="1800" spc="15" dirty="0">
                <a:latin typeface="Times New Roman"/>
                <a:cs typeface="Microsoft Sans Serif"/>
              </a:rPr>
              <a:t> </a:t>
            </a:r>
            <a:r>
              <a:rPr lang="en-US" sz="1800" spc="-5" dirty="0">
                <a:latin typeface="Times New Roman"/>
                <a:cs typeface="Microsoft Sans Serif"/>
              </a:rPr>
              <a:t>8.3</a:t>
            </a:r>
            <a:r>
              <a:rPr lang="en-US" sz="1800" spc="5" dirty="0">
                <a:latin typeface="Times New Roman"/>
                <a:cs typeface="Microsoft Sans Serif"/>
              </a:rPr>
              <a:t> </a:t>
            </a:r>
            <a:r>
              <a:rPr lang="en-US" sz="1800" spc="-5" dirty="0">
                <a:latin typeface="Times New Roman"/>
                <a:cs typeface="Microsoft Sans Serif"/>
              </a:rPr>
              <a:t>%</a:t>
            </a:r>
            <a:r>
              <a:rPr lang="en-US" sz="1800" spc="20" dirty="0">
                <a:latin typeface="Times New Roman"/>
                <a:cs typeface="Microsoft Sans Serif"/>
              </a:rPr>
              <a:t> </a:t>
            </a:r>
            <a:r>
              <a:rPr lang="en-US" sz="1800" spc="-5" dirty="0">
                <a:latin typeface="Times New Roman"/>
                <a:cs typeface="Microsoft Sans Serif"/>
              </a:rPr>
              <a:t>people</a:t>
            </a:r>
            <a:r>
              <a:rPr lang="en-US" sz="1800" spc="-10" dirty="0">
                <a:latin typeface="Times New Roman"/>
                <a:cs typeface="Microsoft Sans Serif"/>
              </a:rPr>
              <a:t> </a:t>
            </a:r>
            <a:r>
              <a:rPr lang="en-US" sz="1800" spc="-5" dirty="0">
                <a:latin typeface="Times New Roman"/>
                <a:cs typeface="Microsoft Sans Serif"/>
              </a:rPr>
              <a:t>required</a:t>
            </a:r>
            <a:r>
              <a:rPr lang="en-US" sz="1800" spc="-10" dirty="0">
                <a:latin typeface="Times New Roman"/>
                <a:cs typeface="Microsoft Sans Serif"/>
              </a:rPr>
              <a:t> </a:t>
            </a:r>
            <a:r>
              <a:rPr lang="en-US" sz="1800" spc="-5" dirty="0">
                <a:latin typeface="Times New Roman"/>
                <a:cs typeface="Microsoft Sans Serif"/>
              </a:rPr>
              <a:t>only</a:t>
            </a:r>
            <a:r>
              <a:rPr lang="en-US" sz="1800" spc="10" dirty="0">
                <a:latin typeface="Times New Roman"/>
                <a:cs typeface="Microsoft Sans Serif"/>
              </a:rPr>
              <a:t> </a:t>
            </a:r>
            <a:r>
              <a:rPr lang="en-US" sz="1800" spc="-5" dirty="0">
                <a:latin typeface="Times New Roman"/>
                <a:cs typeface="Microsoft Sans Serif"/>
              </a:rPr>
              <a:t>1</a:t>
            </a:r>
            <a:r>
              <a:rPr lang="en-US" sz="1800" spc="15" dirty="0">
                <a:latin typeface="Times New Roman"/>
                <a:cs typeface="Microsoft Sans Serif"/>
              </a:rPr>
              <a:t> </a:t>
            </a:r>
            <a:r>
              <a:rPr lang="en-US" sz="1800" spc="-5" dirty="0">
                <a:latin typeface="Times New Roman"/>
                <a:cs typeface="Microsoft Sans Serif"/>
              </a:rPr>
              <a:t>car</a:t>
            </a:r>
            <a:r>
              <a:rPr lang="en-US" sz="1800" dirty="0">
                <a:latin typeface="Times New Roman"/>
                <a:cs typeface="Microsoft Sans Serif"/>
              </a:rPr>
              <a:t> </a:t>
            </a:r>
            <a:r>
              <a:rPr lang="en-US" sz="1800" spc="-5" dirty="0">
                <a:latin typeface="Times New Roman"/>
                <a:cs typeface="Microsoft Sans Serif"/>
              </a:rPr>
              <a:t>parking</a:t>
            </a:r>
            <a:r>
              <a:rPr lang="en-US" sz="1800" spc="-10" dirty="0">
                <a:latin typeface="Times New Roman"/>
                <a:cs typeface="Microsoft Sans Serif"/>
              </a:rPr>
              <a:t> </a:t>
            </a:r>
            <a:r>
              <a:rPr lang="en-US" sz="1800" spc="-5" dirty="0">
                <a:latin typeface="Times New Roman"/>
                <a:cs typeface="Microsoft Sans Serif"/>
              </a:rPr>
              <a:t>space.</a:t>
            </a:r>
            <a:endParaRPr lang="en-US" sz="1800" dirty="0">
              <a:latin typeface="Times New Roman"/>
              <a:cs typeface="Microsoft Sans Serif"/>
            </a:endParaRPr>
          </a:p>
        </p:txBody>
      </p:sp>
      <p:pic>
        <p:nvPicPr>
          <p:cNvPr id="2" name="Picture 1">
            <a:extLst>
              <a:ext uri="{FF2B5EF4-FFF2-40B4-BE49-F238E27FC236}">
                <a16:creationId xmlns:a16="http://schemas.microsoft.com/office/drawing/2014/main" id="{FAE55264-66E6-50D6-34F2-386F732BAA8D}"/>
              </a:ext>
            </a:extLst>
          </p:cNvPr>
          <p:cNvPicPr>
            <a:picLocks noChangeAspect="1"/>
          </p:cNvPicPr>
          <p:nvPr/>
        </p:nvPicPr>
        <p:blipFill>
          <a:blip r:embed="rId2"/>
          <a:stretch>
            <a:fillRect/>
          </a:stretch>
        </p:blipFill>
        <p:spPr>
          <a:xfrm>
            <a:off x="1572123" y="781554"/>
            <a:ext cx="2967306" cy="2980898"/>
          </a:xfrm>
          <a:prstGeom prst="rect">
            <a:avLst/>
          </a:prstGeom>
        </p:spPr>
      </p:pic>
      <p:pic>
        <p:nvPicPr>
          <p:cNvPr id="4" name="Picture 3">
            <a:extLst>
              <a:ext uri="{FF2B5EF4-FFF2-40B4-BE49-F238E27FC236}">
                <a16:creationId xmlns:a16="http://schemas.microsoft.com/office/drawing/2014/main" id="{CC68210F-1F54-5506-7172-F43FD58B6C04}"/>
              </a:ext>
            </a:extLst>
          </p:cNvPr>
          <p:cNvPicPr>
            <a:picLocks noChangeAspect="1"/>
          </p:cNvPicPr>
          <p:nvPr/>
        </p:nvPicPr>
        <p:blipFill>
          <a:blip r:embed="rId3"/>
          <a:stretch>
            <a:fillRect/>
          </a:stretch>
        </p:blipFill>
        <p:spPr>
          <a:xfrm>
            <a:off x="7652667" y="800264"/>
            <a:ext cx="2967210" cy="2980800"/>
          </a:xfrm>
          <a:prstGeom prst="rect">
            <a:avLst/>
          </a:prstGeom>
        </p:spPr>
      </p:pic>
    </p:spTree>
    <p:extLst>
      <p:ext uri="{BB962C8B-B14F-4D97-AF65-F5344CB8AC3E}">
        <p14:creationId xmlns:p14="http://schemas.microsoft.com/office/powerpoint/2010/main" val="1977869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A874DE6-621D-A75A-5FCB-469A26E5A2AC}"/>
              </a:ext>
            </a:extLst>
          </p:cNvPr>
          <p:cNvSpPr/>
          <p:nvPr/>
        </p:nvSpPr>
        <p:spPr>
          <a:xfrm>
            <a:off x="121298" y="195943"/>
            <a:ext cx="5626359" cy="36762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dirty="0"/>
          </a:p>
        </p:txBody>
      </p:sp>
      <p:sp>
        <p:nvSpPr>
          <p:cNvPr id="5" name="Rectangle: Rounded Corners 4">
            <a:extLst>
              <a:ext uri="{FF2B5EF4-FFF2-40B4-BE49-F238E27FC236}">
                <a16:creationId xmlns:a16="http://schemas.microsoft.com/office/drawing/2014/main" id="{BEFC897A-0BF1-46F1-84FC-BEC53E27CEF5}"/>
              </a:ext>
            </a:extLst>
          </p:cNvPr>
          <p:cNvSpPr/>
          <p:nvPr/>
        </p:nvSpPr>
        <p:spPr>
          <a:xfrm>
            <a:off x="6186196" y="195943"/>
            <a:ext cx="5626800" cy="36762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6" name="Rectangle 5">
            <a:extLst>
              <a:ext uri="{FF2B5EF4-FFF2-40B4-BE49-F238E27FC236}">
                <a16:creationId xmlns:a16="http://schemas.microsoft.com/office/drawing/2014/main" id="{07B8995C-ED48-7502-E6E5-17BF9CB1A7B0}"/>
              </a:ext>
            </a:extLst>
          </p:cNvPr>
          <p:cNvSpPr/>
          <p:nvPr/>
        </p:nvSpPr>
        <p:spPr>
          <a:xfrm>
            <a:off x="550507" y="326571"/>
            <a:ext cx="5010538" cy="3359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Times New Roman" panose="02020603050405020304" pitchFamily="18" charset="0"/>
                <a:cs typeface="Times New Roman" panose="02020603050405020304" pitchFamily="18" charset="0"/>
              </a:rPr>
              <a:t>Distribution of Customer Type</a:t>
            </a:r>
          </a:p>
        </p:txBody>
      </p:sp>
      <p:sp>
        <p:nvSpPr>
          <p:cNvPr id="8" name="Rectangle: Rounded Corners 7">
            <a:extLst>
              <a:ext uri="{FF2B5EF4-FFF2-40B4-BE49-F238E27FC236}">
                <a16:creationId xmlns:a16="http://schemas.microsoft.com/office/drawing/2014/main" id="{B0B95B69-FE55-E266-0263-E80329E12F07}"/>
              </a:ext>
            </a:extLst>
          </p:cNvPr>
          <p:cNvSpPr/>
          <p:nvPr/>
        </p:nvSpPr>
        <p:spPr>
          <a:xfrm>
            <a:off x="6449228" y="326571"/>
            <a:ext cx="5100735" cy="401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Times New Roman" panose="02020603050405020304" pitchFamily="18" charset="0"/>
                <a:cs typeface="Times New Roman" panose="02020603050405020304" pitchFamily="18" charset="0"/>
              </a:rPr>
              <a:t>Distribution of Deposit Type</a:t>
            </a:r>
          </a:p>
        </p:txBody>
      </p:sp>
      <p:sp>
        <p:nvSpPr>
          <p:cNvPr id="10" name="Rectangle: Rounded Corners 9">
            <a:extLst>
              <a:ext uri="{FF2B5EF4-FFF2-40B4-BE49-F238E27FC236}">
                <a16:creationId xmlns:a16="http://schemas.microsoft.com/office/drawing/2014/main" id="{B01C0D55-5CA0-E9DC-42C3-62B93DF4B313}"/>
              </a:ext>
            </a:extLst>
          </p:cNvPr>
          <p:cNvSpPr/>
          <p:nvPr/>
        </p:nvSpPr>
        <p:spPr>
          <a:xfrm>
            <a:off x="195943" y="4189445"/>
            <a:ext cx="11840547" cy="196875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98450" marR="5080" indent="-285750">
              <a:buFont typeface="Wingdings" panose="05000000000000000000" pitchFamily="2" charset="2"/>
              <a:buChar char="v"/>
              <a:tabLst>
                <a:tab pos="252095" algn="l"/>
              </a:tabLst>
            </a:pPr>
            <a:r>
              <a:rPr lang="en-US" sz="1600" spc="-5" dirty="0">
                <a:latin typeface="Times New Roman"/>
                <a:cs typeface="Microsoft Sans Serif"/>
              </a:rPr>
              <a:t>Most</a:t>
            </a:r>
            <a:r>
              <a:rPr lang="en-US" sz="1600" spc="10" dirty="0">
                <a:latin typeface="Times New Roman"/>
                <a:cs typeface="Microsoft Sans Serif"/>
              </a:rPr>
              <a:t> </a:t>
            </a:r>
            <a:r>
              <a:rPr lang="en-US" sz="1600" spc="-5" dirty="0">
                <a:latin typeface="Times New Roman"/>
                <a:cs typeface="Microsoft Sans Serif"/>
              </a:rPr>
              <a:t>of</a:t>
            </a:r>
            <a:r>
              <a:rPr lang="en-US" sz="1600" spc="20" dirty="0">
                <a:latin typeface="Times New Roman"/>
                <a:cs typeface="Microsoft Sans Serif"/>
              </a:rPr>
              <a:t> </a:t>
            </a:r>
            <a:r>
              <a:rPr lang="en-US" sz="1600" spc="-5" dirty="0">
                <a:latin typeface="Times New Roman"/>
                <a:cs typeface="Microsoft Sans Serif"/>
              </a:rPr>
              <a:t>the</a:t>
            </a:r>
            <a:r>
              <a:rPr lang="en-US" sz="1600" spc="25" dirty="0">
                <a:latin typeface="Times New Roman"/>
                <a:cs typeface="Microsoft Sans Serif"/>
              </a:rPr>
              <a:t> </a:t>
            </a:r>
            <a:r>
              <a:rPr lang="en-US" sz="1600" spc="-5" dirty="0">
                <a:latin typeface="Times New Roman"/>
                <a:cs typeface="Microsoft Sans Serif"/>
              </a:rPr>
              <a:t>customers/guests</a:t>
            </a:r>
            <a:r>
              <a:rPr lang="en-US" sz="1600" dirty="0">
                <a:latin typeface="Times New Roman"/>
                <a:cs typeface="Microsoft Sans Serif"/>
              </a:rPr>
              <a:t> </a:t>
            </a:r>
            <a:r>
              <a:rPr lang="en-US" sz="1600" spc="-5" dirty="0">
                <a:latin typeface="Times New Roman"/>
                <a:cs typeface="Microsoft Sans Serif"/>
              </a:rPr>
              <a:t>were</a:t>
            </a:r>
            <a:r>
              <a:rPr lang="en-US" sz="1600" spc="25" dirty="0">
                <a:latin typeface="Times New Roman"/>
                <a:cs typeface="Microsoft Sans Serif"/>
              </a:rPr>
              <a:t> </a:t>
            </a:r>
            <a:r>
              <a:rPr lang="en-US" sz="1600" spc="-5" dirty="0">
                <a:latin typeface="Times New Roman"/>
                <a:cs typeface="Microsoft Sans Serif"/>
              </a:rPr>
              <a:t>Transient type(82.4%).</a:t>
            </a:r>
            <a:r>
              <a:rPr lang="en-US" sz="1600" spc="10" dirty="0">
                <a:latin typeface="Times New Roman"/>
                <a:cs typeface="Microsoft Sans Serif"/>
              </a:rPr>
              <a:t> </a:t>
            </a:r>
            <a:r>
              <a:rPr lang="en-US" sz="1600" spc="-5" dirty="0">
                <a:latin typeface="Times New Roman"/>
                <a:cs typeface="Microsoft Sans Serif"/>
              </a:rPr>
              <a:t>And</a:t>
            </a:r>
            <a:r>
              <a:rPr lang="en-US" sz="1600" spc="30" dirty="0">
                <a:latin typeface="Times New Roman"/>
                <a:cs typeface="Microsoft Sans Serif"/>
              </a:rPr>
              <a:t> </a:t>
            </a:r>
            <a:r>
              <a:rPr lang="en-US" sz="1600" spc="-5" dirty="0">
                <a:latin typeface="Times New Roman"/>
                <a:cs typeface="Microsoft Sans Serif"/>
              </a:rPr>
              <a:t>transient party</a:t>
            </a:r>
            <a:r>
              <a:rPr lang="en-US" sz="1600" spc="15" dirty="0">
                <a:latin typeface="Times New Roman"/>
                <a:cs typeface="Microsoft Sans Serif"/>
              </a:rPr>
              <a:t> </a:t>
            </a:r>
            <a:r>
              <a:rPr lang="en-US" sz="1600" spc="-5" dirty="0">
                <a:latin typeface="Times New Roman"/>
                <a:cs typeface="Microsoft Sans Serif"/>
              </a:rPr>
              <a:t>were</a:t>
            </a:r>
            <a:r>
              <a:rPr lang="en-US" sz="1600" spc="25" dirty="0">
                <a:latin typeface="Times New Roman"/>
                <a:cs typeface="Microsoft Sans Serif"/>
              </a:rPr>
              <a:t> </a:t>
            </a:r>
            <a:r>
              <a:rPr lang="en-US" sz="1600" spc="-5" dirty="0">
                <a:latin typeface="Times New Roman"/>
                <a:cs typeface="Microsoft Sans Serif"/>
              </a:rPr>
              <a:t>13.4%</a:t>
            </a:r>
            <a:r>
              <a:rPr lang="en-US" sz="1600" spc="15" dirty="0">
                <a:latin typeface="Times New Roman"/>
                <a:cs typeface="Microsoft Sans Serif"/>
              </a:rPr>
              <a:t> </a:t>
            </a:r>
            <a:r>
              <a:rPr lang="en-US" sz="1600" spc="-5" dirty="0">
                <a:latin typeface="Times New Roman"/>
                <a:cs typeface="Microsoft Sans Serif"/>
              </a:rPr>
              <a:t>and</a:t>
            </a:r>
            <a:r>
              <a:rPr lang="en-US" sz="1600" spc="15" dirty="0">
                <a:latin typeface="Times New Roman"/>
                <a:cs typeface="Microsoft Sans Serif"/>
              </a:rPr>
              <a:t> </a:t>
            </a:r>
            <a:r>
              <a:rPr lang="en-US" sz="1600" spc="-5" dirty="0">
                <a:latin typeface="Times New Roman"/>
                <a:cs typeface="Microsoft Sans Serif"/>
              </a:rPr>
              <a:t>0.6</a:t>
            </a:r>
            <a:r>
              <a:rPr lang="en-US" sz="1600" spc="25" dirty="0">
                <a:latin typeface="Times New Roman"/>
                <a:cs typeface="Microsoft Sans Serif"/>
              </a:rPr>
              <a:t> </a:t>
            </a:r>
            <a:r>
              <a:rPr lang="en-US" sz="1600" spc="-5" dirty="0">
                <a:latin typeface="Times New Roman"/>
                <a:cs typeface="Microsoft Sans Serif"/>
              </a:rPr>
              <a:t>belongs</a:t>
            </a:r>
            <a:r>
              <a:rPr lang="en-US" sz="1600" dirty="0">
                <a:latin typeface="Times New Roman"/>
                <a:cs typeface="Microsoft Sans Serif"/>
              </a:rPr>
              <a:t> </a:t>
            </a:r>
            <a:r>
              <a:rPr lang="en-US" sz="1600" spc="-5" dirty="0">
                <a:latin typeface="Times New Roman"/>
                <a:cs typeface="Microsoft Sans Serif"/>
              </a:rPr>
              <a:t>to </a:t>
            </a:r>
            <a:r>
              <a:rPr lang="en-US" sz="1600" spc="-355" dirty="0">
                <a:latin typeface="Times New Roman"/>
                <a:cs typeface="Microsoft Sans Serif"/>
              </a:rPr>
              <a:t> </a:t>
            </a:r>
            <a:r>
              <a:rPr lang="en-US" sz="1600" spc="-5" dirty="0">
                <a:latin typeface="Times New Roman"/>
                <a:cs typeface="Microsoft Sans Serif"/>
              </a:rPr>
              <a:t>group.</a:t>
            </a:r>
            <a:r>
              <a:rPr lang="en-US" sz="1600" spc="-15" dirty="0">
                <a:latin typeface="Times New Roman"/>
                <a:cs typeface="Microsoft Sans Serif"/>
              </a:rPr>
              <a:t> </a:t>
            </a:r>
            <a:r>
              <a:rPr lang="en-US" sz="1600" spc="-5" dirty="0">
                <a:latin typeface="Times New Roman"/>
                <a:cs typeface="Microsoft Sans Serif"/>
              </a:rPr>
              <a:t>Remaining guests belongs</a:t>
            </a:r>
            <a:r>
              <a:rPr lang="en-US" sz="1600" spc="-10" dirty="0">
                <a:latin typeface="Times New Roman"/>
                <a:cs typeface="Microsoft Sans Serif"/>
              </a:rPr>
              <a:t> </a:t>
            </a:r>
            <a:r>
              <a:rPr lang="en-US" sz="1600" spc="-5" dirty="0">
                <a:latin typeface="Times New Roman"/>
                <a:cs typeface="Microsoft Sans Serif"/>
              </a:rPr>
              <a:t>to</a:t>
            </a:r>
            <a:r>
              <a:rPr lang="en-US" sz="1600" spc="15" dirty="0">
                <a:latin typeface="Times New Roman"/>
                <a:cs typeface="Microsoft Sans Serif"/>
              </a:rPr>
              <a:t> </a:t>
            </a:r>
            <a:r>
              <a:rPr lang="en-US" sz="1600" spc="-5" dirty="0">
                <a:latin typeface="Times New Roman"/>
                <a:cs typeface="Microsoft Sans Serif"/>
              </a:rPr>
              <a:t>Contract</a:t>
            </a:r>
            <a:r>
              <a:rPr lang="en-US" sz="1600" spc="15" dirty="0">
                <a:latin typeface="Times New Roman"/>
                <a:cs typeface="Microsoft Sans Serif"/>
              </a:rPr>
              <a:t> </a:t>
            </a:r>
            <a:r>
              <a:rPr lang="en-US" sz="1600" spc="-5" dirty="0">
                <a:latin typeface="Times New Roman"/>
                <a:cs typeface="Microsoft Sans Serif"/>
              </a:rPr>
              <a:t>type.</a:t>
            </a:r>
          </a:p>
          <a:p>
            <a:pPr marL="12700">
              <a:lnSpc>
                <a:spcPct val="100000"/>
              </a:lnSpc>
            </a:pPr>
            <a:r>
              <a:rPr lang="en-US" sz="1200" b="1" spc="-5" dirty="0">
                <a:latin typeface="Times New Roman"/>
                <a:cs typeface="Arial"/>
              </a:rPr>
              <a:t>Contract</a:t>
            </a:r>
            <a:r>
              <a:rPr lang="en-US" sz="1200" spc="-5" dirty="0">
                <a:latin typeface="Times New Roman"/>
                <a:cs typeface="Microsoft Sans Serif"/>
              </a:rPr>
              <a:t>-when</a:t>
            </a:r>
            <a:r>
              <a:rPr lang="en-US" sz="1200" spc="-10" dirty="0">
                <a:latin typeface="Times New Roman"/>
                <a:cs typeface="Microsoft Sans Serif"/>
              </a:rPr>
              <a:t> </a:t>
            </a:r>
            <a:r>
              <a:rPr lang="en-US" sz="1200" spc="-5" dirty="0">
                <a:latin typeface="Times New Roman"/>
                <a:cs typeface="Microsoft Sans Serif"/>
              </a:rPr>
              <a:t>the</a:t>
            </a:r>
            <a:r>
              <a:rPr lang="en-US" sz="1200" spc="20" dirty="0">
                <a:latin typeface="Times New Roman"/>
                <a:cs typeface="Microsoft Sans Serif"/>
              </a:rPr>
              <a:t> </a:t>
            </a:r>
            <a:r>
              <a:rPr lang="en-US" sz="1200" spc="-5" dirty="0">
                <a:latin typeface="Times New Roman"/>
                <a:cs typeface="Microsoft Sans Serif"/>
              </a:rPr>
              <a:t>booking</a:t>
            </a:r>
            <a:r>
              <a:rPr lang="en-US" sz="1200" spc="5" dirty="0">
                <a:latin typeface="Times New Roman"/>
                <a:cs typeface="Microsoft Sans Serif"/>
              </a:rPr>
              <a:t> </a:t>
            </a:r>
            <a:r>
              <a:rPr lang="en-US" sz="1200" spc="-5" dirty="0">
                <a:latin typeface="Times New Roman"/>
                <a:cs typeface="Microsoft Sans Serif"/>
              </a:rPr>
              <a:t>has</a:t>
            </a:r>
            <a:r>
              <a:rPr lang="en-US" sz="1200" spc="5" dirty="0">
                <a:latin typeface="Times New Roman"/>
                <a:cs typeface="Microsoft Sans Serif"/>
              </a:rPr>
              <a:t> </a:t>
            </a:r>
            <a:r>
              <a:rPr lang="en-US" sz="1200" spc="-5" dirty="0">
                <a:latin typeface="Times New Roman"/>
                <a:cs typeface="Microsoft Sans Serif"/>
              </a:rPr>
              <a:t>an</a:t>
            </a:r>
            <a:r>
              <a:rPr lang="en-US" sz="1200" spc="15" dirty="0">
                <a:latin typeface="Times New Roman"/>
                <a:cs typeface="Microsoft Sans Serif"/>
              </a:rPr>
              <a:t> </a:t>
            </a:r>
            <a:r>
              <a:rPr lang="en-US" sz="1200" spc="-5" dirty="0">
                <a:latin typeface="Times New Roman"/>
                <a:cs typeface="Microsoft Sans Serif"/>
              </a:rPr>
              <a:t>allotment</a:t>
            </a:r>
            <a:r>
              <a:rPr lang="en-US" sz="1200" spc="10" dirty="0">
                <a:latin typeface="Times New Roman"/>
                <a:cs typeface="Microsoft Sans Serif"/>
              </a:rPr>
              <a:t> </a:t>
            </a:r>
            <a:r>
              <a:rPr lang="en-US" sz="1200" spc="-5" dirty="0">
                <a:latin typeface="Times New Roman"/>
                <a:cs typeface="Microsoft Sans Serif"/>
              </a:rPr>
              <a:t>or</a:t>
            </a:r>
            <a:r>
              <a:rPr lang="en-US" sz="1200" spc="15" dirty="0">
                <a:latin typeface="Times New Roman"/>
                <a:cs typeface="Microsoft Sans Serif"/>
              </a:rPr>
              <a:t> </a:t>
            </a:r>
            <a:r>
              <a:rPr lang="en-US" sz="1200" dirty="0">
                <a:latin typeface="Times New Roman"/>
                <a:cs typeface="Microsoft Sans Serif"/>
              </a:rPr>
              <a:t>other</a:t>
            </a:r>
            <a:r>
              <a:rPr lang="en-US" sz="1200" spc="-5" dirty="0">
                <a:latin typeface="Times New Roman"/>
                <a:cs typeface="Microsoft Sans Serif"/>
              </a:rPr>
              <a:t> type</a:t>
            </a:r>
            <a:r>
              <a:rPr lang="en-US" sz="1200" spc="15" dirty="0">
                <a:latin typeface="Times New Roman"/>
                <a:cs typeface="Microsoft Sans Serif"/>
              </a:rPr>
              <a:t> </a:t>
            </a:r>
            <a:r>
              <a:rPr lang="en-US" sz="1200" spc="-5" dirty="0">
                <a:latin typeface="Times New Roman"/>
                <a:cs typeface="Microsoft Sans Serif"/>
              </a:rPr>
              <a:t>of</a:t>
            </a:r>
            <a:r>
              <a:rPr lang="en-US" sz="1200" spc="20" dirty="0">
                <a:latin typeface="Times New Roman"/>
                <a:cs typeface="Microsoft Sans Serif"/>
              </a:rPr>
              <a:t> </a:t>
            </a:r>
            <a:r>
              <a:rPr lang="en-US" sz="1200" spc="-5" dirty="0">
                <a:latin typeface="Times New Roman"/>
                <a:cs typeface="Microsoft Sans Serif"/>
              </a:rPr>
              <a:t>contract</a:t>
            </a:r>
            <a:r>
              <a:rPr lang="en-US" sz="1200" dirty="0">
                <a:latin typeface="Times New Roman"/>
                <a:cs typeface="Microsoft Sans Serif"/>
              </a:rPr>
              <a:t> </a:t>
            </a:r>
            <a:r>
              <a:rPr lang="en-US" sz="1200" spc="-5" dirty="0">
                <a:latin typeface="Times New Roman"/>
                <a:cs typeface="Microsoft Sans Serif"/>
              </a:rPr>
              <a:t>associated</a:t>
            </a:r>
            <a:r>
              <a:rPr lang="en-US" sz="1200" dirty="0">
                <a:latin typeface="Times New Roman"/>
                <a:cs typeface="Microsoft Sans Serif"/>
              </a:rPr>
              <a:t> </a:t>
            </a:r>
            <a:r>
              <a:rPr lang="en-US" sz="1200" spc="-5" dirty="0">
                <a:latin typeface="Times New Roman"/>
                <a:cs typeface="Microsoft Sans Serif"/>
              </a:rPr>
              <a:t>to</a:t>
            </a:r>
            <a:r>
              <a:rPr lang="en-US" sz="1200" spc="15" dirty="0">
                <a:latin typeface="Times New Roman"/>
                <a:cs typeface="Microsoft Sans Serif"/>
              </a:rPr>
              <a:t> </a:t>
            </a:r>
            <a:r>
              <a:rPr lang="en-US" sz="1200" spc="-5" dirty="0">
                <a:latin typeface="Times New Roman"/>
                <a:cs typeface="Microsoft Sans Serif"/>
              </a:rPr>
              <a:t>it</a:t>
            </a:r>
            <a:endParaRPr lang="en-US" sz="1200" dirty="0">
              <a:latin typeface="Times New Roman"/>
              <a:cs typeface="Microsoft Sans Serif"/>
            </a:endParaRPr>
          </a:p>
          <a:p>
            <a:pPr marL="12700">
              <a:lnSpc>
                <a:spcPct val="100000"/>
              </a:lnSpc>
            </a:pPr>
            <a:r>
              <a:rPr lang="en-US" sz="1200" b="1" spc="-5" dirty="0">
                <a:latin typeface="Times New Roman"/>
                <a:cs typeface="Arial"/>
              </a:rPr>
              <a:t>Group</a:t>
            </a:r>
            <a:r>
              <a:rPr lang="en-US" sz="1200" b="1" spc="-15" dirty="0">
                <a:latin typeface="Times New Roman"/>
                <a:cs typeface="Arial"/>
              </a:rPr>
              <a:t> </a:t>
            </a:r>
            <a:r>
              <a:rPr lang="en-US" sz="1200" spc="-5" dirty="0">
                <a:latin typeface="Times New Roman"/>
                <a:cs typeface="Microsoft Sans Serif"/>
              </a:rPr>
              <a:t>-when</a:t>
            </a:r>
            <a:r>
              <a:rPr lang="en-US" sz="1200" spc="5" dirty="0">
                <a:latin typeface="Times New Roman"/>
                <a:cs typeface="Microsoft Sans Serif"/>
              </a:rPr>
              <a:t> </a:t>
            </a:r>
            <a:r>
              <a:rPr lang="en-US" sz="1200" spc="-5" dirty="0">
                <a:latin typeface="Times New Roman"/>
                <a:cs typeface="Microsoft Sans Serif"/>
              </a:rPr>
              <a:t>the</a:t>
            </a:r>
            <a:r>
              <a:rPr lang="en-US" sz="1200" spc="15" dirty="0">
                <a:latin typeface="Times New Roman"/>
                <a:cs typeface="Microsoft Sans Serif"/>
              </a:rPr>
              <a:t> </a:t>
            </a:r>
            <a:r>
              <a:rPr lang="en-US" sz="1200" spc="-5" dirty="0">
                <a:latin typeface="Times New Roman"/>
                <a:cs typeface="Microsoft Sans Serif"/>
              </a:rPr>
              <a:t>booking</a:t>
            </a:r>
            <a:r>
              <a:rPr lang="en-US" sz="1200" dirty="0">
                <a:latin typeface="Times New Roman"/>
                <a:cs typeface="Microsoft Sans Serif"/>
              </a:rPr>
              <a:t> </a:t>
            </a:r>
            <a:r>
              <a:rPr lang="en-US" sz="1200" spc="-5" dirty="0">
                <a:latin typeface="Times New Roman"/>
                <a:cs typeface="Microsoft Sans Serif"/>
              </a:rPr>
              <a:t>is</a:t>
            </a:r>
            <a:r>
              <a:rPr lang="en-US" sz="1200" spc="15" dirty="0">
                <a:latin typeface="Times New Roman"/>
                <a:cs typeface="Microsoft Sans Serif"/>
              </a:rPr>
              <a:t> </a:t>
            </a:r>
            <a:r>
              <a:rPr lang="en-US" sz="1200" spc="-5" dirty="0">
                <a:latin typeface="Times New Roman"/>
                <a:cs typeface="Microsoft Sans Serif"/>
              </a:rPr>
              <a:t>associated</a:t>
            </a:r>
            <a:r>
              <a:rPr lang="en-US" sz="1200" dirty="0">
                <a:latin typeface="Times New Roman"/>
                <a:cs typeface="Microsoft Sans Serif"/>
              </a:rPr>
              <a:t> </a:t>
            </a:r>
            <a:r>
              <a:rPr lang="en-US" sz="1200" spc="-5" dirty="0">
                <a:latin typeface="Times New Roman"/>
                <a:cs typeface="Microsoft Sans Serif"/>
              </a:rPr>
              <a:t>to</a:t>
            </a:r>
            <a:r>
              <a:rPr lang="en-US" sz="1200" spc="10" dirty="0">
                <a:latin typeface="Times New Roman"/>
                <a:cs typeface="Microsoft Sans Serif"/>
              </a:rPr>
              <a:t> </a:t>
            </a:r>
            <a:r>
              <a:rPr lang="en-US" sz="1200" spc="-5" dirty="0">
                <a:latin typeface="Times New Roman"/>
                <a:cs typeface="Microsoft Sans Serif"/>
              </a:rPr>
              <a:t>a</a:t>
            </a:r>
            <a:r>
              <a:rPr lang="en-US" sz="1200" spc="15" dirty="0">
                <a:latin typeface="Times New Roman"/>
                <a:cs typeface="Microsoft Sans Serif"/>
              </a:rPr>
              <a:t> </a:t>
            </a:r>
            <a:r>
              <a:rPr lang="en-US" sz="1200" spc="-5" dirty="0">
                <a:latin typeface="Times New Roman"/>
                <a:cs typeface="Microsoft Sans Serif"/>
              </a:rPr>
              <a:t>group</a:t>
            </a:r>
            <a:endParaRPr lang="en-US" sz="1200" dirty="0">
              <a:latin typeface="Times New Roman"/>
              <a:cs typeface="Microsoft Sans Serif"/>
            </a:endParaRPr>
          </a:p>
          <a:p>
            <a:pPr marL="12700">
              <a:lnSpc>
                <a:spcPct val="100000"/>
              </a:lnSpc>
            </a:pPr>
            <a:r>
              <a:rPr lang="en-US" sz="1200" b="1" spc="-5" dirty="0">
                <a:latin typeface="Times New Roman"/>
                <a:cs typeface="Arial"/>
              </a:rPr>
              <a:t>Transient-</a:t>
            </a:r>
            <a:r>
              <a:rPr lang="en-US" sz="1200" spc="-5" dirty="0">
                <a:latin typeface="Times New Roman"/>
                <a:cs typeface="Microsoft Sans Serif"/>
              </a:rPr>
              <a:t>when</a:t>
            </a:r>
            <a:r>
              <a:rPr lang="en-US" sz="1200" spc="-10" dirty="0">
                <a:latin typeface="Times New Roman"/>
                <a:cs typeface="Microsoft Sans Serif"/>
              </a:rPr>
              <a:t> </a:t>
            </a:r>
            <a:r>
              <a:rPr lang="en-US" sz="1200" spc="-5" dirty="0">
                <a:latin typeface="Times New Roman"/>
                <a:cs typeface="Microsoft Sans Serif"/>
              </a:rPr>
              <a:t>the</a:t>
            </a:r>
            <a:r>
              <a:rPr lang="en-US" sz="1200" spc="20" dirty="0">
                <a:latin typeface="Times New Roman"/>
                <a:cs typeface="Microsoft Sans Serif"/>
              </a:rPr>
              <a:t> </a:t>
            </a:r>
            <a:r>
              <a:rPr lang="en-US" sz="1200" spc="-5" dirty="0">
                <a:latin typeface="Times New Roman"/>
                <a:cs typeface="Microsoft Sans Serif"/>
              </a:rPr>
              <a:t>booking</a:t>
            </a:r>
            <a:r>
              <a:rPr lang="en-US" sz="1200" spc="5" dirty="0">
                <a:latin typeface="Times New Roman"/>
                <a:cs typeface="Microsoft Sans Serif"/>
              </a:rPr>
              <a:t> </a:t>
            </a:r>
            <a:r>
              <a:rPr lang="en-US" sz="1200" spc="-5" dirty="0">
                <a:latin typeface="Times New Roman"/>
                <a:cs typeface="Microsoft Sans Serif"/>
              </a:rPr>
              <a:t>is</a:t>
            </a:r>
            <a:r>
              <a:rPr lang="en-US" sz="1200" spc="30" dirty="0">
                <a:latin typeface="Times New Roman"/>
                <a:cs typeface="Microsoft Sans Serif"/>
              </a:rPr>
              <a:t> </a:t>
            </a:r>
            <a:r>
              <a:rPr lang="en-US" sz="1200" spc="-5" dirty="0">
                <a:latin typeface="Times New Roman"/>
                <a:cs typeface="Microsoft Sans Serif"/>
              </a:rPr>
              <a:t>not</a:t>
            </a:r>
            <a:r>
              <a:rPr lang="en-US" sz="1200" spc="10" dirty="0">
                <a:latin typeface="Times New Roman"/>
                <a:cs typeface="Microsoft Sans Serif"/>
              </a:rPr>
              <a:t> </a:t>
            </a:r>
            <a:r>
              <a:rPr lang="en-US" sz="1200" spc="-5" dirty="0">
                <a:latin typeface="Times New Roman"/>
                <a:cs typeface="Microsoft Sans Serif"/>
              </a:rPr>
              <a:t>part</a:t>
            </a:r>
            <a:r>
              <a:rPr lang="en-US" sz="1200" spc="10" dirty="0">
                <a:latin typeface="Times New Roman"/>
                <a:cs typeface="Microsoft Sans Serif"/>
              </a:rPr>
              <a:t> </a:t>
            </a:r>
            <a:r>
              <a:rPr lang="en-US" sz="1200" spc="-5" dirty="0">
                <a:latin typeface="Times New Roman"/>
                <a:cs typeface="Microsoft Sans Serif"/>
              </a:rPr>
              <a:t>of</a:t>
            </a:r>
            <a:r>
              <a:rPr lang="en-US" sz="1200" spc="15" dirty="0">
                <a:latin typeface="Times New Roman"/>
                <a:cs typeface="Microsoft Sans Serif"/>
              </a:rPr>
              <a:t> </a:t>
            </a:r>
            <a:r>
              <a:rPr lang="en-US" sz="1200" spc="-5" dirty="0">
                <a:latin typeface="Times New Roman"/>
                <a:cs typeface="Microsoft Sans Serif"/>
              </a:rPr>
              <a:t>a</a:t>
            </a:r>
            <a:r>
              <a:rPr lang="en-US" sz="1200" spc="20" dirty="0">
                <a:latin typeface="Times New Roman"/>
                <a:cs typeface="Microsoft Sans Serif"/>
              </a:rPr>
              <a:t> </a:t>
            </a:r>
            <a:r>
              <a:rPr lang="en-US" sz="1200" spc="-5" dirty="0">
                <a:latin typeface="Times New Roman"/>
                <a:cs typeface="Microsoft Sans Serif"/>
              </a:rPr>
              <a:t>group</a:t>
            </a:r>
            <a:r>
              <a:rPr lang="en-US" sz="1200" dirty="0">
                <a:latin typeface="Times New Roman"/>
                <a:cs typeface="Microsoft Sans Serif"/>
              </a:rPr>
              <a:t> </a:t>
            </a:r>
            <a:r>
              <a:rPr lang="en-US" sz="1200" spc="-5" dirty="0">
                <a:latin typeface="Times New Roman"/>
                <a:cs typeface="Microsoft Sans Serif"/>
              </a:rPr>
              <a:t>or</a:t>
            </a:r>
            <a:r>
              <a:rPr lang="en-US" sz="1200" spc="15" dirty="0">
                <a:latin typeface="Times New Roman"/>
                <a:cs typeface="Microsoft Sans Serif"/>
              </a:rPr>
              <a:t> </a:t>
            </a:r>
            <a:r>
              <a:rPr lang="en-US" sz="1200" spc="-5" dirty="0">
                <a:latin typeface="Times New Roman"/>
                <a:cs typeface="Microsoft Sans Serif"/>
              </a:rPr>
              <a:t>contract,</a:t>
            </a:r>
            <a:r>
              <a:rPr lang="en-US" sz="1200" dirty="0">
                <a:latin typeface="Times New Roman"/>
                <a:cs typeface="Microsoft Sans Serif"/>
              </a:rPr>
              <a:t> </a:t>
            </a:r>
            <a:r>
              <a:rPr lang="en-US" sz="1200" spc="-5" dirty="0">
                <a:latin typeface="Times New Roman"/>
                <a:cs typeface="Microsoft Sans Serif"/>
              </a:rPr>
              <a:t>and</a:t>
            </a:r>
            <a:r>
              <a:rPr lang="en-US" sz="1200" spc="10" dirty="0">
                <a:latin typeface="Times New Roman"/>
                <a:cs typeface="Microsoft Sans Serif"/>
              </a:rPr>
              <a:t> </a:t>
            </a:r>
            <a:r>
              <a:rPr lang="en-US" sz="1200" spc="-5" dirty="0">
                <a:latin typeface="Times New Roman"/>
                <a:cs typeface="Microsoft Sans Serif"/>
              </a:rPr>
              <a:t>is</a:t>
            </a:r>
            <a:r>
              <a:rPr lang="en-US" sz="1200" spc="30" dirty="0">
                <a:latin typeface="Times New Roman"/>
                <a:cs typeface="Microsoft Sans Serif"/>
              </a:rPr>
              <a:t> </a:t>
            </a:r>
            <a:r>
              <a:rPr lang="en-US" sz="1200" spc="-5" dirty="0">
                <a:latin typeface="Times New Roman"/>
                <a:cs typeface="Microsoft Sans Serif"/>
              </a:rPr>
              <a:t>not</a:t>
            </a:r>
            <a:r>
              <a:rPr lang="en-US" sz="1200" spc="15" dirty="0">
                <a:latin typeface="Times New Roman"/>
                <a:cs typeface="Microsoft Sans Serif"/>
              </a:rPr>
              <a:t> </a:t>
            </a:r>
            <a:r>
              <a:rPr lang="en-US" sz="1200" spc="-5" dirty="0">
                <a:latin typeface="Times New Roman"/>
                <a:cs typeface="Microsoft Sans Serif"/>
              </a:rPr>
              <a:t>associated</a:t>
            </a:r>
            <a:r>
              <a:rPr lang="en-US" sz="1200" dirty="0">
                <a:latin typeface="Times New Roman"/>
                <a:cs typeface="Microsoft Sans Serif"/>
              </a:rPr>
              <a:t> </a:t>
            </a:r>
            <a:r>
              <a:rPr lang="en-US" sz="1200" spc="-5" dirty="0">
                <a:latin typeface="Times New Roman"/>
                <a:cs typeface="Microsoft Sans Serif"/>
              </a:rPr>
              <a:t>to</a:t>
            </a:r>
            <a:r>
              <a:rPr lang="en-US" sz="1200" spc="20" dirty="0">
                <a:latin typeface="Times New Roman"/>
                <a:cs typeface="Microsoft Sans Serif"/>
              </a:rPr>
              <a:t> </a:t>
            </a:r>
            <a:r>
              <a:rPr lang="en-US" sz="1200" dirty="0">
                <a:latin typeface="Times New Roman"/>
                <a:cs typeface="Microsoft Sans Serif"/>
              </a:rPr>
              <a:t>other </a:t>
            </a:r>
            <a:r>
              <a:rPr lang="en-US" sz="1200" spc="-5" dirty="0">
                <a:latin typeface="Times New Roman"/>
                <a:cs typeface="Microsoft Sans Serif"/>
              </a:rPr>
              <a:t>transient</a:t>
            </a:r>
            <a:r>
              <a:rPr lang="en-US" sz="1200" spc="5" dirty="0">
                <a:latin typeface="Times New Roman"/>
                <a:cs typeface="Microsoft Sans Serif"/>
              </a:rPr>
              <a:t> </a:t>
            </a:r>
            <a:r>
              <a:rPr lang="en-US" sz="1200" spc="-5" dirty="0">
                <a:latin typeface="Times New Roman"/>
                <a:cs typeface="Microsoft Sans Serif"/>
              </a:rPr>
              <a:t>booking</a:t>
            </a:r>
            <a:endParaRPr lang="en-US" sz="1200" dirty="0">
              <a:latin typeface="Times New Roman"/>
              <a:cs typeface="Microsoft Sans Serif"/>
            </a:endParaRPr>
          </a:p>
          <a:p>
            <a:pPr marL="12700">
              <a:lnSpc>
                <a:spcPct val="100000"/>
              </a:lnSpc>
            </a:pPr>
            <a:r>
              <a:rPr lang="en-US" sz="1200" b="1" spc="-5" dirty="0">
                <a:latin typeface="Times New Roman"/>
                <a:cs typeface="Arial"/>
              </a:rPr>
              <a:t>Transient-party-</a:t>
            </a:r>
            <a:r>
              <a:rPr lang="en-US" sz="1200" spc="-5" dirty="0">
                <a:latin typeface="Times New Roman"/>
                <a:cs typeface="Microsoft Sans Serif"/>
              </a:rPr>
              <a:t>when the</a:t>
            </a:r>
            <a:r>
              <a:rPr lang="en-US" sz="1200" spc="15" dirty="0">
                <a:latin typeface="Times New Roman"/>
                <a:cs typeface="Microsoft Sans Serif"/>
              </a:rPr>
              <a:t> </a:t>
            </a:r>
            <a:r>
              <a:rPr lang="en-US" sz="1200" spc="-5" dirty="0">
                <a:latin typeface="Times New Roman"/>
                <a:cs typeface="Microsoft Sans Serif"/>
              </a:rPr>
              <a:t>booking</a:t>
            </a:r>
            <a:r>
              <a:rPr lang="en-US" sz="1200" spc="5" dirty="0">
                <a:latin typeface="Times New Roman"/>
                <a:cs typeface="Microsoft Sans Serif"/>
              </a:rPr>
              <a:t> </a:t>
            </a:r>
            <a:r>
              <a:rPr lang="en-US" sz="1200" spc="-5" dirty="0">
                <a:latin typeface="Times New Roman"/>
                <a:cs typeface="Microsoft Sans Serif"/>
              </a:rPr>
              <a:t>is</a:t>
            </a:r>
            <a:r>
              <a:rPr lang="en-US" sz="1200" spc="30" dirty="0">
                <a:latin typeface="Times New Roman"/>
                <a:cs typeface="Microsoft Sans Serif"/>
              </a:rPr>
              <a:t> </a:t>
            </a:r>
            <a:r>
              <a:rPr lang="en-US" sz="1200" spc="-5" dirty="0">
                <a:latin typeface="Times New Roman"/>
                <a:cs typeface="Microsoft Sans Serif"/>
              </a:rPr>
              <a:t>transient,</a:t>
            </a:r>
            <a:r>
              <a:rPr lang="en-US" sz="1200" dirty="0">
                <a:latin typeface="Times New Roman"/>
                <a:cs typeface="Microsoft Sans Serif"/>
              </a:rPr>
              <a:t> </a:t>
            </a:r>
            <a:r>
              <a:rPr lang="en-US" sz="1200" spc="-5" dirty="0">
                <a:latin typeface="Times New Roman"/>
                <a:cs typeface="Microsoft Sans Serif"/>
              </a:rPr>
              <a:t>but</a:t>
            </a:r>
            <a:r>
              <a:rPr lang="en-US" sz="1200" spc="10" dirty="0">
                <a:latin typeface="Times New Roman"/>
                <a:cs typeface="Microsoft Sans Serif"/>
              </a:rPr>
              <a:t> </a:t>
            </a:r>
            <a:r>
              <a:rPr lang="en-US" sz="1200" spc="-5" dirty="0">
                <a:latin typeface="Times New Roman"/>
                <a:cs typeface="Microsoft Sans Serif"/>
              </a:rPr>
              <a:t>is</a:t>
            </a:r>
            <a:r>
              <a:rPr lang="en-US" sz="1200" spc="25" dirty="0">
                <a:latin typeface="Times New Roman"/>
                <a:cs typeface="Microsoft Sans Serif"/>
              </a:rPr>
              <a:t> </a:t>
            </a:r>
            <a:r>
              <a:rPr lang="en-US" sz="1200" spc="-5" dirty="0">
                <a:latin typeface="Times New Roman"/>
                <a:cs typeface="Microsoft Sans Serif"/>
              </a:rPr>
              <a:t>associated</a:t>
            </a:r>
            <a:r>
              <a:rPr lang="en-US" sz="1200" dirty="0">
                <a:latin typeface="Times New Roman"/>
                <a:cs typeface="Microsoft Sans Serif"/>
              </a:rPr>
              <a:t> </a:t>
            </a:r>
            <a:r>
              <a:rPr lang="en-US" sz="1200" spc="-5" dirty="0">
                <a:latin typeface="Times New Roman"/>
                <a:cs typeface="Microsoft Sans Serif"/>
              </a:rPr>
              <a:t>to</a:t>
            </a:r>
            <a:r>
              <a:rPr lang="en-US" sz="1200" spc="20" dirty="0">
                <a:latin typeface="Times New Roman"/>
                <a:cs typeface="Microsoft Sans Serif"/>
              </a:rPr>
              <a:t> </a:t>
            </a:r>
            <a:r>
              <a:rPr lang="en-US" sz="1200" spc="-5" dirty="0">
                <a:latin typeface="Times New Roman"/>
                <a:cs typeface="Microsoft Sans Serif"/>
              </a:rPr>
              <a:t>at</a:t>
            </a:r>
            <a:r>
              <a:rPr lang="en-US" sz="1200" spc="15" dirty="0">
                <a:latin typeface="Times New Roman"/>
                <a:cs typeface="Microsoft Sans Serif"/>
              </a:rPr>
              <a:t> </a:t>
            </a:r>
            <a:r>
              <a:rPr lang="en-US" sz="1200" spc="-5" dirty="0">
                <a:latin typeface="Times New Roman"/>
                <a:cs typeface="Microsoft Sans Serif"/>
              </a:rPr>
              <a:t>least</a:t>
            </a:r>
            <a:r>
              <a:rPr lang="en-US" sz="1200" spc="10" dirty="0">
                <a:latin typeface="Times New Roman"/>
                <a:cs typeface="Microsoft Sans Serif"/>
              </a:rPr>
              <a:t> </a:t>
            </a:r>
            <a:r>
              <a:rPr lang="en-US" sz="1200" dirty="0">
                <a:latin typeface="Times New Roman"/>
                <a:cs typeface="Microsoft Sans Serif"/>
              </a:rPr>
              <a:t>other</a:t>
            </a:r>
            <a:r>
              <a:rPr lang="en-US" sz="1200" spc="10" dirty="0">
                <a:latin typeface="Times New Roman"/>
                <a:cs typeface="Microsoft Sans Serif"/>
              </a:rPr>
              <a:t> </a:t>
            </a:r>
            <a:r>
              <a:rPr lang="en-US" sz="1200" spc="-5" dirty="0">
                <a:latin typeface="Times New Roman"/>
                <a:cs typeface="Microsoft Sans Serif"/>
              </a:rPr>
              <a:t>transient booking</a:t>
            </a:r>
            <a:endParaRPr lang="en-US" sz="1800" dirty="0">
              <a:latin typeface="Times New Roman"/>
              <a:cs typeface="Microsoft Sans Serif"/>
            </a:endParaRPr>
          </a:p>
          <a:p>
            <a:pPr marL="298450" marR="533400" indent="-285750">
              <a:spcBef>
                <a:spcPts val="5"/>
              </a:spcBef>
              <a:buSzPct val="92857"/>
              <a:buFont typeface="Wingdings" panose="05000000000000000000" pitchFamily="2" charset="2"/>
              <a:buChar char="v"/>
              <a:tabLst>
                <a:tab pos="154940" algn="l"/>
              </a:tabLst>
            </a:pPr>
            <a:r>
              <a:rPr lang="en-US" sz="1800" spc="-5" dirty="0">
                <a:latin typeface="Times New Roman"/>
                <a:cs typeface="Microsoft Sans Serif"/>
              </a:rPr>
              <a:t>Almost</a:t>
            </a:r>
            <a:r>
              <a:rPr lang="en-US" sz="1800" spc="5" dirty="0">
                <a:latin typeface="Times New Roman"/>
                <a:cs typeface="Microsoft Sans Serif"/>
              </a:rPr>
              <a:t> </a:t>
            </a:r>
            <a:r>
              <a:rPr lang="en-US" sz="1800" spc="-5" dirty="0">
                <a:latin typeface="Times New Roman"/>
                <a:cs typeface="Microsoft Sans Serif"/>
              </a:rPr>
              <a:t>98.7%</a:t>
            </a:r>
            <a:r>
              <a:rPr lang="en-US" sz="1800" spc="10" dirty="0">
                <a:latin typeface="Times New Roman"/>
                <a:cs typeface="Microsoft Sans Serif"/>
              </a:rPr>
              <a:t> </a:t>
            </a:r>
            <a:r>
              <a:rPr lang="en-US" sz="1800" spc="-5" dirty="0">
                <a:latin typeface="Times New Roman"/>
                <a:cs typeface="Microsoft Sans Serif"/>
              </a:rPr>
              <a:t>of</a:t>
            </a:r>
            <a:r>
              <a:rPr lang="en-US" sz="1800" spc="5" dirty="0">
                <a:latin typeface="Times New Roman"/>
                <a:cs typeface="Microsoft Sans Serif"/>
              </a:rPr>
              <a:t> </a:t>
            </a:r>
            <a:r>
              <a:rPr lang="en-US" sz="1800" spc="-5" dirty="0">
                <a:latin typeface="Times New Roman"/>
                <a:cs typeface="Microsoft Sans Serif"/>
              </a:rPr>
              <a:t>the</a:t>
            </a:r>
            <a:r>
              <a:rPr lang="en-US" sz="1800" spc="15" dirty="0">
                <a:latin typeface="Times New Roman"/>
                <a:cs typeface="Microsoft Sans Serif"/>
              </a:rPr>
              <a:t> </a:t>
            </a:r>
            <a:r>
              <a:rPr lang="en-US" sz="1800" spc="-5" dirty="0">
                <a:latin typeface="Times New Roman"/>
                <a:cs typeface="Microsoft Sans Serif"/>
              </a:rPr>
              <a:t>guests prefer</a:t>
            </a:r>
            <a:r>
              <a:rPr lang="en-US" sz="1800" spc="-10" dirty="0">
                <a:latin typeface="Times New Roman"/>
                <a:cs typeface="Microsoft Sans Serif"/>
              </a:rPr>
              <a:t> </a:t>
            </a:r>
            <a:r>
              <a:rPr lang="en-US" sz="1800" spc="-5" dirty="0">
                <a:latin typeface="Times New Roman"/>
                <a:cs typeface="Microsoft Sans Serif"/>
              </a:rPr>
              <a:t>‘No</a:t>
            </a:r>
            <a:r>
              <a:rPr lang="en-US" sz="1800" spc="15" dirty="0">
                <a:latin typeface="Times New Roman"/>
                <a:cs typeface="Microsoft Sans Serif"/>
              </a:rPr>
              <a:t> </a:t>
            </a:r>
            <a:r>
              <a:rPr lang="en-US" sz="1800" spc="-5" dirty="0">
                <a:latin typeface="Times New Roman"/>
                <a:cs typeface="Microsoft Sans Serif"/>
              </a:rPr>
              <a:t>deposit’</a:t>
            </a:r>
            <a:r>
              <a:rPr lang="en-US" sz="1800" dirty="0">
                <a:latin typeface="Times New Roman"/>
                <a:cs typeface="Microsoft Sans Serif"/>
              </a:rPr>
              <a:t> </a:t>
            </a:r>
            <a:r>
              <a:rPr lang="en-US" sz="1800" spc="-5" dirty="0">
                <a:latin typeface="Times New Roman"/>
                <a:cs typeface="Microsoft Sans Serif"/>
              </a:rPr>
              <a:t>type</a:t>
            </a:r>
            <a:r>
              <a:rPr lang="en-US" sz="1800" dirty="0">
                <a:latin typeface="Times New Roman"/>
                <a:cs typeface="Microsoft Sans Serif"/>
              </a:rPr>
              <a:t> </a:t>
            </a:r>
            <a:r>
              <a:rPr lang="en-US" sz="1800" spc="-5" dirty="0">
                <a:latin typeface="Times New Roman"/>
                <a:cs typeface="Microsoft Sans Serif"/>
              </a:rPr>
              <a:t>of</a:t>
            </a:r>
            <a:r>
              <a:rPr lang="en-US" sz="1800" spc="15" dirty="0">
                <a:latin typeface="Times New Roman"/>
                <a:cs typeface="Microsoft Sans Serif"/>
              </a:rPr>
              <a:t> </a:t>
            </a:r>
            <a:r>
              <a:rPr lang="en-US" sz="1800" spc="-5" dirty="0">
                <a:latin typeface="Times New Roman"/>
                <a:cs typeface="Microsoft Sans Serif"/>
              </a:rPr>
              <a:t>criterion</a:t>
            </a:r>
            <a:r>
              <a:rPr lang="en-US" sz="1800" spc="20" dirty="0">
                <a:latin typeface="Times New Roman"/>
                <a:cs typeface="Microsoft Sans Serif"/>
              </a:rPr>
              <a:t> </a:t>
            </a:r>
            <a:r>
              <a:rPr lang="en-US" sz="1800" spc="-10" dirty="0">
                <a:latin typeface="Times New Roman"/>
                <a:cs typeface="Microsoft Sans Serif"/>
              </a:rPr>
              <a:t>while </a:t>
            </a:r>
            <a:r>
              <a:rPr lang="en-US" sz="1800" spc="-360" dirty="0">
                <a:latin typeface="Times New Roman"/>
                <a:cs typeface="Microsoft Sans Serif"/>
              </a:rPr>
              <a:t> </a:t>
            </a:r>
            <a:r>
              <a:rPr lang="en-US" sz="1800" spc="-5" dirty="0">
                <a:latin typeface="Times New Roman"/>
                <a:cs typeface="Microsoft Sans Serif"/>
              </a:rPr>
              <a:t>booking</a:t>
            </a:r>
            <a:r>
              <a:rPr lang="en-US" sz="1800" spc="-20" dirty="0">
                <a:latin typeface="Times New Roman"/>
                <a:cs typeface="Microsoft Sans Serif"/>
              </a:rPr>
              <a:t> </a:t>
            </a:r>
            <a:r>
              <a:rPr lang="en-US" sz="1800" spc="-5" dirty="0">
                <a:latin typeface="Times New Roman"/>
                <a:cs typeface="Microsoft Sans Serif"/>
              </a:rPr>
              <a:t>hotels.</a:t>
            </a:r>
            <a:endParaRPr lang="en-US" sz="1800" dirty="0">
              <a:latin typeface="Times New Roman"/>
              <a:cs typeface="Microsoft Sans Serif"/>
            </a:endParaRPr>
          </a:p>
        </p:txBody>
      </p:sp>
      <p:pic>
        <p:nvPicPr>
          <p:cNvPr id="7" name="Picture 6">
            <a:extLst>
              <a:ext uri="{FF2B5EF4-FFF2-40B4-BE49-F238E27FC236}">
                <a16:creationId xmlns:a16="http://schemas.microsoft.com/office/drawing/2014/main" id="{57B29855-E6CA-76CB-4A8C-0C63CF8920CF}"/>
              </a:ext>
            </a:extLst>
          </p:cNvPr>
          <p:cNvPicPr>
            <a:picLocks noChangeAspect="1"/>
          </p:cNvPicPr>
          <p:nvPr/>
        </p:nvPicPr>
        <p:blipFill>
          <a:blip r:embed="rId2"/>
          <a:stretch>
            <a:fillRect/>
          </a:stretch>
        </p:blipFill>
        <p:spPr>
          <a:xfrm>
            <a:off x="1401083" y="793101"/>
            <a:ext cx="3393037" cy="2980800"/>
          </a:xfrm>
          <a:prstGeom prst="rect">
            <a:avLst/>
          </a:prstGeom>
        </p:spPr>
      </p:pic>
      <p:pic>
        <p:nvPicPr>
          <p:cNvPr id="9" name="Picture 8">
            <a:extLst>
              <a:ext uri="{FF2B5EF4-FFF2-40B4-BE49-F238E27FC236}">
                <a16:creationId xmlns:a16="http://schemas.microsoft.com/office/drawing/2014/main" id="{806ABC70-A761-E2F3-1752-D2C009766D30}"/>
              </a:ext>
            </a:extLst>
          </p:cNvPr>
          <p:cNvPicPr>
            <a:picLocks noChangeAspect="1"/>
          </p:cNvPicPr>
          <p:nvPr/>
        </p:nvPicPr>
        <p:blipFill>
          <a:blip r:embed="rId3"/>
          <a:stretch>
            <a:fillRect/>
          </a:stretch>
        </p:blipFill>
        <p:spPr>
          <a:xfrm>
            <a:off x="6795080" y="930240"/>
            <a:ext cx="4409030" cy="2739510"/>
          </a:xfrm>
          <a:prstGeom prst="rect">
            <a:avLst/>
          </a:prstGeom>
        </p:spPr>
      </p:pic>
    </p:spTree>
    <p:extLst>
      <p:ext uri="{BB962C8B-B14F-4D97-AF65-F5344CB8AC3E}">
        <p14:creationId xmlns:p14="http://schemas.microsoft.com/office/powerpoint/2010/main" val="59520024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2106</TotalTime>
  <Words>2288</Words>
  <Application>Microsoft Office PowerPoint</Application>
  <PresentationFormat>Widescreen</PresentationFormat>
  <Paragraphs>145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Roboto</vt:lpstr>
      <vt:lpstr>Times New Roman</vt:lpstr>
      <vt:lpstr>Wingdings</vt:lpstr>
      <vt:lpstr>Retrospect</vt:lpstr>
      <vt:lpstr>Hotel Booking Analysis</vt:lpstr>
      <vt:lpstr>Project Summary</vt:lpstr>
      <vt:lpstr>Business Objective</vt:lpstr>
      <vt:lpstr>Data Collection and Understanding</vt:lpstr>
      <vt:lpstr>Data Description</vt:lpstr>
      <vt:lpstr>Data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Suggestions to Achieve Business Objective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Dipangi Jadav</dc:creator>
  <cp:lastModifiedBy>Dipangi Jadav</cp:lastModifiedBy>
  <cp:revision>39</cp:revision>
  <dcterms:created xsi:type="dcterms:W3CDTF">2023-07-28T03:55:47Z</dcterms:created>
  <dcterms:modified xsi:type="dcterms:W3CDTF">2023-08-02T02:53:01Z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2023-07-28T04:01:16Z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f3d8e56c-c253-4349-a566-09c9cc584839</vt:lpwstr>
  </property>
  <property fmtid="{D5CDD505-2E9C-101B-9397-08002B2CF9AE}" pid="7" name="MSIP_Label_defa4170-0d19-0005-0004-bc88714345d2_ActionId">
    <vt:lpwstr>47e8b3dc-6133-4cdf-a71e-4acf3048043f</vt:lpwstr>
  </property>
  <property fmtid="{D5CDD505-2E9C-101B-9397-08002B2CF9AE}" pid="8" name="MSIP_Label_defa4170-0d19-0005-0004-bc88714345d2_ContentBits">
    <vt:lpwstr>0</vt:lpwstr>
  </property>
</Properties>
</file>