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5451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3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3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3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72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0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8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7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3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0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5C45-79A3-BED5-F94C-6B6497414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786" y="758952"/>
            <a:ext cx="6271117" cy="4041648"/>
          </a:xfrm>
        </p:spPr>
        <p:txBody>
          <a:bodyPr>
            <a:normAutofit/>
          </a:bodyPr>
          <a:lstStyle/>
          <a:p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7AF06-CB93-0766-ADE4-9D76FA24C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786" y="4800600"/>
            <a:ext cx="6274756" cy="1412294"/>
          </a:xfrm>
        </p:spPr>
        <p:txBody>
          <a:bodyPr>
            <a:normAutofit/>
          </a:bodyPr>
          <a:lstStyle/>
          <a:p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Project Type: EDA &amp; Dashboard</a:t>
            </a:r>
          </a:p>
          <a:p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Submitted by: Dipangi Jadav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DAB0A-3DA5-E584-90A6-B16479277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16"/>
          <a:stretch/>
        </p:blipFill>
        <p:spPr>
          <a:xfrm>
            <a:off x="7552944" y="1945259"/>
            <a:ext cx="3744546" cy="29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8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ECE7-E3C0-B647-8379-DE6197C3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00567"/>
          </a:xfrm>
        </p:spPr>
        <p:txBody>
          <a:bodyPr/>
          <a:lstStyle/>
          <a:p>
            <a:pPr algn="ctr"/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Manager wise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91E58-E9AB-C303-40CC-74F0418BA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01" y="2392400"/>
            <a:ext cx="4444482" cy="401026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EB70CA-DA7A-ECB7-FDC1-7E43A6696EE2}"/>
              </a:ext>
            </a:extLst>
          </p:cNvPr>
          <p:cNvSpPr/>
          <p:nvPr/>
        </p:nvSpPr>
        <p:spPr>
          <a:xfrm>
            <a:off x="6096000" y="2836506"/>
            <a:ext cx="5587482" cy="14116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Duane Frame made the highest contribution in sales by 51.4% and then Ronnie Daly by 48.6%.</a:t>
            </a:r>
          </a:p>
        </p:txBody>
      </p:sp>
    </p:spTree>
    <p:extLst>
      <p:ext uri="{BB962C8B-B14F-4D97-AF65-F5344CB8AC3E}">
        <p14:creationId xmlns:p14="http://schemas.microsoft.com/office/powerpoint/2010/main" val="146311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B38D-4891-2A70-4FD1-426C5FCD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43162"/>
          </a:xfrm>
        </p:spPr>
        <p:txBody>
          <a:bodyPr/>
          <a:lstStyle/>
          <a:p>
            <a:pPr algn="ctr"/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Salesperson Wise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3087D8-A31B-4D7B-802B-E37AEB12E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044524"/>
            <a:ext cx="7105650" cy="426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2BE85F-1A67-7657-75B1-E3E5F43607C2}"/>
              </a:ext>
            </a:extLst>
          </p:cNvPr>
          <p:cNvSpPr/>
          <p:nvPr/>
        </p:nvSpPr>
        <p:spPr>
          <a:xfrm>
            <a:off x="7947738" y="2244012"/>
            <a:ext cx="3638550" cy="186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Top 3 Salesperson are Sahil Seymour, Shakil Durham and </a:t>
            </a:r>
            <a:r>
              <a:rPr lang="en-CA" dirty="0" err="1">
                <a:latin typeface="Segoe UI" panose="020B0502040204020203" pitchFamily="34" charset="0"/>
                <a:cs typeface="Segoe UI" panose="020B0502040204020203" pitchFamily="34" charset="0"/>
              </a:rPr>
              <a:t>Akeel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 McLeod.</a:t>
            </a:r>
          </a:p>
        </p:txBody>
      </p:sp>
    </p:spTree>
    <p:extLst>
      <p:ext uri="{BB962C8B-B14F-4D97-AF65-F5344CB8AC3E}">
        <p14:creationId xmlns:p14="http://schemas.microsoft.com/office/powerpoint/2010/main" val="114488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884D-559B-945E-45F9-F1155B25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43162"/>
          </a:xfrm>
        </p:spPr>
        <p:txBody>
          <a:bodyPr/>
          <a:lstStyle/>
          <a:p>
            <a:pPr algn="ctr"/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Team Wise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A52520-C1C5-84AA-6141-8D7281447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2" y="2360794"/>
            <a:ext cx="4438648" cy="394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0FD8FF-CC59-F4F8-4FE6-AC3F3F275912}"/>
              </a:ext>
            </a:extLst>
          </p:cNvPr>
          <p:cNvSpPr/>
          <p:nvPr/>
        </p:nvSpPr>
        <p:spPr>
          <a:xfrm>
            <a:off x="6286500" y="2486025"/>
            <a:ext cx="5553075" cy="11795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In team wise analysis, Retails team’s sales is highest by 48.6% then comes Distributors team by 34.1% and then Online team by 17.4%</a:t>
            </a:r>
          </a:p>
        </p:txBody>
      </p:sp>
    </p:spTree>
    <p:extLst>
      <p:ext uri="{BB962C8B-B14F-4D97-AF65-F5344CB8AC3E}">
        <p14:creationId xmlns:p14="http://schemas.microsoft.com/office/powerpoint/2010/main" val="1748394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0BB6A-E41C-2455-60F5-F084A4DF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15171"/>
          </a:xfrm>
        </p:spPr>
        <p:txBody>
          <a:bodyPr/>
          <a:lstStyle/>
          <a:p>
            <a:pPr algn="ctr"/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Customer Coverage by Location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476998A-F00C-7FE1-9589-AA6582F1D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7" y="2149133"/>
            <a:ext cx="6819898" cy="436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66C1D8-5904-46D8-B1B0-C8EFA516CFF3}"/>
              </a:ext>
            </a:extLst>
          </p:cNvPr>
          <p:cNvSpPr/>
          <p:nvPr/>
        </p:nvSpPr>
        <p:spPr>
          <a:xfrm>
            <a:off x="8324850" y="2295526"/>
            <a:ext cx="3505200" cy="26030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Top 5 cities are Winthrop, Port Hadlock, Badger, Oso, Roslyn where the highest number of companies belongs.</a:t>
            </a:r>
          </a:p>
        </p:txBody>
      </p:sp>
    </p:spTree>
    <p:extLst>
      <p:ext uri="{BB962C8B-B14F-4D97-AF65-F5344CB8AC3E}">
        <p14:creationId xmlns:p14="http://schemas.microsoft.com/office/powerpoint/2010/main" val="2854120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8D9A-307E-76F2-BF6B-2B240563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Customer analysis by Line of Business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DEAD9-38CE-96A9-FD90-24FDC822F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91" y="2495550"/>
            <a:ext cx="6787968" cy="405765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9DFA7A-015F-2493-A7CD-7239446F4DDA}"/>
              </a:ext>
            </a:extLst>
          </p:cNvPr>
          <p:cNvSpPr/>
          <p:nvPr/>
        </p:nvSpPr>
        <p:spPr>
          <a:xfrm>
            <a:off x="7905750" y="2590800"/>
            <a:ext cx="3841659" cy="20955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Top Customers are belonging to the businesses like Market Lv1, B &amp; Bs, Bakery, Canteens, Distributors Lv2 and Convenience.</a:t>
            </a:r>
          </a:p>
        </p:txBody>
      </p:sp>
    </p:spTree>
    <p:extLst>
      <p:ext uri="{BB962C8B-B14F-4D97-AF65-F5344CB8AC3E}">
        <p14:creationId xmlns:p14="http://schemas.microsoft.com/office/powerpoint/2010/main" val="2837137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91DB-5510-F2A1-9E5B-4F55FC7A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A2141-2EBA-85BE-0465-20E5E2534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Allocate resources and efforts based on the historical performance of 2018, which had the highest sale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  <a:endParaRPr lang="en-CA" sz="20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Invest in the food category, which is the top-performing category. So, allocate marketing and inventory resources to promote and expand the food category.</a:t>
            </a:r>
            <a:endParaRPr lang="en-CA" sz="20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Address the lower sales in the drinks category and 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nalyze the reasons behind the lower sales in drinks and consider strategies for improvement.</a:t>
            </a:r>
            <a:endParaRPr lang="en-CA" sz="20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Leverage the popularity of top-selling products. Develop marketing campaigns or bundles featuring Product 235, Product 2445, Product 2233, Product 318, and Product 321 to further boost sales.</a:t>
            </a:r>
            <a:endParaRPr lang="en-CA" sz="20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Acknowledge the top-performing salespeople and teams. Share success stories and best practices from Sahil Seymour, Shakil Durham,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Akeel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McLeod, and the Retails team to inspire others.</a:t>
            </a:r>
            <a:endParaRPr lang="en-CA" sz="20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Explore opportunities for improving the performance of the Online team. Conduct a detailed analysis to identify the challenges faced by the Online team and provide necessary resources and training for improvement.</a:t>
            </a:r>
            <a:endParaRPr lang="en-CA" sz="20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Strengthen relationships with top cities and customer segments.</a:t>
            </a:r>
            <a:endParaRPr lang="en-CA" sz="20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8115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F8A3-976F-ADAF-01C9-C01C1FE50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6000" dirty="0">
                <a:latin typeface="Segoe UI" panose="020B0502040204020203" pitchFamily="34" charset="0"/>
                <a:cs typeface="Segoe UI" panose="020B0502040204020203" pitchFamily="34" charset="0"/>
              </a:rPr>
              <a:t>Sales Analysis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51DC7-DF0C-A9D1-CE0E-CA2CC4AA5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z="3200" dirty="0">
                <a:latin typeface="Segoe UI" panose="020B0502040204020203" pitchFamily="34" charset="0"/>
                <a:cs typeface="Segoe UI" panose="020B0502040204020203" pitchFamily="34" charset="0"/>
              </a:rPr>
              <a:t>Tool Used: </a:t>
            </a:r>
            <a:r>
              <a:rPr lang="en-CA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PowerBI</a:t>
            </a:r>
            <a:endParaRPr lang="en-CA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2829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B385-296E-F40E-F208-503C5F69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03203"/>
          </a:xfrm>
        </p:spPr>
        <p:txBody>
          <a:bodyPr/>
          <a:lstStyle/>
          <a:p>
            <a:pPr algn="ctr"/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B5CD3-E7F0-6A86-C805-9DF06D6BC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176" y="1576914"/>
            <a:ext cx="9383756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04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6887-3557-3B37-7984-F44EE52D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58190"/>
          </a:xfrm>
        </p:spPr>
        <p:txBody>
          <a:bodyPr/>
          <a:lstStyle/>
          <a:p>
            <a:pPr algn="ctr"/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Top 3 Salesperson Tooltip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73B9302-604F-137D-8F34-6A98245F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39" y="1308519"/>
            <a:ext cx="9007621" cy="49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61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20E5-AF48-7EAD-2B57-468CAA2B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10565"/>
          </a:xfrm>
        </p:spPr>
        <p:txBody>
          <a:bodyPr/>
          <a:lstStyle/>
          <a:p>
            <a:pPr algn="ctr"/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Sales Vs Target Tooltip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5C5DDA6-057E-AB6E-A8DC-AC903BFC2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99" y="1312331"/>
            <a:ext cx="8908552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3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6BE8-ED54-528D-89F2-83C49E65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84542"/>
          </a:xfrm>
        </p:spPr>
        <p:txBody>
          <a:bodyPr/>
          <a:lstStyle/>
          <a:p>
            <a:pPr algn="ctr"/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486EB-CD4F-B1C2-8A8E-C4FEF75B8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CA" sz="2200" dirty="0">
                <a:latin typeface="Segoe UI" panose="020B0502040204020203" pitchFamily="34" charset="0"/>
                <a:cs typeface="Segoe UI" panose="020B0502040204020203" pitchFamily="34" charset="0"/>
              </a:rPr>
              <a:t> For this project we will be analysing sales target data. This data set contains 3 years of sales.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200" dirty="0">
                <a:latin typeface="Segoe UI" panose="020B0502040204020203" pitchFamily="34" charset="0"/>
                <a:cs typeface="Segoe UI" panose="020B0502040204020203" pitchFamily="34" charset="0"/>
              </a:rPr>
              <a:t> This main objective behind this project to explore and analyze following insights: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Sales over Time</a:t>
            </a:r>
            <a:endParaRPr lang="en-CA" sz="22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Sales for various Products</a:t>
            </a:r>
            <a:endParaRPr lang="en-CA" sz="22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Manager wise analysis</a:t>
            </a:r>
            <a:endParaRPr lang="en-CA" sz="22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Customer coverage across various Locations</a:t>
            </a:r>
            <a:endParaRPr lang="en-CA" sz="22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Target Analysis</a:t>
            </a:r>
            <a:endParaRPr lang="en-CA" sz="22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4870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20E5-AF48-7EAD-2B57-468CAA2B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10565"/>
          </a:xfrm>
        </p:spPr>
        <p:txBody>
          <a:bodyPr/>
          <a:lstStyle/>
          <a:p>
            <a:pPr algn="ctr"/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Salesperson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054BC-C6C5-9CE4-2862-8BC8B2C66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12" y="1477845"/>
            <a:ext cx="8954276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70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20E5-AF48-7EAD-2B57-468CAA2B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10565"/>
          </a:xfrm>
        </p:spPr>
        <p:txBody>
          <a:bodyPr/>
          <a:lstStyle/>
          <a:p>
            <a:pPr algn="ctr"/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Customer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2F7CF-7453-3A8E-CA36-CDD90B0F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10" y="1579027"/>
            <a:ext cx="8992379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2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A5D9-308B-9133-C69C-DA5528E6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15171"/>
          </a:xfrm>
        </p:spPr>
        <p:txBody>
          <a:bodyPr/>
          <a:lstStyle/>
          <a:p>
            <a:pPr algn="ctr"/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87550-11A9-6C07-338A-7669FCC55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Dimension tables and columns are as below:</a:t>
            </a:r>
            <a:endParaRPr lang="en-CA" sz="22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Customer</a:t>
            </a:r>
            <a:r>
              <a:rPr lang="en-US" sz="220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: Customer ID, Company Name, Status, Line of Business, City, State</a:t>
            </a:r>
            <a:endParaRPr lang="en-CA" sz="22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Product</a:t>
            </a:r>
            <a:r>
              <a:rPr lang="en-US" sz="220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: Product ID, Product, Group ID</a:t>
            </a:r>
            <a:endParaRPr lang="en-CA" sz="22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b="1" dirty="0" err="1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ProductGroup</a:t>
            </a:r>
            <a:r>
              <a:rPr lang="en-US" sz="2200" b="1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: Group ID, Group, Category</a:t>
            </a:r>
            <a:endParaRPr lang="en-CA" sz="22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SalesPerson</a:t>
            </a:r>
            <a:r>
              <a:rPr lang="en-US" sz="2200" b="1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: </a:t>
            </a:r>
            <a:r>
              <a:rPr lang="en-US" sz="2200" dirty="0" err="1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SalesPerson</a:t>
            </a:r>
            <a:r>
              <a:rPr lang="en-US" sz="220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ID, </a:t>
            </a:r>
            <a:r>
              <a:rPr lang="en-US" sz="2200" dirty="0" err="1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SalesPerson</a:t>
            </a:r>
            <a:r>
              <a:rPr lang="en-US" sz="220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, Supervisor ID, Supervisor, Manager ID, Manager, Team</a:t>
            </a:r>
            <a:endParaRPr lang="en-CA" sz="22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Dates</a:t>
            </a:r>
            <a:r>
              <a:rPr lang="en-US" sz="220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: Dates, Year, Month Name, Month, Day</a:t>
            </a:r>
            <a:endParaRPr lang="en-CA" sz="22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953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A5D9-308B-9133-C69C-DA5528E6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21864"/>
          </a:xfrm>
        </p:spPr>
        <p:txBody>
          <a:bodyPr/>
          <a:lstStyle/>
          <a:p>
            <a:pPr algn="ctr"/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87550-11A9-6C07-338A-7669FCC55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75453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3 years of sales data, which contains name and column as below:</a:t>
            </a:r>
            <a:endParaRPr lang="en-CA" sz="20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Sales 2017 </a:t>
            </a:r>
            <a:r>
              <a:rPr lang="en-US" sz="200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: Issue Date, Due Date, Invoice Number, Customer ID, </a:t>
            </a:r>
            <a:r>
              <a:rPr lang="en-US" sz="2000" dirty="0" err="1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SalesPerson</a:t>
            </a:r>
            <a:r>
              <a:rPr lang="en-US" sz="200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ID, Product ID, Qty Items, Unit Price, Net Weight</a:t>
            </a:r>
            <a:endParaRPr lang="en-CA" sz="20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Sales 2018 </a:t>
            </a:r>
            <a:r>
              <a:rPr lang="en-US" sz="200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Issue Date, Due Date, Invoice Number, Customer ID,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SalesPerson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ID, Product ID, Qty Items, Unit Price, Net Weight</a:t>
            </a:r>
            <a:endParaRPr lang="en-CA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Sales 2019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Issue Date, Due Date, Invoice Number, Customer ID,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SalesPerson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ID, Product ID, Qty Items, Unit Price, Net Weight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b="1" kern="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Target Data </a:t>
            </a:r>
            <a:r>
              <a:rPr lang="en-US" sz="2000" kern="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which has columns like </a:t>
            </a:r>
            <a:r>
              <a:rPr lang="en-US" sz="2000" kern="0" dirty="0" err="1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SalesPerson</a:t>
            </a:r>
            <a:r>
              <a:rPr lang="en-US" sz="2000" kern="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ID, Month name and year, Total sales month wise. 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CA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034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D45F-30DF-4853-5055-A8531EC2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10590"/>
          </a:xfrm>
        </p:spPr>
        <p:txBody>
          <a:bodyPr/>
          <a:lstStyle/>
          <a:p>
            <a:pPr algn="ctr"/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Sales over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66C1EA-9BE6-1E77-E02A-2C8A5356F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1828800"/>
            <a:ext cx="9197278" cy="375285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2ED317-6718-E5B1-9FFB-57DC38A15A9A}"/>
              </a:ext>
            </a:extLst>
          </p:cNvPr>
          <p:cNvSpPr/>
          <p:nvPr/>
        </p:nvSpPr>
        <p:spPr>
          <a:xfrm>
            <a:off x="616839" y="5742992"/>
            <a:ext cx="10666857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As we can see here, year 2018 has the more sales compare to other years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817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4571-2435-CBB8-C17D-073EEDF3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56550"/>
          </a:xfrm>
        </p:spPr>
        <p:txBody>
          <a:bodyPr/>
          <a:lstStyle/>
          <a:p>
            <a:pPr algn="ctr"/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Sales by seasonal pattern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01DC09-1A2C-C7DD-3736-9CB007BA9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346" y="1474237"/>
            <a:ext cx="10811236" cy="400263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927AD3-B77C-CB14-37E4-F370F966C631}"/>
              </a:ext>
            </a:extLst>
          </p:cNvPr>
          <p:cNvSpPr/>
          <p:nvPr/>
        </p:nvSpPr>
        <p:spPr>
          <a:xfrm>
            <a:off x="1028700" y="5648325"/>
            <a:ext cx="10168128" cy="7524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Here, we can see the pattern like sales is increasing in the months of July to December and the from January it is decreasing for each years.</a:t>
            </a:r>
          </a:p>
        </p:txBody>
      </p:sp>
    </p:spTree>
    <p:extLst>
      <p:ext uri="{BB962C8B-B14F-4D97-AF65-F5344CB8AC3E}">
        <p14:creationId xmlns:p14="http://schemas.microsoft.com/office/powerpoint/2010/main" val="24936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25E1-A8B0-CCE2-0941-2CE800B0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65881"/>
          </a:xfrm>
        </p:spPr>
        <p:txBody>
          <a:bodyPr/>
          <a:lstStyle/>
          <a:p>
            <a:pPr algn="ctr"/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Sales by Product Group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E23BE3-067E-EEF8-88A0-FB5D68C97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033" y="1735494"/>
            <a:ext cx="6419461" cy="444464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07BA16-5A7E-988D-C8B5-1CD4DF21F424}"/>
              </a:ext>
            </a:extLst>
          </p:cNvPr>
          <p:cNvSpPr/>
          <p:nvPr/>
        </p:nvSpPr>
        <p:spPr>
          <a:xfrm>
            <a:off x="690465" y="6181725"/>
            <a:ext cx="10910985" cy="4381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As we can say the top 5 product groups are Wheat Flours, Yeast, Oils, Flours, Sugarcane.</a:t>
            </a:r>
          </a:p>
        </p:txBody>
      </p:sp>
    </p:spTree>
    <p:extLst>
      <p:ext uri="{BB962C8B-B14F-4D97-AF65-F5344CB8AC3E}">
        <p14:creationId xmlns:p14="http://schemas.microsoft.com/office/powerpoint/2010/main" val="346368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A01B-9899-50C3-8CCB-E3D6BCA9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96509"/>
          </a:xfrm>
        </p:spPr>
        <p:txBody>
          <a:bodyPr/>
          <a:lstStyle/>
          <a:p>
            <a:pPr algn="ctr"/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Sales by Product 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A667C-7648-60C2-1681-F37BBEFAD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14" y="1586204"/>
            <a:ext cx="8574786" cy="434019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4BD065-112B-4D65-7B0A-C66EA03AF9DF}"/>
              </a:ext>
            </a:extLst>
          </p:cNvPr>
          <p:cNvSpPr/>
          <p:nvPr/>
        </p:nvSpPr>
        <p:spPr>
          <a:xfrm>
            <a:off x="877078" y="6010275"/>
            <a:ext cx="10886297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Highest selling product category is Food. Drinks are selling low.</a:t>
            </a:r>
          </a:p>
        </p:txBody>
      </p:sp>
    </p:spTree>
    <p:extLst>
      <p:ext uri="{BB962C8B-B14F-4D97-AF65-F5344CB8AC3E}">
        <p14:creationId xmlns:p14="http://schemas.microsoft.com/office/powerpoint/2010/main" val="15607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B012-28CD-DEA1-E7EE-8D42DF56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65881"/>
          </a:xfrm>
        </p:spPr>
        <p:txBody>
          <a:bodyPr/>
          <a:lstStyle/>
          <a:p>
            <a:pPr algn="ctr"/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Product Performance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99D4B-6816-C97B-1ED2-461BACB91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3" y="1950399"/>
            <a:ext cx="5219702" cy="33965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203F82-50FD-A2B0-3470-42B1D7EC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75" y="1950399"/>
            <a:ext cx="4914900" cy="288391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C8C2CB-3BD6-A774-46DF-245FA59D9702}"/>
              </a:ext>
            </a:extLst>
          </p:cNvPr>
          <p:cNvSpPr/>
          <p:nvPr/>
        </p:nvSpPr>
        <p:spPr>
          <a:xfrm>
            <a:off x="643812" y="5553075"/>
            <a:ext cx="11014788" cy="11795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1600" dirty="0">
                <a:latin typeface="Segoe UI" panose="020B0502040204020203" pitchFamily="34" charset="0"/>
                <a:cs typeface="Segoe UI" panose="020B0502040204020203" pitchFamily="34" charset="0"/>
              </a:rPr>
              <a:t>As we can see, top selling products by quantity sold are Product 235, Product 2445, Product 2233, Product 318, Product 321.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1600" dirty="0">
                <a:latin typeface="Segoe UI" panose="020B0502040204020203" pitchFamily="34" charset="0"/>
                <a:cs typeface="Segoe UI" panose="020B0502040204020203" pitchFamily="34" charset="0"/>
              </a:rPr>
              <a:t>Where as, top selling products by Sales is Product 1963, Product 2026, Product 662, Product2445, Product2233.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1600" dirty="0">
                <a:latin typeface="Segoe UI" panose="020B0502040204020203" pitchFamily="34" charset="0"/>
                <a:cs typeface="Segoe UI" panose="020B0502040204020203" pitchFamily="34" charset="0"/>
              </a:rPr>
              <a:t>Here, Product 2233 is highest selling product in terms of sales and Quantity.</a:t>
            </a:r>
          </a:p>
        </p:txBody>
      </p:sp>
    </p:spTree>
    <p:extLst>
      <p:ext uri="{BB962C8B-B14F-4D97-AF65-F5344CB8AC3E}">
        <p14:creationId xmlns:p14="http://schemas.microsoft.com/office/powerpoint/2010/main" val="423331810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1710</TotalTime>
  <Words>748</Words>
  <Application>Microsoft Office PowerPoint</Application>
  <PresentationFormat>Widescreen</PresentationFormat>
  <Paragraphs>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Century Schoolbook</vt:lpstr>
      <vt:lpstr>Segoe UI</vt:lpstr>
      <vt:lpstr>Wingdings</vt:lpstr>
      <vt:lpstr>Wingdings 2</vt:lpstr>
      <vt:lpstr>View</vt:lpstr>
      <vt:lpstr>Sales Analysis</vt:lpstr>
      <vt:lpstr>Problem Statement</vt:lpstr>
      <vt:lpstr>Data Overview</vt:lpstr>
      <vt:lpstr>Data Overview</vt:lpstr>
      <vt:lpstr>Sales over Time</vt:lpstr>
      <vt:lpstr>Sales by seasonal pattern</vt:lpstr>
      <vt:lpstr>Sales by Product Group</vt:lpstr>
      <vt:lpstr>Sales by Product Category</vt:lpstr>
      <vt:lpstr>Product Performance Analysis</vt:lpstr>
      <vt:lpstr>Manager wise Analysis</vt:lpstr>
      <vt:lpstr>Salesperson Wise Analysis</vt:lpstr>
      <vt:lpstr>Team Wise Analysis</vt:lpstr>
      <vt:lpstr>Customer Coverage by Location</vt:lpstr>
      <vt:lpstr>Customer analysis by Line of Business</vt:lpstr>
      <vt:lpstr>Recommendations</vt:lpstr>
      <vt:lpstr>Sales Analysis Dashboard</vt:lpstr>
      <vt:lpstr>Home Page</vt:lpstr>
      <vt:lpstr>Top 3 Salesperson Tooltip</vt:lpstr>
      <vt:lpstr>Sales Vs Target Tooltip</vt:lpstr>
      <vt:lpstr>Salesperson Analysis</vt:lpstr>
      <vt:lpstr>Customer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</dc:title>
  <dc:creator>Dipangi Jadav</dc:creator>
  <cp:lastModifiedBy>Dipangi Jadav</cp:lastModifiedBy>
  <cp:revision>14</cp:revision>
  <dcterms:created xsi:type="dcterms:W3CDTF">2023-09-04T01:25:30Z</dcterms:created>
  <dcterms:modified xsi:type="dcterms:W3CDTF">2023-09-06T04:09:16Z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2023-09-04T01:30:41Z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f3d8e56c-c253-4349-a566-09c9cc584839</vt:lpwstr>
  </property>
  <property fmtid="{D5CDD505-2E9C-101B-9397-08002B2CF9AE}" pid="7" name="MSIP_Label_defa4170-0d19-0005-0004-bc88714345d2_ActionId">
    <vt:lpwstr>73883a93-cfa2-4059-ab91-1abad9b2b968</vt:lpwstr>
  </property>
  <property fmtid="{D5CDD505-2E9C-101B-9397-08002B2CF9AE}" pid="8" name="MSIP_Label_defa4170-0d19-0005-0004-bc88714345d2_ContentBits">
    <vt:lpwstr>0</vt:lpwstr>
  </property>
</Properties>
</file>