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j7iCS6mkmnC/LxtXk9EeujPyyw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/>
          <p:nvPr>
            <p:ph type="ctrTitle"/>
          </p:nvPr>
        </p:nvSpPr>
        <p:spPr>
          <a:xfrm>
            <a:off x="2417779" y="802298"/>
            <a:ext cx="8637000" cy="25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" type="subTitle"/>
          </p:nvPr>
        </p:nvSpPr>
        <p:spPr>
          <a:xfrm>
            <a:off x="2417780" y="3531204"/>
            <a:ext cx="8637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8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1" type="ftr"/>
          </p:nvPr>
        </p:nvSpPr>
        <p:spPr>
          <a:xfrm>
            <a:off x="2416500" y="329307"/>
            <a:ext cx="4974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1437664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8"/>
          <p:cNvCxnSpPr/>
          <p:nvPr/>
        </p:nvCxnSpPr>
        <p:spPr>
          <a:xfrm>
            <a:off x="2417780" y="3528542"/>
            <a:ext cx="86370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27"/>
          <p:cNvGrpSpPr/>
          <p:nvPr/>
        </p:nvGrpSpPr>
        <p:grpSpPr>
          <a:xfrm>
            <a:off x="7477387" y="482170"/>
            <a:ext cx="4074600" cy="5149200"/>
            <a:chOff x="7477387" y="482170"/>
            <a:chExt cx="4074600" cy="5149200"/>
          </a:xfrm>
        </p:grpSpPr>
        <p:sp>
          <p:nvSpPr>
            <p:cNvPr id="80" name="Google Shape;80;p27"/>
            <p:cNvSpPr/>
            <p:nvPr/>
          </p:nvSpPr>
          <p:spPr>
            <a:xfrm>
              <a:off x="7477387" y="482170"/>
              <a:ext cx="4074600" cy="5149200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12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7"/>
            <p:cNvSpPr/>
            <p:nvPr/>
          </p:nvSpPr>
          <p:spPr>
            <a:xfrm>
              <a:off x="7790446" y="812506"/>
              <a:ext cx="3450300" cy="446640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38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27"/>
          <p:cNvSpPr txBox="1"/>
          <p:nvPr>
            <p:ph type="title"/>
          </p:nvPr>
        </p:nvSpPr>
        <p:spPr>
          <a:xfrm>
            <a:off x="1451206" y="1129513"/>
            <a:ext cx="55323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/>
          <p:nvPr>
            <p:ph idx="2" type="pic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>
            <a:off x="1450329" y="3145992"/>
            <a:ext cx="55245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7"/>
          <p:cNvSpPr txBox="1"/>
          <p:nvPr>
            <p:ph idx="10" type="dt"/>
          </p:nvPr>
        </p:nvSpPr>
        <p:spPr>
          <a:xfrm>
            <a:off x="1447382" y="5469856"/>
            <a:ext cx="55275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1" type="ftr"/>
          </p:nvPr>
        </p:nvSpPr>
        <p:spPr>
          <a:xfrm>
            <a:off x="1447382" y="318640"/>
            <a:ext cx="55410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7"/>
          <p:cNvCxnSpPr/>
          <p:nvPr/>
        </p:nvCxnSpPr>
        <p:spPr>
          <a:xfrm>
            <a:off x="1447382" y="3143605"/>
            <a:ext cx="5527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 rot="5400000">
            <a:off x="4527904" y="-1060618"/>
            <a:ext cx="3450600" cy="9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28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 rot="5400000">
            <a:off x="7917003" y="2321023"/>
            <a:ext cx="46599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 rot="5400000">
            <a:off x="3029152" y="-785477"/>
            <a:ext cx="4659900" cy="7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9"/>
          <p:cNvCxnSpPr/>
          <p:nvPr/>
        </p:nvCxnSpPr>
        <p:spPr>
          <a:xfrm>
            <a:off x="9439111" y="798973"/>
            <a:ext cx="0" cy="46599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1pPr>
            <a:lvl2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2pPr>
            <a:lvl3pPr indent="0" lvl="2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3pPr>
            <a:lvl4pPr indent="0" lvl="3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4pPr>
            <a:lvl5pPr indent="0" lvl="4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5pPr>
            <a:lvl6pPr indent="0" lvl="5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6pPr>
            <a:lvl7pPr indent="0" lvl="6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7pPr>
            <a:lvl8pPr indent="0" lvl="7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8pPr>
            <a:lvl9pPr indent="0" lvl="8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9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b="0" sz="44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ill San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ill San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sz="2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1447331" y="2010878"/>
            <a:ext cx="46452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2" type="body"/>
          </p:nvPr>
        </p:nvSpPr>
        <p:spPr>
          <a:xfrm>
            <a:off x="6413771" y="2017343"/>
            <a:ext cx="46452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1pPr>
            <a:lvl2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2pPr>
            <a:lvl3pPr indent="0" lvl="2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3pPr>
            <a:lvl4pPr indent="0" lvl="3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4pPr>
            <a:lvl5pPr indent="0" lvl="4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5pPr>
            <a:lvl6pPr indent="0" lvl="5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6pPr>
            <a:lvl7pPr indent="0" lvl="6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7pPr>
            <a:lvl8pPr indent="0" lvl="7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8pPr>
            <a:lvl9pPr indent="0" lvl="8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21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1454239" y="1756130"/>
            <a:ext cx="86433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1454239" y="3806195"/>
            <a:ext cx="86304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22"/>
          <p:cNvCxnSpPr/>
          <p:nvPr/>
        </p:nvCxnSpPr>
        <p:spPr>
          <a:xfrm>
            <a:off x="1454239" y="3804985"/>
            <a:ext cx="86304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1447191" y="804163"/>
            <a:ext cx="96078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1447191" y="2019549"/>
            <a:ext cx="46452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3"/>
          <p:cNvSpPr txBox="1"/>
          <p:nvPr>
            <p:ph idx="2" type="body"/>
          </p:nvPr>
        </p:nvSpPr>
        <p:spPr>
          <a:xfrm>
            <a:off x="1447191" y="2824269"/>
            <a:ext cx="46452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3" type="body"/>
          </p:nvPr>
        </p:nvSpPr>
        <p:spPr>
          <a:xfrm>
            <a:off x="6412362" y="2023003"/>
            <a:ext cx="46452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3"/>
          <p:cNvSpPr txBox="1"/>
          <p:nvPr>
            <p:ph idx="4" type="body"/>
          </p:nvPr>
        </p:nvSpPr>
        <p:spPr>
          <a:xfrm>
            <a:off x="6412362" y="2821491"/>
            <a:ext cx="4645200" cy="26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23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24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1444671" y="798973"/>
            <a:ext cx="3273000" cy="22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5043714" y="798974"/>
            <a:ext cx="6012600" cy="46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2" type="body"/>
          </p:nvPr>
        </p:nvSpPr>
        <p:spPr>
          <a:xfrm>
            <a:off x="1444671" y="3205491"/>
            <a:ext cx="3275100" cy="22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6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26"/>
          <p:cNvCxnSpPr/>
          <p:nvPr/>
        </p:nvCxnSpPr>
        <p:spPr>
          <a:xfrm>
            <a:off x="1448280" y="3205491"/>
            <a:ext cx="32694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8208"/>
            </a:gs>
            <a:gs pos="100000">
              <a:srgbClr val="703E08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0" y="2019476"/>
            <a:ext cx="12192000" cy="410580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7"/>
          <p:cNvPicPr preferRelativeResize="0"/>
          <p:nvPr/>
        </p:nvPicPr>
        <p:blipFill rotWithShape="1">
          <a:blip r:embed="rId1">
            <a:alphaModFix/>
          </a:blip>
          <a:srcRect b="-1539" l="0" r="0" t="1540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7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7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7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404949" y="1552074"/>
            <a:ext cx="111687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None/>
            </a:pPr>
            <a:r>
              <a:rPr b="1" lang="en-US" sz="3600" cap="none">
                <a:solidFill>
                  <a:schemeClr val="dk1"/>
                </a:solidFill>
              </a:rPr>
              <a:t>Design Of A PD Controller For A Given RLC Circuit  To Improve It’s SETTLING TIME</a:t>
            </a:r>
            <a:endParaRPr cap="none">
              <a:solidFill>
                <a:schemeClr val="dk1"/>
              </a:solidFill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4872990" y="3644536"/>
            <a:ext cx="529209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Member’s Name:                             ID: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1.Dipanjan Swarnakar                                   021172010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2.Fahim Ahsan                                              021161021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3.Abu Jayed                                                   021172018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1" lang="en-US" cap="none"/>
              <a:t>Hand C</a:t>
            </a:r>
            <a:r>
              <a:rPr b="1" lang="en-US" cap="none">
                <a:solidFill>
                  <a:schemeClr val="dk1"/>
                </a:solidFill>
              </a:rPr>
              <a:t>alculation:</a:t>
            </a:r>
            <a:endParaRPr b="1" cap="none">
              <a:solidFill>
                <a:schemeClr val="dk1"/>
              </a:solidFill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228600" y="1918430"/>
            <a:ext cx="3186546" cy="108093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-127819" y="1904291"/>
            <a:ext cx="3605310" cy="10146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A4BD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471055" y="3078655"/>
            <a:ext cx="2701636" cy="139930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AF6C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Same Over Shoot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-1336963" y="3858633"/>
            <a:ext cx="6317672" cy="6161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471055" y="4557251"/>
            <a:ext cx="2587779" cy="15829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θ1=92.65</a:t>
            </a:r>
            <a:endParaRPr sz="1800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θ2=90.1</a:t>
            </a:r>
            <a:endParaRPr sz="1800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zc=3.56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Zc=6320259.</a:t>
            </a:r>
            <a:endParaRPr sz="1800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0050" y="1918425"/>
            <a:ext cx="7486650" cy="45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Trebuchet MS"/>
              <a:buNone/>
            </a:pPr>
            <a:r>
              <a:rPr b="1" lang="en-US" cap="none">
                <a:solidFill>
                  <a:schemeClr val="dk1"/>
                </a:solidFill>
              </a:rPr>
              <a:t>Uncompensated In MATLAB: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7" name="Google Shape;177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562" y="1958467"/>
            <a:ext cx="7216800" cy="41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Trebuchet MS"/>
              <a:buNone/>
            </a:pPr>
            <a:r>
              <a:rPr b="1" lang="en-US" cap="none">
                <a:solidFill>
                  <a:schemeClr val="dk1"/>
                </a:solidFill>
              </a:rPr>
              <a:t>Compensated In Matlab</a:t>
            </a:r>
            <a:r>
              <a:rPr b="1"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780" y="1889757"/>
            <a:ext cx="5529000" cy="41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275" y="1889756"/>
            <a:ext cx="5809129" cy="4068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 cap="none"/>
              <a:t>Comparison Between </a:t>
            </a:r>
            <a:r>
              <a:rPr b="1" lang="en-US" cap="none">
                <a:solidFill>
                  <a:schemeClr val="dk1"/>
                </a:solidFill>
              </a:rPr>
              <a:t>Uncompensated &amp; Compensated Output:</a:t>
            </a:r>
            <a:r>
              <a:rPr b="1" lang="en-US" cap="none"/>
              <a:t> </a:t>
            </a:r>
            <a:endParaRPr b="1" cap="none"/>
          </a:p>
        </p:txBody>
      </p:sp>
      <p:sp>
        <p:nvSpPr>
          <p:cNvPr id="190" name="Google Shape;190;p13"/>
          <p:cNvSpPr txBox="1"/>
          <p:nvPr>
            <p:ph idx="1" type="body"/>
          </p:nvPr>
        </p:nvSpPr>
        <p:spPr>
          <a:xfrm>
            <a:off x="1447331" y="2010878"/>
            <a:ext cx="46452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b="1" lang="en-US" cap="none">
                <a:solidFill>
                  <a:schemeClr val="dk1"/>
                </a:solidFill>
              </a:rPr>
              <a:t>Uncompensated</a:t>
            </a:r>
            <a:endParaRPr b="1" cap="none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US" cap="none"/>
              <a:t>Overshoot(%) = 90.4</a:t>
            </a:r>
            <a:endParaRPr b="1" cap="none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US"/>
              <a:t>Settling time(seconds) = 0.0044</a:t>
            </a:r>
            <a:endParaRPr b="1" cap="none"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cap="none">
              <a:solidFill>
                <a:schemeClr val="dk1"/>
              </a:solidFill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b="1" lang="en-US"/>
              <a:t>C</a:t>
            </a:r>
            <a:r>
              <a:rPr b="1" lang="en-US" cap="none">
                <a:solidFill>
                  <a:schemeClr val="dk1"/>
                </a:solidFill>
              </a:rPr>
              <a:t>ompensated</a:t>
            </a:r>
            <a:endParaRPr b="1" cap="none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US" cap="none"/>
              <a:t>Overshoot(%) = 84.4</a:t>
            </a:r>
            <a:endParaRPr b="1" cap="none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US"/>
              <a:t>Settling time(seconds) = 0.00253</a:t>
            </a:r>
            <a:endParaRPr b="1" cap="none"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685801" y="670676"/>
            <a:ext cx="101313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1" lang="en-US" cap="none">
                <a:solidFill>
                  <a:schemeClr val="dk1"/>
                </a:solidFill>
              </a:rPr>
              <a:t>Design</a:t>
            </a:r>
            <a:r>
              <a:rPr b="1" lang="en-US">
                <a:solidFill>
                  <a:schemeClr val="dk1"/>
                </a:solidFill>
              </a:rPr>
              <a:t> </a:t>
            </a:r>
            <a:r>
              <a:rPr b="1" lang="en-US" cap="none">
                <a:solidFill>
                  <a:schemeClr val="dk1"/>
                </a:solidFill>
              </a:rPr>
              <a:t>Of</a:t>
            </a:r>
            <a:r>
              <a:rPr b="1" lang="en-US">
                <a:solidFill>
                  <a:schemeClr val="dk1"/>
                </a:solidFill>
              </a:rPr>
              <a:t> PD </a:t>
            </a:r>
            <a:r>
              <a:rPr b="1" lang="en-US" cap="none">
                <a:solidFill>
                  <a:schemeClr val="dk1"/>
                </a:solidFill>
              </a:rPr>
              <a:t>Controller</a:t>
            </a:r>
            <a:r>
              <a:rPr b="1"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685801" y="2150772"/>
            <a:ext cx="10131300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8108"/>
              <a:buFont typeface="Noto Sans Symbols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PD=K(S+Zc) = R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C(s+1/R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8108"/>
              <a:buFont typeface="Noto Sans Symbols"/>
              <a:buChar char="⮚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K=</a:t>
            </a:r>
            <a:r>
              <a:rPr b="1" lang="en-US" sz="2000">
                <a:solidFill>
                  <a:srgbClr val="FFC000"/>
                </a:solidFill>
              </a:rPr>
              <a:t> </a:t>
            </a:r>
            <a:r>
              <a:rPr b="1" lang="en-US" sz="2000"/>
              <a:t>4.8802*10^-6</a:t>
            </a:r>
            <a:r>
              <a:rPr lang="en-US" sz="2000"/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(from matlab)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8108"/>
              <a:buFont typeface="Noto Sans Symbols"/>
              <a:buChar char="⮚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Zc= </a:t>
            </a:r>
            <a:r>
              <a:rPr b="1" lang="en-US" sz="2000"/>
              <a:t>632059.353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from hand calculation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8108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8108"/>
              <a:buFont typeface="Noto Sans Symbols"/>
              <a:buChar char="⮚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1/R1*C=Zc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-US" sz="2000">
                <a:solidFill>
                  <a:srgbClr val="FFC000"/>
                </a:solidFill>
              </a:rPr>
              <a:t> </a:t>
            </a:r>
            <a:r>
              <a:rPr b="1" lang="en-US" sz="2000"/>
              <a:t>632059.353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Let, C=0.1uF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8108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R1=1/(C*Zc) =15.82 ohm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8108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8108"/>
              <a:buFont typeface="Noto Sans Symbols"/>
              <a:buChar char="⮚"/>
            </a:pPr>
            <a:r>
              <a:rPr b="1" lang="en-US"/>
              <a:t>R2*C=</a:t>
            </a:r>
            <a:r>
              <a:rPr b="1" lang="en-US" sz="2000"/>
              <a:t> 4.8802*10^-6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8108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R2=48.8 ohm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972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rebuchet MS"/>
              <a:buNone/>
            </a:pPr>
            <a:r>
              <a:rPr b="1" lang="en-US" cap="none">
                <a:solidFill>
                  <a:schemeClr val="dk1"/>
                </a:solidFill>
              </a:rPr>
              <a:t>Implemented Circuit In Proteus: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1447331" y="2010878"/>
            <a:ext cx="46452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977" y="2001121"/>
            <a:ext cx="6023462" cy="3976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7625" y="2001121"/>
            <a:ext cx="4982400" cy="40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730" y="1074420"/>
            <a:ext cx="87693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ferris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br>
              <a:rPr lang="en-US"/>
            </a:br>
            <a:r>
              <a:rPr b="1" lang="en-US" cap="none">
                <a:solidFill>
                  <a:schemeClr val="dk1"/>
                </a:solidFill>
              </a:rPr>
              <a:t>Introduction: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162757" y="2076260"/>
            <a:ext cx="101313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</a:rPr>
              <a:t>We tried to reduce the settling time by using A PD controller.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</a:rPr>
              <a:t>We have reduced the settling time of the RLC circuit by ½  maintaining the same Overshoot.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FFFF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</a:rPr>
              <a:t>Ts(new)=Ts*(1/2)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rebuchet MS"/>
              <a:buNone/>
            </a:pPr>
            <a:r>
              <a:rPr b="1" lang="en-US">
                <a:solidFill>
                  <a:schemeClr val="dk1"/>
                </a:solidFill>
              </a:rPr>
              <a:t>WHAT IS CONTROLLER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Controller is an implementation of control logic of a control system.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controller is a mechanism that seeks to minimize the difference between the actual value of a system.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generates an output signal based on the input signal it receives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WHY WE USE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improves the steady state accuracy by decreasing the steady state error.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As the steady state accuracy improves,the stability also improves.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can control the maximum overshoot of the system.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can help in reducing the noise signals produced by the system.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rebuchet MS"/>
              <a:buNone/>
            </a:pPr>
            <a:r>
              <a:rPr b="1" lang="en-US">
                <a:solidFill>
                  <a:schemeClr val="dk1"/>
                </a:solidFill>
              </a:rPr>
              <a:t>WHAT IS PD CONTROLLER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proportional derivative controller, as its name indicates,is a controller with a “proportional action” and a “derivative action”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PD controller produces an output which is the combination of the outputs of proportional and derive controllers.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It is basically used to improve the stability of control system without affecting the steady state error.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/>
              <a:t>ADVANTAGE OF PD CONTROLLER</a:t>
            </a:r>
            <a:endParaRPr b="1"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PD controller improves transient performance.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Easy to stabilize faster response.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Reduces settling time by improving damping and reducing overshoot.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rebuchet MS"/>
              <a:buNone/>
            </a:pPr>
            <a:r>
              <a:rPr b="1" lang="en-US" cap="none">
                <a:solidFill>
                  <a:schemeClr val="dk1"/>
                </a:solidFill>
              </a:rPr>
              <a:t>RLC Circuit: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1440993" y="2015732"/>
            <a:ext cx="9613800" cy="3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993" y="1834165"/>
            <a:ext cx="6631291" cy="3750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685801" y="609602"/>
            <a:ext cx="101313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Trebuchet MS"/>
              <a:buNone/>
            </a:pPr>
            <a:r>
              <a:rPr b="1" lang="en-US" cap="none">
                <a:solidFill>
                  <a:schemeClr val="dk1"/>
                </a:solidFill>
              </a:rPr>
              <a:t>Procedure: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685800" y="1882588"/>
            <a:ext cx="102600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81081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Using SISO Design tool, create the design for a unity negative feedback system with G(s)  and plot the root locus. 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ct val="81081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Draw the zeta line for required overshoot. Select the closed-loop pole at the intersection of shadowed region and the root locus.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ct val="81081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Calculate the imaginary part, ωd and real part, σd of the compensated dominant pole from the </a:t>
            </a:r>
            <a:r>
              <a:rPr b="1" lang="en-US">
                <a:solidFill>
                  <a:schemeClr val="dk1"/>
                </a:solidFill>
              </a:rPr>
              <a:t>two-third</a:t>
            </a:r>
            <a:r>
              <a:rPr lang="en-US">
                <a:solidFill>
                  <a:schemeClr val="dk1"/>
                </a:solidFill>
              </a:rPr>
              <a:t> value of uncompensated peak time and </a:t>
            </a:r>
            <a:r>
              <a:rPr b="1" lang="en-US">
                <a:solidFill>
                  <a:schemeClr val="dk1"/>
                </a:solidFill>
              </a:rPr>
              <a:t>half </a:t>
            </a:r>
            <a:r>
              <a:rPr lang="en-US">
                <a:solidFill>
                  <a:schemeClr val="dk1"/>
                </a:solidFill>
              </a:rPr>
              <a:t>of uncompensated settling time.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ct val="81081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Find the Zc by calculating the pole angle.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ct val="81081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Put the value of Zc in pole/zero .</a:t>
            </a:r>
            <a:endParaRPr>
              <a:solidFill>
                <a:schemeClr val="dk1"/>
              </a:solidFill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ct val="81081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ct val="8108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ct val="81081"/>
              <a:buNone/>
            </a:pPr>
            <a:r>
              <a:rPr lang="en-US"/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FEFEFE"/>
              </a:buClr>
              <a:buSzPct val="81081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900">
        <p14:warp dir="in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681096" y="8346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b="1" lang="en-US" cap="none">
                <a:solidFill>
                  <a:schemeClr val="dk1"/>
                </a:solidFill>
              </a:rPr>
              <a:t>Uncompensated</a:t>
            </a:r>
            <a:r>
              <a:rPr b="1" lang="en-US">
                <a:solidFill>
                  <a:schemeClr val="dk1"/>
                </a:solidFill>
              </a:rPr>
              <a:t> </a:t>
            </a:r>
            <a:r>
              <a:rPr b="1" lang="en-US" cap="none">
                <a:solidFill>
                  <a:schemeClr val="dk1"/>
                </a:solidFill>
              </a:rPr>
              <a:t>In Proteus 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7" name="Google Shape;157;p9"/>
          <p:cNvSpPr txBox="1"/>
          <p:nvPr>
            <p:ph idx="2" type="body"/>
          </p:nvPr>
        </p:nvSpPr>
        <p:spPr>
          <a:xfrm>
            <a:off x="6413771" y="2017343"/>
            <a:ext cx="46452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1447331" y="2010878"/>
            <a:ext cx="46452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903" y="1915528"/>
            <a:ext cx="5207580" cy="364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3852" y="1915528"/>
            <a:ext cx="5016095" cy="3787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2018-12-22T15:11:00Z</dcterms:created>
  <dc:creator>Md Sharifuzzaman Rabbi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