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5" r:id="rId2"/>
    <p:sldId id="256" r:id="rId3"/>
    <p:sldId id="257" r:id="rId4"/>
    <p:sldId id="258" r:id="rId5"/>
    <p:sldId id="259" r:id="rId6"/>
    <p:sldId id="261" r:id="rId7"/>
    <p:sldId id="262" r:id="rId8"/>
    <p:sldId id="263" r:id="rId9"/>
    <p:sldId id="260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76" y="-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6319FB-BE4D-4DA4-80D0-E1D5D9434D18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5A609-6DE4-4D49-AE8C-E54419BC3E6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5A609-6DE4-4D49-AE8C-E54419BC3E64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485A-30D1-435A-8CF8-86692F86682B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CF30D-3891-4B4D-86CF-4C9BC21C55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485A-30D1-435A-8CF8-86692F86682B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CF30D-3891-4B4D-86CF-4C9BC21C55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485A-30D1-435A-8CF8-86692F86682B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CF30D-3891-4B4D-86CF-4C9BC21C55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485A-30D1-435A-8CF8-86692F86682B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CF30D-3891-4B4D-86CF-4C9BC21C55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485A-30D1-435A-8CF8-86692F86682B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CF30D-3891-4B4D-86CF-4C9BC21C55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485A-30D1-435A-8CF8-86692F86682B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CF30D-3891-4B4D-86CF-4C9BC21C55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485A-30D1-435A-8CF8-86692F86682B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CF30D-3891-4B4D-86CF-4C9BC21C55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485A-30D1-435A-8CF8-86692F86682B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CF30D-3891-4B4D-86CF-4C9BC21C55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485A-30D1-435A-8CF8-86692F86682B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CF30D-3891-4B4D-86CF-4C9BC21C55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485A-30D1-435A-8CF8-86692F86682B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CF30D-3891-4B4D-86CF-4C9BC21C55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485A-30D1-435A-8CF8-86692F86682B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CF30D-3891-4B4D-86CF-4C9BC21C55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0485A-30D1-435A-8CF8-86692F86682B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CF30D-3891-4B4D-86CF-4C9BC21C552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83768" y="548680"/>
            <a:ext cx="40532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 smtClean="0"/>
              <a:t>A presentation on</a:t>
            </a:r>
            <a:r>
              <a:rPr lang="en-IN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399" y="1484784"/>
            <a:ext cx="907960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 smtClean="0">
                <a:solidFill>
                  <a:schemeClr val="tx2"/>
                </a:solidFill>
              </a:rPr>
              <a:t>Explaining Black-boxes on sequential data</a:t>
            </a:r>
          </a:p>
          <a:p>
            <a:r>
              <a:rPr lang="en-IN" sz="4000" b="1" dirty="0" smtClean="0">
                <a:solidFill>
                  <a:schemeClr val="tx2"/>
                </a:solidFill>
              </a:rPr>
              <a:t> </a:t>
            </a:r>
            <a:r>
              <a:rPr lang="en-IN" sz="4000" b="1" dirty="0" smtClean="0">
                <a:solidFill>
                  <a:schemeClr val="tx2"/>
                </a:solidFill>
              </a:rPr>
              <a:t>            using weighted Automata</a:t>
            </a:r>
            <a:endParaRPr lang="en-US" sz="4000" b="1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47864" y="3212976"/>
            <a:ext cx="21371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 smtClean="0"/>
              <a:t>       </a:t>
            </a:r>
            <a:r>
              <a:rPr lang="en-IN" sz="2800" dirty="0" smtClean="0"/>
              <a:t> by</a:t>
            </a:r>
          </a:p>
          <a:p>
            <a:r>
              <a:rPr lang="en-IN" sz="2800" dirty="0" err="1" smtClean="0"/>
              <a:t>Dipanjana</a:t>
            </a:r>
            <a:r>
              <a:rPr lang="en-IN" sz="2800" dirty="0" smtClean="0"/>
              <a:t> De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4509120"/>
            <a:ext cx="855977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IN" b="1" dirty="0" smtClean="0"/>
              <a:t>Source : </a:t>
            </a:r>
          </a:p>
          <a:p>
            <a:pPr algn="just"/>
            <a:r>
              <a:rPr lang="en-IN" dirty="0" smtClean="0">
                <a:solidFill>
                  <a:srgbClr val="C00000"/>
                </a:solidFill>
              </a:rPr>
              <a:t>1. </a:t>
            </a:r>
            <a:r>
              <a:rPr lang="en-US" dirty="0" err="1" smtClean="0">
                <a:solidFill>
                  <a:srgbClr val="C00000"/>
                </a:solidFill>
              </a:rPr>
              <a:t>Ayache</a:t>
            </a:r>
            <a:r>
              <a:rPr lang="en-US" dirty="0" smtClean="0">
                <a:solidFill>
                  <a:srgbClr val="C00000"/>
                </a:solidFill>
              </a:rPr>
              <a:t>, S., </a:t>
            </a:r>
            <a:r>
              <a:rPr lang="en-US" dirty="0" err="1" smtClean="0">
                <a:solidFill>
                  <a:srgbClr val="C00000"/>
                </a:solidFill>
              </a:rPr>
              <a:t>Eyraud</a:t>
            </a:r>
            <a:r>
              <a:rPr lang="en-US" dirty="0" smtClean="0">
                <a:solidFill>
                  <a:srgbClr val="C00000"/>
                </a:solidFill>
              </a:rPr>
              <a:t>, R. and </a:t>
            </a:r>
            <a:r>
              <a:rPr lang="en-US" dirty="0" err="1" smtClean="0">
                <a:solidFill>
                  <a:srgbClr val="C00000"/>
                </a:solidFill>
              </a:rPr>
              <a:t>Goudian</a:t>
            </a:r>
            <a:r>
              <a:rPr lang="en-US" dirty="0" smtClean="0">
                <a:solidFill>
                  <a:srgbClr val="C00000"/>
                </a:solidFill>
              </a:rPr>
              <a:t>, N., 2019, February. </a:t>
            </a:r>
            <a:endParaRPr lang="en-US" dirty="0" smtClean="0">
              <a:solidFill>
                <a:srgbClr val="C00000"/>
              </a:solidFill>
            </a:endParaRPr>
          </a:p>
          <a:p>
            <a:pPr algn="just"/>
            <a:r>
              <a:rPr lang="en-US" dirty="0" smtClean="0">
                <a:solidFill>
                  <a:srgbClr val="C00000"/>
                </a:solidFill>
              </a:rPr>
              <a:t>Explaining </a:t>
            </a:r>
            <a:r>
              <a:rPr lang="en-US" dirty="0" smtClean="0">
                <a:solidFill>
                  <a:srgbClr val="C00000"/>
                </a:solidFill>
              </a:rPr>
              <a:t>black boxes on sequential data using weighted automata. </a:t>
            </a:r>
            <a:endParaRPr lang="en-US" dirty="0" smtClean="0">
              <a:solidFill>
                <a:srgbClr val="C00000"/>
              </a:solidFill>
            </a:endParaRPr>
          </a:p>
          <a:p>
            <a:pPr algn="just"/>
            <a:r>
              <a:rPr lang="en-US" dirty="0" smtClean="0">
                <a:solidFill>
                  <a:srgbClr val="C00000"/>
                </a:solidFill>
              </a:rPr>
              <a:t>In</a:t>
            </a:r>
            <a:r>
              <a:rPr lang="en-US" dirty="0" smtClean="0">
                <a:solidFill>
                  <a:srgbClr val="C00000"/>
                </a:solidFill>
              </a:rPr>
              <a:t> </a:t>
            </a:r>
            <a:r>
              <a:rPr lang="en-US" i="1" dirty="0" smtClean="0">
                <a:solidFill>
                  <a:srgbClr val="C00000"/>
                </a:solidFill>
              </a:rPr>
              <a:t>International Conference on Grammatical Inference</a:t>
            </a:r>
            <a:r>
              <a:rPr lang="en-US" dirty="0" smtClean="0">
                <a:solidFill>
                  <a:srgbClr val="C00000"/>
                </a:solidFill>
              </a:rPr>
              <a:t> (pp. 81-103). PMLR</a:t>
            </a:r>
            <a:r>
              <a:rPr lang="en-US" dirty="0" smtClean="0">
                <a:solidFill>
                  <a:srgbClr val="C00000"/>
                </a:solidFill>
              </a:rPr>
              <a:t>.</a:t>
            </a:r>
          </a:p>
          <a:p>
            <a:pPr algn="just"/>
            <a:endParaRPr lang="en-US" dirty="0" smtClean="0">
              <a:solidFill>
                <a:srgbClr val="C00000"/>
              </a:solidFill>
            </a:endParaRPr>
          </a:p>
          <a:p>
            <a:pPr algn="just"/>
            <a:r>
              <a:rPr lang="en-IN" dirty="0" smtClean="0">
                <a:solidFill>
                  <a:srgbClr val="C00000"/>
                </a:solidFill>
              </a:rPr>
              <a:t>2. </a:t>
            </a:r>
            <a:r>
              <a:rPr lang="en-US" dirty="0" smtClean="0">
                <a:solidFill>
                  <a:srgbClr val="C00000"/>
                </a:solidFill>
              </a:rPr>
              <a:t>Hinton, G., </a:t>
            </a:r>
            <a:r>
              <a:rPr lang="en-US" dirty="0" err="1" smtClean="0">
                <a:solidFill>
                  <a:srgbClr val="C00000"/>
                </a:solidFill>
              </a:rPr>
              <a:t>Vinyals</a:t>
            </a:r>
            <a:r>
              <a:rPr lang="en-US" dirty="0" smtClean="0">
                <a:solidFill>
                  <a:srgbClr val="C00000"/>
                </a:solidFill>
              </a:rPr>
              <a:t>, O. and Dean, J., 2015. Distilling the knowledge in a neural network. </a:t>
            </a:r>
            <a:endParaRPr lang="en-US" dirty="0" smtClean="0">
              <a:solidFill>
                <a:srgbClr val="C00000"/>
              </a:solidFill>
            </a:endParaRPr>
          </a:p>
          <a:p>
            <a:pPr algn="just"/>
            <a:r>
              <a:rPr lang="en-US" i="1" dirty="0" err="1" smtClean="0">
                <a:solidFill>
                  <a:srgbClr val="C00000"/>
                </a:solidFill>
              </a:rPr>
              <a:t>arXiv</a:t>
            </a:r>
            <a:r>
              <a:rPr lang="en-US" i="1" dirty="0" smtClean="0">
                <a:solidFill>
                  <a:srgbClr val="C00000"/>
                </a:solidFill>
              </a:rPr>
              <a:t> </a:t>
            </a:r>
            <a:r>
              <a:rPr lang="en-US" i="1" dirty="0" smtClean="0">
                <a:solidFill>
                  <a:srgbClr val="C00000"/>
                </a:solidFill>
              </a:rPr>
              <a:t>preprint arXiv:1503.02531</a:t>
            </a:r>
            <a:r>
              <a:rPr lang="en-US" dirty="0" smtClean="0">
                <a:solidFill>
                  <a:srgbClr val="C00000"/>
                </a:solidFill>
              </a:rPr>
              <a:t>.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229600" cy="1143000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IN" b="1" dirty="0" smtClean="0">
                <a:solidFill>
                  <a:srgbClr val="7030A0"/>
                </a:solidFill>
              </a:rPr>
              <a:t>Conclusion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0210" y="1772816"/>
            <a:ext cx="892379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IN" dirty="0" smtClean="0"/>
              <a:t>RNN is able to compute the probability of occurrence of a string.  Linear projection of </a:t>
            </a:r>
          </a:p>
          <a:p>
            <a:pPr algn="just"/>
            <a:r>
              <a:rPr lang="en-IN" dirty="0" smtClean="0"/>
              <a:t>  extracted </a:t>
            </a:r>
            <a:r>
              <a:rPr lang="en-IN" dirty="0" err="1" smtClean="0"/>
              <a:t>Wa</a:t>
            </a:r>
            <a:r>
              <a:rPr lang="en-IN" dirty="0" smtClean="0"/>
              <a:t> is almost similar to the non-linear projection of RNN.</a:t>
            </a:r>
          </a:p>
          <a:p>
            <a:pPr algn="just">
              <a:buFont typeface="Arial" pitchFamily="34" charset="0"/>
              <a:buChar char="•"/>
            </a:pPr>
            <a:endParaRPr lang="en-IN" dirty="0" smtClean="0"/>
          </a:p>
          <a:p>
            <a:pPr algn="just">
              <a:buFont typeface="Arial" pitchFamily="34" charset="0"/>
              <a:buChar char="•"/>
            </a:pPr>
            <a:r>
              <a:rPr lang="en-IN" dirty="0" smtClean="0"/>
              <a:t>For better approximation To generate the basis RNN should be used.</a:t>
            </a:r>
          </a:p>
          <a:p>
            <a:pPr algn="just">
              <a:buFont typeface="Arial" pitchFamily="34" charset="0"/>
              <a:buChar char="•"/>
            </a:pPr>
            <a:endParaRPr lang="en-IN" dirty="0" smtClean="0"/>
          </a:p>
          <a:p>
            <a:pPr algn="just">
              <a:buFont typeface="Arial" pitchFamily="34" charset="0"/>
              <a:buChar char="•"/>
            </a:pPr>
            <a:r>
              <a:rPr lang="en-IN" dirty="0" smtClean="0"/>
              <a:t>Algorithm works on general model as well as probabilistic model because WA isn’t limited</a:t>
            </a:r>
          </a:p>
          <a:p>
            <a:pPr algn="just"/>
            <a:r>
              <a:rPr lang="en-IN" dirty="0" smtClean="0"/>
              <a:t>  with probabilistic distribution.</a:t>
            </a:r>
          </a:p>
          <a:p>
            <a:pPr algn="just">
              <a:buFont typeface="Arial" pitchFamily="34" charset="0"/>
              <a:buChar char="•"/>
            </a:pPr>
            <a:endParaRPr lang="en-IN" dirty="0" smtClean="0"/>
          </a:p>
          <a:p>
            <a:pPr algn="just">
              <a:buFont typeface="Arial" pitchFamily="34" charset="0"/>
              <a:buChar char="•"/>
            </a:pPr>
            <a:r>
              <a:rPr lang="en-IN" dirty="0" smtClean="0"/>
              <a:t>Scalability issue exists. Algorithm depends on parameters and rank of matrix. For smaller </a:t>
            </a:r>
          </a:p>
          <a:p>
            <a:pPr algn="just"/>
            <a:r>
              <a:rPr lang="en-IN" dirty="0" smtClean="0"/>
              <a:t>  rank small WA is extracted but when states of the network is increased it is hard to learn the</a:t>
            </a:r>
          </a:p>
          <a:p>
            <a:pPr algn="just"/>
            <a:r>
              <a:rPr lang="en-IN" dirty="0" smtClean="0"/>
              <a:t>  model due to non-deterministic and probabilistic nature.  </a:t>
            </a:r>
          </a:p>
          <a:p>
            <a:pPr algn="just">
              <a:buFont typeface="Arial" pitchFamily="34" charset="0"/>
              <a:buChar char="•"/>
            </a:pPr>
            <a:endParaRPr lang="en-IN" dirty="0" smtClean="0"/>
          </a:p>
          <a:p>
            <a:pPr algn="just">
              <a:buFont typeface="Arial" pitchFamily="34" charset="0"/>
              <a:buChar char="•"/>
            </a:pPr>
            <a:r>
              <a:rPr lang="en-IN" dirty="0" smtClean="0"/>
              <a:t>For the cost effective ease of computation this algorithm uses distillation approach because</a:t>
            </a:r>
          </a:p>
          <a:p>
            <a:pPr algn="just"/>
            <a:r>
              <a:rPr lang="en-IN" dirty="0" smtClean="0"/>
              <a:t>  computation is complex and costly in non-linear model.</a:t>
            </a:r>
          </a:p>
          <a:p>
            <a:pPr algn="just">
              <a:buFont typeface="Arial" pitchFamily="34" charset="0"/>
              <a:buChar char="•"/>
            </a:pPr>
            <a:endParaRPr lang="en-IN" dirty="0" smtClean="0"/>
          </a:p>
          <a:p>
            <a:pPr algn="just">
              <a:buFont typeface="Arial" pitchFamily="34" charset="0"/>
              <a:buChar char="•"/>
            </a:pPr>
            <a:endParaRPr lang="en-IN" dirty="0" smtClean="0"/>
          </a:p>
          <a:p>
            <a:pPr algn="just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31840" y="5949280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 smtClean="0"/>
              <a:t>-----------------</a:t>
            </a:r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IN" b="1" dirty="0" smtClean="0">
                <a:solidFill>
                  <a:srgbClr val="7030A0"/>
                </a:solidFill>
              </a:rPr>
              <a:t>Black-Box interpretability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3356992"/>
            <a:ext cx="43846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Two types of interpretability are: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58540" y="184482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just">
              <a:buAutoNum type="arabicPeriod"/>
            </a:pPr>
            <a:endParaRPr lang="en-US" dirty="0"/>
          </a:p>
        </p:txBody>
      </p:sp>
      <p:pic>
        <p:nvPicPr>
          <p:cNvPr id="8" name="Picture 7" descr="cell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0" y="4005064"/>
            <a:ext cx="4320480" cy="263795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9512" y="4149080"/>
            <a:ext cx="442685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IN" b="1" dirty="0" smtClean="0"/>
              <a:t>Local interpretability :</a:t>
            </a:r>
            <a:r>
              <a:rPr lang="en-IN" dirty="0" smtClean="0"/>
              <a:t>  When a decision </a:t>
            </a:r>
          </a:p>
          <a:p>
            <a:pPr marL="342900" indent="-342900" algn="just"/>
            <a:r>
              <a:rPr lang="en-IN" dirty="0" smtClean="0"/>
              <a:t>       is </a:t>
            </a:r>
            <a:r>
              <a:rPr lang="en-IN" dirty="0" smtClean="0"/>
              <a:t>taken on a particular datum. </a:t>
            </a:r>
          </a:p>
          <a:p>
            <a:pPr marL="342900" indent="-342900" algn="just">
              <a:buAutoNum type="arabicPeriod"/>
            </a:pPr>
            <a:endParaRPr lang="en-IN" dirty="0" smtClean="0"/>
          </a:p>
          <a:p>
            <a:pPr marL="342900" indent="-342900" algn="just"/>
            <a:r>
              <a:rPr lang="en-IN" dirty="0" smtClean="0"/>
              <a:t>     </a:t>
            </a:r>
            <a:r>
              <a:rPr lang="en-IN" b="1" dirty="0" smtClean="0"/>
              <a:t> example</a:t>
            </a:r>
            <a:r>
              <a:rPr lang="en-IN" dirty="0" smtClean="0"/>
              <a:t>: In </a:t>
            </a:r>
            <a:r>
              <a:rPr lang="en-IN" dirty="0" smtClean="0"/>
              <a:t>image processing </a:t>
            </a:r>
            <a:endParaRPr lang="en-IN" dirty="0" smtClean="0"/>
          </a:p>
          <a:p>
            <a:pPr marL="342900" indent="-342900" algn="just"/>
            <a:r>
              <a:rPr lang="en-IN" dirty="0" smtClean="0"/>
              <a:t> </a:t>
            </a:r>
            <a:r>
              <a:rPr lang="en-IN" dirty="0" smtClean="0"/>
              <a:t>     demonstrate </a:t>
            </a:r>
            <a:r>
              <a:rPr lang="en-IN" dirty="0" smtClean="0"/>
              <a:t>a particular region </a:t>
            </a:r>
          </a:p>
          <a:p>
            <a:pPr marL="342900" indent="-342900" algn="just"/>
            <a:r>
              <a:rPr lang="en-IN" dirty="0" smtClean="0"/>
              <a:t>      </a:t>
            </a:r>
            <a:r>
              <a:rPr lang="en-IN" dirty="0" smtClean="0"/>
              <a:t> </a:t>
            </a:r>
            <a:r>
              <a:rPr lang="en-IN" dirty="0" smtClean="0"/>
              <a:t>to justify it’s classification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5536" y="1700808"/>
            <a:ext cx="85636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Introduction : </a:t>
            </a:r>
            <a:r>
              <a:rPr lang="en-IN" dirty="0" smtClean="0"/>
              <a:t> To know the behaviour of a black-box model interpretation is important. </a:t>
            </a:r>
          </a:p>
          <a:p>
            <a:r>
              <a:rPr lang="en-IN" dirty="0" smtClean="0"/>
              <a:t> </a:t>
            </a:r>
            <a:r>
              <a:rPr lang="en-IN" dirty="0" smtClean="0"/>
              <a:t>                          Without  the knowledge of the inner representation of the hidden layer </a:t>
            </a:r>
          </a:p>
          <a:p>
            <a:r>
              <a:rPr lang="en-IN" dirty="0" smtClean="0"/>
              <a:t> </a:t>
            </a:r>
            <a:r>
              <a:rPr lang="en-IN" dirty="0" smtClean="0"/>
              <a:t>                          of the network it is possible to </a:t>
            </a:r>
            <a:r>
              <a:rPr lang="en-IN" dirty="0" err="1" smtClean="0"/>
              <a:t>interprete</a:t>
            </a:r>
            <a:r>
              <a:rPr lang="en-IN" dirty="0" smtClean="0"/>
              <a:t>  the black-box  </a:t>
            </a:r>
            <a:r>
              <a:rPr lang="en-IN" dirty="0" err="1" smtClean="0"/>
              <a:t>inspite</a:t>
            </a:r>
            <a:r>
              <a:rPr lang="en-IN" dirty="0" smtClean="0"/>
              <a:t> of its non-</a:t>
            </a:r>
          </a:p>
          <a:p>
            <a:r>
              <a:rPr lang="en-IN" dirty="0" smtClean="0"/>
              <a:t> </a:t>
            </a:r>
            <a:r>
              <a:rPr lang="en-IN" dirty="0" smtClean="0"/>
              <a:t>                          deterministic, probabilistic behaviour.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IN" b="1" dirty="0" smtClean="0">
                <a:solidFill>
                  <a:srgbClr val="7030A0"/>
                </a:solidFill>
              </a:rPr>
              <a:t>Black-Box Interpretability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88840"/>
            <a:ext cx="8374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2. Global Interpretability :</a:t>
            </a:r>
            <a:r>
              <a:rPr lang="en-IN" dirty="0" smtClean="0"/>
              <a:t>  It’s basically generalisation of the network through mapping </a:t>
            </a:r>
          </a:p>
          <a:p>
            <a:r>
              <a:rPr lang="en-IN" dirty="0"/>
              <a:t> </a:t>
            </a:r>
            <a:r>
              <a:rPr lang="en-IN" dirty="0" smtClean="0"/>
              <a:t>                                               black-box’s inputs to  its output.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996952"/>
            <a:ext cx="453566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Five classification models for interpretability :</a:t>
            </a:r>
          </a:p>
          <a:p>
            <a:pPr marL="342900" indent="-342900">
              <a:buAutoNum type="arabicPeriod"/>
            </a:pPr>
            <a:r>
              <a:rPr lang="en-IN" dirty="0" smtClean="0"/>
              <a:t>Decision trees</a:t>
            </a:r>
          </a:p>
          <a:p>
            <a:pPr marL="342900" indent="-342900">
              <a:buAutoNum type="arabicPeriod"/>
            </a:pPr>
            <a:r>
              <a:rPr lang="en-IN" dirty="0" smtClean="0"/>
              <a:t>Classification rules</a:t>
            </a:r>
          </a:p>
          <a:p>
            <a:pPr marL="342900" indent="-342900">
              <a:buAutoNum type="arabicPeriod"/>
            </a:pPr>
            <a:r>
              <a:rPr lang="en-IN" dirty="0" smtClean="0"/>
              <a:t>Decision table</a:t>
            </a:r>
          </a:p>
          <a:p>
            <a:pPr marL="342900" indent="-342900">
              <a:buAutoNum type="arabicPeriod"/>
            </a:pPr>
            <a:r>
              <a:rPr lang="en-IN" dirty="0"/>
              <a:t> </a:t>
            </a:r>
            <a:r>
              <a:rPr lang="en-IN" dirty="0" smtClean="0"/>
              <a:t>Nearest neighbour</a:t>
            </a:r>
          </a:p>
          <a:p>
            <a:pPr marL="342900" indent="-342900">
              <a:buAutoNum type="arabicPeriod"/>
            </a:pPr>
            <a:r>
              <a:rPr lang="en-IN" dirty="0" smtClean="0"/>
              <a:t>Bayesian network classifiers</a:t>
            </a:r>
          </a:p>
          <a:p>
            <a:pPr marL="342900" indent="-342900">
              <a:buAutoNum type="arabicPeriod"/>
            </a:pPr>
            <a:endParaRPr lang="en-IN" dirty="0" smtClean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5229200"/>
            <a:ext cx="8505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Decision trees model and knowledge distillation approach have been used in this paper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836712"/>
            <a:ext cx="8594276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IN" sz="2000" b="1" dirty="0" smtClean="0"/>
              <a:t>Decision Trees Classification model:</a:t>
            </a:r>
            <a:r>
              <a:rPr lang="en-IN" sz="2000" dirty="0" smtClean="0"/>
              <a:t> </a:t>
            </a:r>
            <a:r>
              <a:rPr lang="en-IN" dirty="0" smtClean="0"/>
              <a:t>Decision tree is a </a:t>
            </a:r>
            <a:r>
              <a:rPr lang="en-IN" dirty="0" err="1" smtClean="0"/>
              <a:t>hierarchial</a:t>
            </a:r>
            <a:r>
              <a:rPr lang="en-IN" dirty="0" smtClean="0"/>
              <a:t> graphical structure </a:t>
            </a:r>
          </a:p>
          <a:p>
            <a:pPr algn="just"/>
            <a:r>
              <a:rPr lang="en-IN" dirty="0"/>
              <a:t> </a:t>
            </a:r>
            <a:r>
              <a:rPr lang="en-IN" dirty="0" smtClean="0"/>
              <a:t>                                                               containing  subset of attributes.  It helps user to focus</a:t>
            </a:r>
          </a:p>
          <a:p>
            <a:pPr algn="just"/>
            <a:r>
              <a:rPr lang="en-IN" dirty="0"/>
              <a:t> </a:t>
            </a:r>
            <a:r>
              <a:rPr lang="en-IN" dirty="0" smtClean="0"/>
              <a:t>                                                               on the relatively more important attributes.</a:t>
            </a:r>
          </a:p>
          <a:p>
            <a:pPr algn="just"/>
            <a:endParaRPr lang="en-IN" dirty="0"/>
          </a:p>
          <a:p>
            <a:pPr algn="just"/>
            <a:r>
              <a:rPr lang="en-IN" b="1" dirty="0" smtClean="0"/>
              <a:t>How to decide the importance of the attributes:</a:t>
            </a:r>
          </a:p>
          <a:p>
            <a:pPr algn="just"/>
            <a:endParaRPr lang="en-IN" dirty="0"/>
          </a:p>
          <a:p>
            <a:pPr marL="342900" indent="-342900" algn="just">
              <a:buAutoNum type="arabicPeriod"/>
            </a:pPr>
            <a:r>
              <a:rPr lang="en-IN" dirty="0" smtClean="0"/>
              <a:t>Attributes with smaller depth are more relevant.</a:t>
            </a:r>
          </a:p>
          <a:p>
            <a:pPr marL="342900" indent="-342900" algn="just">
              <a:buAutoNum type="arabicPeriod"/>
            </a:pPr>
            <a:r>
              <a:rPr lang="en-IN" dirty="0" smtClean="0"/>
              <a:t>In case of multiple occurrence of an attribute:</a:t>
            </a:r>
            <a:endParaRPr lang="en-US" dirty="0" smtClean="0"/>
          </a:p>
          <a:p>
            <a:pPr marL="342900" indent="-342900" algn="just"/>
            <a:r>
              <a:rPr lang="en-IN" dirty="0" smtClean="0"/>
              <a:t>                  * The mean depth is considered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3573016"/>
            <a:ext cx="75599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IN" b="1" dirty="0" smtClean="0"/>
              <a:t>Drawbacks with assigning relevance to an attribute in decision tree:</a:t>
            </a:r>
          </a:p>
          <a:p>
            <a:pPr marL="342900" indent="-342900" algn="just">
              <a:buAutoNum type="arabicPeriod"/>
            </a:pPr>
            <a:r>
              <a:rPr lang="en-IN" dirty="0" smtClean="0"/>
              <a:t>Attribute with comparatively higher depth can  be more relevant</a:t>
            </a:r>
          </a:p>
          <a:p>
            <a:pPr marL="342900" indent="-342900" algn="just">
              <a:buAutoNum type="arabicPeriod"/>
            </a:pPr>
            <a:r>
              <a:rPr lang="en-IN" dirty="0" smtClean="0"/>
              <a:t>Some branches may have irrelevant attributes which can lead to </a:t>
            </a:r>
            <a:r>
              <a:rPr lang="en-IN" dirty="0" err="1" smtClean="0"/>
              <a:t>overfiting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4869160"/>
            <a:ext cx="74807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IN" b="1" dirty="0" smtClean="0"/>
              <a:t>Solution:</a:t>
            </a:r>
            <a:r>
              <a:rPr lang="en-IN" dirty="0" smtClean="0"/>
              <a:t>  </a:t>
            </a:r>
          </a:p>
          <a:p>
            <a:pPr marL="342900" indent="-342900" algn="just">
              <a:buAutoNum type="arabicPeriod"/>
            </a:pPr>
            <a:r>
              <a:rPr lang="en-IN" dirty="0" smtClean="0"/>
              <a:t>Consider the summation of  </a:t>
            </a:r>
            <a:r>
              <a:rPr lang="en-IN" dirty="0" err="1" smtClean="0"/>
              <a:t>of</a:t>
            </a:r>
            <a:r>
              <a:rPr lang="en-IN" dirty="0" smtClean="0"/>
              <a:t> the values  of leaf nodes of associated path</a:t>
            </a:r>
          </a:p>
          <a:p>
            <a:pPr marL="342900" indent="-342900" algn="just">
              <a:buAutoNum type="arabicPeriod"/>
            </a:pPr>
            <a:r>
              <a:rPr lang="en-IN" dirty="0" smtClean="0"/>
              <a:t>Sometimes removing extraneous  attribute but not always.</a:t>
            </a:r>
          </a:p>
          <a:p>
            <a:pPr marL="342900" indent="-342900" algn="just">
              <a:buAutoNum type="arabi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620688"/>
            <a:ext cx="887698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/>
              <a:t>Knowledge Distillation Approach: </a:t>
            </a:r>
            <a:r>
              <a:rPr lang="en-IN" dirty="0" smtClean="0"/>
              <a:t>To compress and transfer knowledge from different </a:t>
            </a:r>
          </a:p>
          <a:p>
            <a:r>
              <a:rPr lang="en-IN" dirty="0"/>
              <a:t> </a:t>
            </a:r>
            <a:r>
              <a:rPr lang="en-IN" dirty="0" smtClean="0"/>
              <a:t>                                                                    models and assemble into </a:t>
            </a:r>
            <a:r>
              <a:rPr lang="en-IN" sz="2000" b="1" dirty="0" smtClean="0"/>
              <a:t> </a:t>
            </a:r>
            <a:r>
              <a:rPr lang="en-IN" dirty="0" smtClean="0"/>
              <a:t>a single model. </a:t>
            </a:r>
          </a:p>
          <a:p>
            <a:r>
              <a:rPr lang="en-IN" sz="2000" b="1" dirty="0"/>
              <a:t> </a:t>
            </a:r>
            <a:r>
              <a:rPr lang="en-IN" sz="2000" b="1" dirty="0" smtClean="0"/>
              <a:t>                                                              </a:t>
            </a:r>
            <a:r>
              <a:rPr lang="en-IN" dirty="0" smtClean="0"/>
              <a:t>Distilling knowledge from a large model to a smaller</a:t>
            </a:r>
          </a:p>
          <a:p>
            <a:r>
              <a:rPr lang="en-IN" sz="2000" b="1" dirty="0"/>
              <a:t> </a:t>
            </a:r>
            <a:r>
              <a:rPr lang="en-IN" sz="2000" b="1" dirty="0" smtClean="0"/>
              <a:t>                                                              </a:t>
            </a:r>
            <a:r>
              <a:rPr lang="en-IN" dirty="0" smtClean="0"/>
              <a:t>model and train the smaller model  for generalisation</a:t>
            </a:r>
            <a:r>
              <a:rPr lang="en-IN" dirty="0" smtClean="0"/>
              <a:t>.</a:t>
            </a:r>
          </a:p>
          <a:p>
            <a:endParaRPr lang="en-IN" sz="2000" b="1" dirty="0" smtClean="0"/>
          </a:p>
          <a:p>
            <a:endParaRPr lang="en-US" sz="2000" b="1" dirty="0"/>
          </a:p>
        </p:txBody>
      </p:sp>
      <p:pic>
        <p:nvPicPr>
          <p:cNvPr id="3" name="Picture 2" descr="knowledged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616" y="2276872"/>
            <a:ext cx="6840760" cy="42096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IN" b="1" dirty="0" smtClean="0">
                <a:solidFill>
                  <a:srgbClr val="7030A0"/>
                </a:solidFill>
              </a:rPr>
              <a:t>Limitations with previous works: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7269" y="2204864"/>
            <a:ext cx="889673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 smtClean="0"/>
              <a:t>Various extraction algorithms such as quantization algorithm, clustering algorithm, query </a:t>
            </a:r>
          </a:p>
          <a:p>
            <a:pPr marL="342900" indent="-342900"/>
            <a:r>
              <a:rPr lang="en-IN" dirty="0" smtClean="0"/>
              <a:t>       and counter examples algorithm have limitation that all these RNNs are trained for </a:t>
            </a:r>
          </a:p>
          <a:p>
            <a:pPr marL="342900" indent="-342900"/>
            <a:r>
              <a:rPr lang="en-IN" dirty="0"/>
              <a:t> </a:t>
            </a:r>
            <a:r>
              <a:rPr lang="en-IN" dirty="0" smtClean="0"/>
              <a:t>      binary classification.  These give insights on performance of an RNN.  </a:t>
            </a:r>
            <a:endParaRPr lang="en-IN" dirty="0" smtClean="0"/>
          </a:p>
          <a:p>
            <a:pPr marL="342900" indent="-342900"/>
            <a:endParaRPr lang="en-IN" dirty="0" smtClean="0"/>
          </a:p>
          <a:p>
            <a:pPr marL="342900" indent="-342900"/>
            <a:endParaRPr lang="en-IN" dirty="0" smtClean="0"/>
          </a:p>
          <a:p>
            <a:pPr marL="342900" indent="-342900"/>
            <a:endParaRPr lang="en-IN" dirty="0" smtClean="0"/>
          </a:p>
          <a:p>
            <a:pPr marL="342900" indent="-342900"/>
            <a:r>
              <a:rPr lang="en-IN" dirty="0" smtClean="0"/>
              <a:t>2.   Another limitation is all these model access the inner black-box of an particular RNN and </a:t>
            </a:r>
          </a:p>
          <a:p>
            <a:pPr marL="342900" indent="-342900"/>
            <a:r>
              <a:rPr lang="en-IN" dirty="0"/>
              <a:t> </a:t>
            </a:r>
            <a:r>
              <a:rPr lang="en-IN" dirty="0" smtClean="0"/>
              <a:t>     shows the representation of the network. Doesn’t give any insight on behaviour of any </a:t>
            </a:r>
          </a:p>
          <a:p>
            <a:pPr marL="342900" indent="-342900"/>
            <a:r>
              <a:rPr lang="en-IN" dirty="0"/>
              <a:t> </a:t>
            </a:r>
            <a:r>
              <a:rPr lang="en-IN" dirty="0" smtClean="0"/>
              <a:t>     general black-box model.</a:t>
            </a:r>
          </a:p>
          <a:p>
            <a:pPr marL="342900" indent="-342900"/>
            <a:r>
              <a:rPr lang="en-IN" dirty="0"/>
              <a:t> </a:t>
            </a:r>
            <a:r>
              <a:rPr lang="en-IN" dirty="0" smtClean="0"/>
              <a:t>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IN" sz="4000" b="1" dirty="0" smtClean="0">
                <a:solidFill>
                  <a:srgbClr val="7030A0"/>
                </a:solidFill>
              </a:rPr>
              <a:t>Important </a:t>
            </a:r>
            <a:r>
              <a:rPr lang="en-IN" sz="4000" b="1" dirty="0" smtClean="0">
                <a:solidFill>
                  <a:srgbClr val="7030A0"/>
                </a:solidFill>
              </a:rPr>
              <a:t>Points</a:t>
            </a:r>
            <a:endParaRPr lang="en-US" sz="4000" b="1" dirty="0">
              <a:solidFill>
                <a:srgbClr val="7030A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556792"/>
            <a:ext cx="87440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IN" b="1" dirty="0" smtClean="0"/>
              <a:t>Spectral Learning : </a:t>
            </a:r>
            <a:r>
              <a:rPr lang="en-IN" dirty="0" smtClean="0"/>
              <a:t>Spectral algorithm measures the learning complexity in terms of  the </a:t>
            </a:r>
          </a:p>
          <a:p>
            <a:pPr algn="just"/>
            <a:r>
              <a:rPr lang="en-IN" b="1" dirty="0" smtClean="0"/>
              <a:t> </a:t>
            </a:r>
            <a:r>
              <a:rPr lang="en-IN" b="1" dirty="0" smtClean="0"/>
              <a:t>                                 </a:t>
            </a:r>
            <a:r>
              <a:rPr lang="en-IN" dirty="0" smtClean="0"/>
              <a:t> </a:t>
            </a:r>
            <a:r>
              <a:rPr lang="en-IN" dirty="0" smtClean="0"/>
              <a:t>smallest singular value of the </a:t>
            </a:r>
            <a:r>
              <a:rPr lang="en-IN" dirty="0" err="1" smtClean="0"/>
              <a:t>H</a:t>
            </a:r>
            <a:r>
              <a:rPr lang="en-IN" dirty="0" err="1" smtClean="0"/>
              <a:t>ankel</a:t>
            </a:r>
            <a:r>
              <a:rPr lang="en-IN" dirty="0" smtClean="0"/>
              <a:t> matrix.  </a:t>
            </a:r>
            <a:r>
              <a:rPr lang="en-IN" b="1" dirty="0" smtClean="0"/>
              <a:t> </a:t>
            </a:r>
            <a:r>
              <a:rPr lang="en-IN" dirty="0" smtClean="0"/>
              <a:t>Drawback of this method </a:t>
            </a:r>
          </a:p>
          <a:p>
            <a:pPr algn="just"/>
            <a:r>
              <a:rPr lang="en-IN" dirty="0" smtClean="0"/>
              <a:t> </a:t>
            </a:r>
            <a:r>
              <a:rPr lang="en-IN" dirty="0" smtClean="0"/>
              <a:t>                                  is it learns  automata from a particular distribution, lacks generalisation.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8122" y="3140968"/>
            <a:ext cx="882587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b="1" dirty="0" smtClean="0"/>
              <a:t>Weighted Finite Automata : </a:t>
            </a:r>
            <a:r>
              <a:rPr lang="en-IN" dirty="0" smtClean="0"/>
              <a:t>Weighted automata determines how many ways a word can be </a:t>
            </a:r>
          </a:p>
          <a:p>
            <a:pPr algn="just"/>
            <a:r>
              <a:rPr lang="en-IN" b="1" dirty="0" smtClean="0"/>
              <a:t> </a:t>
            </a:r>
            <a:r>
              <a:rPr lang="en-IN" b="1" dirty="0" smtClean="0"/>
              <a:t>                                                  </a:t>
            </a:r>
            <a:r>
              <a:rPr lang="en-IN" dirty="0" smtClean="0"/>
              <a:t>accepted and can give idea about maximum used resources .</a:t>
            </a:r>
          </a:p>
          <a:p>
            <a:pPr algn="just"/>
            <a:r>
              <a:rPr lang="en-IN" dirty="0" smtClean="0"/>
              <a:t> </a:t>
            </a:r>
            <a:r>
              <a:rPr lang="en-IN" dirty="0" smtClean="0"/>
              <a:t>                                                  It can determine the </a:t>
            </a:r>
            <a:r>
              <a:rPr lang="en-IN" dirty="0" err="1" smtClean="0"/>
              <a:t>quantative</a:t>
            </a:r>
            <a:r>
              <a:rPr lang="en-IN" dirty="0" smtClean="0"/>
              <a:t> properties and it is also </a:t>
            </a:r>
            <a:r>
              <a:rPr lang="en-IN" dirty="0" err="1" smtClean="0"/>
              <a:t>consi</a:t>
            </a:r>
            <a:r>
              <a:rPr lang="en-IN" dirty="0" smtClean="0"/>
              <a:t>-</a:t>
            </a:r>
          </a:p>
          <a:p>
            <a:pPr algn="just"/>
            <a:r>
              <a:rPr lang="en-IN" dirty="0" smtClean="0"/>
              <a:t> </a:t>
            </a:r>
            <a:r>
              <a:rPr lang="en-IN" dirty="0" smtClean="0"/>
              <a:t>                                                  -</a:t>
            </a:r>
            <a:r>
              <a:rPr lang="en-IN" dirty="0" err="1" smtClean="0"/>
              <a:t>dered</a:t>
            </a:r>
            <a:r>
              <a:rPr lang="en-IN" dirty="0" smtClean="0"/>
              <a:t>  as a class of probabilistic automata. </a:t>
            </a:r>
          </a:p>
          <a:p>
            <a:pPr algn="just"/>
            <a:endParaRPr lang="en-IN" dirty="0" smtClean="0"/>
          </a:p>
          <a:p>
            <a:pPr algn="just"/>
            <a:r>
              <a:rPr lang="en-IN" dirty="0" smtClean="0"/>
              <a:t> </a:t>
            </a:r>
            <a:r>
              <a:rPr lang="en-IN" dirty="0" smtClean="0"/>
              <a:t>                                                  Linear representation of WA consists of three vectors.</a:t>
            </a:r>
          </a:p>
          <a:p>
            <a:pPr algn="just"/>
            <a:r>
              <a:rPr lang="en-IN" dirty="0" smtClean="0"/>
              <a:t>                                                   1. initial weights</a:t>
            </a:r>
          </a:p>
          <a:p>
            <a:pPr algn="just"/>
            <a:r>
              <a:rPr lang="en-IN" dirty="0" smtClean="0"/>
              <a:t>                                                   2. terminal weights</a:t>
            </a:r>
          </a:p>
          <a:p>
            <a:pPr algn="just"/>
            <a:r>
              <a:rPr lang="en-IN" dirty="0" smtClean="0"/>
              <a:t>                                                   3. </a:t>
            </a:r>
            <a:r>
              <a:rPr lang="en-IN" dirty="0" err="1" smtClean="0"/>
              <a:t>labeled</a:t>
            </a:r>
            <a:r>
              <a:rPr lang="en-IN" dirty="0" smtClean="0"/>
              <a:t> transition weights</a:t>
            </a:r>
          </a:p>
          <a:p>
            <a:pPr algn="just"/>
            <a:r>
              <a:rPr lang="en-IN" dirty="0" smtClean="0"/>
              <a:t>                                                   </a:t>
            </a:r>
          </a:p>
          <a:p>
            <a:pPr algn="just"/>
            <a:r>
              <a:rPr lang="en-IN" dirty="0" smtClean="0"/>
              <a:t>                                                   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5733256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IN" b="1" dirty="0" smtClean="0">
                <a:solidFill>
                  <a:srgbClr val="7030A0"/>
                </a:solidFill>
              </a:rPr>
              <a:t>Important Points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205" y="1844824"/>
            <a:ext cx="913179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b="1" dirty="0" smtClean="0"/>
              <a:t>Extraction of WA from </a:t>
            </a:r>
            <a:r>
              <a:rPr lang="en-IN" b="1" dirty="0" err="1" smtClean="0"/>
              <a:t>Hankel</a:t>
            </a:r>
            <a:r>
              <a:rPr lang="en-IN" b="1" dirty="0" smtClean="0"/>
              <a:t> matrix :</a:t>
            </a:r>
          </a:p>
          <a:p>
            <a:pPr algn="just"/>
            <a:endParaRPr lang="en-IN" b="1" dirty="0" smtClean="0"/>
          </a:p>
          <a:p>
            <a:pPr algn="just">
              <a:buFont typeface="Arial" pitchFamily="34" charset="0"/>
              <a:buChar char="•"/>
            </a:pPr>
            <a:r>
              <a:rPr lang="en-IN" b="1" dirty="0" smtClean="0"/>
              <a:t>  </a:t>
            </a:r>
            <a:r>
              <a:rPr lang="en-IN" dirty="0" smtClean="0"/>
              <a:t>A function can be defined by </a:t>
            </a:r>
            <a:r>
              <a:rPr lang="en-IN" b="1" dirty="0" err="1" smtClean="0"/>
              <a:t>Hankel</a:t>
            </a:r>
            <a:r>
              <a:rPr lang="en-IN" b="1" dirty="0" smtClean="0"/>
              <a:t> matrix</a:t>
            </a:r>
            <a:r>
              <a:rPr lang="en-IN" dirty="0" smtClean="0"/>
              <a:t> </a:t>
            </a:r>
            <a:r>
              <a:rPr lang="en-IN" dirty="0" err="1" smtClean="0"/>
              <a:t>iff</a:t>
            </a:r>
            <a:r>
              <a:rPr lang="en-IN" dirty="0" smtClean="0"/>
              <a:t> its </a:t>
            </a:r>
            <a:r>
              <a:rPr lang="en-IN" dirty="0" err="1" smtClean="0"/>
              <a:t>hankel</a:t>
            </a:r>
            <a:r>
              <a:rPr lang="en-IN" dirty="0" smtClean="0"/>
              <a:t> matrix rank is equal to the minimum </a:t>
            </a:r>
          </a:p>
          <a:p>
            <a:pPr algn="just"/>
            <a:r>
              <a:rPr lang="en-IN" dirty="0" smtClean="0"/>
              <a:t>    number of states of any WA which is finite. </a:t>
            </a:r>
          </a:p>
          <a:p>
            <a:pPr algn="just"/>
            <a:endParaRPr lang="en-IN" dirty="0" smtClean="0"/>
          </a:p>
          <a:p>
            <a:pPr algn="just">
              <a:buFont typeface="Arial" pitchFamily="34" charset="0"/>
              <a:buChar char="•"/>
            </a:pPr>
            <a:r>
              <a:rPr lang="en-IN" dirty="0" smtClean="0"/>
              <a:t>   Rows of the </a:t>
            </a:r>
            <a:r>
              <a:rPr lang="en-IN" dirty="0" err="1" smtClean="0"/>
              <a:t>hankel</a:t>
            </a:r>
            <a:r>
              <a:rPr lang="en-IN" dirty="0" smtClean="0"/>
              <a:t> matrix consist of prefixes and columns consist of </a:t>
            </a:r>
            <a:r>
              <a:rPr lang="en-IN" dirty="0" smtClean="0"/>
              <a:t>suffixes.</a:t>
            </a:r>
          </a:p>
          <a:p>
            <a:pPr algn="just">
              <a:buFont typeface="Arial" pitchFamily="34" charset="0"/>
              <a:buChar char="•"/>
            </a:pPr>
            <a:endParaRPr lang="en-IN" dirty="0" smtClean="0"/>
          </a:p>
          <a:p>
            <a:pPr algn="just"/>
            <a:r>
              <a:rPr lang="en-IN" dirty="0" smtClean="0"/>
              <a:t>                                       </a:t>
            </a:r>
          </a:p>
          <a:p>
            <a:pPr algn="just">
              <a:buFont typeface="Arial" pitchFamily="34" charset="0"/>
              <a:buChar char="•"/>
            </a:pPr>
            <a:r>
              <a:rPr lang="en-IN" dirty="0" smtClean="0"/>
              <a:t>   </a:t>
            </a:r>
            <a:r>
              <a:rPr lang="en-IN" b="1" dirty="0" smtClean="0"/>
              <a:t>Spectral algorithm </a:t>
            </a:r>
            <a:r>
              <a:rPr lang="en-IN" dirty="0" smtClean="0"/>
              <a:t> considers finite sub-blocks of </a:t>
            </a:r>
            <a:r>
              <a:rPr lang="en-IN" dirty="0" err="1" smtClean="0"/>
              <a:t>hankel</a:t>
            </a:r>
            <a:r>
              <a:rPr lang="en-IN" dirty="0" smtClean="0"/>
              <a:t> matrix where </a:t>
            </a:r>
            <a:r>
              <a:rPr lang="en-IN" dirty="0" smtClean="0"/>
              <a:t>the content of the </a:t>
            </a:r>
            <a:endParaRPr lang="en-IN" dirty="0" smtClean="0"/>
          </a:p>
          <a:p>
            <a:pPr algn="just"/>
            <a:r>
              <a:rPr lang="en-IN" dirty="0" smtClean="0"/>
              <a:t>    </a:t>
            </a:r>
            <a:r>
              <a:rPr lang="en-IN" b="1" dirty="0" smtClean="0"/>
              <a:t>sub-block</a:t>
            </a:r>
            <a:r>
              <a:rPr lang="en-IN" dirty="0" smtClean="0"/>
              <a:t>  is estimated according to the number of </a:t>
            </a:r>
            <a:r>
              <a:rPr lang="en-IN" dirty="0" smtClean="0"/>
              <a:t>occurrence of string in a learning sample. </a:t>
            </a:r>
          </a:p>
          <a:p>
            <a:pPr algn="just"/>
            <a:endParaRPr lang="en-IN" dirty="0" smtClean="0"/>
          </a:p>
          <a:p>
            <a:pPr algn="just"/>
            <a:r>
              <a:rPr lang="en-IN" dirty="0" smtClean="0"/>
              <a:t>                                      </a:t>
            </a:r>
          </a:p>
          <a:p>
            <a:pPr algn="just"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smtClean="0"/>
              <a:t> </a:t>
            </a:r>
            <a:r>
              <a:rPr lang="en-IN" b="1" dirty="0" smtClean="0"/>
              <a:t> Basis</a:t>
            </a:r>
            <a:r>
              <a:rPr lang="en-IN" dirty="0" smtClean="0"/>
              <a:t> is a function that is used to define such sub-blocks of </a:t>
            </a:r>
            <a:r>
              <a:rPr lang="en-IN" dirty="0" err="1" smtClean="0"/>
              <a:t>hankel</a:t>
            </a:r>
            <a:r>
              <a:rPr lang="en-IN" dirty="0" smtClean="0"/>
              <a:t> matrix.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IN" b="1" dirty="0" smtClean="0">
                <a:solidFill>
                  <a:srgbClr val="7030A0"/>
                </a:solidFill>
              </a:rPr>
              <a:t>Proposed Algorithm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206084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 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1484784"/>
            <a:ext cx="85598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IN" dirty="0" smtClean="0"/>
              <a:t>Algorithm has three steps:</a:t>
            </a:r>
          </a:p>
          <a:p>
            <a:pPr algn="just"/>
            <a:r>
              <a:rPr lang="en-IN" dirty="0" smtClean="0"/>
              <a:t> </a:t>
            </a:r>
            <a:r>
              <a:rPr lang="en-IN" dirty="0" smtClean="0"/>
              <a:t>                                             1. Select a basis</a:t>
            </a:r>
          </a:p>
          <a:p>
            <a:pPr algn="just"/>
            <a:r>
              <a:rPr lang="en-IN" dirty="0" smtClean="0"/>
              <a:t> </a:t>
            </a:r>
            <a:r>
              <a:rPr lang="en-IN" dirty="0" smtClean="0"/>
              <a:t>                                             2. Fill the required sub-block’s content with few data of trained </a:t>
            </a:r>
          </a:p>
          <a:p>
            <a:pPr algn="just"/>
            <a:r>
              <a:rPr lang="en-IN" dirty="0" smtClean="0"/>
              <a:t> </a:t>
            </a:r>
            <a:r>
              <a:rPr lang="en-IN" dirty="0" smtClean="0"/>
              <a:t>                                                 black-box</a:t>
            </a:r>
          </a:p>
          <a:p>
            <a:pPr algn="just"/>
            <a:r>
              <a:rPr lang="en-IN" dirty="0" smtClean="0"/>
              <a:t> </a:t>
            </a:r>
            <a:r>
              <a:rPr lang="en-IN" dirty="0" smtClean="0"/>
              <a:t>                                             3. Extract WA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9512" y="3212976"/>
            <a:ext cx="887364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IN" b="1" dirty="0" smtClean="0"/>
              <a:t>Select a basis:</a:t>
            </a:r>
            <a:r>
              <a:rPr lang="en-IN" dirty="0" smtClean="0"/>
              <a:t> </a:t>
            </a:r>
            <a:r>
              <a:rPr lang="en-IN" dirty="0" smtClean="0"/>
              <a:t>B</a:t>
            </a:r>
            <a:r>
              <a:rPr lang="en-IN" dirty="0" smtClean="0"/>
              <a:t>asis can be selected by recursively sampling over distribution of  symbols</a:t>
            </a:r>
          </a:p>
          <a:p>
            <a:pPr algn="just"/>
            <a:r>
              <a:rPr lang="en-IN" dirty="0" smtClean="0"/>
              <a:t> </a:t>
            </a:r>
            <a:r>
              <a:rPr lang="en-IN" dirty="0" smtClean="0"/>
              <a:t>                         given by trained black-box model.</a:t>
            </a:r>
          </a:p>
          <a:p>
            <a:pPr algn="just"/>
            <a:r>
              <a:rPr lang="en-IN" dirty="0" smtClean="0"/>
              <a:t> </a:t>
            </a:r>
            <a:r>
              <a:rPr lang="en-IN" dirty="0" smtClean="0"/>
              <a:t>                         Once a string is obtained all the prefixes and suffixes are combined separately.</a:t>
            </a:r>
          </a:p>
          <a:p>
            <a:pPr algn="just"/>
            <a:r>
              <a:rPr lang="en-IN" dirty="0" smtClean="0"/>
              <a:t> </a:t>
            </a:r>
            <a:r>
              <a:rPr lang="en-IN" dirty="0" smtClean="0"/>
              <a:t>                          </a:t>
            </a:r>
          </a:p>
          <a:p>
            <a:pPr algn="just"/>
            <a:r>
              <a:rPr lang="en-IN" b="1" dirty="0" smtClean="0"/>
              <a:t>Fill the sub-blocks:</a:t>
            </a:r>
            <a:r>
              <a:rPr lang="en-IN" dirty="0" smtClean="0"/>
              <a:t> Queries all the string which are made with selected prefixes and suffixes </a:t>
            </a:r>
          </a:p>
          <a:p>
            <a:pPr algn="just"/>
            <a:r>
              <a:rPr lang="en-IN" dirty="0" smtClean="0"/>
              <a:t> </a:t>
            </a:r>
            <a:r>
              <a:rPr lang="en-IN" dirty="0" smtClean="0"/>
              <a:t>                                  and their answer be the content of the blocks. </a:t>
            </a:r>
          </a:p>
          <a:p>
            <a:pPr algn="just"/>
            <a:endParaRPr lang="en-IN" dirty="0" smtClean="0"/>
          </a:p>
          <a:p>
            <a:pPr algn="just"/>
            <a:r>
              <a:rPr lang="en-IN" b="1" dirty="0" smtClean="0"/>
              <a:t>Extract WA:</a:t>
            </a:r>
            <a:r>
              <a:rPr lang="en-IN" dirty="0" smtClean="0"/>
              <a:t> To extract WA it follows spectral algorithm  and performs a Single Value </a:t>
            </a:r>
            <a:r>
              <a:rPr lang="en-IN" dirty="0" err="1" smtClean="0"/>
              <a:t>Decom</a:t>
            </a:r>
            <a:r>
              <a:rPr lang="en-IN" dirty="0" smtClean="0"/>
              <a:t>-</a:t>
            </a:r>
          </a:p>
          <a:p>
            <a:pPr algn="just"/>
            <a:r>
              <a:rPr lang="en-IN" dirty="0" smtClean="0"/>
              <a:t> </a:t>
            </a:r>
            <a:r>
              <a:rPr lang="en-IN" dirty="0" smtClean="0"/>
              <a:t>                      -position on selected sub-blocks of </a:t>
            </a:r>
            <a:r>
              <a:rPr lang="en-IN" dirty="0" err="1" smtClean="0"/>
              <a:t>hankel</a:t>
            </a:r>
            <a:r>
              <a:rPr lang="en-IN" dirty="0" smtClean="0"/>
              <a:t> matrix to generate WA. </a:t>
            </a:r>
          </a:p>
          <a:p>
            <a:pPr algn="just"/>
            <a:endParaRPr lang="en-IN" dirty="0" smtClean="0"/>
          </a:p>
          <a:p>
            <a:pPr algn="just"/>
            <a:r>
              <a:rPr lang="en-IN" dirty="0" smtClean="0"/>
              <a:t> </a:t>
            </a:r>
            <a:r>
              <a:rPr lang="en-IN" dirty="0" smtClean="0"/>
              <a:t>                           </a:t>
            </a:r>
          </a:p>
          <a:p>
            <a:pPr algn="just"/>
            <a:r>
              <a:rPr lang="en-IN" dirty="0" smtClean="0"/>
              <a:t> </a:t>
            </a:r>
            <a:r>
              <a:rPr lang="en-IN" dirty="0" smtClean="0"/>
              <a:t>                           </a:t>
            </a:r>
          </a:p>
          <a:p>
            <a:pPr algn="just"/>
            <a:r>
              <a:rPr lang="en-IN" dirty="0" smtClean="0"/>
              <a:t> </a:t>
            </a:r>
            <a:r>
              <a:rPr lang="en-IN" dirty="0" smtClean="0"/>
              <a:t>                           </a:t>
            </a:r>
          </a:p>
          <a:p>
            <a:pPr algn="just"/>
            <a:r>
              <a:rPr lang="en-IN" dirty="0" smtClean="0"/>
              <a:t> </a:t>
            </a:r>
            <a:r>
              <a:rPr lang="en-IN" dirty="0" smtClean="0"/>
              <a:t>                     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3215</TotalTime>
  <Words>909</Words>
  <Application>Microsoft Office PowerPoint</Application>
  <PresentationFormat>On-screen Show (4:3)</PresentationFormat>
  <Paragraphs>133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Black-Box interpretability</vt:lpstr>
      <vt:lpstr>Black-Box Interpretability</vt:lpstr>
      <vt:lpstr>Slide 4</vt:lpstr>
      <vt:lpstr>Slide 5</vt:lpstr>
      <vt:lpstr>Limitations with previous works:</vt:lpstr>
      <vt:lpstr>Important Points</vt:lpstr>
      <vt:lpstr>Important Points</vt:lpstr>
      <vt:lpstr>Proposed Algorithm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Black-Box interpretability</dc:title>
  <dc:creator>Dipanjana De</dc:creator>
  <cp:lastModifiedBy>Dipanjana De</cp:lastModifiedBy>
  <cp:revision>136</cp:revision>
  <dcterms:created xsi:type="dcterms:W3CDTF">2020-12-08T16:50:40Z</dcterms:created>
  <dcterms:modified xsi:type="dcterms:W3CDTF">2020-12-16T22:45:57Z</dcterms:modified>
</cp:coreProperties>
</file>