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89" r:id="rId2"/>
    <p:sldId id="290" r:id="rId3"/>
    <p:sldId id="291" r:id="rId4"/>
    <p:sldId id="292" r:id="rId5"/>
    <p:sldId id="273" r:id="rId6"/>
    <p:sldId id="274" r:id="rId7"/>
    <p:sldId id="276" r:id="rId8"/>
    <p:sldId id="277" r:id="rId9"/>
    <p:sldId id="279" r:id="rId10"/>
    <p:sldId id="293" r:id="rId11"/>
    <p:sldId id="294" r:id="rId12"/>
    <p:sldId id="295" r:id="rId13"/>
    <p:sldId id="257" r:id="rId14"/>
    <p:sldId id="258" r:id="rId15"/>
    <p:sldId id="296" r:id="rId16"/>
    <p:sldId id="327" r:id="rId17"/>
    <p:sldId id="328" r:id="rId18"/>
    <p:sldId id="297" r:id="rId19"/>
    <p:sldId id="298" r:id="rId20"/>
    <p:sldId id="299" r:id="rId21"/>
    <p:sldId id="272" r:id="rId22"/>
    <p:sldId id="300" r:id="rId23"/>
    <p:sldId id="301" r:id="rId24"/>
    <p:sldId id="319" r:id="rId25"/>
    <p:sldId id="302" r:id="rId26"/>
    <p:sldId id="303" r:id="rId27"/>
    <p:sldId id="304" r:id="rId28"/>
    <p:sldId id="305" r:id="rId29"/>
    <p:sldId id="306" r:id="rId30"/>
    <p:sldId id="307" r:id="rId31"/>
    <p:sldId id="308" r:id="rId32"/>
    <p:sldId id="309" r:id="rId33"/>
    <p:sldId id="310" r:id="rId34"/>
    <p:sldId id="311" r:id="rId35"/>
    <p:sldId id="312" r:id="rId36"/>
    <p:sldId id="324" r:id="rId37"/>
    <p:sldId id="325" r:id="rId38"/>
    <p:sldId id="326" r:id="rId39"/>
    <p:sldId id="313" r:id="rId40"/>
    <p:sldId id="275" r:id="rId41"/>
    <p:sldId id="315" r:id="rId42"/>
    <p:sldId id="278" r:id="rId43"/>
    <p:sldId id="280" r:id="rId44"/>
    <p:sldId id="281" r:id="rId45"/>
    <p:sldId id="284" r:id="rId46"/>
    <p:sldId id="316" r:id="rId47"/>
    <p:sldId id="260" r:id="rId48"/>
    <p:sldId id="261" r:id="rId49"/>
    <p:sldId id="262" r:id="rId50"/>
    <p:sldId id="263" r:id="rId51"/>
    <p:sldId id="264" r:id="rId52"/>
    <p:sldId id="265" r:id="rId53"/>
    <p:sldId id="267" r:id="rId54"/>
    <p:sldId id="269" r:id="rId55"/>
    <p:sldId id="322" r:id="rId56"/>
    <p:sldId id="323" r:id="rId57"/>
    <p:sldId id="283" r:id="rId58"/>
    <p:sldId id="314" r:id="rId59"/>
    <p:sldId id="317" r:id="rId60"/>
    <p:sldId id="320" r:id="rId61"/>
    <p:sldId id="321" r:id="rId62"/>
    <p:sldId id="318" r:id="rId63"/>
    <p:sldId id="329" r:id="rId64"/>
    <p:sldId id="330" r:id="rId65"/>
    <p:sldId id="331" r:id="rId66"/>
    <p:sldId id="332" r:id="rId67"/>
    <p:sldId id="334" r:id="rId68"/>
    <p:sldId id="336" r:id="rId69"/>
    <p:sldId id="337" r:id="rId70"/>
    <p:sldId id="350"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1" r:id="rId84"/>
    <p:sldId id="352" r:id="rId85"/>
    <p:sldId id="353" r:id="rId86"/>
    <p:sldId id="356" r:id="rId87"/>
    <p:sldId id="357" r:id="rId88"/>
    <p:sldId id="354" r:id="rId89"/>
    <p:sldId id="355" r:id="rId90"/>
    <p:sldId id="333"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6" y="-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49A665-BF12-407F-92D7-F760C3070311}" type="doc">
      <dgm:prSet loTypeId="urn:microsoft.com/office/officeart/2005/8/layout/process1" loCatId="process" qsTypeId="urn:microsoft.com/office/officeart/2005/8/quickstyle/simple1" qsCatId="simple" csTypeId="urn:microsoft.com/office/officeart/2005/8/colors/accent1_2" csCatId="accent1" phldr="1"/>
      <dgm:spPr/>
    </dgm:pt>
    <dgm:pt modelId="{F3532302-09E2-45E8-BCC2-FE480AFFEC9F}">
      <dgm:prSet phldrT="[Text]"/>
      <dgm:spPr/>
      <dgm:t>
        <a:bodyPr/>
        <a:lstStyle/>
        <a:p>
          <a:r>
            <a:rPr lang="en-IN" dirty="0" smtClean="0"/>
            <a:t>Low rank matrix estimation</a:t>
          </a:r>
          <a:endParaRPr lang="en-US" dirty="0"/>
        </a:p>
      </dgm:t>
    </dgm:pt>
    <dgm:pt modelId="{372B405E-360E-4800-949C-7944B97574BA}" type="parTrans" cxnId="{5A82A571-ECEA-4FC0-AFFD-B15EC6AB0F17}">
      <dgm:prSet/>
      <dgm:spPr/>
      <dgm:t>
        <a:bodyPr/>
        <a:lstStyle/>
        <a:p>
          <a:endParaRPr lang="en-US"/>
        </a:p>
      </dgm:t>
    </dgm:pt>
    <dgm:pt modelId="{36FD8645-CCBC-4680-B1A8-7D995BB68636}" type="sibTrans" cxnId="{5A82A571-ECEA-4FC0-AFFD-B15EC6AB0F17}">
      <dgm:prSet/>
      <dgm:spPr/>
      <dgm:t>
        <a:bodyPr/>
        <a:lstStyle/>
        <a:p>
          <a:endParaRPr lang="en-US"/>
        </a:p>
      </dgm:t>
    </dgm:pt>
    <dgm:pt modelId="{BEB44353-81EE-4D01-AD3E-DC568AE05381}">
      <dgm:prSet phldrT="[Text]"/>
      <dgm:spPr/>
      <dgm:t>
        <a:bodyPr/>
        <a:lstStyle/>
        <a:p>
          <a:r>
            <a:rPr lang="en-IN" dirty="0" err="1" smtClean="0"/>
            <a:t>Hankel</a:t>
          </a:r>
          <a:r>
            <a:rPr lang="en-IN" dirty="0" smtClean="0"/>
            <a:t> Matrix</a:t>
          </a:r>
          <a:endParaRPr lang="en-US" dirty="0"/>
        </a:p>
      </dgm:t>
    </dgm:pt>
    <dgm:pt modelId="{16CF6CB6-0F78-459A-9C9B-4E51C5748E0C}" type="parTrans" cxnId="{23868FE5-0012-4DE2-B9DA-555752A59C1C}">
      <dgm:prSet/>
      <dgm:spPr/>
      <dgm:t>
        <a:bodyPr/>
        <a:lstStyle/>
        <a:p>
          <a:endParaRPr lang="en-US"/>
        </a:p>
      </dgm:t>
    </dgm:pt>
    <dgm:pt modelId="{9B886322-8072-4CAA-88E9-DB6E86C4DF6F}" type="sibTrans" cxnId="{23868FE5-0012-4DE2-B9DA-555752A59C1C}">
      <dgm:prSet/>
      <dgm:spPr/>
      <dgm:t>
        <a:bodyPr/>
        <a:lstStyle/>
        <a:p>
          <a:endParaRPr lang="en-US"/>
        </a:p>
      </dgm:t>
    </dgm:pt>
    <dgm:pt modelId="{D05C9363-8E2A-477D-8C23-D0C685B4E2F2}">
      <dgm:prSet phldrT="[Text]"/>
      <dgm:spPr/>
      <dgm:t>
        <a:bodyPr/>
        <a:lstStyle/>
        <a:p>
          <a:r>
            <a:rPr lang="en-IN" dirty="0" smtClean="0"/>
            <a:t>Factorization and linear algebra</a:t>
          </a:r>
          <a:endParaRPr lang="en-US" dirty="0"/>
        </a:p>
      </dgm:t>
    </dgm:pt>
    <dgm:pt modelId="{D1F43E6C-3720-4CFE-9687-1804D7443226}" type="parTrans" cxnId="{8B9705E3-7B13-420C-B4FF-FDBC257B72E3}">
      <dgm:prSet/>
      <dgm:spPr/>
      <dgm:t>
        <a:bodyPr/>
        <a:lstStyle/>
        <a:p>
          <a:endParaRPr lang="en-US"/>
        </a:p>
      </dgm:t>
    </dgm:pt>
    <dgm:pt modelId="{30EB82EE-2D94-43C0-ADFD-16CFB64C75E1}" type="sibTrans" cxnId="{8B9705E3-7B13-420C-B4FF-FDBC257B72E3}">
      <dgm:prSet/>
      <dgm:spPr/>
      <dgm:t>
        <a:bodyPr/>
        <a:lstStyle/>
        <a:p>
          <a:endParaRPr lang="en-US"/>
        </a:p>
      </dgm:t>
    </dgm:pt>
    <dgm:pt modelId="{66728380-D634-44FC-BB5C-F4A2956FA4E7}">
      <dgm:prSet phldrT="[Text]"/>
      <dgm:spPr/>
      <dgm:t>
        <a:bodyPr/>
        <a:lstStyle/>
        <a:p>
          <a:r>
            <a:rPr lang="en-IN" dirty="0" smtClean="0"/>
            <a:t>WFA</a:t>
          </a:r>
          <a:endParaRPr lang="en-US" dirty="0"/>
        </a:p>
      </dgm:t>
    </dgm:pt>
    <dgm:pt modelId="{D266B262-4A21-447D-9B57-FD19EA8056DF}" type="parTrans" cxnId="{04232C05-20D2-4267-A21F-347A31A276E3}">
      <dgm:prSet/>
      <dgm:spPr/>
      <dgm:t>
        <a:bodyPr/>
        <a:lstStyle/>
        <a:p>
          <a:endParaRPr lang="en-US"/>
        </a:p>
      </dgm:t>
    </dgm:pt>
    <dgm:pt modelId="{A9757126-0207-4AAD-8044-ED2994A8C537}" type="sibTrans" cxnId="{04232C05-20D2-4267-A21F-347A31A276E3}">
      <dgm:prSet/>
      <dgm:spPr/>
      <dgm:t>
        <a:bodyPr/>
        <a:lstStyle/>
        <a:p>
          <a:endParaRPr lang="en-US"/>
        </a:p>
      </dgm:t>
    </dgm:pt>
    <dgm:pt modelId="{B2F7D849-3C06-4312-A974-0DB9CA75B0C0}" type="pres">
      <dgm:prSet presAssocID="{6E49A665-BF12-407F-92D7-F760C3070311}" presName="Name0" presStyleCnt="0">
        <dgm:presLayoutVars>
          <dgm:dir/>
          <dgm:resizeHandles val="exact"/>
        </dgm:presLayoutVars>
      </dgm:prSet>
      <dgm:spPr/>
    </dgm:pt>
    <dgm:pt modelId="{3D99DC90-F12C-4326-ACCA-3F0B6A4F653F}" type="pres">
      <dgm:prSet presAssocID="{F3532302-09E2-45E8-BCC2-FE480AFFEC9F}" presName="node" presStyleLbl="node1" presStyleIdx="0" presStyleCnt="4" custLinFactNeighborX="-87738" custLinFactNeighborY="-71785">
        <dgm:presLayoutVars>
          <dgm:bulletEnabled val="1"/>
        </dgm:presLayoutVars>
      </dgm:prSet>
      <dgm:spPr/>
      <dgm:t>
        <a:bodyPr/>
        <a:lstStyle/>
        <a:p>
          <a:endParaRPr lang="en-US"/>
        </a:p>
      </dgm:t>
    </dgm:pt>
    <dgm:pt modelId="{FEACC8BF-D03D-4968-932B-E0556FB8FBB4}" type="pres">
      <dgm:prSet presAssocID="{36FD8645-CCBC-4680-B1A8-7D995BB68636}" presName="sibTrans" presStyleLbl="sibTrans2D1" presStyleIdx="0" presStyleCnt="3"/>
      <dgm:spPr/>
      <dgm:t>
        <a:bodyPr/>
        <a:lstStyle/>
        <a:p>
          <a:endParaRPr lang="en-US"/>
        </a:p>
      </dgm:t>
    </dgm:pt>
    <dgm:pt modelId="{8336AFF3-195F-4944-9655-4A9300951E01}" type="pres">
      <dgm:prSet presAssocID="{36FD8645-CCBC-4680-B1A8-7D995BB68636}" presName="connectorText" presStyleLbl="sibTrans2D1" presStyleIdx="0" presStyleCnt="3"/>
      <dgm:spPr/>
      <dgm:t>
        <a:bodyPr/>
        <a:lstStyle/>
        <a:p>
          <a:endParaRPr lang="en-US"/>
        </a:p>
      </dgm:t>
    </dgm:pt>
    <dgm:pt modelId="{110EFE80-AA59-411C-8553-7072F7B4DC13}" type="pres">
      <dgm:prSet presAssocID="{BEB44353-81EE-4D01-AD3E-DC568AE05381}" presName="node" presStyleLbl="node1" presStyleIdx="1" presStyleCnt="4" custLinFactNeighborX="-7391" custLinFactNeighborY="-71785">
        <dgm:presLayoutVars>
          <dgm:bulletEnabled val="1"/>
        </dgm:presLayoutVars>
      </dgm:prSet>
      <dgm:spPr/>
      <dgm:t>
        <a:bodyPr/>
        <a:lstStyle/>
        <a:p>
          <a:endParaRPr lang="en-US"/>
        </a:p>
      </dgm:t>
    </dgm:pt>
    <dgm:pt modelId="{40ABA891-1F3F-4889-9D73-FAD5A069FA25}" type="pres">
      <dgm:prSet presAssocID="{9B886322-8072-4CAA-88E9-DB6E86C4DF6F}" presName="sibTrans" presStyleLbl="sibTrans2D1" presStyleIdx="1" presStyleCnt="3"/>
      <dgm:spPr/>
      <dgm:t>
        <a:bodyPr/>
        <a:lstStyle/>
        <a:p>
          <a:endParaRPr lang="en-US"/>
        </a:p>
      </dgm:t>
    </dgm:pt>
    <dgm:pt modelId="{42FF6675-08B4-43FD-877F-B3DC53CE6CCF}" type="pres">
      <dgm:prSet presAssocID="{9B886322-8072-4CAA-88E9-DB6E86C4DF6F}" presName="connectorText" presStyleLbl="sibTrans2D1" presStyleIdx="1" presStyleCnt="3"/>
      <dgm:spPr/>
      <dgm:t>
        <a:bodyPr/>
        <a:lstStyle/>
        <a:p>
          <a:endParaRPr lang="en-US"/>
        </a:p>
      </dgm:t>
    </dgm:pt>
    <dgm:pt modelId="{09AA9C2C-A308-49CF-847C-F85BE140CB1F}" type="pres">
      <dgm:prSet presAssocID="{D05C9363-8E2A-477D-8C23-D0C685B4E2F2}" presName="node" presStyleLbl="node1" presStyleIdx="2" presStyleCnt="4" custLinFactNeighborX="-3891" custLinFactNeighborY="-62417">
        <dgm:presLayoutVars>
          <dgm:bulletEnabled val="1"/>
        </dgm:presLayoutVars>
      </dgm:prSet>
      <dgm:spPr/>
      <dgm:t>
        <a:bodyPr/>
        <a:lstStyle/>
        <a:p>
          <a:endParaRPr lang="en-US"/>
        </a:p>
      </dgm:t>
    </dgm:pt>
    <dgm:pt modelId="{13B31C9A-2938-4277-A0EC-21EAFB2E7A7B}" type="pres">
      <dgm:prSet presAssocID="{30EB82EE-2D94-43C0-ADFD-16CFB64C75E1}" presName="sibTrans" presStyleLbl="sibTrans2D1" presStyleIdx="2" presStyleCnt="3"/>
      <dgm:spPr/>
      <dgm:t>
        <a:bodyPr/>
        <a:lstStyle/>
        <a:p>
          <a:endParaRPr lang="en-US"/>
        </a:p>
      </dgm:t>
    </dgm:pt>
    <dgm:pt modelId="{4C84EB4C-232A-49B8-A92E-8991E9CB1052}" type="pres">
      <dgm:prSet presAssocID="{30EB82EE-2D94-43C0-ADFD-16CFB64C75E1}" presName="connectorText" presStyleLbl="sibTrans2D1" presStyleIdx="2" presStyleCnt="3"/>
      <dgm:spPr/>
      <dgm:t>
        <a:bodyPr/>
        <a:lstStyle/>
        <a:p>
          <a:endParaRPr lang="en-US"/>
        </a:p>
      </dgm:t>
    </dgm:pt>
    <dgm:pt modelId="{ADEA36C0-F925-4CCD-B59B-9A00C1133214}" type="pres">
      <dgm:prSet presAssocID="{66728380-D634-44FC-BB5C-F4A2956FA4E7}" presName="node" presStyleLbl="node1" presStyleIdx="3" presStyleCnt="4" custLinFactNeighborX="-15761" custLinFactNeighborY="-62417">
        <dgm:presLayoutVars>
          <dgm:bulletEnabled val="1"/>
        </dgm:presLayoutVars>
      </dgm:prSet>
      <dgm:spPr/>
      <dgm:t>
        <a:bodyPr/>
        <a:lstStyle/>
        <a:p>
          <a:endParaRPr lang="en-US"/>
        </a:p>
      </dgm:t>
    </dgm:pt>
  </dgm:ptLst>
  <dgm:cxnLst>
    <dgm:cxn modelId="{229AE195-E35A-48D9-A002-F85173540303}" type="presOf" srcId="{6E49A665-BF12-407F-92D7-F760C3070311}" destId="{B2F7D849-3C06-4312-A974-0DB9CA75B0C0}" srcOrd="0" destOrd="0" presId="urn:microsoft.com/office/officeart/2005/8/layout/process1"/>
    <dgm:cxn modelId="{23868FE5-0012-4DE2-B9DA-555752A59C1C}" srcId="{6E49A665-BF12-407F-92D7-F760C3070311}" destId="{BEB44353-81EE-4D01-AD3E-DC568AE05381}" srcOrd="1" destOrd="0" parTransId="{16CF6CB6-0F78-459A-9C9B-4E51C5748E0C}" sibTransId="{9B886322-8072-4CAA-88E9-DB6E86C4DF6F}"/>
    <dgm:cxn modelId="{CC63AF8E-33F0-45C4-A58E-9520E2097269}" type="presOf" srcId="{9B886322-8072-4CAA-88E9-DB6E86C4DF6F}" destId="{40ABA891-1F3F-4889-9D73-FAD5A069FA25}" srcOrd="0" destOrd="0" presId="urn:microsoft.com/office/officeart/2005/8/layout/process1"/>
    <dgm:cxn modelId="{34F639AD-4273-49DE-976B-3BA2879E534C}" type="presOf" srcId="{36FD8645-CCBC-4680-B1A8-7D995BB68636}" destId="{FEACC8BF-D03D-4968-932B-E0556FB8FBB4}" srcOrd="0" destOrd="0" presId="urn:microsoft.com/office/officeart/2005/8/layout/process1"/>
    <dgm:cxn modelId="{04232C05-20D2-4267-A21F-347A31A276E3}" srcId="{6E49A665-BF12-407F-92D7-F760C3070311}" destId="{66728380-D634-44FC-BB5C-F4A2956FA4E7}" srcOrd="3" destOrd="0" parTransId="{D266B262-4A21-447D-9B57-FD19EA8056DF}" sibTransId="{A9757126-0207-4AAD-8044-ED2994A8C537}"/>
    <dgm:cxn modelId="{A536F04A-7A7C-4239-A789-2ACFF30EE5EC}" type="presOf" srcId="{30EB82EE-2D94-43C0-ADFD-16CFB64C75E1}" destId="{13B31C9A-2938-4277-A0EC-21EAFB2E7A7B}" srcOrd="0" destOrd="0" presId="urn:microsoft.com/office/officeart/2005/8/layout/process1"/>
    <dgm:cxn modelId="{C496B6E2-97E9-4720-8CAC-B9A4ACB94ACA}" type="presOf" srcId="{D05C9363-8E2A-477D-8C23-D0C685B4E2F2}" destId="{09AA9C2C-A308-49CF-847C-F85BE140CB1F}" srcOrd="0" destOrd="0" presId="urn:microsoft.com/office/officeart/2005/8/layout/process1"/>
    <dgm:cxn modelId="{A1F4E054-C8BA-4477-8A72-331DA80622AE}" type="presOf" srcId="{BEB44353-81EE-4D01-AD3E-DC568AE05381}" destId="{110EFE80-AA59-411C-8553-7072F7B4DC13}" srcOrd="0" destOrd="0" presId="urn:microsoft.com/office/officeart/2005/8/layout/process1"/>
    <dgm:cxn modelId="{AFBA7E9B-81D6-4007-8F11-A1DE0967436E}" type="presOf" srcId="{F3532302-09E2-45E8-BCC2-FE480AFFEC9F}" destId="{3D99DC90-F12C-4326-ACCA-3F0B6A4F653F}" srcOrd="0" destOrd="0" presId="urn:microsoft.com/office/officeart/2005/8/layout/process1"/>
    <dgm:cxn modelId="{11A53925-67FD-4E79-9241-603CD8FDED99}" type="presOf" srcId="{36FD8645-CCBC-4680-B1A8-7D995BB68636}" destId="{8336AFF3-195F-4944-9655-4A9300951E01}" srcOrd="1" destOrd="0" presId="urn:microsoft.com/office/officeart/2005/8/layout/process1"/>
    <dgm:cxn modelId="{67F81445-59B0-4C96-A0AA-68131EC8B865}" type="presOf" srcId="{9B886322-8072-4CAA-88E9-DB6E86C4DF6F}" destId="{42FF6675-08B4-43FD-877F-B3DC53CE6CCF}" srcOrd="1" destOrd="0" presId="urn:microsoft.com/office/officeart/2005/8/layout/process1"/>
    <dgm:cxn modelId="{8B9705E3-7B13-420C-B4FF-FDBC257B72E3}" srcId="{6E49A665-BF12-407F-92D7-F760C3070311}" destId="{D05C9363-8E2A-477D-8C23-D0C685B4E2F2}" srcOrd="2" destOrd="0" parTransId="{D1F43E6C-3720-4CFE-9687-1804D7443226}" sibTransId="{30EB82EE-2D94-43C0-ADFD-16CFB64C75E1}"/>
    <dgm:cxn modelId="{51AE36AF-039A-4275-A22A-8D2CB6464CE3}" type="presOf" srcId="{66728380-D634-44FC-BB5C-F4A2956FA4E7}" destId="{ADEA36C0-F925-4CCD-B59B-9A00C1133214}" srcOrd="0" destOrd="0" presId="urn:microsoft.com/office/officeart/2005/8/layout/process1"/>
    <dgm:cxn modelId="{71CA0C6A-A722-4121-9D26-50F81420481B}" type="presOf" srcId="{30EB82EE-2D94-43C0-ADFD-16CFB64C75E1}" destId="{4C84EB4C-232A-49B8-A92E-8991E9CB1052}" srcOrd="1" destOrd="0" presId="urn:microsoft.com/office/officeart/2005/8/layout/process1"/>
    <dgm:cxn modelId="{5A82A571-ECEA-4FC0-AFFD-B15EC6AB0F17}" srcId="{6E49A665-BF12-407F-92D7-F760C3070311}" destId="{F3532302-09E2-45E8-BCC2-FE480AFFEC9F}" srcOrd="0" destOrd="0" parTransId="{372B405E-360E-4800-949C-7944B97574BA}" sibTransId="{36FD8645-CCBC-4680-B1A8-7D995BB68636}"/>
    <dgm:cxn modelId="{5D35C66E-4BA8-474E-876E-B639B57BC684}" type="presParOf" srcId="{B2F7D849-3C06-4312-A974-0DB9CA75B0C0}" destId="{3D99DC90-F12C-4326-ACCA-3F0B6A4F653F}" srcOrd="0" destOrd="0" presId="urn:microsoft.com/office/officeart/2005/8/layout/process1"/>
    <dgm:cxn modelId="{39E2653B-0A1B-4D2C-9DDD-5EA3F7904A84}" type="presParOf" srcId="{B2F7D849-3C06-4312-A974-0DB9CA75B0C0}" destId="{FEACC8BF-D03D-4968-932B-E0556FB8FBB4}" srcOrd="1" destOrd="0" presId="urn:microsoft.com/office/officeart/2005/8/layout/process1"/>
    <dgm:cxn modelId="{695E4B19-9973-434E-BC6C-15351167D9A8}" type="presParOf" srcId="{FEACC8BF-D03D-4968-932B-E0556FB8FBB4}" destId="{8336AFF3-195F-4944-9655-4A9300951E01}" srcOrd="0" destOrd="0" presId="urn:microsoft.com/office/officeart/2005/8/layout/process1"/>
    <dgm:cxn modelId="{EBFD4E7B-9924-454B-8AA9-C7227F3F7946}" type="presParOf" srcId="{B2F7D849-3C06-4312-A974-0DB9CA75B0C0}" destId="{110EFE80-AA59-411C-8553-7072F7B4DC13}" srcOrd="2" destOrd="0" presId="urn:microsoft.com/office/officeart/2005/8/layout/process1"/>
    <dgm:cxn modelId="{AE58A3C0-F056-4F3D-8BCE-B93D7E65A4CC}" type="presParOf" srcId="{B2F7D849-3C06-4312-A974-0DB9CA75B0C0}" destId="{40ABA891-1F3F-4889-9D73-FAD5A069FA25}" srcOrd="3" destOrd="0" presId="urn:microsoft.com/office/officeart/2005/8/layout/process1"/>
    <dgm:cxn modelId="{447A2297-FFEB-4956-BA4B-9D5429DFAE16}" type="presParOf" srcId="{40ABA891-1F3F-4889-9D73-FAD5A069FA25}" destId="{42FF6675-08B4-43FD-877F-B3DC53CE6CCF}" srcOrd="0" destOrd="0" presId="urn:microsoft.com/office/officeart/2005/8/layout/process1"/>
    <dgm:cxn modelId="{34D9BAD9-017E-4CBE-B1F4-C0930386C9CD}" type="presParOf" srcId="{B2F7D849-3C06-4312-A974-0DB9CA75B0C0}" destId="{09AA9C2C-A308-49CF-847C-F85BE140CB1F}" srcOrd="4" destOrd="0" presId="urn:microsoft.com/office/officeart/2005/8/layout/process1"/>
    <dgm:cxn modelId="{35F96FDF-D6D3-47DF-93F9-12AFDE163ED6}" type="presParOf" srcId="{B2F7D849-3C06-4312-A974-0DB9CA75B0C0}" destId="{13B31C9A-2938-4277-A0EC-21EAFB2E7A7B}" srcOrd="5" destOrd="0" presId="urn:microsoft.com/office/officeart/2005/8/layout/process1"/>
    <dgm:cxn modelId="{60724A80-910C-471C-AC2D-6AE7063EF75F}" type="presParOf" srcId="{13B31C9A-2938-4277-A0EC-21EAFB2E7A7B}" destId="{4C84EB4C-232A-49B8-A92E-8991E9CB1052}" srcOrd="0" destOrd="0" presId="urn:microsoft.com/office/officeart/2005/8/layout/process1"/>
    <dgm:cxn modelId="{BE9665F6-2F69-43CE-A4CC-79ED3C7A6039}" type="presParOf" srcId="{B2F7D849-3C06-4312-A974-0DB9CA75B0C0}" destId="{ADEA36C0-F925-4CCD-B59B-9A00C1133214}" srcOrd="6"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99DC90-F12C-4326-ACCA-3F0B6A4F653F}">
      <dsp:nvSpPr>
        <dsp:cNvPr id="0" name=""/>
        <dsp:cNvSpPr/>
      </dsp:nvSpPr>
      <dsp:spPr>
        <a:xfrm>
          <a:off x="0" y="1095898"/>
          <a:ext cx="1171277" cy="76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Low rank matrix estimation</a:t>
          </a:r>
          <a:endParaRPr lang="en-US" sz="1400" kern="1200" dirty="0"/>
        </a:p>
      </dsp:txBody>
      <dsp:txXfrm>
        <a:off x="0" y="1095898"/>
        <a:ext cx="1171277" cy="768650"/>
      </dsp:txXfrm>
    </dsp:sp>
    <dsp:sp modelId="{FEACC8BF-D03D-4968-932B-E0556FB8FBB4}">
      <dsp:nvSpPr>
        <dsp:cNvPr id="0" name=""/>
        <dsp:cNvSpPr/>
      </dsp:nvSpPr>
      <dsp:spPr>
        <a:xfrm>
          <a:off x="1280417" y="1334985"/>
          <a:ext cx="231377"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280417" y="1334985"/>
        <a:ext cx="231377" cy="290476"/>
      </dsp:txXfrm>
    </dsp:sp>
    <dsp:sp modelId="{110EFE80-AA59-411C-8553-7072F7B4DC13}">
      <dsp:nvSpPr>
        <dsp:cNvPr id="0" name=""/>
        <dsp:cNvSpPr/>
      </dsp:nvSpPr>
      <dsp:spPr>
        <a:xfrm>
          <a:off x="1607839" y="1095898"/>
          <a:ext cx="1171277" cy="76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err="1" smtClean="0"/>
            <a:t>Hankel</a:t>
          </a:r>
          <a:r>
            <a:rPr lang="en-IN" sz="1400" kern="1200" dirty="0" smtClean="0"/>
            <a:t> Matrix</a:t>
          </a:r>
          <a:endParaRPr lang="en-US" sz="1400" kern="1200" dirty="0"/>
        </a:p>
      </dsp:txBody>
      <dsp:txXfrm>
        <a:off x="1607839" y="1095898"/>
        <a:ext cx="1171277" cy="768650"/>
      </dsp:txXfrm>
    </dsp:sp>
    <dsp:sp modelId="{40ABA891-1F3F-4889-9D73-FAD5A069FA25}">
      <dsp:nvSpPr>
        <dsp:cNvPr id="0" name=""/>
        <dsp:cNvSpPr/>
      </dsp:nvSpPr>
      <dsp:spPr>
        <a:xfrm rot="149371">
          <a:off x="2900222" y="1371305"/>
          <a:ext cx="257244"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49371">
        <a:off x="2900222" y="1371305"/>
        <a:ext cx="257244" cy="290476"/>
      </dsp:txXfrm>
    </dsp:sp>
    <dsp:sp modelId="{09AA9C2C-A308-49CF-847C-F85BE140CB1F}">
      <dsp:nvSpPr>
        <dsp:cNvPr id="0" name=""/>
        <dsp:cNvSpPr/>
      </dsp:nvSpPr>
      <dsp:spPr>
        <a:xfrm>
          <a:off x="3264025" y="1167905"/>
          <a:ext cx="1171277" cy="76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Factorization and linear algebra</a:t>
          </a:r>
          <a:endParaRPr lang="en-US" sz="1400" kern="1200" dirty="0"/>
        </a:p>
      </dsp:txBody>
      <dsp:txXfrm>
        <a:off x="3264025" y="1167905"/>
        <a:ext cx="1171277" cy="768650"/>
      </dsp:txXfrm>
    </dsp:sp>
    <dsp:sp modelId="{13B31C9A-2938-4277-A0EC-21EAFB2E7A7B}">
      <dsp:nvSpPr>
        <dsp:cNvPr id="0" name=""/>
        <dsp:cNvSpPr/>
      </dsp:nvSpPr>
      <dsp:spPr>
        <a:xfrm>
          <a:off x="4538527" y="1406992"/>
          <a:ext cx="218836" cy="290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538527" y="1406992"/>
        <a:ext cx="218836" cy="290476"/>
      </dsp:txXfrm>
    </dsp:sp>
    <dsp:sp modelId="{ADEA36C0-F925-4CCD-B59B-9A00C1133214}">
      <dsp:nvSpPr>
        <dsp:cNvPr id="0" name=""/>
        <dsp:cNvSpPr/>
      </dsp:nvSpPr>
      <dsp:spPr>
        <a:xfrm>
          <a:off x="4848201" y="1167905"/>
          <a:ext cx="1171277" cy="7686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IN" sz="1400" kern="1200" dirty="0" smtClean="0"/>
            <a:t>WFA</a:t>
          </a:r>
          <a:endParaRPr lang="en-US" sz="1400" kern="1200" dirty="0"/>
        </a:p>
      </dsp:txBody>
      <dsp:txXfrm>
        <a:off x="4848201" y="1167905"/>
        <a:ext cx="1171277" cy="768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79F26-E0E6-46BD-A6CD-8E0410E7A793}" type="datetimeFigureOut">
              <a:rPr lang="en-US" smtClean="0"/>
              <a:pPr/>
              <a:t>4/27/2021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48DD9-E357-4256-AF2E-287BE215102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D48DD9-E357-4256-AF2E-287BE2151023}" type="slidenum">
              <a:rPr lang="en-US" smtClean="0"/>
              <a:pPr/>
              <a:t>59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D48DD9-E357-4256-AF2E-287BE2151023}" type="slidenum">
              <a:rPr lang="en-US" smtClean="0"/>
              <a:pPr/>
              <a:t>88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2A61C-C586-4C4D-A8D0-62B659F75960}" type="datetimeFigureOut">
              <a:rPr lang="en-US" smtClean="0"/>
              <a:pPr/>
              <a:t>4/27/2021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E58B8F9-3E3C-4DD3-B33F-87E5679CA7F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2A61C-C586-4C4D-A8D0-62B659F75960}" type="datetimeFigureOut">
              <a:rPr lang="en-US" smtClean="0"/>
              <a:pPr/>
              <a:t>4/27/2021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8B8F9-3E3C-4DD3-B33F-87E5679CA7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35896" y="908720"/>
            <a:ext cx="1782219" cy="769441"/>
          </a:xfrm>
          <a:prstGeom prst="rect">
            <a:avLst/>
          </a:prstGeom>
          <a:noFill/>
        </p:spPr>
        <p:txBody>
          <a:bodyPr wrap="none" rtlCol="0">
            <a:spAutoFit/>
          </a:bodyPr>
          <a:lstStyle/>
          <a:p>
            <a:r>
              <a:rPr lang="en-IN" sz="4400" dirty="0" smtClean="0"/>
              <a:t>PART -I</a:t>
            </a:r>
            <a:endParaRPr lang="en-US" sz="4400" dirty="0"/>
          </a:p>
        </p:txBody>
      </p:sp>
      <p:sp>
        <p:nvSpPr>
          <p:cNvPr id="8" name="TextBox 7"/>
          <p:cNvSpPr txBox="1"/>
          <p:nvPr/>
        </p:nvSpPr>
        <p:spPr>
          <a:xfrm>
            <a:off x="1547664" y="2492896"/>
            <a:ext cx="5739200" cy="1323439"/>
          </a:xfrm>
          <a:prstGeom prst="rect">
            <a:avLst/>
          </a:prstGeom>
          <a:noFill/>
        </p:spPr>
        <p:txBody>
          <a:bodyPr wrap="none" rtlCol="0">
            <a:spAutoFit/>
          </a:bodyPr>
          <a:lstStyle/>
          <a:p>
            <a:r>
              <a:rPr lang="en-IN" sz="8000" dirty="0" smtClean="0"/>
              <a:t>RNN and DFA</a:t>
            </a:r>
            <a:endParaRPr lang="en-US" sz="8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Algorithm2- Inducing regular grammars using RNN </a:t>
            </a:r>
            <a:r>
              <a:rPr lang="en-IN" dirty="0" smtClean="0">
                <a:solidFill>
                  <a:srgbClr val="0070C0"/>
                </a:solidFill>
              </a:rPr>
              <a:t>[Cohen et al. 17]</a:t>
            </a:r>
            <a:endParaRPr lang="en-US" dirty="0">
              <a:solidFill>
                <a:srgbClr val="0070C0"/>
              </a:solidFill>
            </a:endParaRPr>
          </a:p>
        </p:txBody>
      </p:sp>
      <p:sp>
        <p:nvSpPr>
          <p:cNvPr id="3" name="Content Placeholder 2"/>
          <p:cNvSpPr>
            <a:spLocks noGrp="1"/>
          </p:cNvSpPr>
          <p:nvPr>
            <p:ph idx="1"/>
          </p:nvPr>
        </p:nvSpPr>
        <p:spPr/>
        <p:txBody>
          <a:bodyPr>
            <a:normAutofit/>
          </a:bodyPr>
          <a:lstStyle/>
          <a:p>
            <a:r>
              <a:rPr lang="en-IN" sz="2400" dirty="0" smtClean="0"/>
              <a:t>Aim: Induce a grammar from example which is in or outside a regular language, without assumptions on its structure. </a:t>
            </a:r>
          </a:p>
          <a:p>
            <a:endParaRPr lang="en-IN" sz="2400" dirty="0" smtClean="0"/>
          </a:p>
          <a:p>
            <a:r>
              <a:rPr lang="en-IN" sz="2400" dirty="0" smtClean="0"/>
              <a:t> A novel technique is proposed for extraction of DFA using clustering techniques for partition without defining the number of clusters, which makes the process more unconstrained. </a:t>
            </a:r>
          </a:p>
          <a:p>
            <a:endParaRPr lang="en-IN" sz="2400" dirty="0" smtClean="0"/>
          </a:p>
          <a:p>
            <a:r>
              <a:rPr lang="en-IN" sz="2400" dirty="0" smtClean="0"/>
              <a:t>Time complexity= Quantization[k-means clustering algorithm O(</a:t>
            </a:r>
            <a:r>
              <a:rPr lang="en-IN" sz="2400" dirty="0" err="1" smtClean="0"/>
              <a:t>ndkt</a:t>
            </a:r>
            <a:r>
              <a:rPr lang="en-IN" sz="2400" dirty="0" smtClean="0"/>
              <a:t>)] + build DFA[ BFS traversal O(n)] + minimisation[ </a:t>
            </a:r>
            <a:r>
              <a:rPr lang="en-IN" sz="2400" dirty="0" err="1" smtClean="0"/>
              <a:t>Myhill-Nerode</a:t>
            </a:r>
            <a:r>
              <a:rPr lang="en-IN" sz="2400" dirty="0" smtClean="0"/>
              <a:t> O(</a:t>
            </a:r>
            <a:r>
              <a:rPr lang="en-IN" sz="2400" dirty="0" err="1" smtClean="0"/>
              <a:t>nlogn</a:t>
            </a:r>
            <a:r>
              <a:rPr lang="en-IN" sz="2400" dirty="0" smtClean="0"/>
              <a:t>)]; where n= no. of states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US" dirty="0"/>
          </a:p>
        </p:txBody>
      </p:sp>
      <p:sp>
        <p:nvSpPr>
          <p:cNvPr id="3" name="Content Placeholder 2"/>
          <p:cNvSpPr>
            <a:spLocks noGrp="1"/>
          </p:cNvSpPr>
          <p:nvPr>
            <p:ph idx="1"/>
          </p:nvPr>
        </p:nvSpPr>
        <p:spPr>
          <a:xfrm>
            <a:off x="457200" y="1268760"/>
            <a:ext cx="8229600" cy="5256584"/>
          </a:xfrm>
        </p:spPr>
        <p:txBody>
          <a:bodyPr>
            <a:normAutofit/>
          </a:bodyPr>
          <a:lstStyle/>
          <a:p>
            <a:r>
              <a:rPr lang="en-IN" dirty="0" smtClean="0"/>
              <a:t>Input: A regular language L and a labelled dataset of strings X of language L  is given.</a:t>
            </a:r>
          </a:p>
          <a:p>
            <a:r>
              <a:rPr lang="en-IN" dirty="0" smtClean="0"/>
              <a:t>Output: An extracted DFA which accepts language L. </a:t>
            </a:r>
          </a:p>
          <a:p>
            <a:r>
              <a:rPr lang="en-IN" dirty="0" smtClean="0"/>
              <a:t> Collecting states: Collect RNN’s continuous state vectors at the time of training.</a:t>
            </a:r>
          </a:p>
          <a:p>
            <a:r>
              <a:rPr lang="en-IN" dirty="0" smtClean="0"/>
              <a:t>Partition: K-means clustering algorithm is applied. </a:t>
            </a:r>
          </a:p>
          <a:p>
            <a:r>
              <a:rPr lang="en-IN" dirty="0" smtClean="0"/>
              <a:t>Minimization of DFA: </a:t>
            </a:r>
            <a:r>
              <a:rPr lang="en-IN" dirty="0" err="1" smtClean="0"/>
              <a:t>Myhill-Nerode</a:t>
            </a:r>
            <a:r>
              <a:rPr lang="en-IN" dirty="0" smtClean="0"/>
              <a:t> algorithm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generation</a:t>
            </a:r>
            <a:endParaRPr lang="en-US" dirty="0"/>
          </a:p>
        </p:txBody>
      </p:sp>
      <p:sp>
        <p:nvSpPr>
          <p:cNvPr id="3" name="Content Placeholder 2"/>
          <p:cNvSpPr>
            <a:spLocks noGrp="1"/>
          </p:cNvSpPr>
          <p:nvPr>
            <p:ph idx="1"/>
          </p:nvPr>
        </p:nvSpPr>
        <p:spPr/>
        <p:txBody>
          <a:bodyPr/>
          <a:lstStyle/>
          <a:p>
            <a:r>
              <a:rPr lang="en-IN" dirty="0" smtClean="0"/>
              <a:t>For simple regular grammar: Random sequences (set of +</a:t>
            </a:r>
            <a:r>
              <a:rPr lang="en-IN" dirty="0" err="1" smtClean="0"/>
              <a:t>ve</a:t>
            </a:r>
            <a:r>
              <a:rPr lang="en-IN" dirty="0" smtClean="0"/>
              <a:t> and –</a:t>
            </a:r>
            <a:r>
              <a:rPr lang="en-IN" dirty="0" err="1" smtClean="0"/>
              <a:t>ve</a:t>
            </a:r>
            <a:r>
              <a:rPr lang="en-IN" dirty="0" smtClean="0"/>
              <a:t> strings) are generated from a given regular expression.  </a:t>
            </a:r>
          </a:p>
          <a:p>
            <a:r>
              <a:rPr lang="en-IN" dirty="0" smtClean="0"/>
              <a:t>Generating negative strings: </a:t>
            </a:r>
          </a:p>
          <a:p>
            <a:pPr>
              <a:buNone/>
            </a:pPr>
            <a:r>
              <a:rPr lang="en-IN" dirty="0" smtClean="0"/>
              <a:t>    1. Randomly generated negative strings which is almost identical to the positive one.</a:t>
            </a:r>
          </a:p>
          <a:p>
            <a:pPr>
              <a:buNone/>
            </a:pPr>
            <a:r>
              <a:rPr lang="en-IN" dirty="0" smtClean="0"/>
              <a:t>    2. Generating ungrammatical strings by word deletions, additions and movements.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Algorithm 3- extraction of DFA using queries and counter example </a:t>
            </a:r>
            <a:r>
              <a:rPr lang="en-IN" sz="2800" dirty="0" smtClean="0">
                <a:solidFill>
                  <a:srgbClr val="0070C0"/>
                </a:solidFill>
              </a:rPr>
              <a:t>[Weiss et al. 18]</a:t>
            </a:r>
            <a:endParaRPr lang="en-US" sz="2800" dirty="0">
              <a:solidFill>
                <a:srgbClr val="0070C0"/>
              </a:solidFill>
            </a:endParaRPr>
          </a:p>
        </p:txBody>
      </p:sp>
      <p:sp>
        <p:nvSpPr>
          <p:cNvPr id="3" name="Content Placeholder 2"/>
          <p:cNvSpPr>
            <a:spLocks noGrp="1"/>
          </p:cNvSpPr>
          <p:nvPr>
            <p:ph idx="1"/>
          </p:nvPr>
        </p:nvSpPr>
        <p:spPr/>
        <p:txBody>
          <a:bodyPr/>
          <a:lstStyle/>
          <a:p>
            <a:r>
              <a:rPr lang="en-IN" dirty="0" smtClean="0"/>
              <a:t>Aim: Extraction of a DFA to describe the state dynamics of a trained RNN.</a:t>
            </a:r>
          </a:p>
          <a:p>
            <a:endParaRPr lang="en-IN" dirty="0" smtClean="0"/>
          </a:p>
          <a:p>
            <a:r>
              <a:rPr lang="en-IN" dirty="0" smtClean="0"/>
              <a:t>Motivation: After training the RNN-acceptor and RNN with same data set, extract DFA from the trained RNN  and check extracted DFA and RNN-acceptor accept the exactly same language.</a:t>
            </a:r>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components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RNN-Acceptor:  RNN+ binary classification </a:t>
            </a:r>
          </a:p>
          <a:p>
            <a:pPr>
              <a:buNone/>
            </a:pPr>
            <a:r>
              <a:rPr lang="en-IN" dirty="0"/>
              <a:t> </a:t>
            </a:r>
            <a:r>
              <a:rPr lang="en-IN" dirty="0" smtClean="0"/>
              <a:t>                            component</a:t>
            </a:r>
          </a:p>
          <a:p>
            <a:pPr>
              <a:buNone/>
            </a:pPr>
            <a:endParaRPr lang="en-IN" dirty="0" smtClean="0"/>
          </a:p>
          <a:p>
            <a:r>
              <a:rPr lang="en-IN" dirty="0" smtClean="0"/>
              <a:t>L* exact learning algorithm is used here where  RNN-acceptor is a teacher who answers queries and return strings which are not equivalent as counter examples.</a:t>
            </a:r>
          </a:p>
          <a:p>
            <a:endParaRPr lang="en-IN" dirty="0" smtClean="0"/>
          </a:p>
          <a:p>
            <a:r>
              <a:rPr lang="en-IN" dirty="0" smtClean="0"/>
              <a:t>Data set: Set of seven simple regular grammars used by Tomita. </a:t>
            </a:r>
          </a:p>
          <a:p>
            <a:pPr>
              <a:buNone/>
            </a:pPr>
            <a:endParaRPr lang="en-IN"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IN" dirty="0" smtClean="0"/>
              <a:t>     </a:t>
            </a:r>
            <a:r>
              <a:rPr lang="en-IN" sz="4000" dirty="0" smtClean="0"/>
              <a:t>Comparison among three algorithms</a:t>
            </a:r>
            <a:endParaRPr lang="en-US" sz="4000" dirty="0"/>
          </a:p>
        </p:txBody>
      </p:sp>
      <p:graphicFrame>
        <p:nvGraphicFramePr>
          <p:cNvPr id="4" name="Table 3"/>
          <p:cNvGraphicFramePr>
            <a:graphicFrameLocks noGrp="1"/>
          </p:cNvGraphicFramePr>
          <p:nvPr/>
        </p:nvGraphicFramePr>
        <p:xfrm>
          <a:off x="683568" y="1397000"/>
          <a:ext cx="7632848" cy="5327619"/>
        </p:xfrm>
        <a:graphic>
          <a:graphicData uri="http://schemas.openxmlformats.org/drawingml/2006/table">
            <a:tbl>
              <a:tblPr firstRow="1" bandRow="1">
                <a:tableStyleId>{5C22544A-7EE6-4342-B048-85BDC9FD1C3A}</a:tableStyleId>
              </a:tblPr>
              <a:tblGrid>
                <a:gridCol w="1908212"/>
                <a:gridCol w="1908212"/>
                <a:gridCol w="1908212"/>
                <a:gridCol w="1908212"/>
              </a:tblGrid>
              <a:tr h="735856">
                <a:tc>
                  <a:txBody>
                    <a:bodyPr/>
                    <a:lstStyle/>
                    <a:p>
                      <a:r>
                        <a:rPr lang="en-IN" dirty="0" smtClean="0"/>
                        <a:t>Criteria</a:t>
                      </a:r>
                      <a:endParaRPr lang="en-US" dirty="0"/>
                    </a:p>
                  </a:txBody>
                  <a:tcPr/>
                </a:tc>
                <a:tc>
                  <a:txBody>
                    <a:bodyPr/>
                    <a:lstStyle/>
                    <a:p>
                      <a:r>
                        <a:rPr lang="en-IN" dirty="0" smtClean="0"/>
                        <a:t>Algorithm 1</a:t>
                      </a:r>
                      <a:endParaRPr lang="en-US" dirty="0"/>
                    </a:p>
                  </a:txBody>
                  <a:tcPr/>
                </a:tc>
                <a:tc>
                  <a:txBody>
                    <a:bodyPr/>
                    <a:lstStyle/>
                    <a:p>
                      <a:r>
                        <a:rPr lang="en-IN" dirty="0" smtClean="0"/>
                        <a:t>Algorithm 2</a:t>
                      </a:r>
                      <a:endParaRPr lang="en-US" dirty="0"/>
                    </a:p>
                  </a:txBody>
                  <a:tcPr/>
                </a:tc>
                <a:tc>
                  <a:txBody>
                    <a:bodyPr/>
                    <a:lstStyle/>
                    <a:p>
                      <a:r>
                        <a:rPr lang="en-IN" dirty="0" smtClean="0"/>
                        <a:t>Algorithm 3</a:t>
                      </a:r>
                      <a:endParaRPr lang="en-US" dirty="0"/>
                    </a:p>
                  </a:txBody>
                  <a:tcPr/>
                </a:tc>
              </a:tr>
              <a:tr h="842723">
                <a:tc>
                  <a:txBody>
                    <a:bodyPr/>
                    <a:lstStyle/>
                    <a:p>
                      <a:r>
                        <a:rPr lang="en-IN" dirty="0" smtClean="0"/>
                        <a:t>String</a:t>
                      </a:r>
                      <a:r>
                        <a:rPr lang="en-IN" baseline="0" dirty="0" smtClean="0"/>
                        <a:t> acceptance</a:t>
                      </a:r>
                      <a:endParaRPr lang="en-US" dirty="0"/>
                    </a:p>
                  </a:txBody>
                  <a:tcPr/>
                </a:tc>
                <a:tc>
                  <a:txBody>
                    <a:bodyPr/>
                    <a:lstStyle/>
                    <a:p>
                      <a:r>
                        <a:rPr lang="en-IN" dirty="0" smtClean="0"/>
                        <a:t>Empty string is not accepted</a:t>
                      </a:r>
                      <a:endParaRPr lang="en-US" dirty="0"/>
                    </a:p>
                  </a:txBody>
                  <a:tcPr/>
                </a:tc>
                <a:tc>
                  <a:txBody>
                    <a:bodyPr/>
                    <a:lstStyle/>
                    <a:p>
                      <a:r>
                        <a:rPr lang="en-IN" dirty="0" smtClean="0"/>
                        <a:t>Empty string is accepted.</a:t>
                      </a:r>
                      <a:endParaRPr lang="en-US" dirty="0"/>
                    </a:p>
                  </a:txBody>
                  <a:tcPr/>
                </a:tc>
                <a:tc>
                  <a:txBody>
                    <a:bodyPr/>
                    <a:lstStyle/>
                    <a:p>
                      <a:r>
                        <a:rPr lang="en-IN" dirty="0" smtClean="0"/>
                        <a:t>Empty string is accepted.</a:t>
                      </a:r>
                      <a:endParaRPr lang="en-US" dirty="0"/>
                    </a:p>
                  </a:txBody>
                  <a:tcPr/>
                </a:tc>
              </a:tr>
              <a:tr h="842723">
                <a:tc>
                  <a:txBody>
                    <a:bodyPr/>
                    <a:lstStyle/>
                    <a:p>
                      <a:r>
                        <a:rPr lang="en-IN" dirty="0" smtClean="0"/>
                        <a:t>Quantization</a:t>
                      </a:r>
                      <a:endParaRPr lang="en-US" dirty="0"/>
                    </a:p>
                  </a:txBody>
                  <a:tcPr/>
                </a:tc>
                <a:tc>
                  <a:txBody>
                    <a:bodyPr/>
                    <a:lstStyle/>
                    <a:p>
                      <a:r>
                        <a:rPr lang="en-IN" dirty="0" smtClean="0"/>
                        <a:t>Value</a:t>
                      </a:r>
                      <a:r>
                        <a:rPr lang="en-IN" baseline="0" dirty="0" smtClean="0"/>
                        <a:t> of quantization parameter is predefined and it is changed at the time of training.</a:t>
                      </a:r>
                      <a:endParaRPr lang="en-US" dirty="0"/>
                    </a:p>
                  </a:txBody>
                  <a:tcPr/>
                </a:tc>
                <a:tc>
                  <a:txBody>
                    <a:bodyPr/>
                    <a:lstStyle/>
                    <a:p>
                      <a:r>
                        <a:rPr lang="en-IN" dirty="0" smtClean="0"/>
                        <a:t>No</a:t>
                      </a:r>
                      <a:r>
                        <a:rPr lang="en-IN" baseline="0" dirty="0" smtClean="0"/>
                        <a:t> prior knowledge requires for quantization parameter. A heuristic is applied to select the correct number of states.</a:t>
                      </a:r>
                      <a:endParaRPr lang="en-US" dirty="0"/>
                    </a:p>
                  </a:txBody>
                  <a:tcPr/>
                </a:tc>
                <a:tc>
                  <a:txBody>
                    <a:bodyPr/>
                    <a:lstStyle/>
                    <a:p>
                      <a:r>
                        <a:rPr lang="en-IN" dirty="0" smtClean="0"/>
                        <a:t>Almost</a:t>
                      </a:r>
                      <a:r>
                        <a:rPr lang="en-IN" baseline="0" dirty="0" smtClean="0"/>
                        <a:t> n</a:t>
                      </a:r>
                      <a:r>
                        <a:rPr lang="en-IN" dirty="0" smtClean="0"/>
                        <a:t>o parameters</a:t>
                      </a:r>
                      <a:r>
                        <a:rPr lang="en-IN" baseline="0" dirty="0" smtClean="0"/>
                        <a:t> required. </a:t>
                      </a:r>
                      <a:endParaRPr lang="en-US" dirty="0"/>
                    </a:p>
                  </a:txBody>
                  <a:tcPr/>
                </a:tc>
              </a:tr>
              <a:tr h="842723">
                <a:tc>
                  <a:txBody>
                    <a:bodyPr/>
                    <a:lstStyle/>
                    <a:p>
                      <a:r>
                        <a:rPr lang="en-IN" dirty="0" smtClean="0"/>
                        <a:t>Minimisation of FSA</a:t>
                      </a:r>
                      <a:endParaRPr lang="en-US" dirty="0"/>
                    </a:p>
                  </a:txBody>
                  <a:tcPr/>
                </a:tc>
                <a:tc>
                  <a:txBody>
                    <a:bodyPr/>
                    <a:lstStyle/>
                    <a:p>
                      <a:r>
                        <a:rPr lang="en-IN" dirty="0" err="1" smtClean="0"/>
                        <a:t>Hopcroft</a:t>
                      </a:r>
                      <a:r>
                        <a:rPr lang="en-IN" baseline="0" dirty="0" smtClean="0"/>
                        <a:t> minimisation algorithm is used.</a:t>
                      </a:r>
                      <a:endParaRPr lang="en-US" dirty="0"/>
                    </a:p>
                  </a:txBody>
                  <a:tcPr/>
                </a:tc>
                <a:tc>
                  <a:txBody>
                    <a:bodyPr/>
                    <a:lstStyle/>
                    <a:p>
                      <a:r>
                        <a:rPr lang="en-IN" dirty="0" err="1" smtClean="0"/>
                        <a:t>Myhill-Nerode</a:t>
                      </a:r>
                      <a:r>
                        <a:rPr lang="en-IN" dirty="0" smtClean="0"/>
                        <a:t> minimisation algorithm is used.</a:t>
                      </a:r>
                      <a:endParaRPr lang="en-US" dirty="0"/>
                    </a:p>
                  </a:txBody>
                  <a:tcPr/>
                </a:tc>
                <a:tc>
                  <a:txBody>
                    <a:bodyPr/>
                    <a:lstStyle/>
                    <a:p>
                      <a:r>
                        <a:rPr lang="en-IN" dirty="0" smtClean="0"/>
                        <a:t>Extracted FSA is minimised. No requirements of minimisation.</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71600" y="548680"/>
          <a:ext cx="7200800" cy="6259056"/>
        </p:xfrm>
        <a:graphic>
          <a:graphicData uri="http://schemas.openxmlformats.org/drawingml/2006/table">
            <a:tbl>
              <a:tblPr firstRow="1" bandRow="1">
                <a:tableStyleId>{5C22544A-7EE6-4342-B048-85BDC9FD1C3A}</a:tableStyleId>
              </a:tblPr>
              <a:tblGrid>
                <a:gridCol w="1800200"/>
                <a:gridCol w="1800200"/>
                <a:gridCol w="1800200"/>
                <a:gridCol w="1800200"/>
              </a:tblGrid>
              <a:tr h="864096">
                <a:tc>
                  <a:txBody>
                    <a:bodyPr/>
                    <a:lstStyle/>
                    <a:p>
                      <a:r>
                        <a:rPr lang="en-IN" dirty="0" smtClean="0"/>
                        <a:t>Criteria</a:t>
                      </a:r>
                      <a:endParaRPr lang="en-US" dirty="0"/>
                    </a:p>
                  </a:txBody>
                  <a:tcPr/>
                </a:tc>
                <a:tc>
                  <a:txBody>
                    <a:bodyPr/>
                    <a:lstStyle/>
                    <a:p>
                      <a:r>
                        <a:rPr lang="en-IN" dirty="0" smtClean="0"/>
                        <a:t>Algorithm</a:t>
                      </a:r>
                      <a:r>
                        <a:rPr lang="en-IN" baseline="0" dirty="0" smtClean="0"/>
                        <a:t> </a:t>
                      </a:r>
                      <a:r>
                        <a:rPr lang="en-IN" dirty="0" smtClean="0"/>
                        <a:t>1</a:t>
                      </a:r>
                      <a:endParaRPr lang="en-US" dirty="0"/>
                    </a:p>
                  </a:txBody>
                  <a:tcPr/>
                </a:tc>
                <a:tc>
                  <a:txBody>
                    <a:bodyPr/>
                    <a:lstStyle/>
                    <a:p>
                      <a:r>
                        <a:rPr lang="en-IN" dirty="0" smtClean="0"/>
                        <a:t>Algorithm 2</a:t>
                      </a:r>
                      <a:endParaRPr lang="en-US" dirty="0"/>
                    </a:p>
                  </a:txBody>
                  <a:tcPr/>
                </a:tc>
                <a:tc>
                  <a:txBody>
                    <a:bodyPr/>
                    <a:lstStyle/>
                    <a:p>
                      <a:r>
                        <a:rPr lang="en-IN" dirty="0" smtClean="0"/>
                        <a:t>Algorithm 3</a:t>
                      </a:r>
                      <a:endParaRPr lang="en-US" dirty="0"/>
                    </a:p>
                  </a:txBody>
                  <a:tcPr/>
                </a:tc>
              </a:tr>
              <a:tr h="1390918">
                <a:tc>
                  <a:txBody>
                    <a:bodyPr/>
                    <a:lstStyle/>
                    <a:p>
                      <a:r>
                        <a:rPr lang="en-IN" dirty="0" smtClean="0"/>
                        <a:t>Generalisation</a:t>
                      </a:r>
                      <a:endParaRPr lang="en-US" dirty="0"/>
                    </a:p>
                  </a:txBody>
                  <a:tcPr/>
                </a:tc>
                <a:tc>
                  <a:txBody>
                    <a:bodyPr/>
                    <a:lstStyle/>
                    <a:p>
                      <a:r>
                        <a:rPr lang="en-IN" baseline="0" dirty="0" smtClean="0"/>
                        <a:t>Requirement of prior knowledge about network and parameter makes the process less general. </a:t>
                      </a:r>
                      <a:endParaRPr lang="en-US" dirty="0"/>
                    </a:p>
                  </a:txBody>
                  <a:tcPr/>
                </a:tc>
                <a:tc>
                  <a:txBody>
                    <a:bodyPr/>
                    <a:lstStyle/>
                    <a:p>
                      <a:r>
                        <a:rPr lang="en-IN" dirty="0" smtClean="0"/>
                        <a:t>Process</a:t>
                      </a:r>
                      <a:r>
                        <a:rPr lang="en-IN" baseline="0" dirty="0" smtClean="0"/>
                        <a:t> is more general and can be implemented to any model.</a:t>
                      </a:r>
                      <a:endParaRPr lang="en-US" dirty="0"/>
                    </a:p>
                  </a:txBody>
                  <a:tcPr/>
                </a:tc>
                <a:tc>
                  <a:txBody>
                    <a:bodyPr/>
                    <a:lstStyle/>
                    <a:p>
                      <a:r>
                        <a:rPr lang="en-IN" dirty="0" smtClean="0"/>
                        <a:t>Good in generalisation.</a:t>
                      </a:r>
                      <a:endParaRPr lang="en-US" dirty="0"/>
                    </a:p>
                  </a:txBody>
                  <a:tcPr/>
                </a:tc>
              </a:tr>
              <a:tr h="1390918">
                <a:tc>
                  <a:txBody>
                    <a:bodyPr/>
                    <a:lstStyle/>
                    <a:p>
                      <a:r>
                        <a:rPr lang="en-IN" dirty="0" smtClean="0"/>
                        <a:t>Learning</a:t>
                      </a:r>
                      <a:r>
                        <a:rPr lang="en-IN" baseline="0" dirty="0" smtClean="0"/>
                        <a:t> the data</a:t>
                      </a:r>
                      <a:endParaRPr lang="en-US" dirty="0"/>
                    </a:p>
                  </a:txBody>
                  <a:tcPr/>
                </a:tc>
                <a:tc>
                  <a:txBody>
                    <a:bodyPr/>
                    <a:lstStyle/>
                    <a:p>
                      <a:pPr marL="342900" indent="-342900">
                        <a:buAutoNum type="arabicPeriod"/>
                      </a:pPr>
                      <a:r>
                        <a:rPr lang="en-IN" dirty="0" smtClean="0"/>
                        <a:t>Accept the positive strings</a:t>
                      </a:r>
                    </a:p>
                    <a:p>
                      <a:pPr marL="342900" indent="-342900">
                        <a:buAutoNum type="arabicPeriod"/>
                      </a:pPr>
                      <a:r>
                        <a:rPr lang="en-IN" dirty="0" smtClean="0"/>
                        <a:t>Reject</a:t>
                      </a:r>
                      <a:r>
                        <a:rPr lang="en-IN" baseline="0" dirty="0" smtClean="0"/>
                        <a:t> the negative strings.</a:t>
                      </a:r>
                      <a:endParaRPr lang="en-US" dirty="0"/>
                    </a:p>
                  </a:txBody>
                  <a:tcPr/>
                </a:tc>
                <a:tc>
                  <a:txBody>
                    <a:bodyPr/>
                    <a:lstStyle/>
                    <a:p>
                      <a:r>
                        <a:rPr lang="en-IN" dirty="0" smtClean="0"/>
                        <a:t>For negative strings generate random sequences of word,</a:t>
                      </a:r>
                      <a:r>
                        <a:rPr lang="en-IN" baseline="0" dirty="0" smtClean="0"/>
                        <a:t> identical to positive strings or generate ungrammatical strings.</a:t>
                      </a:r>
                      <a:endParaRPr lang="en-US" dirty="0"/>
                    </a:p>
                  </a:txBody>
                  <a:tcPr/>
                </a:tc>
                <a:tc>
                  <a:txBody>
                    <a:bodyPr/>
                    <a:lstStyle/>
                    <a:p>
                      <a:r>
                        <a:rPr lang="en-IN" baseline="0" dirty="0" smtClean="0"/>
                        <a:t>By iterating on membership queries accept the positive strings and equivalence queries tell when to stop. Reject negative strings by returning counter examples.</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9552" y="764705"/>
          <a:ext cx="7992888" cy="5103479"/>
        </p:xfrm>
        <a:graphic>
          <a:graphicData uri="http://schemas.openxmlformats.org/drawingml/2006/table">
            <a:tbl>
              <a:tblPr firstRow="1" bandRow="1">
                <a:tableStyleId>{5C22544A-7EE6-4342-B048-85BDC9FD1C3A}</a:tableStyleId>
              </a:tblPr>
              <a:tblGrid>
                <a:gridCol w="1998222"/>
                <a:gridCol w="1998222"/>
                <a:gridCol w="1998222"/>
                <a:gridCol w="1998222"/>
              </a:tblGrid>
              <a:tr h="1080119">
                <a:tc>
                  <a:txBody>
                    <a:bodyPr/>
                    <a:lstStyle/>
                    <a:p>
                      <a:r>
                        <a:rPr lang="en-IN" dirty="0" smtClean="0"/>
                        <a:t>Criteria</a:t>
                      </a:r>
                      <a:endParaRPr lang="en-US" dirty="0"/>
                    </a:p>
                  </a:txBody>
                  <a:tcPr/>
                </a:tc>
                <a:tc>
                  <a:txBody>
                    <a:bodyPr/>
                    <a:lstStyle/>
                    <a:p>
                      <a:r>
                        <a:rPr lang="en-IN" dirty="0" smtClean="0"/>
                        <a:t>Algorithm</a:t>
                      </a:r>
                      <a:r>
                        <a:rPr lang="en-IN" baseline="0" dirty="0" smtClean="0"/>
                        <a:t> 1</a:t>
                      </a:r>
                      <a:endParaRPr lang="en-US" dirty="0"/>
                    </a:p>
                  </a:txBody>
                  <a:tcPr/>
                </a:tc>
                <a:tc>
                  <a:txBody>
                    <a:bodyPr/>
                    <a:lstStyle/>
                    <a:p>
                      <a:r>
                        <a:rPr lang="en-IN" dirty="0" smtClean="0"/>
                        <a:t>Algorithm 2</a:t>
                      </a:r>
                      <a:endParaRPr lang="en-US" dirty="0"/>
                    </a:p>
                  </a:txBody>
                  <a:tcPr/>
                </a:tc>
                <a:tc>
                  <a:txBody>
                    <a:bodyPr/>
                    <a:lstStyle/>
                    <a:p>
                      <a:r>
                        <a:rPr lang="en-IN" dirty="0" smtClean="0"/>
                        <a:t>Algorithm 3</a:t>
                      </a:r>
                      <a:endParaRPr lang="en-US" dirty="0"/>
                    </a:p>
                  </a:txBody>
                  <a:tcPr/>
                </a:tc>
              </a:tr>
              <a:tr h="1824202">
                <a:tc>
                  <a:txBody>
                    <a:bodyPr/>
                    <a:lstStyle/>
                    <a:p>
                      <a:r>
                        <a:rPr lang="en-IN" dirty="0" smtClean="0"/>
                        <a:t>Dataset</a:t>
                      </a:r>
                      <a:r>
                        <a:rPr lang="en-IN" baseline="0" dirty="0" smtClean="0"/>
                        <a:t> and language</a:t>
                      </a:r>
                      <a:endParaRPr lang="en-US" dirty="0"/>
                    </a:p>
                  </a:txBody>
                  <a:tcPr/>
                </a:tc>
                <a:tc>
                  <a:txBody>
                    <a:bodyPr/>
                    <a:lstStyle/>
                    <a:p>
                      <a:r>
                        <a:rPr lang="en-IN" dirty="0" smtClean="0"/>
                        <a:t>Model</a:t>
                      </a:r>
                      <a:r>
                        <a:rPr lang="en-IN" baseline="0" dirty="0" smtClean="0"/>
                        <a:t> is trained on Tomita Grammars for simple regular grammar.</a:t>
                      </a:r>
                    </a:p>
                    <a:p>
                      <a:endParaRPr lang="en-US" dirty="0"/>
                    </a:p>
                  </a:txBody>
                  <a:tcPr/>
                </a:tc>
                <a:tc>
                  <a:txBody>
                    <a:bodyPr/>
                    <a:lstStyle/>
                    <a:p>
                      <a:r>
                        <a:rPr lang="en-IN" dirty="0" smtClean="0"/>
                        <a:t>Model is trained on labelled</a:t>
                      </a:r>
                      <a:r>
                        <a:rPr lang="en-IN" baseline="0" dirty="0" smtClean="0"/>
                        <a:t> dataset. Learn simple regular grammar as well as synthetic regex inspired by natural language.</a:t>
                      </a:r>
                      <a:endParaRPr lang="en-US" dirty="0"/>
                    </a:p>
                  </a:txBody>
                  <a:tcPr/>
                </a:tc>
                <a:tc>
                  <a:txBody>
                    <a:bodyPr/>
                    <a:lstStyle/>
                    <a:p>
                      <a:r>
                        <a:rPr lang="en-IN" dirty="0" smtClean="0"/>
                        <a:t>Same as Algorithm 1.</a:t>
                      </a:r>
                      <a:endParaRPr lang="en-US" dirty="0"/>
                    </a:p>
                  </a:txBody>
                  <a:tcPr/>
                </a:tc>
              </a:tr>
              <a:tr h="1824202">
                <a:tc>
                  <a:txBody>
                    <a:bodyPr/>
                    <a:lstStyle/>
                    <a:p>
                      <a:r>
                        <a:rPr lang="en-IN" baseline="0" dirty="0" smtClean="0"/>
                        <a:t>Performance generalization</a:t>
                      </a:r>
                      <a:endParaRPr lang="en-US" dirty="0"/>
                    </a:p>
                  </a:txBody>
                  <a:tcPr/>
                </a:tc>
                <a:tc>
                  <a:txBody>
                    <a:bodyPr/>
                    <a:lstStyle/>
                    <a:p>
                      <a:r>
                        <a:rPr lang="en-IN" baseline="0" dirty="0" smtClean="0"/>
                        <a:t>Correctly classify small strings.</a:t>
                      </a:r>
                    </a:p>
                    <a:p>
                      <a:r>
                        <a:rPr lang="en-IN" baseline="0" dirty="0" smtClean="0"/>
                        <a:t>Performance is better when Hidden dimension is less.</a:t>
                      </a:r>
                    </a:p>
                    <a:p>
                      <a:endParaRPr lang="en-US" dirty="0"/>
                    </a:p>
                  </a:txBody>
                  <a:tcPr/>
                </a:tc>
                <a:tc>
                  <a:txBody>
                    <a:bodyPr/>
                    <a:lstStyle/>
                    <a:p>
                      <a:r>
                        <a:rPr lang="en-IN" dirty="0" smtClean="0"/>
                        <a:t>Correctly</a:t>
                      </a:r>
                      <a:r>
                        <a:rPr lang="en-IN" baseline="0" dirty="0" smtClean="0"/>
                        <a:t> classify strings in or outside regular language.</a:t>
                      </a:r>
                      <a:endParaRPr lang="en-US" dirty="0"/>
                    </a:p>
                  </a:txBody>
                  <a:tcPr/>
                </a:tc>
                <a:tc>
                  <a:txBody>
                    <a:bodyPr/>
                    <a:lstStyle/>
                    <a:p>
                      <a:r>
                        <a:rPr lang="en-IN" dirty="0" smtClean="0"/>
                        <a:t>Performance is not affected with  dimension of the network. Accuracy</a:t>
                      </a:r>
                      <a:r>
                        <a:rPr lang="en-IN" baseline="0" dirty="0" smtClean="0"/>
                        <a:t> is high.</a:t>
                      </a:r>
                      <a:endParaRPr lang="en-US"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7864" y="1124744"/>
            <a:ext cx="1796646" cy="769441"/>
          </a:xfrm>
          <a:prstGeom prst="rect">
            <a:avLst/>
          </a:prstGeom>
          <a:noFill/>
        </p:spPr>
        <p:txBody>
          <a:bodyPr wrap="none" rtlCol="0">
            <a:spAutoFit/>
          </a:bodyPr>
          <a:lstStyle/>
          <a:p>
            <a:r>
              <a:rPr lang="en-IN" sz="4400" dirty="0" smtClean="0"/>
              <a:t>PART-II</a:t>
            </a:r>
            <a:endParaRPr lang="en-US" sz="4400" dirty="0"/>
          </a:p>
        </p:txBody>
      </p:sp>
      <p:sp>
        <p:nvSpPr>
          <p:cNvPr id="5" name="TextBox 4"/>
          <p:cNvSpPr txBox="1"/>
          <p:nvPr/>
        </p:nvSpPr>
        <p:spPr>
          <a:xfrm>
            <a:off x="827584" y="2924944"/>
            <a:ext cx="7568482" cy="830997"/>
          </a:xfrm>
          <a:prstGeom prst="rect">
            <a:avLst/>
          </a:prstGeom>
          <a:noFill/>
        </p:spPr>
        <p:txBody>
          <a:bodyPr wrap="none" rtlCol="0">
            <a:spAutoFit/>
          </a:bodyPr>
          <a:lstStyle/>
          <a:p>
            <a:r>
              <a:rPr lang="en-IN" sz="4800" dirty="0" smtClean="0"/>
              <a:t>RNN and Weighted Automata</a:t>
            </a:r>
            <a:endParaRPr lang="en-US" sz="4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r>
              <a:rPr lang="en-IN" dirty="0" smtClean="0"/>
              <a:t>Theoretical analysis of RNN with discrete time data is difficult because of its continuous state space. </a:t>
            </a:r>
          </a:p>
          <a:p>
            <a:r>
              <a:rPr lang="en-IN" dirty="0" smtClean="0"/>
              <a:t>On other hand WFA can compute probability distribution function  defined by any HMM and simplify transition behaviour of HMM decision process. Hence WFA is quite helpful to study RNN.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r>
              <a:rPr lang="en-IN" dirty="0" smtClean="0"/>
              <a:t>The history of FSA and Neural Network is long.</a:t>
            </a:r>
          </a:p>
          <a:p>
            <a:pPr>
              <a:buNone/>
            </a:pPr>
            <a:r>
              <a:rPr lang="en-IN" dirty="0" smtClean="0"/>
              <a:t>    It is proved that ‘Every FSA is equivalent to, and can be simulated by some neural network’</a:t>
            </a:r>
            <a:r>
              <a:rPr lang="en-IN" dirty="0" smtClean="0">
                <a:solidFill>
                  <a:srgbClr val="0070C0"/>
                </a:solidFill>
              </a:rPr>
              <a:t>[Minsky67]</a:t>
            </a:r>
            <a:r>
              <a:rPr lang="en-IN" dirty="0" smtClean="0"/>
              <a:t>.</a:t>
            </a:r>
          </a:p>
          <a:p>
            <a:r>
              <a:rPr lang="en-IN" dirty="0" smtClean="0"/>
              <a:t>Inferring Grammar from sample strings of  a language is a NP-hard problem. </a:t>
            </a:r>
          </a:p>
          <a:p>
            <a:r>
              <a:rPr lang="en-IN" dirty="0" smtClean="0"/>
              <a:t>RNN is able to solve this NP-hard problem by inferring FSA.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IN" dirty="0" smtClean="0"/>
              <a:t>To interpret a neural network which is treated as black-box, extraction of weighted Automata from a learned RNN is helpful.</a:t>
            </a:r>
          </a:p>
          <a:p>
            <a:endParaRPr lang="en-IN" dirty="0" smtClean="0"/>
          </a:p>
          <a:p>
            <a:r>
              <a:rPr lang="en-IN" dirty="0" smtClean="0"/>
              <a:t>Weighted automata determines how many ways a word can be accepted and can give idea about maximum used resources . </a:t>
            </a:r>
          </a:p>
          <a:p>
            <a:endParaRPr lang="en-IN" dirty="0" smtClean="0"/>
          </a:p>
          <a:p>
            <a:r>
              <a:rPr lang="en-IN" dirty="0" smtClean="0"/>
              <a:t>It can determine the </a:t>
            </a:r>
            <a:r>
              <a:rPr lang="en-IN" dirty="0" err="1" smtClean="0"/>
              <a:t>quantative</a:t>
            </a:r>
            <a:r>
              <a:rPr lang="en-IN" dirty="0" smtClean="0"/>
              <a:t> properties and it is also considered  as a class of probabilistic automata.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r>
              <a:rPr lang="en-IN" dirty="0" smtClean="0"/>
              <a:t>Many researchers have proposed many extraction algorithms to extract </a:t>
            </a:r>
            <a:r>
              <a:rPr lang="en-IN" dirty="0" err="1" smtClean="0"/>
              <a:t>WFA.We</a:t>
            </a:r>
            <a:r>
              <a:rPr lang="en-IN" dirty="0" smtClean="0"/>
              <a:t> will study few important extraction algorithms for WFA and draw some observations from it. </a:t>
            </a:r>
          </a:p>
          <a:p>
            <a:endParaRPr lang="en-US" dirty="0" smtClean="0"/>
          </a:p>
          <a:p>
            <a:r>
              <a:rPr lang="en-IN" dirty="0" smtClean="0"/>
              <a:t> Linear representation of WFA consists of three vectors:</a:t>
            </a:r>
          </a:p>
          <a:p>
            <a:pPr>
              <a:buNone/>
            </a:pPr>
            <a:r>
              <a:rPr lang="en-IN" dirty="0" smtClean="0"/>
              <a:t>    1. Initial weights</a:t>
            </a:r>
          </a:p>
          <a:p>
            <a:pPr>
              <a:buNone/>
            </a:pPr>
            <a:r>
              <a:rPr lang="en-IN" dirty="0" smtClean="0"/>
              <a:t>    2. Terminal weights</a:t>
            </a:r>
          </a:p>
          <a:p>
            <a:pPr>
              <a:buNone/>
            </a:pPr>
            <a:r>
              <a:rPr lang="en-IN" dirty="0" smtClean="0"/>
              <a:t>    3. </a:t>
            </a:r>
            <a:r>
              <a:rPr lang="en-IN" dirty="0" err="1" smtClean="0"/>
              <a:t>Labeled</a:t>
            </a:r>
            <a:r>
              <a:rPr lang="en-IN" dirty="0" smtClean="0"/>
              <a:t> transition weights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Algorithm-1: Spectral learning algorithm </a:t>
            </a:r>
            <a:r>
              <a:rPr lang="en-IN" dirty="0" smtClean="0">
                <a:solidFill>
                  <a:srgbClr val="0070C0"/>
                </a:solidFill>
              </a:rPr>
              <a:t>[</a:t>
            </a:r>
            <a:r>
              <a:rPr lang="en-IN" dirty="0" err="1" smtClean="0">
                <a:solidFill>
                  <a:srgbClr val="0070C0"/>
                </a:solidFill>
              </a:rPr>
              <a:t>Ayache</a:t>
            </a:r>
            <a:r>
              <a:rPr lang="en-IN" dirty="0" smtClean="0">
                <a:solidFill>
                  <a:srgbClr val="0070C0"/>
                </a:solidFill>
              </a:rPr>
              <a:t> et al. 19]</a:t>
            </a:r>
            <a:endParaRPr lang="en-US" dirty="0">
              <a:solidFill>
                <a:srgbClr val="0070C0"/>
              </a:solidFill>
            </a:endParaRPr>
          </a:p>
        </p:txBody>
      </p:sp>
      <p:sp>
        <p:nvSpPr>
          <p:cNvPr id="3" name="Content Placeholder 2"/>
          <p:cNvSpPr>
            <a:spLocks noGrp="1"/>
          </p:cNvSpPr>
          <p:nvPr>
            <p:ph idx="1"/>
          </p:nvPr>
        </p:nvSpPr>
        <p:spPr/>
        <p:txBody>
          <a:bodyPr/>
          <a:lstStyle/>
          <a:p>
            <a:r>
              <a:rPr lang="en-IN" dirty="0" smtClean="0"/>
              <a:t>Aim: To show RNN and WFA expressively equivalent. 2</a:t>
            </a:r>
            <a:r>
              <a:rPr lang="en-IN" baseline="30000" dirty="0" smtClean="0"/>
              <a:t>nd</a:t>
            </a:r>
            <a:r>
              <a:rPr lang="en-IN" dirty="0" smtClean="0"/>
              <a:t> order RNN is a generalisation of WFA. </a:t>
            </a:r>
          </a:p>
          <a:p>
            <a:endParaRPr lang="en-IN" dirty="0" smtClean="0"/>
          </a:p>
          <a:p>
            <a:r>
              <a:rPr lang="en-IN" dirty="0" smtClean="0"/>
              <a:t>Contribution: A unique learning  algorithm  for 2-RNN with linear activation function with continuous vector inputs.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Extraction of WFA</a:t>
            </a:r>
            <a:endParaRPr lang="en-US" dirty="0"/>
          </a:p>
        </p:txBody>
      </p:sp>
      <p:sp>
        <p:nvSpPr>
          <p:cNvPr id="3" name="Content Placeholder 2"/>
          <p:cNvSpPr>
            <a:spLocks noGrp="1"/>
          </p:cNvSpPr>
          <p:nvPr>
            <p:ph idx="1"/>
          </p:nvPr>
        </p:nvSpPr>
        <p:spPr>
          <a:xfrm>
            <a:off x="467544" y="1412776"/>
            <a:ext cx="8229600" cy="4997152"/>
          </a:xfrm>
        </p:spPr>
        <p:txBody>
          <a:bodyPr>
            <a:normAutofit fontScale="85000" lnSpcReduction="20000"/>
          </a:bodyPr>
          <a:lstStyle/>
          <a:p>
            <a:r>
              <a:rPr lang="en-IN" dirty="0" smtClean="0"/>
              <a:t>Spectral learning algorithm computes the learning complexity  in terms of smallest singular Value of </a:t>
            </a:r>
            <a:r>
              <a:rPr lang="en-IN" dirty="0" err="1" smtClean="0"/>
              <a:t>Hankel</a:t>
            </a:r>
            <a:r>
              <a:rPr lang="en-IN" dirty="0" smtClean="0"/>
              <a:t> matrix(ascending skew diagonal).</a:t>
            </a:r>
          </a:p>
          <a:p>
            <a:endParaRPr lang="en-IN" dirty="0" smtClean="0"/>
          </a:p>
          <a:p>
            <a:r>
              <a:rPr lang="en-IN" dirty="0" smtClean="0"/>
              <a:t>A function of WFA can be defined by </a:t>
            </a:r>
            <a:r>
              <a:rPr lang="en-IN" dirty="0" err="1" smtClean="0"/>
              <a:t>Hankel</a:t>
            </a:r>
            <a:r>
              <a:rPr lang="en-IN" dirty="0" smtClean="0"/>
              <a:t> matrix  iff  rank of its </a:t>
            </a:r>
            <a:r>
              <a:rPr lang="en-IN" dirty="0" err="1" smtClean="0"/>
              <a:t>hankel</a:t>
            </a:r>
            <a:r>
              <a:rPr lang="en-IN" dirty="0" smtClean="0"/>
              <a:t> matrix must be equal to the number of states in WFA. </a:t>
            </a:r>
          </a:p>
          <a:p>
            <a:endParaRPr lang="en-IN" dirty="0" smtClean="0"/>
          </a:p>
          <a:p>
            <a:r>
              <a:rPr lang="en-IN" dirty="0" smtClean="0"/>
              <a:t>Fundamental theoretical concept is selecting the proper sub-blocks of </a:t>
            </a:r>
            <a:r>
              <a:rPr lang="en-IN" dirty="0" err="1" smtClean="0"/>
              <a:t>Hankel</a:t>
            </a:r>
            <a:r>
              <a:rPr lang="en-IN" dirty="0" smtClean="0"/>
              <a:t> matrix.</a:t>
            </a:r>
          </a:p>
          <a:p>
            <a:endParaRPr lang="en-IN" dirty="0" smtClean="0"/>
          </a:p>
          <a:p>
            <a:r>
              <a:rPr lang="en-IN" dirty="0" smtClean="0"/>
              <a:t>Basis is a function , used to define sub-blocks of </a:t>
            </a:r>
            <a:r>
              <a:rPr lang="en-IN" dirty="0" err="1" smtClean="0"/>
              <a:t>hankel</a:t>
            </a:r>
            <a:r>
              <a:rPr lang="en-IN" dirty="0" smtClean="0"/>
              <a:t> matrix.  </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95536" y="548680"/>
            <a:ext cx="7452874" cy="707886"/>
          </a:xfrm>
          <a:prstGeom prst="rect">
            <a:avLst/>
          </a:prstGeom>
          <a:noFill/>
        </p:spPr>
        <p:txBody>
          <a:bodyPr wrap="none" rtlCol="0">
            <a:spAutoFit/>
          </a:bodyPr>
          <a:lstStyle/>
          <a:p>
            <a:r>
              <a:rPr lang="en-IN" sz="4000" dirty="0" smtClean="0"/>
              <a:t>            Learning Algorithm for  WFA</a:t>
            </a:r>
            <a:endParaRPr lang="en-US" sz="4000" dirty="0"/>
          </a:p>
        </p:txBody>
      </p:sp>
      <p:sp>
        <p:nvSpPr>
          <p:cNvPr id="15" name="TextBox 14"/>
          <p:cNvSpPr txBox="1"/>
          <p:nvPr/>
        </p:nvSpPr>
        <p:spPr>
          <a:xfrm>
            <a:off x="539552" y="1916832"/>
            <a:ext cx="817596" cy="461665"/>
          </a:xfrm>
          <a:prstGeom prst="rect">
            <a:avLst/>
          </a:prstGeom>
          <a:noFill/>
        </p:spPr>
        <p:txBody>
          <a:bodyPr wrap="none" rtlCol="0">
            <a:spAutoFit/>
          </a:bodyPr>
          <a:lstStyle/>
          <a:p>
            <a:r>
              <a:rPr lang="en-IN" sz="2400" dirty="0" smtClean="0"/>
              <a:t>Data</a:t>
            </a:r>
            <a:r>
              <a:rPr lang="en-IN" dirty="0" smtClean="0"/>
              <a:t> </a:t>
            </a:r>
            <a:endParaRPr lang="en-US" dirty="0"/>
          </a:p>
        </p:txBody>
      </p:sp>
      <p:graphicFrame>
        <p:nvGraphicFramePr>
          <p:cNvPr id="16" name="Diagram 15"/>
          <p:cNvGraphicFramePr/>
          <p:nvPr/>
        </p:nvGraphicFramePr>
        <p:xfrm>
          <a:off x="1979712" y="69269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ight Arrow 16"/>
          <p:cNvSpPr/>
          <p:nvPr/>
        </p:nvSpPr>
        <p:spPr>
          <a:xfrm>
            <a:off x="1403648" y="198884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5292080" y="2708920"/>
            <a:ext cx="432048"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a:off x="6516216" y="2708920"/>
            <a:ext cx="360040" cy="9361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995936" y="2996952"/>
            <a:ext cx="1469248" cy="707886"/>
          </a:xfrm>
          <a:prstGeom prst="rect">
            <a:avLst/>
          </a:prstGeom>
          <a:noFill/>
        </p:spPr>
        <p:txBody>
          <a:bodyPr wrap="none" rtlCol="0">
            <a:spAutoFit/>
          </a:bodyPr>
          <a:lstStyle/>
          <a:p>
            <a:r>
              <a:rPr lang="en-IN" sz="2000" dirty="0" smtClean="0"/>
              <a:t>Induced </a:t>
            </a:r>
          </a:p>
          <a:p>
            <a:r>
              <a:rPr lang="en-IN" sz="2000" dirty="0" smtClean="0"/>
              <a:t>latent states</a:t>
            </a:r>
            <a:endParaRPr lang="en-US" sz="2000" dirty="0"/>
          </a:p>
        </p:txBody>
      </p:sp>
      <p:sp>
        <p:nvSpPr>
          <p:cNvPr id="21" name="TextBox 20"/>
          <p:cNvSpPr txBox="1"/>
          <p:nvPr/>
        </p:nvSpPr>
        <p:spPr>
          <a:xfrm>
            <a:off x="6372200" y="3645024"/>
            <a:ext cx="687496" cy="461665"/>
          </a:xfrm>
          <a:prstGeom prst="rect">
            <a:avLst/>
          </a:prstGeom>
          <a:noFill/>
        </p:spPr>
        <p:txBody>
          <a:bodyPr wrap="none" rtlCol="0">
            <a:spAutoFit/>
          </a:bodyPr>
          <a:lstStyle/>
          <a:p>
            <a:r>
              <a:rPr lang="en-IN" sz="2400" dirty="0" smtClean="0"/>
              <a:t>SVD</a:t>
            </a:r>
            <a:endParaRPr lang="en-US" sz="2400" dirty="0"/>
          </a:p>
        </p:txBody>
      </p:sp>
      <p:sp>
        <p:nvSpPr>
          <p:cNvPr id="22" name="TextBox 21"/>
          <p:cNvSpPr txBox="1"/>
          <p:nvPr/>
        </p:nvSpPr>
        <p:spPr>
          <a:xfrm>
            <a:off x="246436" y="4797152"/>
            <a:ext cx="8897564" cy="1292662"/>
          </a:xfrm>
          <a:prstGeom prst="rect">
            <a:avLst/>
          </a:prstGeom>
          <a:noFill/>
        </p:spPr>
        <p:txBody>
          <a:bodyPr wrap="none" rtlCol="0">
            <a:spAutoFit/>
          </a:bodyPr>
          <a:lstStyle/>
          <a:p>
            <a:r>
              <a:rPr lang="en-IN" sz="2000" dirty="0" smtClean="0"/>
              <a:t>For a one letter alphabet string concatenation of string is commutative.</a:t>
            </a:r>
          </a:p>
          <a:p>
            <a:endParaRPr lang="en-IN" dirty="0"/>
          </a:p>
          <a:p>
            <a:r>
              <a:rPr lang="en-IN" sz="2000" dirty="0" smtClean="0"/>
              <a:t>In </a:t>
            </a:r>
            <a:r>
              <a:rPr lang="en-IN" sz="2000" dirty="0" err="1" smtClean="0"/>
              <a:t>Hankel</a:t>
            </a:r>
            <a:r>
              <a:rPr lang="en-IN" sz="2000" dirty="0" smtClean="0"/>
              <a:t> matrix left to right elements in diagonals are equal.  Therefore it can give  </a:t>
            </a:r>
          </a:p>
          <a:p>
            <a:r>
              <a:rPr lang="en-IN" sz="2000" dirty="0"/>
              <a:t>t</a:t>
            </a:r>
            <a:r>
              <a:rPr lang="en-IN" sz="2000" dirty="0" smtClean="0"/>
              <a:t>he real time analysis by linear algebra.   </a:t>
            </a:r>
            <a:endParaRPr lang="en-US" sz="2000" dirty="0"/>
          </a:p>
        </p:txBody>
      </p:sp>
      <p:sp>
        <p:nvSpPr>
          <p:cNvPr id="23" name="TextBox 22"/>
          <p:cNvSpPr txBox="1"/>
          <p:nvPr/>
        </p:nvSpPr>
        <p:spPr>
          <a:xfrm>
            <a:off x="323528" y="4077072"/>
            <a:ext cx="3237681" cy="523220"/>
          </a:xfrm>
          <a:prstGeom prst="rect">
            <a:avLst/>
          </a:prstGeom>
          <a:noFill/>
        </p:spPr>
        <p:txBody>
          <a:bodyPr wrap="none" rtlCol="0">
            <a:spAutoFit/>
          </a:bodyPr>
          <a:lstStyle/>
          <a:p>
            <a:pPr>
              <a:buFont typeface="Arial" pitchFamily="34" charset="0"/>
              <a:buChar char="•"/>
            </a:pPr>
            <a:r>
              <a:rPr lang="en-IN" sz="2800" dirty="0" smtClean="0"/>
              <a:t>Why </a:t>
            </a:r>
            <a:r>
              <a:rPr lang="en-IN" sz="2800" dirty="0" err="1" smtClean="0"/>
              <a:t>Hankel</a:t>
            </a:r>
            <a:r>
              <a:rPr lang="en-IN" sz="2800" dirty="0" smtClean="0"/>
              <a:t> matrix?</a:t>
            </a:r>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Basis :  Basis can be called as super set of all the prefixes and suffixes of string w, generated by WFA.</a:t>
            </a:r>
          </a:p>
          <a:p>
            <a:endParaRPr lang="en-IN" dirty="0" smtClean="0"/>
          </a:p>
          <a:p>
            <a:r>
              <a:rPr lang="en-IN" dirty="0" smtClean="0"/>
              <a:t>It is prefix closed iff all prefixes are element of basis matrix. </a:t>
            </a:r>
          </a:p>
          <a:p>
            <a:endParaRPr lang="en-IN" dirty="0" smtClean="0"/>
          </a:p>
          <a:p>
            <a:r>
              <a:rPr lang="en-IN" dirty="0" smtClean="0"/>
              <a:t>Complete iff  rank of  Basis matrix  and </a:t>
            </a:r>
            <a:r>
              <a:rPr lang="en-IN" dirty="0" err="1" smtClean="0"/>
              <a:t>Hankel</a:t>
            </a:r>
            <a:r>
              <a:rPr lang="en-IN" dirty="0" smtClean="0"/>
              <a:t> matrix is equal. </a:t>
            </a:r>
          </a:p>
          <a:p>
            <a:endParaRPr lang="en-IN"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US" dirty="0"/>
          </a:p>
        </p:txBody>
      </p:sp>
      <p:sp>
        <p:nvSpPr>
          <p:cNvPr id="3" name="Content Placeholder 2"/>
          <p:cNvSpPr>
            <a:spLocks noGrp="1"/>
          </p:cNvSpPr>
          <p:nvPr>
            <p:ph idx="1"/>
          </p:nvPr>
        </p:nvSpPr>
        <p:spPr/>
        <p:txBody>
          <a:bodyPr/>
          <a:lstStyle/>
          <a:p>
            <a:r>
              <a:rPr lang="en-IN" dirty="0" smtClean="0"/>
              <a:t>Input:  A learned black box model, Set of prefixes and suffixes, rank approximation matrix.</a:t>
            </a:r>
          </a:p>
          <a:p>
            <a:r>
              <a:rPr lang="en-IN" dirty="0" smtClean="0"/>
              <a:t>Output: WFA</a:t>
            </a:r>
          </a:p>
          <a:p>
            <a:endParaRPr lang="en-IN" dirty="0" smtClean="0"/>
          </a:p>
          <a:p>
            <a:r>
              <a:rPr lang="en-IN" dirty="0" smtClean="0"/>
              <a:t>Generate_Basis() :  Basis is selected by recursively sampling over distribution of symbols until a string  a string is obtained.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85000" lnSpcReduction="20000"/>
          </a:bodyPr>
          <a:lstStyle/>
          <a:p>
            <a:r>
              <a:rPr lang="en-IN" dirty="0" smtClean="0"/>
              <a:t>Fill_Hankels() :  Content of sub-blocks is filled with answer of queries . A string is obtained by selecting prefix and suffix randomly  and queries each string to the black-box model. </a:t>
            </a:r>
          </a:p>
          <a:p>
            <a:endParaRPr lang="en-IN" dirty="0" smtClean="0"/>
          </a:p>
          <a:p>
            <a:r>
              <a:rPr lang="en-IN" dirty="0" smtClean="0"/>
              <a:t>Extraction() :  SVD is done on Basis matrix  while Basis matrix= PS for given rank approximation parameter.</a:t>
            </a:r>
          </a:p>
          <a:p>
            <a:endParaRPr lang="en-IN" dirty="0" smtClean="0"/>
          </a:p>
          <a:p>
            <a:r>
              <a:rPr lang="en-IN" dirty="0" smtClean="0"/>
              <a:t>generates WFA.</a:t>
            </a:r>
          </a:p>
          <a:p>
            <a:endParaRPr lang="en-IN" dirty="0" smtClean="0"/>
          </a:p>
          <a:p>
            <a:r>
              <a:rPr lang="en-IN" dirty="0" smtClean="0"/>
              <a:t>Time complexity= </a:t>
            </a:r>
            <a:r>
              <a:rPr lang="en-IN" dirty="0" err="1" smtClean="0"/>
              <a:t>Hankel</a:t>
            </a:r>
            <a:r>
              <a:rPr lang="en-IN" dirty="0" smtClean="0"/>
              <a:t> matrix[O(PS*N)</a:t>
            </a:r>
            <a:r>
              <a:rPr lang="en-US" dirty="0" smtClean="0"/>
              <a:t>] + SVD and linear algebra[O(P*S*n)]; where N is samples of string and n is number of states. </a:t>
            </a:r>
            <a:endParaRPr lang="en-I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Algorithm 2: WFA from RNN via regression on state space </a:t>
            </a:r>
            <a:r>
              <a:rPr lang="en-IN" sz="3200" dirty="0" smtClean="0">
                <a:solidFill>
                  <a:srgbClr val="0070C0"/>
                </a:solidFill>
              </a:rPr>
              <a:t>[Okudono et al. 19]</a:t>
            </a:r>
            <a:endParaRPr lang="en-US" sz="3200" dirty="0">
              <a:solidFill>
                <a:srgbClr val="0070C0"/>
              </a:solidFill>
            </a:endParaRPr>
          </a:p>
        </p:txBody>
      </p:sp>
      <p:sp>
        <p:nvSpPr>
          <p:cNvPr id="3" name="Content Placeholder 2"/>
          <p:cNvSpPr>
            <a:spLocks noGrp="1"/>
          </p:cNvSpPr>
          <p:nvPr>
            <p:ph idx="1"/>
          </p:nvPr>
        </p:nvSpPr>
        <p:spPr/>
        <p:txBody>
          <a:bodyPr/>
          <a:lstStyle/>
          <a:p>
            <a:r>
              <a:rPr lang="en-IN" dirty="0" smtClean="0"/>
              <a:t>An extension of Angluin’s L* algorithm using regression method for equivalence queries.</a:t>
            </a:r>
          </a:p>
          <a:p>
            <a:endParaRPr lang="en-IN" dirty="0" smtClean="0"/>
          </a:p>
          <a:p>
            <a:r>
              <a:rPr lang="en-IN" dirty="0" smtClean="0"/>
              <a:t>Motivation: Extraction of a </a:t>
            </a:r>
            <a:r>
              <a:rPr lang="en-IN" dirty="0" err="1" smtClean="0"/>
              <a:t>quantative</a:t>
            </a:r>
            <a:r>
              <a:rPr lang="en-IN" dirty="0" smtClean="0"/>
              <a:t> Finite State Machine which accepts values which are real numbers instead of </a:t>
            </a:r>
            <a:r>
              <a:rPr lang="en-IN" dirty="0" err="1" smtClean="0"/>
              <a:t>booleans</a:t>
            </a:r>
            <a:r>
              <a:rPr lang="en-IN"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Learning: The algorithm learns automata by a set of membership and equivalence queries.</a:t>
            </a:r>
          </a:p>
          <a:p>
            <a:endParaRPr lang="en-IN" dirty="0" smtClean="0"/>
          </a:p>
          <a:p>
            <a:r>
              <a:rPr lang="en-IN" dirty="0" smtClean="0"/>
              <a:t> Iterates membership queries to construct WFA and equivalence queries says when to stop.</a:t>
            </a:r>
          </a:p>
          <a:p>
            <a:endParaRPr lang="en-IN" dirty="0" smtClean="0"/>
          </a:p>
          <a:p>
            <a:r>
              <a:rPr lang="en-IN" dirty="0" smtClean="0"/>
              <a:t>When WFA and RNN is equivalent iteration stops.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IN" dirty="0" smtClean="0"/>
              <a:t>RNN can control the infiniteness problem of a finite automata.</a:t>
            </a:r>
          </a:p>
          <a:p>
            <a:r>
              <a:rPr lang="en-IN" dirty="0" smtClean="0"/>
              <a:t>Regular automata theory only works on binary logic, fuzzy automata can be created with help of RNN.</a:t>
            </a:r>
          </a:p>
          <a:p>
            <a:r>
              <a:rPr lang="en-IN" dirty="0" smtClean="0"/>
              <a:t>FSA with help of RNN can achieve learning ability of natural languages. </a:t>
            </a:r>
          </a:p>
          <a:p>
            <a:r>
              <a:rPr lang="en-IN" dirty="0" smtClean="0"/>
              <a:t>FSA is discrete and finite but RNN is continuous which makes RNN more powerful.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Abstraction of state space of RNN: Gaussian Process Regression(GPR) and Kernel Ridge Regression(KRR) methods are used.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smtClean="0"/>
              <a:t>Algorithm 3: Extraction of PDFA using Queries and counter example </a:t>
            </a:r>
            <a:r>
              <a:rPr lang="en-IN" sz="3200" dirty="0" smtClean="0">
                <a:solidFill>
                  <a:srgbClr val="0070C0"/>
                </a:solidFill>
              </a:rPr>
              <a:t>[Weiss et al.20]</a:t>
            </a:r>
            <a:endParaRPr lang="en-US" sz="3200" dirty="0">
              <a:solidFill>
                <a:srgbClr val="0070C0"/>
              </a:solidFill>
            </a:endParaRPr>
          </a:p>
        </p:txBody>
      </p:sp>
      <p:sp>
        <p:nvSpPr>
          <p:cNvPr id="3" name="Content Placeholder 2"/>
          <p:cNvSpPr>
            <a:spLocks noGrp="1"/>
          </p:cNvSpPr>
          <p:nvPr>
            <p:ph idx="1"/>
          </p:nvPr>
        </p:nvSpPr>
        <p:spPr/>
        <p:txBody>
          <a:bodyPr/>
          <a:lstStyle/>
          <a:p>
            <a:r>
              <a:rPr lang="en-IN" dirty="0" smtClean="0"/>
              <a:t>Aim:  Lower the total variation distance between next-token distribution of  PDFA and </a:t>
            </a:r>
            <a:br>
              <a:rPr lang="en-IN" dirty="0" smtClean="0"/>
            </a:br>
            <a:r>
              <a:rPr lang="en-US" dirty="0" smtClean="0"/>
              <a:t>LM-RNN.</a:t>
            </a:r>
          </a:p>
          <a:p>
            <a:endParaRPr lang="en-IN" dirty="0" smtClean="0"/>
          </a:p>
          <a:p>
            <a:r>
              <a:rPr lang="en-IN" dirty="0" smtClean="0"/>
              <a:t>Input:   Language-Modelling RNN</a:t>
            </a:r>
          </a:p>
          <a:p>
            <a:endParaRPr lang="en-IN" dirty="0" smtClean="0"/>
          </a:p>
          <a:p>
            <a:r>
              <a:rPr lang="en-IN" dirty="0" smtClean="0"/>
              <a:t>Output:  PDFA</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Membership  queries: Gives the probability of  last token in a sequence.</a:t>
            </a:r>
          </a:p>
          <a:p>
            <a:endParaRPr lang="en-IN" dirty="0" smtClean="0"/>
          </a:p>
          <a:p>
            <a:r>
              <a:rPr lang="en-IN" dirty="0" smtClean="0"/>
              <a:t>Equivalence Queries:   Accept or Reject a hypothesis PDFA.</a:t>
            </a:r>
          </a:p>
          <a:p>
            <a:endParaRPr lang="en-IN" dirty="0" smtClean="0"/>
          </a:p>
          <a:p>
            <a:r>
              <a:rPr lang="en-IN" dirty="0" smtClean="0"/>
              <a:t>Counter examples:  Returns the sequence for which it differs. </a:t>
            </a:r>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sz="3200" dirty="0" smtClean="0"/>
              <a:t>Comparison: Algorithm-1, 2 &amp; 3</a:t>
            </a:r>
            <a:endParaRPr lang="en-US" sz="3200" dirty="0"/>
          </a:p>
        </p:txBody>
      </p:sp>
      <p:graphicFrame>
        <p:nvGraphicFramePr>
          <p:cNvPr id="4" name="Content Placeholder 3"/>
          <p:cNvGraphicFramePr>
            <a:graphicFrameLocks noGrp="1"/>
          </p:cNvGraphicFramePr>
          <p:nvPr>
            <p:ph idx="1"/>
          </p:nvPr>
        </p:nvGraphicFramePr>
        <p:xfrm>
          <a:off x="251520" y="1052736"/>
          <a:ext cx="8604448" cy="5544616"/>
        </p:xfrm>
        <a:graphic>
          <a:graphicData uri="http://schemas.openxmlformats.org/drawingml/2006/table">
            <a:tbl>
              <a:tblPr firstRow="1" bandRow="1">
                <a:tableStyleId>{5C22544A-7EE6-4342-B048-85BDC9FD1C3A}</a:tableStyleId>
              </a:tblPr>
              <a:tblGrid>
                <a:gridCol w="1438025"/>
                <a:gridCol w="2530219"/>
                <a:gridCol w="2318102"/>
                <a:gridCol w="2318102"/>
              </a:tblGrid>
              <a:tr h="596745">
                <a:tc>
                  <a:txBody>
                    <a:bodyPr/>
                    <a:lstStyle/>
                    <a:p>
                      <a:r>
                        <a:rPr lang="en-IN" dirty="0" smtClean="0"/>
                        <a:t>Criteria</a:t>
                      </a:r>
                      <a:endParaRPr lang="en-US" dirty="0"/>
                    </a:p>
                  </a:txBody>
                  <a:tcPr/>
                </a:tc>
                <a:tc>
                  <a:txBody>
                    <a:bodyPr/>
                    <a:lstStyle/>
                    <a:p>
                      <a:r>
                        <a:rPr lang="en-IN" dirty="0" smtClean="0"/>
                        <a:t>Algorithm-3[PDFA]</a:t>
                      </a:r>
                      <a:endParaRPr lang="en-US" dirty="0"/>
                    </a:p>
                  </a:txBody>
                  <a:tcPr/>
                </a:tc>
                <a:tc>
                  <a:txBody>
                    <a:bodyPr/>
                    <a:lstStyle/>
                    <a:p>
                      <a:r>
                        <a:rPr lang="en-IN" dirty="0" smtClean="0"/>
                        <a:t>Algorithm-1[WA]</a:t>
                      </a:r>
                      <a:endParaRPr lang="en-US" dirty="0"/>
                    </a:p>
                  </a:txBody>
                  <a:tcPr/>
                </a:tc>
                <a:tc>
                  <a:txBody>
                    <a:bodyPr/>
                    <a:lstStyle/>
                    <a:p>
                      <a:r>
                        <a:rPr lang="en-IN" dirty="0" smtClean="0"/>
                        <a:t>Algorithm-2</a:t>
                      </a:r>
                      <a:endParaRPr lang="en-US" dirty="0"/>
                    </a:p>
                  </a:txBody>
                  <a:tcPr/>
                </a:tc>
              </a:tr>
              <a:tr h="986677">
                <a:tc>
                  <a:txBody>
                    <a:bodyPr/>
                    <a:lstStyle/>
                    <a:p>
                      <a:r>
                        <a:rPr lang="en-IN" dirty="0" smtClean="0"/>
                        <a:t>Analogy</a:t>
                      </a:r>
                      <a:endParaRPr lang="en-US" dirty="0"/>
                    </a:p>
                  </a:txBody>
                  <a:tcPr/>
                </a:tc>
                <a:tc>
                  <a:txBody>
                    <a:bodyPr/>
                    <a:lstStyle/>
                    <a:p>
                      <a:r>
                        <a:rPr lang="en-IN" dirty="0" smtClean="0"/>
                        <a:t>Each state defines next token distribution.</a:t>
                      </a:r>
                      <a:endParaRPr lang="en-US" dirty="0"/>
                    </a:p>
                  </a:txBody>
                  <a:tcPr/>
                </a:tc>
                <a:tc>
                  <a:txBody>
                    <a:bodyPr/>
                    <a:lstStyle/>
                    <a:p>
                      <a:pPr marL="342900" indent="-342900">
                        <a:buNone/>
                      </a:pPr>
                      <a:r>
                        <a:rPr lang="en-IN" dirty="0" smtClean="0"/>
                        <a:t>Non-deterministic ; </a:t>
                      </a:r>
                    </a:p>
                    <a:p>
                      <a:pPr marL="342900" indent="-342900">
                        <a:buNone/>
                      </a:pPr>
                      <a:r>
                        <a:rPr lang="en-IN" dirty="0" smtClean="0"/>
                        <a:t>Not</a:t>
                      </a:r>
                      <a:r>
                        <a:rPr lang="en-IN" baseline="0" dirty="0" smtClean="0"/>
                        <a:t> properly analogous  to </a:t>
                      </a:r>
                    </a:p>
                    <a:p>
                      <a:pPr marL="342900" indent="-342900">
                        <a:buNone/>
                      </a:pPr>
                      <a:r>
                        <a:rPr lang="en-IN" baseline="0" dirty="0" smtClean="0"/>
                        <a:t>RNN.</a:t>
                      </a:r>
                      <a:endParaRPr lang="en-US" dirty="0"/>
                    </a:p>
                  </a:txBody>
                  <a:tcPr/>
                </a:tc>
                <a:tc>
                  <a:txBody>
                    <a:bodyPr/>
                    <a:lstStyle/>
                    <a:p>
                      <a:pPr marL="342900" indent="-342900">
                        <a:buNone/>
                      </a:pPr>
                      <a:endParaRPr lang="en-US" dirty="0"/>
                    </a:p>
                  </a:txBody>
                  <a:tcPr/>
                </a:tc>
              </a:tr>
              <a:tr h="531288">
                <a:tc>
                  <a:txBody>
                    <a:bodyPr/>
                    <a:lstStyle/>
                    <a:p>
                      <a:r>
                        <a:rPr lang="en-IN" dirty="0" smtClean="0"/>
                        <a:t>Time</a:t>
                      </a:r>
                      <a:endParaRPr lang="en-US" dirty="0"/>
                    </a:p>
                  </a:txBody>
                  <a:tcPr/>
                </a:tc>
                <a:tc>
                  <a:txBody>
                    <a:bodyPr/>
                    <a:lstStyle/>
                    <a:p>
                      <a:r>
                        <a:rPr lang="en-IN" dirty="0" smtClean="0"/>
                        <a:t>Processing sequence is simple and</a:t>
                      </a:r>
                      <a:r>
                        <a:rPr lang="en-IN" baseline="0" dirty="0" smtClean="0"/>
                        <a:t> fast.</a:t>
                      </a:r>
                      <a:endParaRPr lang="en-US" dirty="0"/>
                    </a:p>
                  </a:txBody>
                  <a:tcPr/>
                </a:tc>
                <a:tc>
                  <a:txBody>
                    <a:bodyPr/>
                    <a:lstStyle/>
                    <a:p>
                      <a:r>
                        <a:rPr lang="en-IN" dirty="0" smtClean="0"/>
                        <a:t>Processing sequence slow.</a:t>
                      </a:r>
                      <a:endParaRPr lang="en-US" dirty="0"/>
                    </a:p>
                  </a:txBody>
                  <a:tcPr/>
                </a:tc>
                <a:tc>
                  <a:txBody>
                    <a:bodyPr/>
                    <a:lstStyle/>
                    <a:p>
                      <a:endParaRPr lang="en-US" dirty="0"/>
                    </a:p>
                  </a:txBody>
                  <a:tcPr/>
                </a:tc>
              </a:tr>
              <a:tr h="758983">
                <a:tc>
                  <a:txBody>
                    <a:bodyPr/>
                    <a:lstStyle/>
                    <a:p>
                      <a:r>
                        <a:rPr lang="en-IN" dirty="0" smtClean="0"/>
                        <a:t>Complexity</a:t>
                      </a:r>
                      <a:endParaRPr lang="en-US" dirty="0"/>
                    </a:p>
                  </a:txBody>
                  <a:tcPr/>
                </a:tc>
                <a:tc>
                  <a:txBody>
                    <a:bodyPr/>
                    <a:lstStyle/>
                    <a:p>
                      <a:r>
                        <a:rPr lang="en-IN" dirty="0" smtClean="0"/>
                        <a:t>No  need of matrix multiplication.</a:t>
                      </a:r>
                      <a:endParaRPr lang="en-US" dirty="0"/>
                    </a:p>
                  </a:txBody>
                  <a:tcPr/>
                </a:tc>
                <a:tc>
                  <a:txBody>
                    <a:bodyPr/>
                    <a:lstStyle/>
                    <a:p>
                      <a:r>
                        <a:rPr lang="en-IN" dirty="0" smtClean="0"/>
                        <a:t>Need of Matrix multiplication in every step.</a:t>
                      </a:r>
                      <a:endParaRPr lang="en-US" dirty="0"/>
                    </a:p>
                  </a:txBody>
                  <a:tcPr/>
                </a:tc>
                <a:tc>
                  <a:txBody>
                    <a:bodyPr/>
                    <a:lstStyle/>
                    <a:p>
                      <a:endParaRPr lang="en-US" dirty="0"/>
                    </a:p>
                  </a:txBody>
                  <a:tcPr/>
                </a:tc>
              </a:tr>
              <a:tr h="758983">
                <a:tc>
                  <a:txBody>
                    <a:bodyPr/>
                    <a:lstStyle/>
                    <a:p>
                      <a:r>
                        <a:rPr lang="en-IN" dirty="0" smtClean="0"/>
                        <a:t>Hypothesis</a:t>
                      </a:r>
                      <a:endParaRPr lang="en-US" dirty="0"/>
                    </a:p>
                  </a:txBody>
                  <a:tcPr/>
                </a:tc>
                <a:tc>
                  <a:txBody>
                    <a:bodyPr/>
                    <a:lstStyle/>
                    <a:p>
                      <a:r>
                        <a:rPr lang="en-IN" dirty="0" smtClean="0"/>
                        <a:t>Always return</a:t>
                      </a:r>
                      <a:r>
                        <a:rPr lang="en-IN" baseline="0" dirty="0" smtClean="0"/>
                        <a:t> a stochastic hypothesis.</a:t>
                      </a:r>
                      <a:endParaRPr lang="en-US" dirty="0"/>
                    </a:p>
                  </a:txBody>
                  <a:tcPr/>
                </a:tc>
                <a:tc>
                  <a:txBody>
                    <a:bodyPr/>
                    <a:lstStyle/>
                    <a:p>
                      <a:r>
                        <a:rPr lang="en-IN" dirty="0" smtClean="0"/>
                        <a:t>May or may not</a:t>
                      </a:r>
                      <a:r>
                        <a:rPr lang="en-IN" baseline="0" dirty="0" smtClean="0"/>
                        <a:t> return stochastic hypothesis.</a:t>
                      </a:r>
                      <a:endParaRPr lang="en-US" dirty="0"/>
                    </a:p>
                  </a:txBody>
                  <a:tcPr/>
                </a:tc>
                <a:tc>
                  <a:txBody>
                    <a:bodyPr/>
                    <a:lstStyle/>
                    <a:p>
                      <a:endParaRPr lang="en-US" dirty="0"/>
                    </a:p>
                  </a:txBody>
                  <a:tcPr/>
                </a:tc>
              </a:tr>
              <a:tr h="531288">
                <a:tc>
                  <a:txBody>
                    <a:bodyPr/>
                    <a:lstStyle/>
                    <a:p>
                      <a:r>
                        <a:rPr lang="en-IN" dirty="0" smtClean="0"/>
                        <a:t>Function</a:t>
                      </a:r>
                      <a:endParaRPr lang="en-US" dirty="0"/>
                    </a:p>
                  </a:txBody>
                  <a:tcPr/>
                </a:tc>
                <a:tc>
                  <a:txBody>
                    <a:bodyPr/>
                    <a:lstStyle/>
                    <a:p>
                      <a:r>
                        <a:rPr lang="en-IN" dirty="0" smtClean="0"/>
                        <a:t>Uses quadratic function.</a:t>
                      </a:r>
                      <a:endParaRPr lang="en-US" dirty="0"/>
                    </a:p>
                  </a:txBody>
                  <a:tcPr/>
                </a:tc>
                <a:tc>
                  <a:txBody>
                    <a:bodyPr/>
                    <a:lstStyle/>
                    <a:p>
                      <a:r>
                        <a:rPr lang="en-IN" dirty="0" smtClean="0"/>
                        <a:t>Uses linear</a:t>
                      </a:r>
                      <a:r>
                        <a:rPr lang="en-IN" baseline="0" dirty="0" smtClean="0"/>
                        <a:t> function.</a:t>
                      </a:r>
                      <a:endParaRPr lang="en-US" dirty="0"/>
                    </a:p>
                  </a:txBody>
                  <a:tcPr/>
                </a:tc>
                <a:tc>
                  <a:txBody>
                    <a:bodyPr/>
                    <a:lstStyle/>
                    <a:p>
                      <a:endParaRPr lang="en-US" dirty="0"/>
                    </a:p>
                  </a:txBody>
                  <a:tcPr/>
                </a:tc>
              </a:tr>
              <a:tr h="0">
                <a:tc>
                  <a:txBody>
                    <a:bodyPr/>
                    <a:lstStyle/>
                    <a:p>
                      <a:r>
                        <a:rPr lang="en-IN" dirty="0" smtClean="0"/>
                        <a:t>Performance</a:t>
                      </a:r>
                      <a:endParaRPr lang="en-US" dirty="0"/>
                    </a:p>
                  </a:txBody>
                  <a:tcPr/>
                </a:tc>
                <a:tc>
                  <a:txBody>
                    <a:bodyPr/>
                    <a:lstStyle/>
                    <a:p>
                      <a:r>
                        <a:rPr lang="en-IN" dirty="0" smtClean="0"/>
                        <a:t>Gives better error rate and distributed</a:t>
                      </a:r>
                      <a:r>
                        <a:rPr lang="en-IN" baseline="0" dirty="0" smtClean="0"/>
                        <a:t> cumulative gain.</a:t>
                      </a:r>
                      <a:endParaRPr lang="en-US" dirty="0"/>
                    </a:p>
                  </a:txBody>
                  <a:tcPr/>
                </a:tc>
                <a:tc>
                  <a:txBody>
                    <a:bodyPr/>
                    <a:lstStyle/>
                    <a:p>
                      <a:r>
                        <a:rPr lang="en-IN" dirty="0" smtClean="0"/>
                        <a:t>Comparatively</a:t>
                      </a:r>
                      <a:r>
                        <a:rPr lang="en-IN" baseline="0" dirty="0" smtClean="0"/>
                        <a:t> poor.</a:t>
                      </a:r>
                      <a:endParaRPr lang="en-US" dirty="0"/>
                    </a:p>
                  </a:txBody>
                  <a:tcPr/>
                </a:tc>
                <a:tc>
                  <a:txBody>
                    <a:bodyPr/>
                    <a:lstStyle/>
                    <a:p>
                      <a:endParaRPr lang="en-US"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35896" y="1052736"/>
            <a:ext cx="1939313" cy="769441"/>
          </a:xfrm>
          <a:prstGeom prst="rect">
            <a:avLst/>
          </a:prstGeom>
          <a:noFill/>
        </p:spPr>
        <p:txBody>
          <a:bodyPr wrap="none" rtlCol="0">
            <a:spAutoFit/>
          </a:bodyPr>
          <a:lstStyle/>
          <a:p>
            <a:r>
              <a:rPr lang="en-IN" sz="4400" dirty="0" smtClean="0"/>
              <a:t>PART-III</a:t>
            </a:r>
            <a:endParaRPr lang="en-US" sz="4400" dirty="0"/>
          </a:p>
        </p:txBody>
      </p:sp>
      <p:sp>
        <p:nvSpPr>
          <p:cNvPr id="5" name="TextBox 4"/>
          <p:cNvSpPr txBox="1"/>
          <p:nvPr/>
        </p:nvSpPr>
        <p:spPr>
          <a:xfrm>
            <a:off x="755576" y="2780928"/>
            <a:ext cx="7318222" cy="1323439"/>
          </a:xfrm>
          <a:prstGeom prst="rect">
            <a:avLst/>
          </a:prstGeom>
          <a:noFill/>
        </p:spPr>
        <p:txBody>
          <a:bodyPr wrap="none" rtlCol="0">
            <a:spAutoFit/>
          </a:bodyPr>
          <a:lstStyle/>
          <a:p>
            <a:r>
              <a:rPr lang="en-IN" sz="4000" dirty="0" smtClean="0"/>
              <a:t>Comparison among RNN, FSA and </a:t>
            </a:r>
          </a:p>
          <a:p>
            <a:r>
              <a:rPr lang="en-IN" sz="4000" dirty="0" smtClean="0"/>
              <a:t>Weighted Automata</a:t>
            </a:r>
            <a:endParaRPr lang="en-US" sz="4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9552" y="836713"/>
          <a:ext cx="7920880" cy="5788144"/>
        </p:xfrm>
        <a:graphic>
          <a:graphicData uri="http://schemas.openxmlformats.org/drawingml/2006/table">
            <a:tbl>
              <a:tblPr firstRow="1" bandRow="1">
                <a:tableStyleId>{5C22544A-7EE6-4342-B048-85BDC9FD1C3A}</a:tableStyleId>
              </a:tblPr>
              <a:tblGrid>
                <a:gridCol w="1980220"/>
                <a:gridCol w="1980220"/>
                <a:gridCol w="1980220"/>
                <a:gridCol w="1980220"/>
              </a:tblGrid>
              <a:tr h="576064">
                <a:tc>
                  <a:txBody>
                    <a:bodyPr/>
                    <a:lstStyle/>
                    <a:p>
                      <a:r>
                        <a:rPr lang="en-IN" dirty="0" smtClean="0"/>
                        <a:t>Criteria</a:t>
                      </a:r>
                      <a:endParaRPr lang="en-US" dirty="0"/>
                    </a:p>
                  </a:txBody>
                  <a:tcPr/>
                </a:tc>
                <a:tc>
                  <a:txBody>
                    <a:bodyPr/>
                    <a:lstStyle/>
                    <a:p>
                      <a:r>
                        <a:rPr lang="en-IN" dirty="0" smtClean="0"/>
                        <a:t>RNN</a:t>
                      </a:r>
                      <a:endParaRPr lang="en-US" dirty="0"/>
                    </a:p>
                  </a:txBody>
                  <a:tcPr/>
                </a:tc>
                <a:tc>
                  <a:txBody>
                    <a:bodyPr/>
                    <a:lstStyle/>
                    <a:p>
                      <a:r>
                        <a:rPr lang="en-IN" dirty="0" smtClean="0"/>
                        <a:t>FSA</a:t>
                      </a:r>
                      <a:endParaRPr lang="en-US" dirty="0"/>
                    </a:p>
                  </a:txBody>
                  <a:tcPr/>
                </a:tc>
                <a:tc>
                  <a:txBody>
                    <a:bodyPr/>
                    <a:lstStyle/>
                    <a:p>
                      <a:r>
                        <a:rPr lang="en-IN" dirty="0" smtClean="0"/>
                        <a:t>WA</a:t>
                      </a:r>
                      <a:endParaRPr lang="en-US" dirty="0"/>
                    </a:p>
                  </a:txBody>
                  <a:tcPr/>
                </a:tc>
              </a:tr>
              <a:tr h="576064">
                <a:tc>
                  <a:txBody>
                    <a:bodyPr/>
                    <a:lstStyle/>
                    <a:p>
                      <a:r>
                        <a:rPr lang="en-IN" dirty="0" smtClean="0"/>
                        <a:t>Inputs</a:t>
                      </a:r>
                      <a:endParaRPr lang="en-US" dirty="0"/>
                    </a:p>
                  </a:txBody>
                  <a:tcPr/>
                </a:tc>
                <a:tc>
                  <a:txBody>
                    <a:bodyPr/>
                    <a:lstStyle/>
                    <a:p>
                      <a:r>
                        <a:rPr lang="en-IN" dirty="0" smtClean="0"/>
                        <a:t>Takes continuous vector inputs and able to process the same.</a:t>
                      </a:r>
                      <a:endParaRPr lang="en-US" dirty="0"/>
                    </a:p>
                  </a:txBody>
                  <a:tcPr/>
                </a:tc>
                <a:tc>
                  <a:txBody>
                    <a:bodyPr/>
                    <a:lstStyle/>
                    <a:p>
                      <a:r>
                        <a:rPr lang="en-IN" dirty="0" smtClean="0"/>
                        <a:t>Can</a:t>
                      </a:r>
                      <a:r>
                        <a:rPr lang="en-IN" baseline="0" dirty="0" smtClean="0"/>
                        <a:t> process discrete inputs.</a:t>
                      </a:r>
                      <a:endParaRPr lang="en-US" dirty="0"/>
                    </a:p>
                  </a:txBody>
                  <a:tcPr/>
                </a:tc>
                <a:tc>
                  <a:txBody>
                    <a:bodyPr/>
                    <a:lstStyle/>
                    <a:p>
                      <a:r>
                        <a:rPr lang="en-IN" dirty="0" smtClean="0"/>
                        <a:t>Can compute</a:t>
                      </a:r>
                      <a:r>
                        <a:rPr lang="en-IN" baseline="0" dirty="0" smtClean="0"/>
                        <a:t> </a:t>
                      </a:r>
                      <a:r>
                        <a:rPr lang="en-IN" dirty="0" smtClean="0"/>
                        <a:t>probabilistic distribution function with continuous vector inputs. </a:t>
                      </a:r>
                      <a:endParaRPr lang="en-US" dirty="0"/>
                    </a:p>
                  </a:txBody>
                  <a:tcPr/>
                </a:tc>
              </a:tr>
              <a:tr h="576064">
                <a:tc>
                  <a:txBody>
                    <a:bodyPr/>
                    <a:lstStyle/>
                    <a:p>
                      <a:r>
                        <a:rPr lang="en-IN" dirty="0" smtClean="0"/>
                        <a:t>Analysis</a:t>
                      </a:r>
                      <a:endParaRPr lang="en-US" dirty="0"/>
                    </a:p>
                  </a:txBody>
                  <a:tcPr/>
                </a:tc>
                <a:tc>
                  <a:txBody>
                    <a:bodyPr/>
                    <a:lstStyle/>
                    <a:p>
                      <a:r>
                        <a:rPr lang="en-IN" dirty="0" smtClean="0"/>
                        <a:t>Theoretical</a:t>
                      </a:r>
                      <a:r>
                        <a:rPr lang="en-IN" baseline="0" dirty="0" smtClean="0"/>
                        <a:t> analysis of RNN is difficult.</a:t>
                      </a:r>
                      <a:endParaRPr lang="en-US" dirty="0"/>
                    </a:p>
                  </a:txBody>
                  <a:tcPr/>
                </a:tc>
                <a:tc>
                  <a:txBody>
                    <a:bodyPr/>
                    <a:lstStyle/>
                    <a:p>
                      <a:r>
                        <a:rPr lang="en-IN" dirty="0" smtClean="0"/>
                        <a:t>It</a:t>
                      </a:r>
                      <a:r>
                        <a:rPr lang="en-IN" baseline="0" dirty="0" smtClean="0"/>
                        <a:t> is not quite helpful to analyse RNN due to inability of processing continuous inputs.</a:t>
                      </a:r>
                      <a:endParaRPr lang="en-US" dirty="0"/>
                    </a:p>
                  </a:txBody>
                  <a:tcPr/>
                </a:tc>
                <a:tc>
                  <a:txBody>
                    <a:bodyPr/>
                    <a:lstStyle/>
                    <a:p>
                      <a:r>
                        <a:rPr lang="en-IN" dirty="0" smtClean="0"/>
                        <a:t>Can</a:t>
                      </a:r>
                      <a:r>
                        <a:rPr lang="en-IN" baseline="0" dirty="0" smtClean="0"/>
                        <a:t> simplify transition behaviour of network and helpful for analysis.</a:t>
                      </a:r>
                      <a:endParaRPr lang="en-US" dirty="0"/>
                    </a:p>
                  </a:txBody>
                  <a:tcPr/>
                </a:tc>
              </a:tr>
              <a:tr h="576064">
                <a:tc>
                  <a:txBody>
                    <a:bodyPr/>
                    <a:lstStyle/>
                    <a:p>
                      <a:r>
                        <a:rPr lang="en-IN" dirty="0" smtClean="0"/>
                        <a:t>Behaviour</a:t>
                      </a:r>
                      <a:r>
                        <a:rPr lang="en-IN" baseline="0" dirty="0" smtClean="0"/>
                        <a:t>  analysis</a:t>
                      </a:r>
                      <a:endParaRPr lang="en-US" dirty="0"/>
                    </a:p>
                  </a:txBody>
                  <a:tcPr/>
                </a:tc>
                <a:tc>
                  <a:txBody>
                    <a:bodyPr/>
                    <a:lstStyle/>
                    <a:p>
                      <a:r>
                        <a:rPr lang="en-IN" dirty="0" smtClean="0"/>
                        <a:t>RNN is treated as black-box model.</a:t>
                      </a:r>
                      <a:endParaRPr lang="en-US" dirty="0"/>
                    </a:p>
                  </a:txBody>
                  <a:tcPr/>
                </a:tc>
                <a:tc>
                  <a:txBody>
                    <a:bodyPr/>
                    <a:lstStyle/>
                    <a:p>
                      <a:r>
                        <a:rPr lang="en-IN" dirty="0" smtClean="0"/>
                        <a:t>Extraction of FSA can give insights on state</a:t>
                      </a:r>
                      <a:r>
                        <a:rPr lang="en-IN" baseline="0" dirty="0" smtClean="0"/>
                        <a:t> dynamics and inner representation of RNN.</a:t>
                      </a:r>
                      <a:endParaRPr lang="en-US" dirty="0"/>
                    </a:p>
                  </a:txBody>
                  <a:tcPr/>
                </a:tc>
                <a:tc>
                  <a:txBody>
                    <a:bodyPr/>
                    <a:lstStyle/>
                    <a:p>
                      <a:r>
                        <a:rPr lang="en-IN" dirty="0" smtClean="0"/>
                        <a:t>Extraction</a:t>
                      </a:r>
                      <a:r>
                        <a:rPr lang="en-IN" baseline="0" dirty="0" smtClean="0"/>
                        <a:t> of FSA can give insights on behaviour of network by mapping input to the output. </a:t>
                      </a:r>
                      <a:endParaRPr 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9552" y="548679"/>
          <a:ext cx="7992888" cy="6115041"/>
        </p:xfrm>
        <a:graphic>
          <a:graphicData uri="http://schemas.openxmlformats.org/drawingml/2006/table">
            <a:tbl>
              <a:tblPr firstRow="1" bandRow="1">
                <a:tableStyleId>{5C22544A-7EE6-4342-B048-85BDC9FD1C3A}</a:tableStyleId>
              </a:tblPr>
              <a:tblGrid>
                <a:gridCol w="1998222"/>
                <a:gridCol w="1998222"/>
                <a:gridCol w="1998222"/>
                <a:gridCol w="1998222"/>
              </a:tblGrid>
              <a:tr h="720081">
                <a:tc>
                  <a:txBody>
                    <a:bodyPr/>
                    <a:lstStyle/>
                    <a:p>
                      <a:r>
                        <a:rPr lang="en-IN" dirty="0" smtClean="0"/>
                        <a:t>Criteria</a:t>
                      </a:r>
                      <a:endParaRPr lang="en-US" dirty="0"/>
                    </a:p>
                  </a:txBody>
                  <a:tcPr/>
                </a:tc>
                <a:tc>
                  <a:txBody>
                    <a:bodyPr/>
                    <a:lstStyle/>
                    <a:p>
                      <a:r>
                        <a:rPr lang="en-IN" dirty="0" smtClean="0"/>
                        <a:t>RNN</a:t>
                      </a:r>
                      <a:endParaRPr lang="en-US" dirty="0"/>
                    </a:p>
                  </a:txBody>
                  <a:tcPr/>
                </a:tc>
                <a:tc>
                  <a:txBody>
                    <a:bodyPr/>
                    <a:lstStyle/>
                    <a:p>
                      <a:r>
                        <a:rPr lang="en-IN" dirty="0" smtClean="0"/>
                        <a:t>FSA</a:t>
                      </a:r>
                      <a:endParaRPr lang="en-US" dirty="0"/>
                    </a:p>
                  </a:txBody>
                  <a:tcPr/>
                </a:tc>
                <a:tc>
                  <a:txBody>
                    <a:bodyPr/>
                    <a:lstStyle/>
                    <a:p>
                      <a:r>
                        <a:rPr lang="en-IN" dirty="0" smtClean="0"/>
                        <a:t>WA</a:t>
                      </a:r>
                      <a:endParaRPr lang="en-US" dirty="0"/>
                    </a:p>
                  </a:txBody>
                  <a:tcPr/>
                </a:tc>
              </a:tr>
              <a:tr h="1278142">
                <a:tc>
                  <a:txBody>
                    <a:bodyPr/>
                    <a:lstStyle/>
                    <a:p>
                      <a:r>
                        <a:rPr lang="en-IN" dirty="0" smtClean="0"/>
                        <a:t>Knowledge requirement</a:t>
                      </a:r>
                      <a:endParaRPr lang="en-US" dirty="0"/>
                    </a:p>
                  </a:txBody>
                  <a:tcPr/>
                </a:tc>
                <a:tc>
                  <a:txBody>
                    <a:bodyPr/>
                    <a:lstStyle/>
                    <a:p>
                      <a:r>
                        <a:rPr lang="en-IN" dirty="0" smtClean="0"/>
                        <a:t>RNN is</a:t>
                      </a:r>
                      <a:r>
                        <a:rPr lang="en-IN" baseline="0" dirty="0" smtClean="0"/>
                        <a:t> a network with memory. It stores  output of its previous state.</a:t>
                      </a:r>
                      <a:endParaRPr lang="en-US" dirty="0"/>
                    </a:p>
                  </a:txBody>
                  <a:tcPr/>
                </a:tc>
                <a:tc>
                  <a:txBody>
                    <a:bodyPr/>
                    <a:lstStyle/>
                    <a:p>
                      <a:r>
                        <a:rPr lang="en-IN" dirty="0" smtClean="0"/>
                        <a:t>Extraction</a:t>
                      </a:r>
                      <a:r>
                        <a:rPr lang="en-IN" baseline="0" dirty="0" smtClean="0"/>
                        <a:t> of FSA needs knowledge about inner representation  of the network.</a:t>
                      </a:r>
                      <a:endParaRPr lang="en-US" dirty="0"/>
                    </a:p>
                  </a:txBody>
                  <a:tcPr/>
                </a:tc>
                <a:tc>
                  <a:txBody>
                    <a:bodyPr/>
                    <a:lstStyle/>
                    <a:p>
                      <a:r>
                        <a:rPr lang="en-IN" dirty="0" smtClean="0"/>
                        <a:t>No prior knowledge requires.</a:t>
                      </a:r>
                      <a:endParaRPr lang="en-US" dirty="0"/>
                    </a:p>
                  </a:txBody>
                  <a:tcPr/>
                </a:tc>
              </a:tr>
              <a:tr h="1278142">
                <a:tc>
                  <a:txBody>
                    <a:bodyPr/>
                    <a:lstStyle/>
                    <a:p>
                      <a:r>
                        <a:rPr lang="en-IN" dirty="0" smtClean="0"/>
                        <a:t>Parameters</a:t>
                      </a:r>
                      <a:endParaRPr lang="en-US" dirty="0"/>
                    </a:p>
                  </a:txBody>
                  <a:tcPr/>
                </a:tc>
                <a:tc>
                  <a:txBody>
                    <a:bodyPr/>
                    <a:lstStyle/>
                    <a:p>
                      <a:r>
                        <a:rPr lang="en-IN" dirty="0" smtClean="0"/>
                        <a:t>Little modification in architecture of RNN can help to reduce the number of used parameter.</a:t>
                      </a:r>
                      <a:endParaRPr lang="en-US" dirty="0"/>
                    </a:p>
                  </a:txBody>
                  <a:tcPr/>
                </a:tc>
                <a:tc>
                  <a:txBody>
                    <a:bodyPr/>
                    <a:lstStyle/>
                    <a:p>
                      <a:r>
                        <a:rPr lang="en-IN" dirty="0" smtClean="0"/>
                        <a:t>The value</a:t>
                      </a:r>
                      <a:r>
                        <a:rPr lang="en-IN" baseline="0" dirty="0" smtClean="0"/>
                        <a:t> of quantization parameter varies but it doesn’t have any effect in number of states in minimised FSA. Larger value of quantization parameter takes more time to execute. This can be considered as overhead.</a:t>
                      </a:r>
                      <a:endParaRPr lang="en-US" dirty="0"/>
                    </a:p>
                  </a:txBody>
                  <a:tcPr/>
                </a:tc>
                <a:tc>
                  <a:txBody>
                    <a:bodyPr/>
                    <a:lstStyle/>
                    <a:p>
                      <a:r>
                        <a:rPr lang="en-IN" dirty="0" smtClean="0"/>
                        <a:t>Parameter helps to</a:t>
                      </a:r>
                      <a:r>
                        <a:rPr lang="en-IN" baseline="0" dirty="0" smtClean="0"/>
                        <a:t> </a:t>
                      </a:r>
                      <a:r>
                        <a:rPr lang="en-IN" dirty="0" smtClean="0"/>
                        <a:t>select</a:t>
                      </a:r>
                      <a:r>
                        <a:rPr lang="en-IN" baseline="0" dirty="0" smtClean="0"/>
                        <a:t> the correct basis to extract WA. Maximum length parameter can be used to obtain the correct basis.</a:t>
                      </a:r>
                      <a:endParaRPr lang="en-US"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23528" y="908720"/>
          <a:ext cx="8424936" cy="5494392"/>
        </p:xfrm>
        <a:graphic>
          <a:graphicData uri="http://schemas.openxmlformats.org/drawingml/2006/table">
            <a:tbl>
              <a:tblPr firstRow="1" bandRow="1">
                <a:tableStyleId>{5C22544A-7EE6-4342-B048-85BDC9FD1C3A}</a:tableStyleId>
              </a:tblPr>
              <a:tblGrid>
                <a:gridCol w="2106234"/>
                <a:gridCol w="2106234"/>
                <a:gridCol w="2106234"/>
                <a:gridCol w="2106234"/>
              </a:tblGrid>
              <a:tr h="648072">
                <a:tc>
                  <a:txBody>
                    <a:bodyPr/>
                    <a:lstStyle/>
                    <a:p>
                      <a:r>
                        <a:rPr lang="en-IN" dirty="0" smtClean="0"/>
                        <a:t>Criteria</a:t>
                      </a:r>
                      <a:endParaRPr lang="en-US" dirty="0"/>
                    </a:p>
                  </a:txBody>
                  <a:tcPr/>
                </a:tc>
                <a:tc>
                  <a:txBody>
                    <a:bodyPr/>
                    <a:lstStyle/>
                    <a:p>
                      <a:r>
                        <a:rPr lang="en-IN" dirty="0" smtClean="0"/>
                        <a:t>RNN</a:t>
                      </a:r>
                      <a:endParaRPr lang="en-US" dirty="0"/>
                    </a:p>
                  </a:txBody>
                  <a:tcPr/>
                </a:tc>
                <a:tc>
                  <a:txBody>
                    <a:bodyPr/>
                    <a:lstStyle/>
                    <a:p>
                      <a:r>
                        <a:rPr lang="en-IN" dirty="0" smtClean="0"/>
                        <a:t>FSA</a:t>
                      </a:r>
                      <a:endParaRPr lang="en-US" dirty="0"/>
                    </a:p>
                  </a:txBody>
                  <a:tcPr/>
                </a:tc>
                <a:tc>
                  <a:txBody>
                    <a:bodyPr/>
                    <a:lstStyle/>
                    <a:p>
                      <a:r>
                        <a:rPr lang="en-IN" dirty="0" smtClean="0"/>
                        <a:t>WA</a:t>
                      </a:r>
                      <a:endParaRPr lang="en-US" dirty="0"/>
                    </a:p>
                  </a:txBody>
                  <a:tcPr/>
                </a:tc>
              </a:tr>
              <a:tr h="1562567">
                <a:tc>
                  <a:txBody>
                    <a:bodyPr/>
                    <a:lstStyle/>
                    <a:p>
                      <a:r>
                        <a:rPr lang="en-IN" dirty="0" smtClean="0"/>
                        <a:t>Behavioural property</a:t>
                      </a:r>
                      <a:endParaRPr lang="en-US" dirty="0"/>
                    </a:p>
                  </a:txBody>
                  <a:tcPr/>
                </a:tc>
                <a:tc>
                  <a:txBody>
                    <a:bodyPr/>
                    <a:lstStyle/>
                    <a:p>
                      <a:r>
                        <a:rPr lang="en-IN" dirty="0" smtClean="0"/>
                        <a:t>It</a:t>
                      </a:r>
                      <a:r>
                        <a:rPr lang="en-IN" baseline="0" dirty="0" smtClean="0"/>
                        <a:t> is deterministic.</a:t>
                      </a:r>
                      <a:endParaRPr lang="en-US" dirty="0"/>
                    </a:p>
                  </a:txBody>
                  <a:tcPr/>
                </a:tc>
                <a:tc>
                  <a:txBody>
                    <a:bodyPr/>
                    <a:lstStyle/>
                    <a:p>
                      <a:r>
                        <a:rPr lang="en-IN" dirty="0" smtClean="0"/>
                        <a:t>Initial random split of depth makes the learning</a:t>
                      </a:r>
                      <a:r>
                        <a:rPr lang="en-IN" baseline="0" dirty="0" smtClean="0"/>
                        <a:t> divergent which can ends up extracting NFA sometimes but the underlying network is always deterministic. </a:t>
                      </a:r>
                      <a:endParaRPr lang="en-US" dirty="0"/>
                    </a:p>
                  </a:txBody>
                  <a:tcPr/>
                </a:tc>
                <a:tc>
                  <a:txBody>
                    <a:bodyPr/>
                    <a:lstStyle/>
                    <a:p>
                      <a:r>
                        <a:rPr lang="en-IN" dirty="0" smtClean="0"/>
                        <a:t>WA is non-deterministic.</a:t>
                      </a:r>
                      <a:endParaRPr lang="en-US" dirty="0"/>
                    </a:p>
                  </a:txBody>
                  <a:tcPr/>
                </a:tc>
              </a:tr>
              <a:tr h="1562567">
                <a:tc>
                  <a:txBody>
                    <a:bodyPr/>
                    <a:lstStyle/>
                    <a:p>
                      <a:r>
                        <a:rPr lang="en-IN" dirty="0" smtClean="0"/>
                        <a:t>Complexity</a:t>
                      </a:r>
                      <a:endParaRPr lang="en-US" dirty="0"/>
                    </a:p>
                  </a:txBody>
                  <a:tcPr/>
                </a:tc>
                <a:tc>
                  <a:txBody>
                    <a:bodyPr/>
                    <a:lstStyle/>
                    <a:p>
                      <a:r>
                        <a:rPr lang="en-IN" dirty="0" smtClean="0"/>
                        <a:t>Complexity of RNN depends on the architecture of RNN. The</a:t>
                      </a:r>
                      <a:r>
                        <a:rPr lang="en-IN" baseline="0" dirty="0" smtClean="0"/>
                        <a:t> number of layers, hidden units, activation function have effects on complexity.</a:t>
                      </a:r>
                      <a:endParaRPr lang="en-US" dirty="0"/>
                    </a:p>
                  </a:txBody>
                  <a:tcPr/>
                </a:tc>
                <a:tc>
                  <a:txBody>
                    <a:bodyPr/>
                    <a:lstStyle/>
                    <a:p>
                      <a:r>
                        <a:rPr lang="en-IN" dirty="0" smtClean="0"/>
                        <a:t>Extraction of FSA is less simpler.</a:t>
                      </a:r>
                      <a:endParaRPr lang="en-US" dirty="0"/>
                    </a:p>
                  </a:txBody>
                  <a:tcPr/>
                </a:tc>
                <a:tc>
                  <a:txBody>
                    <a:bodyPr/>
                    <a:lstStyle/>
                    <a:p>
                      <a:r>
                        <a:rPr lang="en-IN" dirty="0" smtClean="0"/>
                        <a:t>Extraction of WA requires</a:t>
                      </a:r>
                      <a:r>
                        <a:rPr lang="en-IN" baseline="0" dirty="0" smtClean="0"/>
                        <a:t> matrix multiplication in every step so it is complex.</a:t>
                      </a:r>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27584" y="188641"/>
          <a:ext cx="7704856" cy="6408711"/>
        </p:xfrm>
        <a:graphic>
          <a:graphicData uri="http://schemas.openxmlformats.org/drawingml/2006/table">
            <a:tbl>
              <a:tblPr firstRow="1" bandRow="1">
                <a:tableStyleId>{5C22544A-7EE6-4342-B048-85BDC9FD1C3A}</a:tableStyleId>
              </a:tblPr>
              <a:tblGrid>
                <a:gridCol w="1926214"/>
                <a:gridCol w="1926214"/>
                <a:gridCol w="1926214"/>
                <a:gridCol w="1926214"/>
              </a:tblGrid>
              <a:tr h="528534">
                <a:tc>
                  <a:txBody>
                    <a:bodyPr/>
                    <a:lstStyle/>
                    <a:p>
                      <a:r>
                        <a:rPr lang="en-IN" dirty="0" smtClean="0"/>
                        <a:t>Criteria</a:t>
                      </a:r>
                      <a:endParaRPr lang="en-US" dirty="0"/>
                    </a:p>
                  </a:txBody>
                  <a:tcPr/>
                </a:tc>
                <a:tc>
                  <a:txBody>
                    <a:bodyPr/>
                    <a:lstStyle/>
                    <a:p>
                      <a:r>
                        <a:rPr lang="en-IN" dirty="0" smtClean="0"/>
                        <a:t>RNN</a:t>
                      </a:r>
                      <a:endParaRPr lang="en-US" dirty="0"/>
                    </a:p>
                  </a:txBody>
                  <a:tcPr/>
                </a:tc>
                <a:tc>
                  <a:txBody>
                    <a:bodyPr/>
                    <a:lstStyle/>
                    <a:p>
                      <a:r>
                        <a:rPr lang="en-IN" dirty="0" smtClean="0"/>
                        <a:t>FSA</a:t>
                      </a:r>
                      <a:endParaRPr lang="en-US" dirty="0"/>
                    </a:p>
                  </a:txBody>
                  <a:tcPr/>
                </a:tc>
                <a:tc>
                  <a:txBody>
                    <a:bodyPr/>
                    <a:lstStyle/>
                    <a:p>
                      <a:r>
                        <a:rPr lang="en-IN" dirty="0" smtClean="0"/>
                        <a:t>WA</a:t>
                      </a:r>
                      <a:endParaRPr lang="en-US" dirty="0"/>
                    </a:p>
                  </a:txBody>
                  <a:tcPr/>
                </a:tc>
              </a:tr>
              <a:tr h="1507887">
                <a:tc>
                  <a:txBody>
                    <a:bodyPr/>
                    <a:lstStyle/>
                    <a:p>
                      <a:r>
                        <a:rPr lang="en-IN" dirty="0" smtClean="0"/>
                        <a:t>Logic</a:t>
                      </a:r>
                      <a:endParaRPr lang="en-US" dirty="0"/>
                    </a:p>
                  </a:txBody>
                  <a:tcPr/>
                </a:tc>
                <a:tc>
                  <a:txBody>
                    <a:bodyPr/>
                    <a:lstStyle/>
                    <a:p>
                      <a:r>
                        <a:rPr lang="en-IN" dirty="0" smtClean="0"/>
                        <a:t>RNN can be trained for any logic.</a:t>
                      </a:r>
                      <a:r>
                        <a:rPr lang="en-IN" baseline="0" dirty="0" smtClean="0"/>
                        <a:t> </a:t>
                      </a:r>
                      <a:endParaRPr lang="en-US" dirty="0"/>
                    </a:p>
                  </a:txBody>
                  <a:tcPr/>
                </a:tc>
                <a:tc>
                  <a:txBody>
                    <a:bodyPr/>
                    <a:lstStyle/>
                    <a:p>
                      <a:r>
                        <a:rPr lang="en-IN" dirty="0" smtClean="0"/>
                        <a:t>FSA</a:t>
                      </a:r>
                      <a:r>
                        <a:rPr lang="en-IN" baseline="0" dirty="0" smtClean="0"/>
                        <a:t> works on binary logic. To extract a FSA from RNN network is trained for binary classification.</a:t>
                      </a:r>
                      <a:endParaRPr lang="en-US" dirty="0"/>
                    </a:p>
                  </a:txBody>
                  <a:tcPr/>
                </a:tc>
                <a:tc>
                  <a:txBody>
                    <a:bodyPr/>
                    <a:lstStyle/>
                    <a:p>
                      <a:r>
                        <a:rPr lang="en-IN" dirty="0" smtClean="0"/>
                        <a:t>To extract WA from RNN model is trained with real valued data.</a:t>
                      </a:r>
                      <a:endParaRPr lang="en-US" dirty="0"/>
                    </a:p>
                  </a:txBody>
                  <a:tcPr/>
                </a:tc>
              </a:tr>
              <a:tr h="1745975">
                <a:tc>
                  <a:txBody>
                    <a:bodyPr/>
                    <a:lstStyle/>
                    <a:p>
                      <a:r>
                        <a:rPr lang="en-IN" dirty="0" smtClean="0"/>
                        <a:t>Expressibility</a:t>
                      </a:r>
                      <a:endParaRPr lang="en-US" dirty="0"/>
                    </a:p>
                  </a:txBody>
                  <a:tcPr/>
                </a:tc>
                <a:tc>
                  <a:txBody>
                    <a:bodyPr/>
                    <a:lstStyle/>
                    <a:p>
                      <a:r>
                        <a:rPr lang="en-IN" dirty="0" smtClean="0"/>
                        <a:t>RNN</a:t>
                      </a:r>
                      <a:r>
                        <a:rPr lang="en-IN" baseline="0" dirty="0" smtClean="0"/>
                        <a:t> is more expressive practically. </a:t>
                      </a:r>
                      <a:endParaRPr lang="en-US" dirty="0"/>
                    </a:p>
                  </a:txBody>
                  <a:tcPr/>
                </a:tc>
                <a:tc>
                  <a:txBody>
                    <a:bodyPr/>
                    <a:lstStyle/>
                    <a:p>
                      <a:r>
                        <a:rPr lang="en-IN" dirty="0" smtClean="0"/>
                        <a:t>Theoretically any</a:t>
                      </a:r>
                      <a:r>
                        <a:rPr lang="en-IN" baseline="0" dirty="0" smtClean="0"/>
                        <a:t> FSA is equivalent to some RNN but practically it is not possible.</a:t>
                      </a:r>
                      <a:r>
                        <a:rPr lang="en-IN" dirty="0" smtClean="0"/>
                        <a:t>  </a:t>
                      </a:r>
                      <a:endParaRPr lang="en-US" dirty="0"/>
                    </a:p>
                  </a:txBody>
                  <a:tcPr/>
                </a:tc>
                <a:tc>
                  <a:txBody>
                    <a:bodyPr/>
                    <a:lstStyle/>
                    <a:p>
                      <a:r>
                        <a:rPr lang="en-IN" dirty="0" smtClean="0"/>
                        <a:t>Theoretically</a:t>
                      </a:r>
                      <a:r>
                        <a:rPr lang="en-IN" baseline="0" dirty="0" smtClean="0"/>
                        <a:t> it can be proved that WA is expressively equivalent to RNN but practically it is not possible. </a:t>
                      </a:r>
                      <a:endParaRPr lang="en-US" dirty="0"/>
                    </a:p>
                  </a:txBody>
                  <a:tcPr/>
                </a:tc>
              </a:tr>
              <a:tr h="2131137">
                <a:tc>
                  <a:txBody>
                    <a:bodyPr/>
                    <a:lstStyle/>
                    <a:p>
                      <a:r>
                        <a:rPr lang="en-IN" dirty="0" smtClean="0"/>
                        <a:t>Generalization</a:t>
                      </a:r>
                      <a:endParaRPr lang="en-US" dirty="0"/>
                    </a:p>
                  </a:txBody>
                  <a:tcPr/>
                </a:tc>
                <a:tc>
                  <a:txBody>
                    <a:bodyPr/>
                    <a:lstStyle/>
                    <a:p>
                      <a:r>
                        <a:rPr lang="en-IN" sz="1400" dirty="0" smtClean="0"/>
                        <a:t>RNN before quantization maps new state to same state</a:t>
                      </a:r>
                      <a:r>
                        <a:rPr lang="en-IN" sz="1400" baseline="0" dirty="0" smtClean="0"/>
                        <a:t> which is seen before but it is surprising for continuous vector inputs. It can be considered as evidence of generalization.</a:t>
                      </a:r>
                      <a:endParaRPr lang="en-US" sz="1400" dirty="0"/>
                    </a:p>
                  </a:txBody>
                  <a:tcPr/>
                </a:tc>
                <a:tc>
                  <a:txBody>
                    <a:bodyPr/>
                    <a:lstStyle/>
                    <a:p>
                      <a:r>
                        <a:rPr lang="en-IN" dirty="0" smtClean="0"/>
                        <a:t>No</a:t>
                      </a:r>
                      <a:r>
                        <a:rPr lang="en-IN" baseline="0" dirty="0" smtClean="0"/>
                        <a:t> </a:t>
                      </a:r>
                      <a:r>
                        <a:rPr lang="en-IN" dirty="0" smtClean="0"/>
                        <a:t>requirements of any prior knowledge to extract FSA can make the process more general. </a:t>
                      </a:r>
                      <a:endParaRPr lang="en-US" dirty="0"/>
                    </a:p>
                  </a:txBody>
                  <a:tcPr/>
                </a:tc>
                <a:tc>
                  <a:txBody>
                    <a:bodyPr/>
                    <a:lstStyle/>
                    <a:p>
                      <a:r>
                        <a:rPr lang="en-IN" dirty="0" smtClean="0"/>
                        <a:t>Correct selection of Basis to extract WA gives better approximation about</a:t>
                      </a:r>
                      <a:r>
                        <a:rPr lang="en-IN" baseline="0" dirty="0" smtClean="0"/>
                        <a:t> black-box.</a:t>
                      </a:r>
                      <a:endParaRPr lang="en-US" dirty="0"/>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7544" y="908720"/>
            <a:ext cx="8229600" cy="1143000"/>
          </a:xfrm>
        </p:spPr>
        <p:txBody>
          <a:bodyPr/>
          <a:lstStyle/>
          <a:p>
            <a:r>
              <a:rPr lang="en-IN" dirty="0" smtClean="0"/>
              <a:t>PART-IV</a:t>
            </a:r>
            <a:endParaRPr lang="en-US" dirty="0"/>
          </a:p>
        </p:txBody>
      </p:sp>
      <p:sp>
        <p:nvSpPr>
          <p:cNvPr id="4" name="TextBox 3"/>
          <p:cNvSpPr txBox="1"/>
          <p:nvPr/>
        </p:nvSpPr>
        <p:spPr>
          <a:xfrm>
            <a:off x="1979712" y="2708920"/>
            <a:ext cx="5364738" cy="923330"/>
          </a:xfrm>
          <a:prstGeom prst="rect">
            <a:avLst/>
          </a:prstGeom>
          <a:noFill/>
        </p:spPr>
        <p:txBody>
          <a:bodyPr wrap="none" rtlCol="0">
            <a:spAutoFit/>
          </a:bodyPr>
          <a:lstStyle/>
          <a:p>
            <a:r>
              <a:rPr lang="en-IN" sz="5400" dirty="0" smtClean="0"/>
              <a:t>IMPLEMENTATION</a:t>
            </a:r>
            <a:endParaRPr lang="en-US" sz="5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5184576"/>
          </a:xfrm>
        </p:spPr>
        <p:txBody>
          <a:bodyPr>
            <a:normAutofit fontScale="85000" lnSpcReduction="10000"/>
          </a:bodyPr>
          <a:lstStyle/>
          <a:p>
            <a:r>
              <a:rPr lang="en-IN" dirty="0" smtClean="0"/>
              <a:t>To study the state dynamics and inner representation of a neural network model, extraction of FSA from a learned network model is quite helpful.</a:t>
            </a:r>
          </a:p>
          <a:p>
            <a:endParaRPr lang="en-IN" dirty="0" smtClean="0"/>
          </a:p>
          <a:p>
            <a:r>
              <a:rPr lang="en-IN" b="1" dirty="0" smtClean="0"/>
              <a:t>Aim:</a:t>
            </a:r>
            <a:r>
              <a:rPr lang="en-IN" dirty="0" smtClean="0"/>
              <a:t>  Extraction of FSA to describe the state dynamics and inner representation of a trained RNN.</a:t>
            </a:r>
          </a:p>
          <a:p>
            <a:endParaRPr lang="en-IN" dirty="0" smtClean="0"/>
          </a:p>
          <a:p>
            <a:r>
              <a:rPr lang="en-IN" dirty="0" smtClean="0"/>
              <a:t>Many researchers have proposed many extraction algorithms to extract FSA. We will study few important extraction algorithms for FSA and draw some observations from it. </a:t>
            </a:r>
            <a:endParaRPr lang="en-US" dirty="0" smtClean="0"/>
          </a:p>
          <a:p>
            <a:endParaRPr lang="en-IN"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data set</a:t>
            </a:r>
            <a:endParaRPr lang="en-US" dirty="0"/>
          </a:p>
        </p:txBody>
      </p:sp>
      <p:sp>
        <p:nvSpPr>
          <p:cNvPr id="3" name="Content Placeholder 2"/>
          <p:cNvSpPr>
            <a:spLocks noGrp="1"/>
          </p:cNvSpPr>
          <p:nvPr>
            <p:ph idx="1"/>
          </p:nvPr>
        </p:nvSpPr>
        <p:spPr>
          <a:xfrm>
            <a:off x="467544" y="1556792"/>
            <a:ext cx="8229600" cy="5069160"/>
          </a:xfrm>
        </p:spPr>
        <p:txBody>
          <a:bodyPr>
            <a:normAutofit fontScale="25000" lnSpcReduction="20000"/>
          </a:bodyPr>
          <a:lstStyle/>
          <a:p>
            <a:r>
              <a:rPr lang="en-IN" sz="7200" dirty="0" smtClean="0"/>
              <a:t>Tomita Grammar constitutes of the most primitive representation therefore no feature extraction is required. </a:t>
            </a:r>
          </a:p>
          <a:p>
            <a:endParaRPr lang="en-IN" sz="7200" dirty="0" smtClean="0"/>
          </a:p>
          <a:p>
            <a:r>
              <a:rPr lang="en-IN" sz="7200" dirty="0" smtClean="0"/>
              <a:t>Rules of Tomita Grammar:</a:t>
            </a:r>
          </a:p>
          <a:p>
            <a:endParaRPr lang="en-IN" sz="7200" dirty="0" smtClean="0"/>
          </a:p>
          <a:p>
            <a:pPr>
              <a:buNone/>
            </a:pPr>
            <a:r>
              <a:rPr lang="en-IN" sz="7200" dirty="0" smtClean="0"/>
              <a:t>      Tomita 1:  1* // string shouldn’t contain any zero</a:t>
            </a:r>
          </a:p>
          <a:p>
            <a:pPr>
              <a:buNone/>
            </a:pPr>
            <a:endParaRPr lang="en-IN" sz="7200" dirty="0" smtClean="0"/>
          </a:p>
          <a:p>
            <a:pPr>
              <a:buNone/>
            </a:pPr>
            <a:r>
              <a:rPr lang="en-IN" sz="7200" dirty="0" smtClean="0"/>
              <a:t>      Tomita 2:  (10)* // string contains consecutive  10</a:t>
            </a:r>
          </a:p>
          <a:p>
            <a:pPr>
              <a:buNone/>
            </a:pPr>
            <a:endParaRPr lang="en-IN" sz="7200" dirty="0" smtClean="0"/>
          </a:p>
          <a:p>
            <a:pPr>
              <a:buNone/>
            </a:pPr>
            <a:r>
              <a:rPr lang="en-IN" sz="7200" dirty="0" smtClean="0"/>
              <a:t>      Tomita 3:  string doesn’t contain odd series of consecutive 1’s and consecutive 0s.</a:t>
            </a:r>
          </a:p>
          <a:p>
            <a:pPr>
              <a:buNone/>
            </a:pPr>
            <a:endParaRPr lang="en-IN" sz="7200" dirty="0" smtClean="0"/>
          </a:p>
          <a:p>
            <a:pPr>
              <a:buNone/>
            </a:pPr>
            <a:r>
              <a:rPr lang="en-IN" sz="7200" dirty="0" smtClean="0"/>
              <a:t>      Tomita 4:  string doesn’t contain 000 as substring</a:t>
            </a:r>
          </a:p>
          <a:p>
            <a:pPr>
              <a:buNone/>
            </a:pPr>
            <a:endParaRPr lang="en-IN" sz="7200" dirty="0" smtClean="0"/>
          </a:p>
          <a:p>
            <a:pPr>
              <a:buNone/>
            </a:pPr>
            <a:r>
              <a:rPr lang="en-IN" sz="7200" dirty="0" smtClean="0"/>
              <a:t>      Tomita 5: string contains even no. of 01’s and 10’s.</a:t>
            </a:r>
          </a:p>
          <a:p>
            <a:pPr>
              <a:buNone/>
            </a:pPr>
            <a:endParaRPr lang="en-IN" sz="7200" dirty="0" smtClean="0"/>
          </a:p>
          <a:p>
            <a:pPr>
              <a:buNone/>
            </a:pPr>
            <a:r>
              <a:rPr lang="en-IN" sz="7200" dirty="0" smtClean="0"/>
              <a:t>      Tomita 6: Number of 1’s and number of 0’s is a multiple of 3</a:t>
            </a:r>
          </a:p>
          <a:p>
            <a:pPr>
              <a:buNone/>
            </a:pPr>
            <a:endParaRPr lang="en-IN" sz="7200" dirty="0" smtClean="0"/>
          </a:p>
          <a:p>
            <a:pPr>
              <a:buNone/>
            </a:pPr>
            <a:r>
              <a:rPr lang="en-IN" sz="7200" dirty="0" smtClean="0"/>
              <a:t>      Tomita 7: 0*1*0*1*</a:t>
            </a:r>
          </a:p>
          <a:p>
            <a:pPr>
              <a:buNone/>
            </a:pPr>
            <a:endParaRPr lang="en-US" sz="2000" dirty="0" smtClean="0"/>
          </a:p>
          <a:p>
            <a:pPr>
              <a:buNone/>
            </a:pPr>
            <a:endParaRPr lang="en-IN" sz="2000" dirty="0" smtClean="0"/>
          </a:p>
          <a:p>
            <a:pPr>
              <a:buNone/>
            </a:pPr>
            <a:r>
              <a:rPr lang="en-IN" sz="2000" dirty="0" smtClean="0"/>
              <a:t>      </a:t>
            </a: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052736"/>
            <a:ext cx="7772400" cy="1470025"/>
          </a:xfrm>
        </p:spPr>
        <p:txBody>
          <a:bodyPr/>
          <a:lstStyle/>
          <a:p>
            <a:r>
              <a:rPr lang="en-IN" dirty="0" smtClean="0"/>
              <a:t>Experiment-1</a:t>
            </a:r>
            <a:endParaRPr lang="en-US" dirty="0"/>
          </a:p>
        </p:txBody>
      </p:sp>
      <p:sp>
        <p:nvSpPr>
          <p:cNvPr id="5" name="Subtitle 4"/>
          <p:cNvSpPr>
            <a:spLocks noGrp="1"/>
          </p:cNvSpPr>
          <p:nvPr>
            <p:ph type="subTitle" idx="1"/>
          </p:nvPr>
        </p:nvSpPr>
        <p:spPr>
          <a:xfrm>
            <a:off x="1403648" y="3140968"/>
            <a:ext cx="6400800" cy="1752600"/>
          </a:xfrm>
        </p:spPr>
        <p:txBody>
          <a:bodyPr/>
          <a:lstStyle/>
          <a:p>
            <a:r>
              <a:rPr lang="en-IN" sz="5400" dirty="0" smtClean="0">
                <a:solidFill>
                  <a:schemeClr val="tx1"/>
                </a:solidFill>
              </a:rPr>
              <a:t>Extraction of DFA from 2-RNN</a:t>
            </a:r>
            <a:endParaRPr lang="en-US" sz="5400"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a:t>
            </a:r>
            <a:endParaRPr lang="en-US" dirty="0"/>
          </a:p>
        </p:txBody>
      </p:sp>
      <p:sp>
        <p:nvSpPr>
          <p:cNvPr id="3" name="Content Placeholder 2"/>
          <p:cNvSpPr>
            <a:spLocks noGrp="1"/>
          </p:cNvSpPr>
          <p:nvPr>
            <p:ph idx="1"/>
          </p:nvPr>
        </p:nvSpPr>
        <p:spPr>
          <a:xfrm>
            <a:off x="457200" y="1196752"/>
            <a:ext cx="8229600" cy="5472608"/>
          </a:xfrm>
        </p:spPr>
        <p:txBody>
          <a:bodyPr>
            <a:normAutofit fontScale="77500" lnSpcReduction="20000"/>
          </a:bodyPr>
          <a:lstStyle/>
          <a:p>
            <a:pPr>
              <a:buNone/>
            </a:pPr>
            <a:endParaRPr lang="en-IN" dirty="0" smtClean="0"/>
          </a:p>
          <a:p>
            <a:pPr>
              <a:buNone/>
            </a:pPr>
            <a:endParaRPr lang="en-IN" dirty="0" smtClean="0"/>
          </a:p>
          <a:p>
            <a:r>
              <a:rPr lang="en-IN" dirty="0" smtClean="0"/>
              <a:t>2</a:t>
            </a:r>
            <a:r>
              <a:rPr lang="en-IN" baseline="30000" dirty="0" smtClean="0"/>
              <a:t>nd</a:t>
            </a:r>
            <a:r>
              <a:rPr lang="en-IN" dirty="0" smtClean="0"/>
              <a:t> order RNN with N hidden layers, L input layers and (N^2)*L  real-valued weights.</a:t>
            </a:r>
          </a:p>
          <a:p>
            <a:endParaRPr lang="en-IN" dirty="0" smtClean="0"/>
          </a:p>
          <a:p>
            <a:r>
              <a:rPr lang="en-IN" dirty="0" smtClean="0"/>
              <a:t>The number of input layers should be less than the number of hidden layers to make the network less complex.</a:t>
            </a:r>
          </a:p>
          <a:p>
            <a:endParaRPr lang="en-IN" dirty="0" smtClean="0"/>
          </a:p>
          <a:p>
            <a:r>
              <a:rPr lang="en-IN" dirty="0" smtClean="0"/>
              <a:t>With the above approach complexity grows as</a:t>
            </a:r>
          </a:p>
          <a:p>
            <a:pPr>
              <a:buNone/>
            </a:pPr>
            <a:r>
              <a:rPr lang="en-IN" dirty="0" smtClean="0"/>
              <a:t>    O(N^2).</a:t>
            </a:r>
          </a:p>
          <a:p>
            <a:pPr>
              <a:buNone/>
            </a:pPr>
            <a:endParaRPr lang="en-IN" dirty="0" smtClean="0"/>
          </a:p>
          <a:p>
            <a:r>
              <a:rPr lang="en-IN" dirty="0" smtClean="0"/>
              <a:t>To compute next state vector for each hidden neuron sigmoid </a:t>
            </a:r>
            <a:r>
              <a:rPr lang="en-IN" dirty="0" err="1" smtClean="0"/>
              <a:t>discriminant</a:t>
            </a:r>
            <a:r>
              <a:rPr lang="en-IN" dirty="0" smtClean="0"/>
              <a:t> function is used as activation function. </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a:t>
            </a:r>
            <a:endParaRPr lang="en-US" dirty="0"/>
          </a:p>
        </p:txBody>
      </p:sp>
      <p:sp>
        <p:nvSpPr>
          <p:cNvPr id="3" name="Content Placeholder 2"/>
          <p:cNvSpPr>
            <a:spLocks noGrp="1"/>
          </p:cNvSpPr>
          <p:nvPr>
            <p:ph idx="1"/>
          </p:nvPr>
        </p:nvSpPr>
        <p:spPr/>
        <p:txBody>
          <a:bodyPr/>
          <a:lstStyle/>
          <a:p>
            <a:r>
              <a:rPr lang="en-IN" dirty="0" smtClean="0"/>
              <a:t>To avoid trade-off of bias and variance initial training set of 1024 strings of maximum 16 length was taken.</a:t>
            </a:r>
          </a:p>
          <a:p>
            <a:r>
              <a:rPr lang="en-IN" dirty="0" smtClean="0"/>
              <a:t>Train set= 30</a:t>
            </a:r>
          </a:p>
          <a:p>
            <a:r>
              <a:rPr lang="en-IN" dirty="0" smtClean="0"/>
              <a:t>Pre test set= misclassified strings + remaining data</a:t>
            </a:r>
          </a:p>
          <a:p>
            <a:r>
              <a:rPr lang="en-IN" dirty="0" smtClean="0"/>
              <a:t>Misclassified strings are added to pre test data to avoid local minima problem.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graphicFrame>
        <p:nvGraphicFramePr>
          <p:cNvPr id="6" name="Content Placeholder 5"/>
          <p:cNvGraphicFramePr>
            <a:graphicFrameLocks noGrp="1"/>
          </p:cNvGraphicFramePr>
          <p:nvPr>
            <p:ph idx="1"/>
          </p:nvPr>
        </p:nvGraphicFramePr>
        <p:xfrm>
          <a:off x="1259632" y="1556792"/>
          <a:ext cx="6583680" cy="4471466"/>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tblGrid>
              <a:tr h="692582">
                <a:tc>
                  <a:txBody>
                    <a:bodyPr/>
                    <a:lstStyle/>
                    <a:p>
                      <a:r>
                        <a:rPr lang="en-IN" dirty="0" smtClean="0"/>
                        <a:t>No. of </a:t>
                      </a:r>
                      <a:r>
                        <a:rPr lang="en-IN" dirty="0" err="1" smtClean="0"/>
                        <a:t>hidde</a:t>
                      </a:r>
                      <a:r>
                        <a:rPr lang="en-IN" dirty="0" smtClean="0"/>
                        <a:t>-n</a:t>
                      </a:r>
                      <a:r>
                        <a:rPr lang="en-IN" baseline="0" dirty="0" smtClean="0"/>
                        <a:t> layers</a:t>
                      </a:r>
                      <a:endParaRPr lang="en-US" dirty="0"/>
                    </a:p>
                  </a:txBody>
                  <a:tcPr/>
                </a:tc>
                <a:tc>
                  <a:txBody>
                    <a:bodyPr/>
                    <a:lstStyle/>
                    <a:p>
                      <a:r>
                        <a:rPr lang="en-IN" dirty="0" smtClean="0"/>
                        <a:t>Initial </a:t>
                      </a:r>
                    </a:p>
                    <a:p>
                      <a:r>
                        <a:rPr lang="en-IN" dirty="0" smtClean="0"/>
                        <a:t>Training  set</a:t>
                      </a:r>
                      <a:endParaRPr lang="en-US" dirty="0"/>
                    </a:p>
                  </a:txBody>
                  <a:tcPr/>
                </a:tc>
                <a:tc>
                  <a:txBody>
                    <a:bodyPr/>
                    <a:lstStyle/>
                    <a:p>
                      <a:r>
                        <a:rPr lang="en-IN" dirty="0" smtClean="0"/>
                        <a:t>Augmented pre test set</a:t>
                      </a:r>
                      <a:endParaRPr lang="en-US" dirty="0"/>
                    </a:p>
                  </a:txBody>
                  <a:tcPr/>
                </a:tc>
                <a:tc>
                  <a:txBody>
                    <a:bodyPr/>
                    <a:lstStyle/>
                    <a:p>
                      <a:r>
                        <a:rPr lang="en-IN" dirty="0" smtClean="0"/>
                        <a:t>epochs</a:t>
                      </a:r>
                      <a:endParaRPr lang="en-US" dirty="0"/>
                    </a:p>
                  </a:txBody>
                  <a:tcPr/>
                </a:tc>
                <a:tc>
                  <a:txBody>
                    <a:bodyPr/>
                    <a:lstStyle/>
                    <a:p>
                      <a:r>
                        <a:rPr lang="en-IN" dirty="0" smtClean="0"/>
                        <a:t>Positive strings</a:t>
                      </a:r>
                      <a:endParaRPr lang="en-US" dirty="0"/>
                    </a:p>
                  </a:txBody>
                  <a:tcPr/>
                </a:tc>
                <a:tc>
                  <a:txBody>
                    <a:bodyPr/>
                    <a:lstStyle/>
                    <a:p>
                      <a:r>
                        <a:rPr lang="en-IN" dirty="0" smtClean="0"/>
                        <a:t>Negative strings</a:t>
                      </a:r>
                      <a:endParaRPr lang="en-US" dirty="0"/>
                    </a:p>
                  </a:txBody>
                  <a:tcPr/>
                </a:tc>
                <a:tc>
                  <a:txBody>
                    <a:bodyPr/>
                    <a:lstStyle/>
                    <a:p>
                      <a:r>
                        <a:rPr lang="en-IN" dirty="0" smtClean="0"/>
                        <a:t>DFA size</a:t>
                      </a:r>
                      <a:endParaRPr lang="en-US" dirty="0"/>
                    </a:p>
                  </a:txBody>
                  <a:tcPr/>
                </a:tc>
                <a:tc>
                  <a:txBody>
                    <a:bodyPr/>
                    <a:lstStyle/>
                    <a:p>
                      <a:r>
                        <a:rPr lang="en-IN" dirty="0" smtClean="0"/>
                        <a:t>Minimized DFA size</a:t>
                      </a:r>
                      <a:endParaRPr lang="en-US" dirty="0"/>
                    </a:p>
                  </a:txBody>
                  <a:tcPr/>
                </a:tc>
              </a:tr>
              <a:tr h="891613">
                <a:tc>
                  <a:txBody>
                    <a:bodyPr/>
                    <a:lstStyle/>
                    <a:p>
                      <a:r>
                        <a:rPr lang="en-IN" dirty="0" smtClean="0"/>
                        <a:t>3</a:t>
                      </a:r>
                      <a:endParaRPr lang="en-US" dirty="0"/>
                    </a:p>
                  </a:txBody>
                  <a:tcPr/>
                </a:tc>
                <a:tc>
                  <a:txBody>
                    <a:bodyPr/>
                    <a:lstStyle/>
                    <a:p>
                      <a:r>
                        <a:rPr lang="en-IN" dirty="0" smtClean="0"/>
                        <a:t>30</a:t>
                      </a:r>
                      <a:endParaRPr lang="en-US" dirty="0"/>
                    </a:p>
                  </a:txBody>
                  <a:tcPr/>
                </a:tc>
                <a:tc>
                  <a:txBody>
                    <a:bodyPr/>
                    <a:lstStyle/>
                    <a:p>
                      <a:r>
                        <a:rPr lang="en-IN" dirty="0" smtClean="0"/>
                        <a:t>1011</a:t>
                      </a:r>
                      <a:endParaRPr lang="en-US" dirty="0"/>
                    </a:p>
                  </a:txBody>
                  <a:tcPr/>
                </a:tc>
                <a:tc>
                  <a:txBody>
                    <a:bodyPr/>
                    <a:lstStyle/>
                    <a:p>
                      <a:r>
                        <a:rPr lang="en-IN" dirty="0" smtClean="0"/>
                        <a:t>500</a:t>
                      </a:r>
                      <a:endParaRPr lang="en-US" dirty="0"/>
                    </a:p>
                  </a:txBody>
                  <a:tcPr/>
                </a:tc>
                <a:tc>
                  <a:txBody>
                    <a:bodyPr/>
                    <a:lstStyle/>
                    <a:p>
                      <a:r>
                        <a:rPr lang="en-IN" dirty="0" smtClean="0"/>
                        <a:t>7</a:t>
                      </a:r>
                      <a:endParaRPr lang="en-US" dirty="0"/>
                    </a:p>
                  </a:txBody>
                  <a:tcPr/>
                </a:tc>
                <a:tc>
                  <a:txBody>
                    <a:bodyPr/>
                    <a:lstStyle/>
                    <a:p>
                      <a:r>
                        <a:rPr lang="en-IN" dirty="0" smtClean="0"/>
                        <a:t>319</a:t>
                      </a:r>
                      <a:endParaRPr lang="en-US" dirty="0"/>
                    </a:p>
                  </a:txBody>
                  <a:tcPr/>
                </a:tc>
                <a:tc>
                  <a:txBody>
                    <a:bodyPr/>
                    <a:lstStyle/>
                    <a:p>
                      <a:r>
                        <a:rPr lang="en-IN" dirty="0" smtClean="0"/>
                        <a:t>2,3,5</a:t>
                      </a:r>
                      <a:endParaRPr lang="en-US" dirty="0"/>
                    </a:p>
                  </a:txBody>
                  <a:tcPr/>
                </a:tc>
                <a:tc>
                  <a:txBody>
                    <a:bodyPr/>
                    <a:lstStyle/>
                    <a:p>
                      <a:r>
                        <a:rPr lang="en-IN" dirty="0" smtClean="0"/>
                        <a:t>2,3,4</a:t>
                      </a:r>
                      <a:endParaRPr lang="en-US" dirty="0"/>
                    </a:p>
                  </a:txBody>
                  <a:tcPr/>
                </a:tc>
              </a:tr>
              <a:tr h="1085619">
                <a:tc>
                  <a:txBody>
                    <a:bodyPr/>
                    <a:lstStyle/>
                    <a:p>
                      <a:r>
                        <a:rPr lang="en-IN" dirty="0" smtClean="0"/>
                        <a:t>5</a:t>
                      </a:r>
                      <a:endParaRPr lang="en-US" dirty="0"/>
                    </a:p>
                  </a:txBody>
                  <a:tcPr/>
                </a:tc>
                <a:tc>
                  <a:txBody>
                    <a:bodyPr/>
                    <a:lstStyle/>
                    <a:p>
                      <a:r>
                        <a:rPr lang="en-IN" dirty="0" smtClean="0"/>
                        <a:t>32</a:t>
                      </a:r>
                      <a:endParaRPr lang="en-US" dirty="0"/>
                    </a:p>
                  </a:txBody>
                  <a:tcPr/>
                </a:tc>
                <a:tc>
                  <a:txBody>
                    <a:bodyPr/>
                    <a:lstStyle/>
                    <a:p>
                      <a:r>
                        <a:rPr lang="en-IN" dirty="0" smtClean="0"/>
                        <a:t>1307</a:t>
                      </a:r>
                      <a:endParaRPr lang="en-US" dirty="0"/>
                    </a:p>
                  </a:txBody>
                  <a:tcPr/>
                </a:tc>
                <a:tc>
                  <a:txBody>
                    <a:bodyPr/>
                    <a:lstStyle/>
                    <a:p>
                      <a:r>
                        <a:rPr lang="en-IN" dirty="0" smtClean="0"/>
                        <a:t>500</a:t>
                      </a:r>
                      <a:endParaRPr lang="en-US" dirty="0"/>
                    </a:p>
                  </a:txBody>
                  <a:tcPr/>
                </a:tc>
                <a:tc>
                  <a:txBody>
                    <a:bodyPr/>
                    <a:lstStyle/>
                    <a:p>
                      <a:r>
                        <a:rPr lang="en-IN" dirty="0" smtClean="0"/>
                        <a:t>23</a:t>
                      </a:r>
                      <a:endParaRPr lang="en-US" dirty="0"/>
                    </a:p>
                  </a:txBody>
                  <a:tcPr/>
                </a:tc>
                <a:tc>
                  <a:txBody>
                    <a:bodyPr/>
                    <a:lstStyle/>
                    <a:p>
                      <a:r>
                        <a:rPr lang="en-IN" dirty="0" smtClean="0"/>
                        <a:t>264</a:t>
                      </a:r>
                      <a:endParaRPr lang="en-US" dirty="0"/>
                    </a:p>
                  </a:txBody>
                  <a:tcPr/>
                </a:tc>
                <a:tc>
                  <a:txBody>
                    <a:bodyPr/>
                    <a:lstStyle/>
                    <a:p>
                      <a:r>
                        <a:rPr lang="en-IN" dirty="0" smtClean="0"/>
                        <a:t>3,4,12</a:t>
                      </a:r>
                      <a:endParaRPr lang="en-US" dirty="0"/>
                    </a:p>
                  </a:txBody>
                  <a:tcPr/>
                </a:tc>
                <a:tc>
                  <a:txBody>
                    <a:bodyPr/>
                    <a:lstStyle/>
                    <a:p>
                      <a:r>
                        <a:rPr lang="en-IN" dirty="0" smtClean="0"/>
                        <a:t>3,4,8</a:t>
                      </a:r>
                      <a:endParaRPr lang="en-US" dirty="0"/>
                    </a:p>
                  </a:txBody>
                  <a:tcPr/>
                </a:tc>
              </a:tr>
              <a:tr h="1031194">
                <a:tc>
                  <a:txBody>
                    <a:bodyPr/>
                    <a:lstStyle/>
                    <a:p>
                      <a:r>
                        <a:rPr lang="en-IN" dirty="0" smtClean="0"/>
                        <a:t>10</a:t>
                      </a:r>
                      <a:endParaRPr lang="en-US" dirty="0"/>
                    </a:p>
                  </a:txBody>
                  <a:tcPr/>
                </a:tc>
                <a:tc>
                  <a:txBody>
                    <a:bodyPr/>
                    <a:lstStyle/>
                    <a:p>
                      <a:r>
                        <a:rPr lang="en-IN" dirty="0" smtClean="0"/>
                        <a:t>32</a:t>
                      </a:r>
                      <a:endParaRPr lang="en-US" dirty="0"/>
                    </a:p>
                  </a:txBody>
                  <a:tcPr/>
                </a:tc>
                <a:tc>
                  <a:txBody>
                    <a:bodyPr/>
                    <a:lstStyle/>
                    <a:p>
                      <a:r>
                        <a:rPr lang="en-IN" dirty="0" smtClean="0"/>
                        <a:t>1310</a:t>
                      </a:r>
                      <a:endParaRPr lang="en-US" dirty="0"/>
                    </a:p>
                  </a:txBody>
                  <a:tcPr/>
                </a:tc>
                <a:tc>
                  <a:txBody>
                    <a:bodyPr/>
                    <a:lstStyle/>
                    <a:p>
                      <a:r>
                        <a:rPr lang="en-IN" dirty="0" smtClean="0"/>
                        <a:t>500</a:t>
                      </a:r>
                      <a:endParaRPr lang="en-US" dirty="0"/>
                    </a:p>
                  </a:txBody>
                  <a:tcPr/>
                </a:tc>
                <a:tc>
                  <a:txBody>
                    <a:bodyPr/>
                    <a:lstStyle/>
                    <a:p>
                      <a:r>
                        <a:rPr lang="en-IN" dirty="0" smtClean="0"/>
                        <a:t>19</a:t>
                      </a:r>
                      <a:endParaRPr lang="en-US" dirty="0"/>
                    </a:p>
                  </a:txBody>
                  <a:tcPr/>
                </a:tc>
                <a:tc>
                  <a:txBody>
                    <a:bodyPr/>
                    <a:lstStyle/>
                    <a:p>
                      <a:r>
                        <a:rPr lang="en-IN" dirty="0" smtClean="0"/>
                        <a:t>526</a:t>
                      </a:r>
                      <a:endParaRPr lang="en-US" dirty="0"/>
                    </a:p>
                  </a:txBody>
                  <a:tcPr/>
                </a:tc>
                <a:tc>
                  <a:txBody>
                    <a:bodyPr/>
                    <a:lstStyle/>
                    <a:p>
                      <a:r>
                        <a:rPr lang="en-IN" dirty="0" smtClean="0"/>
                        <a:t>4,6,10,16</a:t>
                      </a:r>
                      <a:endParaRPr lang="en-US" dirty="0"/>
                    </a:p>
                  </a:txBody>
                  <a:tcPr/>
                </a:tc>
                <a:tc>
                  <a:txBody>
                    <a:bodyPr/>
                    <a:lstStyle/>
                    <a:p>
                      <a:r>
                        <a:rPr lang="en-IN" dirty="0" smtClean="0"/>
                        <a:t>4,5,10,12</a:t>
                      </a:r>
                      <a:endParaRPr lang="en-US"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US" dirty="0"/>
          </a:p>
        </p:txBody>
      </p:sp>
      <p:sp>
        <p:nvSpPr>
          <p:cNvPr id="3" name="Content Placeholder 2"/>
          <p:cNvSpPr>
            <a:spLocks noGrp="1"/>
          </p:cNvSpPr>
          <p:nvPr>
            <p:ph idx="1"/>
          </p:nvPr>
        </p:nvSpPr>
        <p:spPr>
          <a:xfrm>
            <a:off x="467544" y="1412776"/>
            <a:ext cx="8229600" cy="5069160"/>
          </a:xfrm>
        </p:spPr>
        <p:txBody>
          <a:bodyPr>
            <a:normAutofit fontScale="62500" lnSpcReduction="20000"/>
          </a:bodyPr>
          <a:lstStyle/>
          <a:p>
            <a:r>
              <a:rPr lang="en-IN" dirty="0" smtClean="0"/>
              <a:t>Every </a:t>
            </a:r>
            <a:r>
              <a:rPr lang="en-IN" dirty="0" err="1" smtClean="0"/>
              <a:t>unminimised</a:t>
            </a:r>
            <a:r>
              <a:rPr lang="en-IN" dirty="0" smtClean="0"/>
              <a:t> extracted FSA was unique. </a:t>
            </a:r>
          </a:p>
          <a:p>
            <a:endParaRPr lang="en-IN" dirty="0" smtClean="0"/>
          </a:p>
          <a:p>
            <a:r>
              <a:rPr lang="en-IN" dirty="0" smtClean="0"/>
              <a:t>All network converged during training within 500 epochs time that means the network has learned the whole training set.</a:t>
            </a:r>
          </a:p>
          <a:p>
            <a:endParaRPr lang="en-IN" dirty="0" smtClean="0"/>
          </a:p>
          <a:p>
            <a:r>
              <a:rPr lang="en-IN" dirty="0" smtClean="0"/>
              <a:t>Extracted FSA with same number of states consists of a large equivalence class of Neural network generated FSA.</a:t>
            </a:r>
          </a:p>
          <a:p>
            <a:endParaRPr lang="en-IN" dirty="0" smtClean="0"/>
          </a:p>
          <a:p>
            <a:r>
              <a:rPr lang="en-IN" dirty="0" smtClean="0"/>
              <a:t>The equivalence class varies both in size of neurons and initial conditions.</a:t>
            </a:r>
          </a:p>
          <a:p>
            <a:endParaRPr lang="en-IN" dirty="0" smtClean="0"/>
          </a:p>
          <a:p>
            <a:r>
              <a:rPr lang="en-IN" dirty="0" smtClean="0"/>
              <a:t>Empty string is not accepted. </a:t>
            </a:r>
          </a:p>
          <a:p>
            <a:endParaRPr lang="en-IN" dirty="0" smtClean="0"/>
          </a:p>
          <a:p>
            <a:r>
              <a:rPr lang="en-IN" dirty="0" smtClean="0"/>
              <a:t>Value of parameter q dynamically changes, increases convergence time.</a:t>
            </a:r>
          </a:p>
          <a:p>
            <a:endParaRPr lang="en-IN" dirty="0" smtClean="0"/>
          </a:p>
          <a:p>
            <a:r>
              <a:rPr lang="en-IN" dirty="0" smtClean="0"/>
              <a:t>Restrictive for larger strings and more number of hidden units.</a:t>
            </a:r>
          </a:p>
          <a:p>
            <a:pPr>
              <a:buNone/>
            </a:pPr>
            <a:endParaRPr lang="en-IN" dirty="0" smtClean="0"/>
          </a:p>
          <a:p>
            <a:endParaRPr lang="en-IN" dirty="0" smtClean="0"/>
          </a:p>
          <a:p>
            <a:endParaRPr lang="en-IN" dirty="0" smtClean="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340768"/>
            <a:ext cx="7772400" cy="1470025"/>
          </a:xfrm>
        </p:spPr>
        <p:txBody>
          <a:bodyPr/>
          <a:lstStyle/>
          <a:p>
            <a:r>
              <a:rPr lang="en-IN" dirty="0" smtClean="0"/>
              <a:t>Experiment-2</a:t>
            </a:r>
            <a:endParaRPr lang="en-US" dirty="0"/>
          </a:p>
        </p:txBody>
      </p:sp>
      <p:sp>
        <p:nvSpPr>
          <p:cNvPr id="5" name="Subtitle 4"/>
          <p:cNvSpPr>
            <a:spLocks noGrp="1"/>
          </p:cNvSpPr>
          <p:nvPr>
            <p:ph type="subTitle" idx="1"/>
          </p:nvPr>
        </p:nvSpPr>
        <p:spPr>
          <a:xfrm>
            <a:off x="1403648" y="3140968"/>
            <a:ext cx="6400800" cy="2808312"/>
          </a:xfrm>
        </p:spPr>
        <p:txBody>
          <a:bodyPr>
            <a:noAutofit/>
          </a:bodyPr>
          <a:lstStyle/>
          <a:p>
            <a:r>
              <a:rPr lang="en-IN" sz="5400" dirty="0" smtClean="0">
                <a:solidFill>
                  <a:schemeClr val="tx1"/>
                </a:solidFill>
              </a:rPr>
              <a:t>Extraction of DFA by queries and counter example</a:t>
            </a:r>
            <a:endParaRPr lang="en-US" sz="54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Building the RNN-acceptor model</a:t>
            </a:r>
            <a:br>
              <a:rPr lang="en-IN" dirty="0" smtClean="0"/>
            </a:br>
            <a:r>
              <a:rPr lang="en-IN" dirty="0" smtClean="0"/>
              <a:t>and training</a:t>
            </a:r>
            <a:endParaRPr lang="en-US" dirty="0"/>
          </a:p>
        </p:txBody>
      </p:sp>
      <p:sp>
        <p:nvSpPr>
          <p:cNvPr id="3" name="Content Placeholder 2"/>
          <p:cNvSpPr>
            <a:spLocks noGrp="1"/>
          </p:cNvSpPr>
          <p:nvPr>
            <p:ph idx="1"/>
          </p:nvPr>
        </p:nvSpPr>
        <p:spPr/>
        <p:txBody>
          <a:bodyPr>
            <a:normAutofit lnSpcReduction="10000"/>
          </a:bodyPr>
          <a:lstStyle/>
          <a:p>
            <a:r>
              <a:rPr lang="en-IN" dirty="0"/>
              <a:t>2</a:t>
            </a:r>
            <a:r>
              <a:rPr lang="en-IN" dirty="0" smtClean="0"/>
              <a:t>- LSTM layers with 3 input dimensions </a:t>
            </a:r>
          </a:p>
          <a:p>
            <a:pPr>
              <a:buNone/>
            </a:pPr>
            <a:r>
              <a:rPr lang="en-IN" dirty="0" smtClean="0"/>
              <a:t>    and 5 hidden dimensions.</a:t>
            </a:r>
          </a:p>
          <a:p>
            <a:pPr>
              <a:buNone/>
            </a:pPr>
            <a:endParaRPr lang="en-US" dirty="0" smtClean="0"/>
          </a:p>
          <a:p>
            <a:pPr>
              <a:buNone/>
            </a:pPr>
            <a:r>
              <a:rPr lang="en-IN" dirty="0" smtClean="0"/>
              <a:t>Batch size for training data: 20</a:t>
            </a:r>
          </a:p>
          <a:p>
            <a:pPr>
              <a:buNone/>
            </a:pPr>
            <a:endParaRPr lang="en-IN" dirty="0"/>
          </a:p>
          <a:p>
            <a:pPr>
              <a:buNone/>
            </a:pPr>
            <a:r>
              <a:rPr lang="en-IN" dirty="0" smtClean="0"/>
              <a:t>Sampling: Random sampling is done </a:t>
            </a:r>
          </a:p>
          <a:p>
            <a:pPr>
              <a:buNone/>
            </a:pPr>
            <a:endParaRPr lang="en-IN" dirty="0" smtClean="0"/>
          </a:p>
          <a:p>
            <a:pPr>
              <a:buNone/>
            </a:pPr>
            <a:r>
              <a:rPr lang="en-IN" dirty="0" smtClean="0"/>
              <a:t>Calculate loss : after every 100 second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of training</a:t>
            </a:r>
            <a:endParaRPr lang="en-US" dirty="0"/>
          </a:p>
        </p:txBody>
      </p:sp>
      <p:sp>
        <p:nvSpPr>
          <p:cNvPr id="3" name="Content Placeholder 2"/>
          <p:cNvSpPr>
            <a:spLocks noGrp="1"/>
          </p:cNvSpPr>
          <p:nvPr>
            <p:ph idx="1"/>
          </p:nvPr>
        </p:nvSpPr>
        <p:spPr/>
        <p:txBody>
          <a:bodyPr>
            <a:normAutofit lnSpcReduction="10000"/>
          </a:bodyPr>
          <a:lstStyle/>
          <a:p>
            <a:r>
              <a:rPr lang="en-IN" dirty="0" smtClean="0"/>
              <a:t>Convert char(alphabet) to input vector.</a:t>
            </a:r>
          </a:p>
          <a:p>
            <a:r>
              <a:rPr lang="en-IN" dirty="0" smtClean="0"/>
              <a:t>Traversing the states of RNN.</a:t>
            </a:r>
          </a:p>
          <a:p>
            <a:r>
              <a:rPr lang="en-IN" dirty="0" smtClean="0"/>
              <a:t>Forming word with respect to input alphabet.</a:t>
            </a:r>
          </a:p>
          <a:p>
            <a:r>
              <a:rPr lang="en-IN" dirty="0" smtClean="0"/>
              <a:t>Classification of states.</a:t>
            </a:r>
          </a:p>
          <a:p>
            <a:r>
              <a:rPr lang="en-IN" dirty="0" smtClean="0"/>
              <a:t>Check whether formed word is over input alphabets</a:t>
            </a:r>
          </a:p>
          <a:p>
            <a:r>
              <a:rPr lang="en-IN" dirty="0" smtClean="0"/>
              <a:t>Classification of word</a:t>
            </a:r>
          </a:p>
          <a:p>
            <a:r>
              <a:rPr lang="en-IN" dirty="0" smtClean="0"/>
              <a:t>Calculate loss on word</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after training RNN-classifier</a:t>
            </a:r>
            <a:endParaRPr lang="en-US" dirty="0"/>
          </a:p>
        </p:txBody>
      </p:sp>
      <p:sp>
        <p:nvSpPr>
          <p:cNvPr id="3" name="Content Placeholder 2"/>
          <p:cNvSpPr>
            <a:spLocks noGrp="1"/>
          </p:cNvSpPr>
          <p:nvPr>
            <p:ph idx="1"/>
          </p:nvPr>
        </p:nvSpPr>
        <p:spPr/>
        <p:txBody>
          <a:bodyPr>
            <a:normAutofit/>
          </a:bodyPr>
          <a:lstStyle/>
          <a:p>
            <a:r>
              <a:rPr lang="en-IN" sz="2400" dirty="0" smtClean="0"/>
              <a:t>Train data set size: 1991</a:t>
            </a:r>
          </a:p>
          <a:p>
            <a:r>
              <a:rPr lang="en-IN" sz="2400" dirty="0" smtClean="0"/>
              <a:t>Right classification of word: 921</a:t>
            </a:r>
          </a:p>
          <a:p>
            <a:r>
              <a:rPr lang="en-IN" sz="2400" dirty="0" smtClean="0"/>
              <a:t>Classification Loss graph:  </a:t>
            </a:r>
            <a:endParaRPr lang="en-US" sz="2400" dirty="0"/>
          </a:p>
        </p:txBody>
      </p:sp>
      <p:pic>
        <p:nvPicPr>
          <p:cNvPr id="4" name="Picture 3" descr="graph7.png"/>
          <p:cNvPicPr>
            <a:picLocks noChangeAspect="1"/>
          </p:cNvPicPr>
          <p:nvPr/>
        </p:nvPicPr>
        <p:blipFill>
          <a:blip r:embed="rId2" cstate="print"/>
          <a:stretch>
            <a:fillRect/>
          </a:stretch>
        </p:blipFill>
        <p:spPr>
          <a:xfrm>
            <a:off x="683568" y="3022872"/>
            <a:ext cx="5328592" cy="33889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Learning and extracting FSA from 2</a:t>
            </a:r>
            <a:r>
              <a:rPr lang="en-IN" baseline="30000" dirty="0" smtClean="0"/>
              <a:t>nd</a:t>
            </a:r>
            <a:r>
              <a:rPr lang="en-IN" dirty="0" smtClean="0"/>
              <a:t> order RNN </a:t>
            </a:r>
            <a:r>
              <a:rPr lang="en-IN" dirty="0" smtClean="0">
                <a:solidFill>
                  <a:srgbClr val="0070C0"/>
                </a:solidFill>
              </a:rPr>
              <a:t>[Giles et al. 92]</a:t>
            </a:r>
            <a:endParaRPr lang="en-US" dirty="0">
              <a:solidFill>
                <a:srgbClr val="0070C0"/>
              </a:solidFill>
            </a:endParaRPr>
          </a:p>
        </p:txBody>
      </p:sp>
      <p:sp>
        <p:nvSpPr>
          <p:cNvPr id="3" name="Content Placeholder 2"/>
          <p:cNvSpPr>
            <a:spLocks noGrp="1"/>
          </p:cNvSpPr>
          <p:nvPr>
            <p:ph idx="1"/>
          </p:nvPr>
        </p:nvSpPr>
        <p:spPr/>
        <p:txBody>
          <a:bodyPr>
            <a:normAutofit lnSpcReduction="10000"/>
          </a:bodyPr>
          <a:lstStyle/>
          <a:p>
            <a:r>
              <a:rPr lang="en-IN" dirty="0" smtClean="0"/>
              <a:t>Extracting FSA is extracting what model has learned. </a:t>
            </a:r>
          </a:p>
          <a:p>
            <a:endParaRPr lang="en-IN" dirty="0" smtClean="0"/>
          </a:p>
          <a:p>
            <a:r>
              <a:rPr lang="en-IN" dirty="0" smtClean="0"/>
              <a:t>2</a:t>
            </a:r>
            <a:r>
              <a:rPr lang="en-IN" baseline="30000" dirty="0" smtClean="0"/>
              <a:t>nd</a:t>
            </a:r>
            <a:r>
              <a:rPr lang="en-IN" dirty="0" smtClean="0"/>
              <a:t> order RNN learns to infer small regular grammars from training samples. </a:t>
            </a:r>
          </a:p>
          <a:p>
            <a:endParaRPr lang="en-IN" dirty="0" smtClean="0"/>
          </a:p>
          <a:p>
            <a:r>
              <a:rPr lang="en-IN" dirty="0" smtClean="0"/>
              <a:t>Initial conditions, training set size, order of RNN and network architecture can affect the learning.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loss </a:t>
            </a:r>
            <a:endParaRPr lang="en-US" dirty="0"/>
          </a:p>
        </p:txBody>
      </p:sp>
      <p:sp>
        <p:nvSpPr>
          <p:cNvPr id="3" name="Content Placeholder 2"/>
          <p:cNvSpPr>
            <a:spLocks noGrp="1"/>
          </p:cNvSpPr>
          <p:nvPr>
            <p:ph idx="1"/>
          </p:nvPr>
        </p:nvSpPr>
        <p:spPr/>
        <p:txBody>
          <a:bodyPr>
            <a:normAutofit/>
          </a:bodyPr>
          <a:lstStyle/>
          <a:p>
            <a:r>
              <a:rPr lang="en-IN" sz="2400" dirty="0"/>
              <a:t>A</a:t>
            </a:r>
            <a:r>
              <a:rPr lang="en-IN" sz="2400" dirty="0" smtClean="0"/>
              <a:t>fter every 100 seconds classification loss is calculated.</a:t>
            </a:r>
          </a:p>
          <a:p>
            <a:pPr>
              <a:buNone/>
            </a:pPr>
            <a:r>
              <a:rPr lang="en-IN" sz="2400" dirty="0"/>
              <a:t> </a:t>
            </a:r>
            <a:r>
              <a:rPr lang="en-IN" sz="2400" dirty="0" smtClean="0"/>
              <a:t>  Classification loss since initiation:</a:t>
            </a:r>
            <a:endParaRPr lang="en-US" sz="2400" dirty="0"/>
          </a:p>
        </p:txBody>
      </p:sp>
      <p:pic>
        <p:nvPicPr>
          <p:cNvPr id="4" name="Picture 3" descr="graph8.png"/>
          <p:cNvPicPr>
            <a:picLocks noChangeAspect="1"/>
          </p:cNvPicPr>
          <p:nvPr/>
        </p:nvPicPr>
        <p:blipFill>
          <a:blip r:embed="rId2" cstate="print"/>
          <a:stretch>
            <a:fillRect/>
          </a:stretch>
        </p:blipFill>
        <p:spPr>
          <a:xfrm>
            <a:off x="683568" y="2564904"/>
            <a:ext cx="5835560" cy="386433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RNN model</a:t>
            </a:r>
            <a:endParaRPr lang="en-US" dirty="0"/>
          </a:p>
        </p:txBody>
      </p:sp>
      <p:sp>
        <p:nvSpPr>
          <p:cNvPr id="3" name="Content Placeholder 2"/>
          <p:cNvSpPr>
            <a:spLocks noGrp="1"/>
          </p:cNvSpPr>
          <p:nvPr>
            <p:ph idx="1"/>
          </p:nvPr>
        </p:nvSpPr>
        <p:spPr/>
        <p:txBody>
          <a:bodyPr/>
          <a:lstStyle/>
          <a:p>
            <a:r>
              <a:rPr lang="en-IN" dirty="0"/>
              <a:t>2</a:t>
            </a:r>
            <a:r>
              <a:rPr lang="en-IN" dirty="0" smtClean="0"/>
              <a:t> layers bidirectional LSTM with hidden unit size 64 and 2 classifier layers. </a:t>
            </a:r>
          </a:p>
          <a:p>
            <a:r>
              <a:rPr lang="en-IN" dirty="0" smtClean="0"/>
              <a:t>Learning rate: 0.001</a:t>
            </a:r>
          </a:p>
          <a:p>
            <a:r>
              <a:rPr lang="en-IN" dirty="0" smtClean="0"/>
              <a:t>Sampling: train data set size maximum 300 each time out of 3000 records</a:t>
            </a:r>
          </a:p>
          <a:p>
            <a:r>
              <a:rPr lang="en-IN" dirty="0" smtClean="0"/>
              <a:t>Time: 100</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Extraction and Refinement</a:t>
            </a:r>
            <a:endParaRPr lang="en-US" dirty="0"/>
          </a:p>
        </p:txBody>
      </p:sp>
      <p:sp>
        <p:nvSpPr>
          <p:cNvPr id="3" name="Content Placeholder 2"/>
          <p:cNvSpPr>
            <a:spLocks noGrp="1"/>
          </p:cNvSpPr>
          <p:nvPr>
            <p:ph idx="1"/>
          </p:nvPr>
        </p:nvSpPr>
        <p:spPr/>
        <p:txBody>
          <a:bodyPr>
            <a:normAutofit/>
          </a:bodyPr>
          <a:lstStyle/>
          <a:p>
            <a:r>
              <a:rPr lang="en-IN" sz="2400" dirty="0" smtClean="0"/>
              <a:t>Quantization: SVM function is used  </a:t>
            </a:r>
          </a:p>
          <a:p>
            <a:r>
              <a:rPr lang="en-IN" sz="2400" dirty="0" smtClean="0"/>
              <a:t>SVM decision tree split depth(number of layers taken at a time): 10</a:t>
            </a:r>
          </a:p>
          <a:p>
            <a:r>
              <a:rPr lang="en-IN" sz="2400" dirty="0" smtClean="0"/>
              <a:t>Leaf nodes of SVM  represents the actual cluster of partitioning .</a:t>
            </a:r>
          </a:p>
          <a:p>
            <a:endParaRPr lang="en-IN" sz="2400" dirty="0"/>
          </a:p>
          <a:p>
            <a:r>
              <a:rPr lang="en-IN" sz="2400" dirty="0" smtClean="0"/>
              <a:t>If split is not perfect or DFA is not equivalent refinement is done.</a:t>
            </a:r>
          </a:p>
          <a:p>
            <a:r>
              <a:rPr lang="en-IN" sz="2400" dirty="0" smtClean="0"/>
              <a:t>At the time of refinement only effected cluster is refined and rest remain same. </a:t>
            </a: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Extraction Result</a:t>
            </a:r>
            <a:endParaRPr lang="en-US" dirty="0"/>
          </a:p>
        </p:txBody>
      </p:sp>
      <p:graphicFrame>
        <p:nvGraphicFramePr>
          <p:cNvPr id="4" name="Content Placeholder 3"/>
          <p:cNvGraphicFramePr>
            <a:graphicFrameLocks noGrp="1"/>
          </p:cNvGraphicFramePr>
          <p:nvPr>
            <p:ph idx="1"/>
          </p:nvPr>
        </p:nvGraphicFramePr>
        <p:xfrm>
          <a:off x="395536" y="1628800"/>
          <a:ext cx="8229600" cy="4237672"/>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1080120">
                <a:tc>
                  <a:txBody>
                    <a:bodyPr/>
                    <a:lstStyle/>
                    <a:p>
                      <a:r>
                        <a:rPr lang="en-IN" dirty="0" smtClean="0"/>
                        <a:t>Target</a:t>
                      </a:r>
                      <a:endParaRPr lang="en-US" dirty="0"/>
                    </a:p>
                  </a:txBody>
                  <a:tcPr/>
                </a:tc>
                <a:tc>
                  <a:txBody>
                    <a:bodyPr/>
                    <a:lstStyle/>
                    <a:p>
                      <a:r>
                        <a:rPr lang="en-IN" dirty="0" smtClean="0"/>
                        <a:t>DFA size</a:t>
                      </a:r>
                      <a:endParaRPr lang="en-US" dirty="0"/>
                    </a:p>
                  </a:txBody>
                  <a:tcPr/>
                </a:tc>
                <a:tc>
                  <a:txBody>
                    <a:bodyPr/>
                    <a:lstStyle/>
                    <a:p>
                      <a:r>
                        <a:rPr lang="en-IN" dirty="0" smtClean="0"/>
                        <a:t>Counter example</a:t>
                      </a:r>
                      <a:endParaRPr lang="en-US" dirty="0"/>
                    </a:p>
                  </a:txBody>
                  <a:tcPr/>
                </a:tc>
                <a:tc>
                  <a:txBody>
                    <a:bodyPr/>
                    <a:lstStyle/>
                    <a:p>
                      <a:r>
                        <a:rPr lang="en-IN" dirty="0" smtClean="0"/>
                        <a:t>Equivalence check</a:t>
                      </a:r>
                      <a:endParaRPr lang="en-US" dirty="0"/>
                    </a:p>
                  </a:txBody>
                  <a:tcPr/>
                </a:tc>
                <a:tc>
                  <a:txBody>
                    <a:bodyPr/>
                    <a:lstStyle/>
                    <a:p>
                      <a:r>
                        <a:rPr lang="en-IN" dirty="0" smtClean="0"/>
                        <a:t>Refinement time</a:t>
                      </a:r>
                      <a:endParaRPr lang="en-US" dirty="0"/>
                    </a:p>
                  </a:txBody>
                  <a:tcPr/>
                </a:tc>
              </a:tr>
              <a:tr h="1141328">
                <a:tc>
                  <a:txBody>
                    <a:bodyPr/>
                    <a:lstStyle/>
                    <a:p>
                      <a:r>
                        <a:rPr lang="en-IN" dirty="0" smtClean="0"/>
                        <a:t>Tomita 5</a:t>
                      </a:r>
                      <a:endParaRPr lang="en-US" dirty="0"/>
                    </a:p>
                  </a:txBody>
                  <a:tcPr/>
                </a:tc>
                <a:tc>
                  <a:txBody>
                    <a:bodyPr/>
                    <a:lstStyle/>
                    <a:p>
                      <a:r>
                        <a:rPr lang="en-IN" dirty="0" smtClean="0"/>
                        <a:t>6</a:t>
                      </a:r>
                      <a:endParaRPr lang="en-US" dirty="0"/>
                    </a:p>
                  </a:txBody>
                  <a:tcPr/>
                </a:tc>
                <a:tc>
                  <a:txBody>
                    <a:bodyPr/>
                    <a:lstStyle/>
                    <a:p>
                      <a:r>
                        <a:rPr lang="en-IN" dirty="0" smtClean="0"/>
                        <a:t>001010,</a:t>
                      </a:r>
                    </a:p>
                    <a:p>
                      <a:r>
                        <a:rPr lang="en-IN" dirty="0" smtClean="0"/>
                        <a:t>011110</a:t>
                      </a:r>
                      <a:endParaRPr lang="en-US" dirty="0"/>
                    </a:p>
                  </a:txBody>
                  <a:tcPr/>
                </a:tc>
                <a:tc>
                  <a:txBody>
                    <a:bodyPr/>
                    <a:lstStyle/>
                    <a:p>
                      <a:r>
                        <a:rPr lang="en-IN" dirty="0" smtClean="0"/>
                        <a:t>0.0247, 0.108</a:t>
                      </a:r>
                      <a:endParaRPr lang="en-US" dirty="0"/>
                    </a:p>
                  </a:txBody>
                  <a:tcPr/>
                </a:tc>
                <a:tc>
                  <a:txBody>
                    <a:bodyPr/>
                    <a:lstStyle/>
                    <a:p>
                      <a:r>
                        <a:rPr lang="en-IN" dirty="0" smtClean="0"/>
                        <a:t>0.039</a:t>
                      </a:r>
                      <a:endParaRPr lang="en-US" dirty="0"/>
                    </a:p>
                  </a:txBody>
                  <a:tcPr/>
                </a:tc>
              </a:tr>
              <a:tr h="1008112">
                <a:tc>
                  <a:txBody>
                    <a:bodyPr/>
                    <a:lstStyle/>
                    <a:p>
                      <a:r>
                        <a:rPr lang="en-IN" dirty="0" smtClean="0"/>
                        <a:t>Tomita 5</a:t>
                      </a:r>
                      <a:endParaRPr lang="en-US" dirty="0"/>
                    </a:p>
                  </a:txBody>
                  <a:tcPr/>
                </a:tc>
                <a:tc>
                  <a:txBody>
                    <a:bodyPr/>
                    <a:lstStyle/>
                    <a:p>
                      <a:r>
                        <a:rPr lang="en-IN" dirty="0" smtClean="0"/>
                        <a:t>7</a:t>
                      </a:r>
                      <a:endParaRPr lang="en-US" dirty="0"/>
                    </a:p>
                  </a:txBody>
                  <a:tcPr/>
                </a:tc>
                <a:tc>
                  <a:txBody>
                    <a:bodyPr/>
                    <a:lstStyle/>
                    <a:p>
                      <a:r>
                        <a:rPr lang="en-IN" dirty="0" smtClean="0"/>
                        <a:t>0000111,</a:t>
                      </a:r>
                    </a:p>
                    <a:p>
                      <a:r>
                        <a:rPr lang="en-IN" dirty="0" smtClean="0"/>
                        <a:t>1111100</a:t>
                      </a:r>
                      <a:endParaRPr lang="en-US" dirty="0"/>
                    </a:p>
                  </a:txBody>
                  <a:tcPr/>
                </a:tc>
                <a:tc>
                  <a:txBody>
                    <a:bodyPr/>
                    <a:lstStyle/>
                    <a:p>
                      <a:r>
                        <a:rPr lang="en-IN" dirty="0" smtClean="0"/>
                        <a:t>0.025, 0.0119</a:t>
                      </a:r>
                      <a:endParaRPr lang="en-US" dirty="0"/>
                    </a:p>
                  </a:txBody>
                  <a:tcPr/>
                </a:tc>
                <a:tc>
                  <a:txBody>
                    <a:bodyPr/>
                    <a:lstStyle/>
                    <a:p>
                      <a:r>
                        <a:rPr lang="en-IN" dirty="0" smtClean="0"/>
                        <a:t>0.047</a:t>
                      </a:r>
                      <a:endParaRPr lang="en-US" dirty="0"/>
                    </a:p>
                  </a:txBody>
                  <a:tcPr/>
                </a:tc>
              </a:tr>
              <a:tr h="1008112">
                <a:tc>
                  <a:txBody>
                    <a:bodyPr/>
                    <a:lstStyle/>
                    <a:p>
                      <a:r>
                        <a:rPr lang="en-IN" dirty="0" smtClean="0"/>
                        <a:t>Tomita 5</a:t>
                      </a:r>
                      <a:endParaRPr lang="en-US" dirty="0"/>
                    </a:p>
                  </a:txBody>
                  <a:tcPr/>
                </a:tc>
                <a:tc>
                  <a:txBody>
                    <a:bodyPr/>
                    <a:lstStyle/>
                    <a:p>
                      <a:r>
                        <a:rPr lang="en-IN" dirty="0" smtClean="0"/>
                        <a:t>5</a:t>
                      </a:r>
                      <a:endParaRPr lang="en-US" dirty="0"/>
                    </a:p>
                  </a:txBody>
                  <a:tcPr/>
                </a:tc>
                <a:tc>
                  <a:txBody>
                    <a:bodyPr/>
                    <a:lstStyle/>
                    <a:p>
                      <a:r>
                        <a:rPr lang="en-IN" dirty="0" smtClean="0"/>
                        <a:t>11000</a:t>
                      </a:r>
                      <a:endParaRPr lang="en-US" dirty="0"/>
                    </a:p>
                  </a:txBody>
                  <a:tcPr/>
                </a:tc>
                <a:tc>
                  <a:txBody>
                    <a:bodyPr/>
                    <a:lstStyle/>
                    <a:p>
                      <a:r>
                        <a:rPr lang="en-IN" dirty="0" smtClean="0"/>
                        <a:t>0.0013</a:t>
                      </a:r>
                      <a:endParaRPr lang="en-US" dirty="0"/>
                    </a:p>
                  </a:txBody>
                  <a:tcPr/>
                </a:tc>
                <a:tc>
                  <a:txBody>
                    <a:bodyPr/>
                    <a:lstStyle/>
                    <a:p>
                      <a:r>
                        <a:rPr lang="en-IN" dirty="0" smtClean="0"/>
                        <a:t>4.236</a:t>
                      </a:r>
                      <a:endParaRPr lang="en-US" dirty="0"/>
                    </a:p>
                  </a:txBody>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664" y="404664"/>
            <a:ext cx="3727752" cy="769441"/>
          </a:xfrm>
          <a:prstGeom prst="rect">
            <a:avLst/>
          </a:prstGeom>
          <a:noFill/>
        </p:spPr>
        <p:txBody>
          <a:bodyPr wrap="none" rtlCol="0">
            <a:spAutoFit/>
          </a:bodyPr>
          <a:lstStyle/>
          <a:p>
            <a:r>
              <a:rPr lang="en-IN" sz="4400" b="1" dirty="0" smtClean="0"/>
              <a:t>Accuracy check</a:t>
            </a:r>
            <a:endParaRPr lang="en-US" sz="4400" b="1" dirty="0"/>
          </a:p>
        </p:txBody>
      </p:sp>
      <p:graphicFrame>
        <p:nvGraphicFramePr>
          <p:cNvPr id="4" name="Table 3"/>
          <p:cNvGraphicFramePr>
            <a:graphicFrameLocks noGrp="1"/>
          </p:cNvGraphicFramePr>
          <p:nvPr/>
        </p:nvGraphicFramePr>
        <p:xfrm>
          <a:off x="467544" y="1700808"/>
          <a:ext cx="7254806" cy="3816426"/>
        </p:xfrm>
        <a:graphic>
          <a:graphicData uri="http://schemas.openxmlformats.org/drawingml/2006/table">
            <a:tbl>
              <a:tblPr firstRow="1" bandRow="1">
                <a:tableStyleId>{5C22544A-7EE6-4342-B048-85BDC9FD1C3A}</a:tableStyleId>
              </a:tblPr>
              <a:tblGrid>
                <a:gridCol w="1036401"/>
                <a:gridCol w="1036401"/>
                <a:gridCol w="1036401"/>
                <a:gridCol w="1036401"/>
                <a:gridCol w="1036401"/>
                <a:gridCol w="1290955"/>
                <a:gridCol w="781846"/>
              </a:tblGrid>
              <a:tr h="724199">
                <a:tc>
                  <a:txBody>
                    <a:bodyPr/>
                    <a:lstStyle/>
                    <a:p>
                      <a:r>
                        <a:rPr lang="en-IN" dirty="0" smtClean="0"/>
                        <a:t>Hidden size</a:t>
                      </a:r>
                      <a:endParaRPr lang="en-US" dirty="0"/>
                    </a:p>
                  </a:txBody>
                  <a:tcPr/>
                </a:tc>
                <a:tc>
                  <a:txBody>
                    <a:bodyPr/>
                    <a:lstStyle/>
                    <a:p>
                      <a:r>
                        <a:rPr lang="en-IN" dirty="0" smtClean="0"/>
                        <a:t>Time</a:t>
                      </a:r>
                      <a:endParaRPr lang="en-US" dirty="0"/>
                    </a:p>
                  </a:txBody>
                  <a:tcPr/>
                </a:tc>
                <a:tc>
                  <a:txBody>
                    <a:bodyPr/>
                    <a:lstStyle/>
                    <a:p>
                      <a:r>
                        <a:rPr lang="en-IN" dirty="0" smtClean="0"/>
                        <a:t>DFA size</a:t>
                      </a:r>
                      <a:endParaRPr lang="en-US" dirty="0"/>
                    </a:p>
                  </a:txBody>
                  <a:tcPr/>
                </a:tc>
                <a:tc>
                  <a:txBody>
                    <a:bodyPr/>
                    <a:lstStyle/>
                    <a:p>
                      <a:r>
                        <a:rPr lang="en-IN" dirty="0" smtClean="0"/>
                        <a:t>Average</a:t>
                      </a:r>
                    </a:p>
                    <a:p>
                      <a:r>
                        <a:rPr lang="en-IN" dirty="0" smtClean="0"/>
                        <a:t>10</a:t>
                      </a:r>
                      <a:endParaRPr lang="en-US" dirty="0"/>
                    </a:p>
                  </a:txBody>
                  <a:tcPr>
                    <a:solidFill>
                      <a:schemeClr val="tx1"/>
                    </a:solidFill>
                  </a:tcPr>
                </a:tc>
                <a:tc>
                  <a:txBody>
                    <a:bodyPr/>
                    <a:lstStyle/>
                    <a:p>
                      <a:r>
                        <a:rPr lang="en-IN" dirty="0" smtClean="0"/>
                        <a:t>accuracy</a:t>
                      </a:r>
                    </a:p>
                    <a:p>
                      <a:r>
                        <a:rPr lang="en-IN" baseline="0" dirty="0" smtClean="0"/>
                        <a:t>50 </a:t>
                      </a:r>
                      <a:endParaRPr lang="en-US" dirty="0"/>
                    </a:p>
                  </a:txBody>
                  <a:tcPr>
                    <a:solidFill>
                      <a:schemeClr val="tx1"/>
                    </a:solidFill>
                  </a:tcPr>
                </a:tc>
                <a:tc>
                  <a:txBody>
                    <a:bodyPr/>
                    <a:lstStyle/>
                    <a:p>
                      <a:r>
                        <a:rPr lang="en-IN" dirty="0" smtClean="0"/>
                        <a:t>on </a:t>
                      </a:r>
                      <a:r>
                        <a:rPr lang="en-IN" baseline="0" dirty="0" smtClean="0"/>
                        <a:t>length</a:t>
                      </a:r>
                    </a:p>
                    <a:p>
                      <a:r>
                        <a:rPr lang="en-IN" baseline="0" dirty="0" smtClean="0"/>
                        <a:t>100</a:t>
                      </a:r>
                      <a:endParaRPr lang="en-US" dirty="0"/>
                    </a:p>
                  </a:txBody>
                  <a:tcPr>
                    <a:solidFill>
                      <a:schemeClr val="tx1"/>
                    </a:solidFill>
                  </a:tcPr>
                </a:tc>
                <a:tc>
                  <a:txBody>
                    <a:bodyPr/>
                    <a:lstStyle/>
                    <a:p>
                      <a:r>
                        <a:rPr lang="en-IN" dirty="0" smtClean="0"/>
                        <a:t>Train</a:t>
                      </a:r>
                      <a:endParaRPr lang="en-US" dirty="0"/>
                    </a:p>
                  </a:txBody>
                  <a:tcPr/>
                </a:tc>
              </a:tr>
              <a:tr h="724199">
                <a:tc>
                  <a:txBody>
                    <a:bodyPr/>
                    <a:lstStyle/>
                    <a:p>
                      <a:r>
                        <a:rPr lang="en-IN" dirty="0" smtClean="0"/>
                        <a:t>10</a:t>
                      </a:r>
                      <a:endParaRPr lang="en-US" dirty="0"/>
                    </a:p>
                  </a:txBody>
                  <a:tcPr/>
                </a:tc>
                <a:tc>
                  <a:txBody>
                    <a:bodyPr/>
                    <a:lstStyle/>
                    <a:p>
                      <a:r>
                        <a:rPr lang="en-IN" dirty="0" smtClean="0"/>
                        <a:t>36s</a:t>
                      </a:r>
                      <a:endParaRPr lang="en-US" dirty="0"/>
                    </a:p>
                  </a:txBody>
                  <a:tcPr/>
                </a:tc>
                <a:tc>
                  <a:txBody>
                    <a:bodyPr/>
                    <a:lstStyle/>
                    <a:p>
                      <a:r>
                        <a:rPr lang="en-IN" dirty="0" smtClean="0"/>
                        <a:t>12, 15, 21</a:t>
                      </a:r>
                      <a:endParaRPr lang="en-US" dirty="0"/>
                    </a:p>
                  </a:txBody>
                  <a:tcPr/>
                </a:tc>
                <a:tc>
                  <a:txBody>
                    <a:bodyPr/>
                    <a:lstStyle/>
                    <a:p>
                      <a:r>
                        <a:rPr lang="en-IN" dirty="0" smtClean="0"/>
                        <a:t>46.78%</a:t>
                      </a:r>
                      <a:endParaRPr lang="en-US" dirty="0"/>
                    </a:p>
                  </a:txBody>
                  <a:tcPr/>
                </a:tc>
                <a:tc>
                  <a:txBody>
                    <a:bodyPr/>
                    <a:lstStyle/>
                    <a:p>
                      <a:r>
                        <a:rPr lang="en-IN" dirty="0" smtClean="0"/>
                        <a:t>49%</a:t>
                      </a:r>
                      <a:endParaRPr lang="en-US" dirty="0"/>
                    </a:p>
                  </a:txBody>
                  <a:tcPr/>
                </a:tc>
                <a:tc>
                  <a:txBody>
                    <a:bodyPr/>
                    <a:lstStyle/>
                    <a:p>
                      <a:r>
                        <a:rPr lang="en-IN" dirty="0" smtClean="0"/>
                        <a:t>68.09%</a:t>
                      </a:r>
                      <a:endParaRPr lang="en-US" dirty="0"/>
                    </a:p>
                  </a:txBody>
                  <a:tcPr/>
                </a:tc>
                <a:tc>
                  <a:txBody>
                    <a:bodyPr/>
                    <a:lstStyle/>
                    <a:p>
                      <a:r>
                        <a:rPr lang="en-IN" dirty="0" smtClean="0"/>
                        <a:t>46.25%</a:t>
                      </a:r>
                      <a:endParaRPr lang="en-US" dirty="0"/>
                    </a:p>
                  </a:txBody>
                  <a:tcPr/>
                </a:tc>
              </a:tr>
              <a:tr h="724199">
                <a:tc>
                  <a:txBody>
                    <a:bodyPr/>
                    <a:lstStyle/>
                    <a:p>
                      <a:r>
                        <a:rPr lang="en-IN" dirty="0" smtClean="0"/>
                        <a:t>50</a:t>
                      </a:r>
                      <a:endParaRPr lang="en-US" dirty="0"/>
                    </a:p>
                  </a:txBody>
                  <a:tcPr/>
                </a:tc>
                <a:tc>
                  <a:txBody>
                    <a:bodyPr/>
                    <a:lstStyle/>
                    <a:p>
                      <a:r>
                        <a:rPr lang="en-IN" dirty="0" smtClean="0"/>
                        <a:t>49s</a:t>
                      </a:r>
                      <a:endParaRPr lang="en-US" dirty="0"/>
                    </a:p>
                  </a:txBody>
                  <a:tcPr/>
                </a:tc>
                <a:tc>
                  <a:txBody>
                    <a:bodyPr/>
                    <a:lstStyle/>
                    <a:p>
                      <a:r>
                        <a:rPr lang="en-IN" dirty="0" smtClean="0"/>
                        <a:t>2,</a:t>
                      </a:r>
                      <a:r>
                        <a:rPr lang="en-IN" baseline="0" dirty="0" smtClean="0"/>
                        <a:t> 4, 14, 85</a:t>
                      </a:r>
                      <a:endParaRPr lang="en-US" dirty="0"/>
                    </a:p>
                  </a:txBody>
                  <a:tcPr/>
                </a:tc>
                <a:tc>
                  <a:txBody>
                    <a:bodyPr/>
                    <a:lstStyle/>
                    <a:p>
                      <a:r>
                        <a:rPr lang="en-IN" dirty="0" smtClean="0"/>
                        <a:t>83.1%</a:t>
                      </a:r>
                      <a:endParaRPr lang="en-US" dirty="0"/>
                    </a:p>
                  </a:txBody>
                  <a:tcPr/>
                </a:tc>
                <a:tc>
                  <a:txBody>
                    <a:bodyPr/>
                    <a:lstStyle/>
                    <a:p>
                      <a:r>
                        <a:rPr lang="en-IN" dirty="0" smtClean="0"/>
                        <a:t>85.04%</a:t>
                      </a:r>
                      <a:endParaRPr lang="en-US" dirty="0"/>
                    </a:p>
                  </a:txBody>
                  <a:tcPr/>
                </a:tc>
                <a:tc>
                  <a:txBody>
                    <a:bodyPr/>
                    <a:lstStyle/>
                    <a:p>
                      <a:r>
                        <a:rPr lang="en-IN" dirty="0" smtClean="0"/>
                        <a:t>72%</a:t>
                      </a:r>
                      <a:endParaRPr lang="en-US" dirty="0"/>
                    </a:p>
                  </a:txBody>
                  <a:tcPr/>
                </a:tc>
                <a:tc>
                  <a:txBody>
                    <a:bodyPr/>
                    <a:lstStyle/>
                    <a:p>
                      <a:r>
                        <a:rPr lang="en-IN" dirty="0" smtClean="0"/>
                        <a:t>59.96%</a:t>
                      </a:r>
                      <a:endParaRPr lang="en-US" dirty="0"/>
                    </a:p>
                  </a:txBody>
                  <a:tcPr/>
                </a:tc>
              </a:tr>
              <a:tr h="724199">
                <a:tc>
                  <a:txBody>
                    <a:bodyPr/>
                    <a:lstStyle/>
                    <a:p>
                      <a:r>
                        <a:rPr lang="en-IN" dirty="0" smtClean="0"/>
                        <a:t>100</a:t>
                      </a:r>
                      <a:endParaRPr lang="en-US" dirty="0"/>
                    </a:p>
                  </a:txBody>
                  <a:tcPr/>
                </a:tc>
                <a:tc>
                  <a:txBody>
                    <a:bodyPr/>
                    <a:lstStyle/>
                    <a:p>
                      <a:r>
                        <a:rPr lang="en-IN" dirty="0" smtClean="0"/>
                        <a:t>56s</a:t>
                      </a:r>
                      <a:endParaRPr lang="en-US" dirty="0"/>
                    </a:p>
                  </a:txBody>
                  <a:tcPr/>
                </a:tc>
                <a:tc>
                  <a:txBody>
                    <a:bodyPr/>
                    <a:lstStyle/>
                    <a:p>
                      <a:r>
                        <a:rPr lang="en-IN" dirty="0" smtClean="0"/>
                        <a:t>2, 3, 6, 24, 169</a:t>
                      </a:r>
                      <a:endParaRPr lang="en-US" dirty="0"/>
                    </a:p>
                  </a:txBody>
                  <a:tcPr/>
                </a:tc>
                <a:tc>
                  <a:txBody>
                    <a:bodyPr/>
                    <a:lstStyle/>
                    <a:p>
                      <a:r>
                        <a:rPr lang="en-IN" dirty="0" smtClean="0"/>
                        <a:t>100%</a:t>
                      </a:r>
                      <a:endParaRPr lang="en-US" dirty="0"/>
                    </a:p>
                  </a:txBody>
                  <a:tcPr/>
                </a:tc>
                <a:tc>
                  <a:txBody>
                    <a:bodyPr/>
                    <a:lstStyle/>
                    <a:p>
                      <a:r>
                        <a:rPr lang="en-IN" dirty="0" smtClean="0"/>
                        <a:t>100%</a:t>
                      </a:r>
                      <a:endParaRPr lang="en-US" dirty="0"/>
                    </a:p>
                  </a:txBody>
                  <a:tcPr/>
                </a:tc>
                <a:tc>
                  <a:txBody>
                    <a:bodyPr/>
                    <a:lstStyle/>
                    <a:p>
                      <a:r>
                        <a:rPr lang="en-IN" dirty="0" smtClean="0"/>
                        <a:t>98%</a:t>
                      </a:r>
                      <a:endParaRPr lang="en-US" dirty="0"/>
                    </a:p>
                  </a:txBody>
                  <a:tcPr/>
                </a:tc>
                <a:tc>
                  <a:txBody>
                    <a:bodyPr/>
                    <a:lstStyle/>
                    <a:p>
                      <a:r>
                        <a:rPr lang="en-IN" dirty="0" smtClean="0"/>
                        <a:t>54.68%</a:t>
                      </a:r>
                      <a:endParaRPr lang="en-US" dirty="0"/>
                    </a:p>
                  </a:txBody>
                  <a:tcPr/>
                </a:tc>
              </a:tr>
              <a:tr h="919630">
                <a:tc>
                  <a:txBody>
                    <a:bodyPr/>
                    <a:lstStyle/>
                    <a:p>
                      <a:r>
                        <a:rPr lang="en-IN" dirty="0" smtClean="0"/>
                        <a:t>200</a:t>
                      </a:r>
                      <a:endParaRPr lang="en-US" dirty="0"/>
                    </a:p>
                  </a:txBody>
                  <a:tcPr/>
                </a:tc>
                <a:tc>
                  <a:txBody>
                    <a:bodyPr/>
                    <a:lstStyle/>
                    <a:p>
                      <a:r>
                        <a:rPr lang="en-IN" dirty="0" smtClean="0"/>
                        <a:t>78s</a:t>
                      </a:r>
                      <a:endParaRPr lang="en-US" dirty="0"/>
                    </a:p>
                  </a:txBody>
                  <a:tcPr/>
                </a:tc>
                <a:tc>
                  <a:txBody>
                    <a:bodyPr/>
                    <a:lstStyle/>
                    <a:p>
                      <a:r>
                        <a:rPr lang="en-IN" dirty="0" smtClean="0"/>
                        <a:t>2, 4, 10, 20, 52, 263,</a:t>
                      </a:r>
                      <a:r>
                        <a:rPr lang="en-IN" baseline="0" dirty="0" smtClean="0"/>
                        <a:t> 429</a:t>
                      </a:r>
                      <a:endParaRPr lang="en-US" dirty="0"/>
                    </a:p>
                  </a:txBody>
                  <a:tcPr/>
                </a:tc>
                <a:tc>
                  <a:txBody>
                    <a:bodyPr/>
                    <a:lstStyle/>
                    <a:p>
                      <a:r>
                        <a:rPr lang="en-IN" dirty="0" smtClean="0"/>
                        <a:t>100%</a:t>
                      </a:r>
                      <a:endParaRPr lang="en-US" dirty="0"/>
                    </a:p>
                  </a:txBody>
                  <a:tcPr/>
                </a:tc>
                <a:tc>
                  <a:txBody>
                    <a:bodyPr/>
                    <a:lstStyle/>
                    <a:p>
                      <a:r>
                        <a:rPr lang="en-IN" dirty="0" smtClean="0"/>
                        <a:t>85%</a:t>
                      </a:r>
                      <a:endParaRPr lang="en-US" dirty="0"/>
                    </a:p>
                  </a:txBody>
                  <a:tcPr/>
                </a:tc>
                <a:tc>
                  <a:txBody>
                    <a:bodyPr/>
                    <a:lstStyle/>
                    <a:p>
                      <a:r>
                        <a:rPr lang="en-IN" dirty="0" smtClean="0"/>
                        <a:t>99.01%</a:t>
                      </a:r>
                      <a:endParaRPr lang="en-US" dirty="0"/>
                    </a:p>
                  </a:txBody>
                  <a:tcPr/>
                </a:tc>
                <a:tc>
                  <a:txBody>
                    <a:bodyPr/>
                    <a:lstStyle/>
                    <a:p>
                      <a:r>
                        <a:rPr lang="en-IN" dirty="0" smtClean="0"/>
                        <a:t>89.20%</a:t>
                      </a:r>
                      <a:endParaRPr lang="en-US" dirty="0"/>
                    </a:p>
                  </a:txBody>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extracted DFAs</a:t>
            </a:r>
            <a:endParaRPr lang="en-US" dirty="0"/>
          </a:p>
        </p:txBody>
      </p:sp>
      <p:pic>
        <p:nvPicPr>
          <p:cNvPr id="4" name="Picture 3" descr="DFA_state12.jpg"/>
          <p:cNvPicPr>
            <a:picLocks noChangeAspect="1"/>
          </p:cNvPicPr>
          <p:nvPr/>
        </p:nvPicPr>
        <p:blipFill>
          <a:blip r:embed="rId2" cstate="print"/>
          <a:stretch>
            <a:fillRect/>
          </a:stretch>
        </p:blipFill>
        <p:spPr>
          <a:xfrm>
            <a:off x="179512" y="1628800"/>
            <a:ext cx="8676457" cy="46085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fa_state24.png"/>
          <p:cNvPicPr>
            <a:picLocks noChangeAspect="1"/>
          </p:cNvPicPr>
          <p:nvPr/>
        </p:nvPicPr>
        <p:blipFill>
          <a:blip r:embed="rId2" cstate="print"/>
          <a:stretch>
            <a:fillRect/>
          </a:stretch>
        </p:blipFill>
        <p:spPr>
          <a:xfrm>
            <a:off x="179512" y="1412776"/>
            <a:ext cx="8964488" cy="4752528"/>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Observation</a:t>
            </a:r>
            <a:endParaRPr lang="en-US" dirty="0"/>
          </a:p>
        </p:txBody>
      </p:sp>
      <p:sp>
        <p:nvSpPr>
          <p:cNvPr id="4" name="Content Placeholder 3"/>
          <p:cNvSpPr>
            <a:spLocks noGrp="1"/>
          </p:cNvSpPr>
          <p:nvPr>
            <p:ph idx="1"/>
          </p:nvPr>
        </p:nvSpPr>
        <p:spPr/>
        <p:txBody>
          <a:bodyPr/>
          <a:lstStyle/>
          <a:p>
            <a:r>
              <a:rPr lang="en-IN" dirty="0" smtClean="0"/>
              <a:t>Internal configuration of the network is not considered.</a:t>
            </a:r>
          </a:p>
          <a:p>
            <a:r>
              <a:rPr lang="en-IN" dirty="0" smtClean="0"/>
              <a:t>Dynamically no parameter is required.</a:t>
            </a:r>
          </a:p>
          <a:p>
            <a:r>
              <a:rPr lang="en-IN" dirty="0" smtClean="0"/>
              <a:t>Extract larger state automata in less time. </a:t>
            </a:r>
          </a:p>
          <a:p>
            <a:r>
              <a:rPr lang="en-IN" dirty="0" smtClean="0"/>
              <a:t>Number of states in minimal DFA is more than number of states in network.</a:t>
            </a:r>
          </a:p>
          <a:p>
            <a:r>
              <a:rPr lang="en-IN" dirty="0" smtClean="0"/>
              <a:t>Gives better accuracy in less time and is not much affected by size of hidden dimension.</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980728"/>
            <a:ext cx="7772400" cy="1470025"/>
          </a:xfrm>
        </p:spPr>
        <p:txBody>
          <a:bodyPr/>
          <a:lstStyle/>
          <a:p>
            <a:r>
              <a:rPr lang="en-IN" dirty="0" smtClean="0"/>
              <a:t>Experiment-3</a:t>
            </a:r>
            <a:endParaRPr lang="en-US" dirty="0"/>
          </a:p>
        </p:txBody>
      </p:sp>
      <p:sp>
        <p:nvSpPr>
          <p:cNvPr id="3" name="Subtitle 2"/>
          <p:cNvSpPr>
            <a:spLocks noGrp="1"/>
          </p:cNvSpPr>
          <p:nvPr>
            <p:ph type="subTitle" idx="1"/>
          </p:nvPr>
        </p:nvSpPr>
        <p:spPr>
          <a:xfrm>
            <a:off x="1403648" y="2852936"/>
            <a:ext cx="6400800" cy="2639144"/>
          </a:xfrm>
        </p:spPr>
        <p:txBody>
          <a:bodyPr>
            <a:noAutofit/>
          </a:bodyPr>
          <a:lstStyle/>
          <a:p>
            <a:r>
              <a:rPr lang="en-IN" sz="5400" dirty="0" smtClean="0">
                <a:solidFill>
                  <a:schemeClr val="tx1"/>
                </a:solidFill>
              </a:rPr>
              <a:t>Extraction of WFA using spectral learning algorithm</a:t>
            </a:r>
            <a:endParaRPr lang="en-US" sz="5400"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Description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Penn Treebank dataset</a:t>
            </a:r>
          </a:p>
          <a:p>
            <a:r>
              <a:rPr lang="en-IN" dirty="0" smtClean="0"/>
              <a:t>3000 learning examples with 20 different symbols.</a:t>
            </a:r>
          </a:p>
          <a:p>
            <a:r>
              <a:rPr lang="en-IN" dirty="0" smtClean="0"/>
              <a:t>Training set contains 15,000 sequences. </a:t>
            </a:r>
          </a:p>
          <a:p>
            <a:r>
              <a:rPr lang="en-IN" dirty="0" smtClean="0"/>
              <a:t>Test set contains 10,000 sequences.</a:t>
            </a:r>
          </a:p>
          <a:p>
            <a:r>
              <a:rPr lang="en-IN" dirty="0" smtClean="0"/>
              <a:t>Parameters:</a:t>
            </a:r>
          </a:p>
          <a:p>
            <a:pPr>
              <a:buNone/>
            </a:pPr>
            <a:r>
              <a:rPr lang="en-IN" dirty="0" smtClean="0"/>
              <a:t>     value of S (set of suffix size)=200*200</a:t>
            </a:r>
          </a:p>
          <a:p>
            <a:pPr>
              <a:buNone/>
            </a:pPr>
            <a:r>
              <a:rPr lang="en-IN" dirty="0" smtClean="0"/>
              <a:t>     value of P (set of prefix size)= 100*100</a:t>
            </a:r>
          </a:p>
          <a:p>
            <a:pPr>
              <a:buNone/>
            </a:pPr>
            <a:r>
              <a:rPr lang="en-IN" dirty="0" smtClean="0"/>
              <a:t>     basis size= 25*25, 50*50, 100*100</a:t>
            </a:r>
          </a:p>
          <a:p>
            <a:pPr>
              <a:buNone/>
            </a:pPr>
            <a:r>
              <a:rPr lang="en-IN" dirty="0" smtClean="0"/>
              <a:t>     rank value= 2</a:t>
            </a:r>
          </a:p>
          <a:p>
            <a:r>
              <a:rPr lang="en-IN" dirty="0" smtClean="0"/>
              <a:t>Metric : Error rate in predicting the next symbol in the sequence</a:t>
            </a:r>
          </a:p>
          <a:p>
            <a:pPr>
              <a:buNone/>
            </a:pPr>
            <a:r>
              <a:rPr lang="en-IN"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Extraction algorithm-1: Quantization algorithm</a:t>
            </a:r>
            <a:endParaRPr lang="en-US" dirty="0"/>
          </a:p>
        </p:txBody>
      </p:sp>
      <p:sp>
        <p:nvSpPr>
          <p:cNvPr id="3" name="Content Placeholder 2"/>
          <p:cNvSpPr>
            <a:spLocks noGrp="1"/>
          </p:cNvSpPr>
          <p:nvPr>
            <p:ph idx="1"/>
          </p:nvPr>
        </p:nvSpPr>
        <p:spPr/>
        <p:txBody>
          <a:bodyPr>
            <a:normAutofit lnSpcReduction="10000"/>
          </a:bodyPr>
          <a:lstStyle/>
          <a:p>
            <a:r>
              <a:rPr lang="en-IN" dirty="0" smtClean="0"/>
              <a:t>Motivation: To train a network to correctly classify unseen strings and extract the full FSA that represents all the states of the network.</a:t>
            </a:r>
          </a:p>
          <a:p>
            <a:endParaRPr lang="en-IN" dirty="0" smtClean="0"/>
          </a:p>
          <a:p>
            <a:r>
              <a:rPr lang="en-IN" dirty="0" smtClean="0"/>
              <a:t>Dataset: Set of seven relatively simple  regular grammars studied by Tomita. </a:t>
            </a:r>
          </a:p>
          <a:p>
            <a:pPr>
              <a:buNone/>
            </a:pPr>
            <a:endParaRPr lang="en-IN" dirty="0" smtClean="0"/>
          </a:p>
          <a:p>
            <a:r>
              <a:rPr lang="en-IN" dirty="0" smtClean="0"/>
              <a:t>Extraction: Extracting what model has learned.</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71600" y="1412775"/>
          <a:ext cx="7128792" cy="4824536"/>
        </p:xfrm>
        <a:graphic>
          <a:graphicData uri="http://schemas.openxmlformats.org/drawingml/2006/table">
            <a:tbl>
              <a:tblPr firstRow="1" bandRow="1">
                <a:tableStyleId>{073A0DAA-6AF3-43AB-8588-CEC1D06C72B9}</a:tableStyleId>
              </a:tblPr>
              <a:tblGrid>
                <a:gridCol w="1782198"/>
                <a:gridCol w="1782198"/>
                <a:gridCol w="1782198"/>
                <a:gridCol w="1782198"/>
              </a:tblGrid>
              <a:tr h="66607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67.96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65.98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69.87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63.89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63.57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1043608" y="1556792"/>
            <a:ext cx="1653017" cy="369332"/>
          </a:xfrm>
          <a:prstGeom prst="rect">
            <a:avLst/>
          </a:prstGeom>
          <a:noFill/>
        </p:spPr>
        <p:txBody>
          <a:bodyPr wrap="none" rtlCol="0">
            <a:spAutoFit/>
          </a:bodyPr>
          <a:lstStyle/>
          <a:p>
            <a:r>
              <a:rPr lang="en-IN" dirty="0" smtClean="0"/>
              <a:t>Word sequence</a:t>
            </a:r>
            <a:endParaRPr lang="en-US" dirty="0"/>
          </a:p>
        </p:txBody>
      </p:sp>
      <p:sp>
        <p:nvSpPr>
          <p:cNvPr id="4" name="TextBox 3"/>
          <p:cNvSpPr txBox="1"/>
          <p:nvPr/>
        </p:nvSpPr>
        <p:spPr>
          <a:xfrm>
            <a:off x="3203848" y="1556792"/>
            <a:ext cx="825867" cy="369332"/>
          </a:xfrm>
          <a:prstGeom prst="rect">
            <a:avLst/>
          </a:prstGeom>
          <a:noFill/>
        </p:spPr>
        <p:txBody>
          <a:bodyPr wrap="none" rtlCol="0">
            <a:spAutoFit/>
          </a:bodyPr>
          <a:lstStyle/>
          <a:p>
            <a:r>
              <a:rPr lang="en-IN" dirty="0" smtClean="0"/>
              <a:t>Basis K</a:t>
            </a:r>
            <a:endParaRPr lang="en-US" dirty="0"/>
          </a:p>
        </p:txBody>
      </p:sp>
      <p:sp>
        <p:nvSpPr>
          <p:cNvPr id="5" name="TextBox 4"/>
          <p:cNvSpPr txBox="1"/>
          <p:nvPr/>
        </p:nvSpPr>
        <p:spPr>
          <a:xfrm>
            <a:off x="4788024" y="1412776"/>
            <a:ext cx="1255472" cy="646331"/>
          </a:xfrm>
          <a:prstGeom prst="rect">
            <a:avLst/>
          </a:prstGeom>
          <a:noFill/>
        </p:spPr>
        <p:txBody>
          <a:bodyPr wrap="none" rtlCol="0">
            <a:spAutoFit/>
          </a:bodyPr>
          <a:lstStyle/>
          <a:p>
            <a:r>
              <a:rPr lang="en-IN" dirty="0" smtClean="0"/>
              <a:t>Number of </a:t>
            </a:r>
          </a:p>
          <a:p>
            <a:r>
              <a:rPr lang="en-IN" dirty="0" smtClean="0"/>
              <a:t>states</a:t>
            </a:r>
            <a:endParaRPr lang="en-US" dirty="0"/>
          </a:p>
        </p:txBody>
      </p:sp>
      <p:sp>
        <p:nvSpPr>
          <p:cNvPr id="6" name="TextBox 5"/>
          <p:cNvSpPr txBox="1"/>
          <p:nvPr/>
        </p:nvSpPr>
        <p:spPr>
          <a:xfrm>
            <a:off x="6444208" y="1340768"/>
            <a:ext cx="1277401" cy="646331"/>
          </a:xfrm>
          <a:prstGeom prst="rect">
            <a:avLst/>
          </a:prstGeom>
          <a:noFill/>
        </p:spPr>
        <p:txBody>
          <a:bodyPr wrap="none" rtlCol="0">
            <a:spAutoFit/>
          </a:bodyPr>
          <a:lstStyle/>
          <a:p>
            <a:r>
              <a:rPr lang="en-IN" dirty="0" smtClean="0"/>
              <a:t>Word Error </a:t>
            </a:r>
          </a:p>
          <a:p>
            <a:r>
              <a:rPr lang="en-IN" dirty="0" smtClean="0"/>
              <a:t>rate(%)</a:t>
            </a:r>
            <a:endParaRPr lang="en-US" dirty="0"/>
          </a:p>
        </p:txBody>
      </p:sp>
      <p:sp>
        <p:nvSpPr>
          <p:cNvPr id="7" name="TextBox 6"/>
          <p:cNvSpPr txBox="1"/>
          <p:nvPr/>
        </p:nvSpPr>
        <p:spPr>
          <a:xfrm>
            <a:off x="1043608" y="404664"/>
            <a:ext cx="2512996" cy="369332"/>
          </a:xfrm>
          <a:prstGeom prst="rect">
            <a:avLst/>
          </a:prstGeom>
          <a:noFill/>
        </p:spPr>
        <p:txBody>
          <a:bodyPr wrap="none" rtlCol="0">
            <a:spAutoFit/>
          </a:bodyPr>
          <a:lstStyle/>
          <a:p>
            <a:r>
              <a:rPr lang="en-IN" dirty="0" smtClean="0"/>
              <a:t>Data set : Penn Treebank</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71600" y="1340768"/>
          <a:ext cx="7128792" cy="4896544"/>
        </p:xfrm>
        <a:graphic>
          <a:graphicData uri="http://schemas.openxmlformats.org/drawingml/2006/table">
            <a:tbl>
              <a:tblPr firstRow="1" bandRow="1">
                <a:tableStyleId>{073A0DAA-6AF3-43AB-8588-CEC1D06C72B9}</a:tableStyleId>
              </a:tblPr>
              <a:tblGrid>
                <a:gridCol w="1782198"/>
                <a:gridCol w="1782198"/>
                <a:gridCol w="1782198"/>
                <a:gridCol w="1782198"/>
              </a:tblGrid>
              <a:tr h="73808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50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62.43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63.92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64.00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63.97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r>
                        <a:rPr lang="en-IN" dirty="0" smtClean="0"/>
                        <a:t>unigram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100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smtClean="0"/>
                        <a:t>63.54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94066">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1043608" y="1556792"/>
            <a:ext cx="1653017" cy="369332"/>
          </a:xfrm>
          <a:prstGeom prst="rect">
            <a:avLst/>
          </a:prstGeom>
          <a:noFill/>
        </p:spPr>
        <p:txBody>
          <a:bodyPr wrap="none" rtlCol="0">
            <a:spAutoFit/>
          </a:bodyPr>
          <a:lstStyle/>
          <a:p>
            <a:r>
              <a:rPr lang="en-IN" dirty="0" smtClean="0"/>
              <a:t>Word sequence</a:t>
            </a:r>
            <a:endParaRPr lang="en-US" dirty="0"/>
          </a:p>
        </p:txBody>
      </p:sp>
      <p:sp>
        <p:nvSpPr>
          <p:cNvPr id="4" name="TextBox 3"/>
          <p:cNvSpPr txBox="1"/>
          <p:nvPr/>
        </p:nvSpPr>
        <p:spPr>
          <a:xfrm>
            <a:off x="3203848" y="1556792"/>
            <a:ext cx="825867" cy="369332"/>
          </a:xfrm>
          <a:prstGeom prst="rect">
            <a:avLst/>
          </a:prstGeom>
          <a:noFill/>
        </p:spPr>
        <p:txBody>
          <a:bodyPr wrap="none" rtlCol="0">
            <a:spAutoFit/>
          </a:bodyPr>
          <a:lstStyle/>
          <a:p>
            <a:r>
              <a:rPr lang="en-IN" dirty="0" smtClean="0"/>
              <a:t>Basis K</a:t>
            </a:r>
            <a:endParaRPr lang="en-US" dirty="0"/>
          </a:p>
        </p:txBody>
      </p:sp>
      <p:sp>
        <p:nvSpPr>
          <p:cNvPr id="5" name="TextBox 4"/>
          <p:cNvSpPr txBox="1"/>
          <p:nvPr/>
        </p:nvSpPr>
        <p:spPr>
          <a:xfrm>
            <a:off x="4788024" y="1412776"/>
            <a:ext cx="1255472" cy="646331"/>
          </a:xfrm>
          <a:prstGeom prst="rect">
            <a:avLst/>
          </a:prstGeom>
          <a:noFill/>
        </p:spPr>
        <p:txBody>
          <a:bodyPr wrap="none" rtlCol="0">
            <a:spAutoFit/>
          </a:bodyPr>
          <a:lstStyle/>
          <a:p>
            <a:r>
              <a:rPr lang="en-IN" dirty="0" smtClean="0"/>
              <a:t>Number of </a:t>
            </a:r>
          </a:p>
          <a:p>
            <a:r>
              <a:rPr lang="en-IN" dirty="0" smtClean="0"/>
              <a:t>states</a:t>
            </a:r>
            <a:endParaRPr lang="en-US" dirty="0"/>
          </a:p>
        </p:txBody>
      </p:sp>
      <p:sp>
        <p:nvSpPr>
          <p:cNvPr id="6" name="TextBox 5"/>
          <p:cNvSpPr txBox="1"/>
          <p:nvPr/>
        </p:nvSpPr>
        <p:spPr>
          <a:xfrm>
            <a:off x="6444208" y="1340768"/>
            <a:ext cx="1277401" cy="646331"/>
          </a:xfrm>
          <a:prstGeom prst="rect">
            <a:avLst/>
          </a:prstGeom>
          <a:noFill/>
        </p:spPr>
        <p:txBody>
          <a:bodyPr wrap="none" rtlCol="0">
            <a:spAutoFit/>
          </a:bodyPr>
          <a:lstStyle/>
          <a:p>
            <a:r>
              <a:rPr lang="en-IN" dirty="0" smtClean="0"/>
              <a:t>Word Error </a:t>
            </a:r>
          </a:p>
          <a:p>
            <a:r>
              <a:rPr lang="en-IN" dirty="0" smtClean="0"/>
              <a:t>rate(%)</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catter-plot.png"/>
          <p:cNvPicPr>
            <a:picLocks noChangeAspect="1"/>
          </p:cNvPicPr>
          <p:nvPr/>
        </p:nvPicPr>
        <p:blipFill>
          <a:blip r:embed="rId2" cstate="print"/>
          <a:stretch>
            <a:fillRect/>
          </a:stretch>
        </p:blipFill>
        <p:spPr>
          <a:xfrm>
            <a:off x="683568" y="1124744"/>
            <a:ext cx="7643926" cy="4968552"/>
          </a:xfrm>
          <a:prstGeom prst="rect">
            <a:avLst/>
          </a:prstGeom>
        </p:spPr>
      </p:pic>
      <p:pic>
        <p:nvPicPr>
          <p:cNvPr id="15" name="Picture 14" descr="scatter-plot.png"/>
          <p:cNvPicPr>
            <a:picLocks noChangeAspect="1"/>
          </p:cNvPicPr>
          <p:nvPr/>
        </p:nvPicPr>
        <p:blipFill>
          <a:blip r:embed="rId2" cstate="print"/>
          <a:stretch>
            <a:fillRect/>
          </a:stretch>
        </p:blipFill>
        <p:spPr>
          <a:xfrm>
            <a:off x="835968" y="1277144"/>
            <a:ext cx="7643926" cy="496855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Observation</a:t>
            </a:r>
            <a:endParaRPr lang="en-US" dirty="0"/>
          </a:p>
        </p:txBody>
      </p:sp>
      <p:sp>
        <p:nvSpPr>
          <p:cNvPr id="3" name="Content Placeholder 2"/>
          <p:cNvSpPr>
            <a:spLocks noGrp="1"/>
          </p:cNvSpPr>
          <p:nvPr>
            <p:ph idx="1"/>
          </p:nvPr>
        </p:nvSpPr>
        <p:spPr/>
        <p:txBody>
          <a:bodyPr/>
          <a:lstStyle/>
          <a:p>
            <a:r>
              <a:rPr lang="en-IN" dirty="0" smtClean="0"/>
              <a:t>When basis is small error rate is high with respect to increment in number of states.</a:t>
            </a:r>
          </a:p>
          <a:p>
            <a:endParaRPr lang="en-IN" dirty="0" smtClean="0"/>
          </a:p>
          <a:p>
            <a:r>
              <a:rPr lang="en-IN" dirty="0" smtClean="0"/>
              <a:t>As size of basis increases overall error rate declines.</a:t>
            </a:r>
          </a:p>
          <a:p>
            <a:endParaRPr lang="en-IN" dirty="0" smtClean="0"/>
          </a:p>
          <a:p>
            <a:r>
              <a:rPr lang="en-IN" dirty="0" smtClean="0"/>
              <a:t>Error rate increases with increment in number of states irrespective of size of basis.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3568" y="1700808"/>
            <a:ext cx="7772400" cy="1082551"/>
          </a:xfrm>
        </p:spPr>
        <p:txBody>
          <a:bodyPr/>
          <a:lstStyle/>
          <a:p>
            <a:r>
              <a:rPr lang="en-IN" dirty="0" smtClean="0"/>
              <a:t>PART-V</a:t>
            </a:r>
            <a:endParaRPr lang="en-US" dirty="0"/>
          </a:p>
        </p:txBody>
      </p:sp>
      <p:sp>
        <p:nvSpPr>
          <p:cNvPr id="7" name="Subtitle 6"/>
          <p:cNvSpPr>
            <a:spLocks noGrp="1"/>
          </p:cNvSpPr>
          <p:nvPr>
            <p:ph type="subTitle" idx="1"/>
          </p:nvPr>
        </p:nvSpPr>
        <p:spPr>
          <a:xfrm>
            <a:off x="1331640" y="2996952"/>
            <a:ext cx="6400800" cy="1752600"/>
          </a:xfrm>
        </p:spPr>
        <p:txBody>
          <a:bodyPr/>
          <a:lstStyle/>
          <a:p>
            <a:r>
              <a:rPr lang="en-IN" sz="6000" dirty="0" smtClean="0">
                <a:solidFill>
                  <a:schemeClr val="tx1"/>
                </a:solidFill>
              </a:rPr>
              <a:t>Interpretation</a:t>
            </a:r>
            <a:endParaRPr lang="en-US" sz="6000" dirty="0">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764704"/>
            <a:ext cx="8229600" cy="5361459"/>
          </a:xfrm>
        </p:spPr>
        <p:txBody>
          <a:bodyPr>
            <a:normAutofit lnSpcReduction="10000"/>
          </a:bodyPr>
          <a:lstStyle/>
          <a:p>
            <a:pPr marL="514350" indent="-514350">
              <a:buFont typeface="+mj-lt"/>
              <a:buAutoNum type="arabicPeriod"/>
            </a:pPr>
            <a:r>
              <a:rPr lang="en-IN" dirty="0" smtClean="0"/>
              <a:t>RNN is superior over FSA :</a:t>
            </a:r>
          </a:p>
          <a:p>
            <a:pPr>
              <a:buNone/>
            </a:pPr>
            <a:r>
              <a:rPr lang="en-IN" dirty="0" smtClean="0"/>
              <a:t>        a. RNN can process continuous input     vectors but FSA can process discrete data.</a:t>
            </a:r>
          </a:p>
          <a:p>
            <a:pPr>
              <a:buNone/>
            </a:pPr>
            <a:r>
              <a:rPr lang="en-IN" dirty="0" smtClean="0"/>
              <a:t>        b. The number of states of minimal FSA is larger than the number of states in RNN. It cannot give any insight about capacity of network.</a:t>
            </a:r>
          </a:p>
          <a:p>
            <a:pPr>
              <a:buNone/>
            </a:pPr>
            <a:r>
              <a:rPr lang="en-IN" dirty="0" smtClean="0"/>
              <a:t>       c. All the partitions of state space of neural network are not reachable to extract FSA therefore analysis of exact state dynamics is not possible.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lnSpcReduction="10000"/>
          </a:bodyPr>
          <a:lstStyle/>
          <a:p>
            <a:pPr marL="514350" indent="-514350">
              <a:buNone/>
            </a:pPr>
            <a:r>
              <a:rPr lang="en-IN" dirty="0" smtClean="0"/>
              <a:t>2. WFA can be the approximation of the RNN but it is not equivalent to RNN practically. </a:t>
            </a:r>
          </a:p>
          <a:p>
            <a:pPr marL="514350" indent="-514350">
              <a:buNone/>
            </a:pPr>
            <a:endParaRPr lang="en-IN" dirty="0" smtClean="0"/>
          </a:p>
          <a:p>
            <a:pPr marL="514350" indent="-514350">
              <a:buNone/>
            </a:pPr>
            <a:r>
              <a:rPr lang="en-IN" dirty="0" smtClean="0"/>
              <a:t>3. WFA is better in generalisation over FSA  because it doesn’t need any prior knowledge about RNN.</a:t>
            </a:r>
          </a:p>
          <a:p>
            <a:pPr marL="514350" indent="-514350">
              <a:buNone/>
            </a:pPr>
            <a:endParaRPr lang="en-IN" dirty="0" smtClean="0"/>
          </a:p>
          <a:p>
            <a:pPr marL="514350" indent="-514350">
              <a:buNone/>
            </a:pPr>
            <a:r>
              <a:rPr lang="en-IN" dirty="0" smtClean="0"/>
              <a:t>4. The abstraction of network in the form of FSA or WFA gives interpretable representation of the RNN and also says what system has learned.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Interpretation on </a:t>
            </a:r>
            <a:r>
              <a:rPr lang="en-IN" dirty="0" err="1" smtClean="0"/>
              <a:t>learnability</a:t>
            </a:r>
            <a:r>
              <a:rPr lang="en-IN" dirty="0" smtClean="0"/>
              <a:t> of RNN</a:t>
            </a:r>
            <a:endParaRPr lang="en-US" dirty="0"/>
          </a:p>
        </p:txBody>
      </p:sp>
      <p:sp>
        <p:nvSpPr>
          <p:cNvPr id="3" name="Content Placeholder 2"/>
          <p:cNvSpPr>
            <a:spLocks noGrp="1"/>
          </p:cNvSpPr>
          <p:nvPr>
            <p:ph idx="1"/>
          </p:nvPr>
        </p:nvSpPr>
        <p:spPr/>
        <p:txBody>
          <a:bodyPr>
            <a:normAutofit lnSpcReduction="10000"/>
          </a:bodyPr>
          <a:lstStyle/>
          <a:p>
            <a:r>
              <a:rPr lang="en-IN" dirty="0" smtClean="0"/>
              <a:t>Grammar induction into RNN method gives insights about RNN as a learning model</a:t>
            </a:r>
            <a:r>
              <a:rPr lang="en-IN" dirty="0" smtClean="0"/>
              <a:t>.</a:t>
            </a:r>
          </a:p>
          <a:p>
            <a:endParaRPr lang="en-IN" dirty="0" smtClean="0"/>
          </a:p>
          <a:p>
            <a:r>
              <a:rPr lang="en-IN" dirty="0" smtClean="0"/>
              <a:t>It is hard to decide that which DFA best models the unknown regular grammar.</a:t>
            </a:r>
          </a:p>
          <a:p>
            <a:endParaRPr lang="en-IN" dirty="0" smtClean="0"/>
          </a:p>
          <a:p>
            <a:r>
              <a:rPr lang="en-IN" dirty="0" smtClean="0"/>
              <a:t>It is hard to distinguish between NFA with a small number of states and DFA with a large number of states.</a:t>
            </a:r>
          </a:p>
          <a:p>
            <a:endParaRPr lang="en-IN" dirty="0" smtClean="0"/>
          </a:p>
          <a:p>
            <a:endParaRPr lang="en-IN"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832648"/>
          </a:xfrm>
        </p:spPr>
        <p:txBody>
          <a:bodyPr>
            <a:normAutofit fontScale="92500" lnSpcReduction="10000"/>
          </a:bodyPr>
          <a:lstStyle/>
          <a:p>
            <a:r>
              <a:rPr lang="en-IN" dirty="0" smtClean="0"/>
              <a:t>RNN can be </a:t>
            </a:r>
            <a:r>
              <a:rPr lang="en-IN" dirty="0" err="1" smtClean="0"/>
              <a:t>modeled</a:t>
            </a:r>
            <a:r>
              <a:rPr lang="en-IN" dirty="0" smtClean="0"/>
              <a:t> as </a:t>
            </a:r>
            <a:r>
              <a:rPr lang="en-IN" dirty="0" err="1" smtClean="0"/>
              <a:t>turing</a:t>
            </a:r>
            <a:r>
              <a:rPr lang="en-IN" dirty="0" smtClean="0"/>
              <a:t> machine. Halting problem of TM can be proved by RNN. </a:t>
            </a:r>
          </a:p>
          <a:p>
            <a:endParaRPr lang="en-IN" dirty="0" smtClean="0"/>
          </a:p>
          <a:p>
            <a:r>
              <a:rPr lang="en-IN" dirty="0" smtClean="0"/>
              <a:t>Equivalence of WA and LM-RNN is </a:t>
            </a:r>
            <a:r>
              <a:rPr lang="en-IN" dirty="0" err="1" smtClean="0"/>
              <a:t>undecidable</a:t>
            </a:r>
            <a:r>
              <a:rPr lang="en-IN" dirty="0" smtClean="0"/>
              <a:t>.</a:t>
            </a:r>
          </a:p>
          <a:p>
            <a:endParaRPr lang="en-IN" dirty="0" smtClean="0"/>
          </a:p>
          <a:p>
            <a:r>
              <a:rPr lang="en-IN" dirty="0" smtClean="0"/>
              <a:t>RNN is inconsistent due to its dynamicity therefore finding highest-weighted string for an arbitrary RNN </a:t>
            </a:r>
            <a:r>
              <a:rPr lang="en-IN" dirty="0" smtClean="0"/>
              <a:t>in </a:t>
            </a:r>
            <a:r>
              <a:rPr lang="en-IN" dirty="0" err="1" smtClean="0"/>
              <a:t>undecidable</a:t>
            </a:r>
            <a:r>
              <a:rPr lang="en-IN" dirty="0" smtClean="0"/>
              <a:t>. </a:t>
            </a:r>
          </a:p>
          <a:p>
            <a:endParaRPr lang="en-IN" dirty="0" smtClean="0"/>
          </a:p>
          <a:p>
            <a:r>
              <a:rPr lang="en-IN" dirty="0" smtClean="0"/>
              <a:t>Clustering effects doesn’t effect generalisation of a network. It gives insights about representation of the network. </a:t>
            </a:r>
          </a:p>
          <a:p>
            <a:endParaRPr lang="en-IN" dirty="0" smtClean="0"/>
          </a:p>
          <a:p>
            <a:pPr>
              <a:buNone/>
            </a:pPr>
            <a:endParaRPr lang="en-IN"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904656"/>
          </a:xfrm>
        </p:spPr>
        <p:txBody>
          <a:bodyPr/>
          <a:lstStyle/>
          <a:p>
            <a:r>
              <a:rPr lang="en-IN" dirty="0" smtClean="0"/>
              <a:t> Clustering theory of learning language says if two hidden vectors representing two different prefix are in the same cluster are need to stay close to each other to be grouped in the same cluster when another new symbol is run from these two vectors.</a:t>
            </a:r>
          </a:p>
          <a:p>
            <a:endParaRPr lang="en-IN" dirty="0" smtClean="0"/>
          </a:p>
          <a:p>
            <a:r>
              <a:rPr lang="en-IN" dirty="0" smtClean="0"/>
              <a:t>If the network is contractive any two vectors in the vector space will come close to each other at an exponential rate that means all the prefixes will belong to the same language. </a:t>
            </a:r>
          </a:p>
          <a:p>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of extraction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Extraction is followed by the following steps:</a:t>
            </a:r>
          </a:p>
          <a:p>
            <a:endParaRPr lang="en-IN" dirty="0" smtClean="0"/>
          </a:p>
          <a:p>
            <a:pPr>
              <a:buAutoNum type="arabicPeriod"/>
            </a:pPr>
            <a:r>
              <a:rPr lang="en-IN" dirty="0" smtClean="0"/>
              <a:t>Clustering  of FSA states     </a:t>
            </a:r>
          </a:p>
          <a:p>
            <a:pPr>
              <a:buAutoNum type="arabicPeriod"/>
            </a:pPr>
            <a:endParaRPr lang="en-IN" dirty="0" smtClean="0"/>
          </a:p>
          <a:p>
            <a:pPr>
              <a:buAutoNum type="arabicPeriod"/>
            </a:pPr>
            <a:r>
              <a:rPr lang="en-IN" dirty="0" smtClean="0"/>
              <a:t>Construct the state transition diagrams</a:t>
            </a:r>
          </a:p>
          <a:p>
            <a:pPr>
              <a:buAutoNum type="arabicPeriod"/>
            </a:pPr>
            <a:endParaRPr lang="en-IN" dirty="0" smtClean="0"/>
          </a:p>
          <a:p>
            <a:pPr>
              <a:buAutoNum type="arabicPeriod"/>
            </a:pPr>
            <a:r>
              <a:rPr lang="en-IN" dirty="0" smtClean="0"/>
              <a:t>Identify the  loops</a:t>
            </a:r>
          </a:p>
          <a:p>
            <a:pPr>
              <a:buAutoNum type="arabicPeriod"/>
            </a:pPr>
            <a:endParaRPr lang="en-IN" dirty="0" smtClean="0"/>
          </a:p>
          <a:p>
            <a:pPr>
              <a:buAutoNum type="arabicPeriod"/>
            </a:pPr>
            <a:r>
              <a:rPr lang="en-IN" dirty="0" smtClean="0"/>
              <a:t>Minimization of FSA</a:t>
            </a:r>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sp>
        <p:nvSpPr>
          <p:cNvPr id="3" name="Content Placeholder 2"/>
          <p:cNvSpPr>
            <a:spLocks noGrp="1"/>
          </p:cNvSpPr>
          <p:nvPr>
            <p:ph idx="1"/>
          </p:nvPr>
        </p:nvSpPr>
        <p:spPr/>
        <p:txBody>
          <a:bodyPr/>
          <a:lstStyle/>
          <a:p>
            <a:r>
              <a:rPr lang="en-IN" dirty="0" smtClean="0"/>
              <a:t>2 layers bidirectional LSTM with hidden unit size 5</a:t>
            </a:r>
            <a:r>
              <a:rPr lang="en-IN" dirty="0" smtClean="0"/>
              <a:t> </a:t>
            </a:r>
            <a:r>
              <a:rPr lang="en-IN" dirty="0" smtClean="0"/>
              <a:t>and 2 classifier layers. </a:t>
            </a:r>
          </a:p>
          <a:p>
            <a:r>
              <a:rPr lang="en-IN" dirty="0" smtClean="0"/>
              <a:t>Learning rate: 0.001</a:t>
            </a:r>
          </a:p>
          <a:p>
            <a:r>
              <a:rPr lang="en-IN" dirty="0" smtClean="0"/>
              <a:t>Sampling: train data set size maximum 300 each time out of </a:t>
            </a:r>
            <a:r>
              <a:rPr lang="en-IN" dirty="0" smtClean="0"/>
              <a:t>1000 </a:t>
            </a:r>
            <a:r>
              <a:rPr lang="en-IN" dirty="0" smtClean="0"/>
              <a:t>records</a:t>
            </a:r>
          </a:p>
          <a:p>
            <a:r>
              <a:rPr lang="en-IN" dirty="0" smtClean="0"/>
              <a:t>Time: </a:t>
            </a:r>
            <a:r>
              <a:rPr lang="en-IN" dirty="0" smtClean="0"/>
              <a:t>100</a:t>
            </a:r>
          </a:p>
          <a:p>
            <a:r>
              <a:rPr lang="en-IN" dirty="0" smtClean="0"/>
              <a:t>Data set: Generated by Rules of Tomita Grammar</a:t>
            </a:r>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Results-1</a:t>
            </a:r>
            <a:endParaRPr lang="en-US" dirty="0"/>
          </a:p>
        </p:txBody>
      </p:sp>
      <p:sp>
        <p:nvSpPr>
          <p:cNvPr id="3" name="Content Placeholder 2"/>
          <p:cNvSpPr>
            <a:spLocks noGrp="1"/>
          </p:cNvSpPr>
          <p:nvPr>
            <p:ph idx="1"/>
          </p:nvPr>
        </p:nvSpPr>
        <p:spPr/>
        <p:txBody>
          <a:bodyPr/>
          <a:lstStyle/>
          <a:p>
            <a:r>
              <a:rPr lang="en-IN" dirty="0" smtClean="0"/>
              <a:t>I/P= a binary string is given, DFA accepts if the represented number is divisible by 5(empty string is accepted).</a:t>
            </a:r>
          </a:p>
          <a:p>
            <a:r>
              <a:rPr lang="en-IN" dirty="0" smtClean="0"/>
              <a:t>O/P= acceptance or reject</a:t>
            </a:r>
          </a:p>
          <a:p>
            <a:r>
              <a:rPr lang="en-IN" dirty="0" smtClean="0"/>
              <a:t>1</a:t>
            </a:r>
            <a:r>
              <a:rPr lang="en-IN" baseline="30000" dirty="0" smtClean="0"/>
              <a:t>st</a:t>
            </a:r>
            <a:r>
              <a:rPr lang="en-IN" dirty="0" smtClean="0"/>
              <a:t> input sequence generated= “10”   #2</a:t>
            </a:r>
          </a:p>
          <a:p>
            <a:r>
              <a:rPr lang="en-IN" dirty="0" smtClean="0"/>
              <a:t>O/P= accepting status=False…  #correct</a:t>
            </a:r>
          </a:p>
          <a:p>
            <a:r>
              <a:rPr lang="en-IN" dirty="0" smtClean="0"/>
              <a:t>2</a:t>
            </a:r>
            <a:r>
              <a:rPr lang="en-IN" baseline="30000" dirty="0" smtClean="0"/>
              <a:t>nd</a:t>
            </a:r>
            <a:r>
              <a:rPr lang="en-IN" dirty="0" smtClean="0"/>
              <a:t> input sequence=“111” #7</a:t>
            </a:r>
          </a:p>
          <a:p>
            <a:r>
              <a:rPr lang="en-IN" dirty="0" smtClean="0"/>
              <a:t>O/P= accepting status=False…   #correct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Result-1</a:t>
            </a:r>
            <a:endParaRPr lang="en-US" dirty="0"/>
          </a:p>
        </p:txBody>
      </p:sp>
      <p:sp>
        <p:nvSpPr>
          <p:cNvPr id="3" name="Content Placeholder 2"/>
          <p:cNvSpPr>
            <a:spLocks noGrp="1"/>
          </p:cNvSpPr>
          <p:nvPr>
            <p:ph idx="1"/>
          </p:nvPr>
        </p:nvSpPr>
        <p:spPr/>
        <p:txBody>
          <a:bodyPr>
            <a:normAutofit lnSpcReduction="10000"/>
          </a:bodyPr>
          <a:lstStyle/>
          <a:p>
            <a:r>
              <a:rPr lang="en-IN" dirty="0" smtClean="0"/>
              <a:t>3</a:t>
            </a:r>
            <a:r>
              <a:rPr lang="en-IN" baseline="30000" dirty="0" smtClean="0"/>
              <a:t>rd</a:t>
            </a:r>
            <a:r>
              <a:rPr lang="en-IN" dirty="0" smtClean="0"/>
              <a:t> input sequence generated=“101” #5</a:t>
            </a:r>
            <a:endParaRPr lang="en-IN" dirty="0" smtClean="0"/>
          </a:p>
          <a:p>
            <a:r>
              <a:rPr lang="en-IN" dirty="0" smtClean="0"/>
              <a:t>O/P= </a:t>
            </a:r>
            <a:r>
              <a:rPr lang="en-IN" dirty="0" smtClean="0"/>
              <a:t>accepting status=True…. #correct</a:t>
            </a:r>
            <a:endParaRPr lang="en-IN" dirty="0" smtClean="0"/>
          </a:p>
          <a:p>
            <a:r>
              <a:rPr lang="en-IN" dirty="0" smtClean="0"/>
              <a:t>4th </a:t>
            </a:r>
            <a:r>
              <a:rPr lang="en-IN" dirty="0" smtClean="0"/>
              <a:t>input sequence generated= </a:t>
            </a:r>
            <a:r>
              <a:rPr lang="en-IN" dirty="0" smtClean="0"/>
              <a:t>“1011”  #11</a:t>
            </a:r>
            <a:endParaRPr lang="en-IN" dirty="0" smtClean="0"/>
          </a:p>
          <a:p>
            <a:r>
              <a:rPr lang="en-IN" dirty="0" smtClean="0"/>
              <a:t>O/P= accepting </a:t>
            </a:r>
            <a:r>
              <a:rPr lang="en-IN" dirty="0" smtClean="0"/>
              <a:t>status=False….  #correct</a:t>
            </a:r>
            <a:endParaRPr lang="en-IN" dirty="0" smtClean="0"/>
          </a:p>
          <a:p>
            <a:r>
              <a:rPr lang="en-IN" dirty="0" smtClean="0"/>
              <a:t>2</a:t>
            </a:r>
            <a:r>
              <a:rPr lang="en-IN" baseline="30000" dirty="0" smtClean="0"/>
              <a:t>nd</a:t>
            </a:r>
            <a:r>
              <a:rPr lang="en-IN" dirty="0" smtClean="0"/>
              <a:t> input </a:t>
            </a:r>
            <a:r>
              <a:rPr lang="en-IN" dirty="0" smtClean="0"/>
              <a:t>sequence generated=“1111” #15</a:t>
            </a:r>
            <a:endParaRPr lang="en-IN" dirty="0" smtClean="0"/>
          </a:p>
          <a:p>
            <a:r>
              <a:rPr lang="en-IN" dirty="0" smtClean="0"/>
              <a:t>O/P= accepting </a:t>
            </a:r>
            <a:r>
              <a:rPr lang="en-IN" dirty="0" smtClean="0"/>
              <a:t>status=True…..#correct</a:t>
            </a:r>
          </a:p>
          <a:p>
            <a:r>
              <a:rPr lang="en-IN" dirty="0" smtClean="0"/>
              <a:t>3</a:t>
            </a:r>
            <a:r>
              <a:rPr lang="en-IN" baseline="30000" dirty="0" smtClean="0"/>
              <a:t>rd</a:t>
            </a:r>
            <a:r>
              <a:rPr lang="en-IN" dirty="0" smtClean="0"/>
              <a:t> input sequence generated=“100011” #35</a:t>
            </a:r>
          </a:p>
          <a:p>
            <a:r>
              <a:rPr lang="en-IN" dirty="0" smtClean="0"/>
              <a:t>O/p= </a:t>
            </a:r>
            <a:r>
              <a:rPr lang="en-IN" dirty="0" err="1" smtClean="0"/>
              <a:t>accaepting</a:t>
            </a:r>
            <a:r>
              <a:rPr lang="en-IN" dirty="0" smtClean="0"/>
              <a:t> status=True……#correct</a:t>
            </a:r>
            <a:endParaRPr lang="en-US" dirty="0" smtClean="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Result-1</a:t>
            </a:r>
            <a:endParaRPr lang="en-US" dirty="0"/>
          </a:p>
        </p:txBody>
      </p:sp>
      <p:sp>
        <p:nvSpPr>
          <p:cNvPr id="3" name="Content Placeholder 2"/>
          <p:cNvSpPr>
            <a:spLocks noGrp="1"/>
          </p:cNvSpPr>
          <p:nvPr>
            <p:ph idx="1"/>
          </p:nvPr>
        </p:nvSpPr>
        <p:spPr>
          <a:xfrm>
            <a:off x="395536" y="1340768"/>
            <a:ext cx="8229600" cy="4525963"/>
          </a:xfrm>
        </p:spPr>
        <p:txBody>
          <a:bodyPr/>
          <a:lstStyle/>
          <a:p>
            <a:r>
              <a:rPr lang="en-IN" dirty="0" smtClean="0"/>
              <a:t>4</a:t>
            </a:r>
            <a:r>
              <a:rPr lang="en-IN" baseline="30000" dirty="0" smtClean="0"/>
              <a:t>th</a:t>
            </a:r>
            <a:r>
              <a:rPr lang="en-IN" dirty="0" smtClean="0"/>
              <a:t> input sequence generated=“</a:t>
            </a:r>
            <a:r>
              <a:rPr lang="en-US" dirty="0" smtClean="0"/>
              <a:t>10011011101” #1245</a:t>
            </a:r>
          </a:p>
          <a:p>
            <a:r>
              <a:rPr lang="en-IN" dirty="0" smtClean="0"/>
              <a:t>O/P= accepting status= null</a:t>
            </a:r>
          </a:p>
          <a:p>
            <a:r>
              <a:rPr lang="en-IN" dirty="0" smtClean="0"/>
              <a:t>After resetting…</a:t>
            </a:r>
          </a:p>
          <a:p>
            <a:r>
              <a:rPr lang="en-IN" dirty="0" smtClean="0"/>
              <a:t>4</a:t>
            </a:r>
            <a:r>
              <a:rPr lang="en-IN" baseline="30000" dirty="0" smtClean="0"/>
              <a:t>th</a:t>
            </a:r>
            <a:r>
              <a:rPr lang="en-IN" dirty="0" smtClean="0"/>
              <a:t> input sequence generated=“10011011101”  #1245</a:t>
            </a:r>
          </a:p>
          <a:p>
            <a:r>
              <a:rPr lang="en-IN" dirty="0" smtClean="0"/>
              <a:t>O/P= accepting status= False….. #wrong</a:t>
            </a:r>
          </a:p>
          <a:p>
            <a:r>
              <a:rPr lang="en-IN" dirty="0" smtClean="0"/>
              <a:t>Counter example=“10011011111”</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Result-1</a:t>
            </a:r>
            <a:endParaRPr lang="en-US" dirty="0"/>
          </a:p>
        </p:txBody>
      </p:sp>
      <p:sp>
        <p:nvSpPr>
          <p:cNvPr id="3" name="Content Placeholder 2"/>
          <p:cNvSpPr>
            <a:spLocks noGrp="1"/>
          </p:cNvSpPr>
          <p:nvPr>
            <p:ph idx="1"/>
          </p:nvPr>
        </p:nvSpPr>
        <p:spPr/>
        <p:txBody>
          <a:bodyPr/>
          <a:lstStyle/>
          <a:p>
            <a:r>
              <a:rPr lang="en-IN" dirty="0" smtClean="0"/>
              <a:t>5</a:t>
            </a:r>
            <a:r>
              <a:rPr lang="en-IN" baseline="30000" dirty="0" smtClean="0"/>
              <a:t>th</a:t>
            </a:r>
            <a:r>
              <a:rPr lang="en-IN" dirty="0" smtClean="0"/>
              <a:t> input sequence generated=“1110101011101” #7517</a:t>
            </a:r>
          </a:p>
          <a:p>
            <a:r>
              <a:rPr lang="en-IN" dirty="0" smtClean="0"/>
              <a:t>O/P= accepting status= null</a:t>
            </a:r>
          </a:p>
          <a:p>
            <a:r>
              <a:rPr lang="en-IN" dirty="0" smtClean="0"/>
              <a:t>After refinement:</a:t>
            </a:r>
          </a:p>
          <a:p>
            <a:r>
              <a:rPr lang="en-IN" dirty="0" smtClean="0"/>
              <a:t>O/P= accepting status=True….. #correct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Result-2</a:t>
            </a:r>
            <a:endParaRPr lang="en-US" dirty="0"/>
          </a:p>
        </p:txBody>
      </p:sp>
      <p:sp>
        <p:nvSpPr>
          <p:cNvPr id="3" name="Content Placeholder 2"/>
          <p:cNvSpPr>
            <a:spLocks noGrp="1"/>
          </p:cNvSpPr>
          <p:nvPr>
            <p:ph idx="1"/>
          </p:nvPr>
        </p:nvSpPr>
        <p:spPr/>
        <p:txBody>
          <a:bodyPr>
            <a:normAutofit/>
          </a:bodyPr>
          <a:lstStyle/>
          <a:p>
            <a:r>
              <a:rPr lang="en-IN" dirty="0" smtClean="0"/>
              <a:t>I/P= String which ends with 0 and  should be accepted</a:t>
            </a:r>
          </a:p>
          <a:p>
            <a:r>
              <a:rPr lang="en-IN" dirty="0" smtClean="0"/>
              <a:t>Each state is represented by a vector in RNN.</a:t>
            </a:r>
          </a:p>
          <a:p>
            <a:r>
              <a:rPr lang="en-IN" dirty="0" smtClean="0"/>
              <a:t>1</a:t>
            </a:r>
            <a:r>
              <a:rPr lang="en-IN" baseline="30000" dirty="0" smtClean="0"/>
              <a:t>st</a:t>
            </a:r>
            <a:r>
              <a:rPr lang="en-IN" dirty="0" smtClean="0"/>
              <a:t>  DFA has 3 states</a:t>
            </a:r>
            <a:r>
              <a:rPr lang="en-US" dirty="0" smtClean="0"/>
              <a:t>:</a:t>
            </a:r>
            <a:endParaRPr lang="en-IN" dirty="0" smtClean="0"/>
          </a:p>
          <a:p>
            <a:r>
              <a:rPr lang="en-US" dirty="0" smtClean="0"/>
              <a:t>{[1.00, </a:t>
            </a:r>
            <a:r>
              <a:rPr lang="en-US" dirty="0" smtClean="0"/>
              <a:t>1.00, 0.00], [1.00,1.00,1.00], [0.00,0.00,0.00]}</a:t>
            </a:r>
          </a:p>
          <a:p>
            <a:r>
              <a:rPr lang="en-IN" dirty="0" smtClean="0"/>
              <a:t>Starting state: [0.00,0.00,0.00]</a:t>
            </a:r>
          </a:p>
          <a:p>
            <a:r>
              <a:rPr lang="en-IN" dirty="0" smtClean="0"/>
              <a:t>Accepting state: [1.00,1.00,1.00]</a:t>
            </a:r>
            <a:endParaRPr lang="en-US" dirty="0" smtClean="0"/>
          </a:p>
          <a:p>
            <a:endParaRPr lang="en-US" dirty="0" smtClean="0"/>
          </a:p>
          <a:p>
            <a:endParaRPr lang="en-US" dirty="0" smtClean="0"/>
          </a:p>
          <a:p>
            <a:pPr>
              <a:buNone/>
            </a:pPr>
            <a:endParaRPr lang="en-US"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Result-2</a:t>
            </a:r>
            <a:endParaRPr lang="en-US" dirty="0"/>
          </a:p>
        </p:txBody>
      </p:sp>
      <p:sp>
        <p:nvSpPr>
          <p:cNvPr id="3" name="Content Placeholder 2"/>
          <p:cNvSpPr>
            <a:spLocks noGrp="1"/>
          </p:cNvSpPr>
          <p:nvPr>
            <p:ph idx="1"/>
          </p:nvPr>
        </p:nvSpPr>
        <p:spPr/>
        <p:txBody>
          <a:bodyPr/>
          <a:lstStyle/>
          <a:p>
            <a:r>
              <a:rPr lang="en-IN" dirty="0" smtClean="0"/>
              <a:t>Transitions Functions of DFA-a:</a:t>
            </a:r>
          </a:p>
          <a:p>
            <a:pPr>
              <a:buNone/>
            </a:pPr>
            <a:endParaRPr lang="en-IN" dirty="0" smtClean="0"/>
          </a:p>
          <a:p>
            <a:endParaRPr lang="en-US" dirty="0"/>
          </a:p>
        </p:txBody>
      </p:sp>
      <p:graphicFrame>
        <p:nvGraphicFramePr>
          <p:cNvPr id="4" name="Table 3"/>
          <p:cNvGraphicFramePr>
            <a:graphicFrameLocks noGrp="1"/>
          </p:cNvGraphicFramePr>
          <p:nvPr/>
        </p:nvGraphicFramePr>
        <p:xfrm>
          <a:off x="467544" y="2348880"/>
          <a:ext cx="8208912" cy="2376264"/>
        </p:xfrm>
        <a:graphic>
          <a:graphicData uri="http://schemas.openxmlformats.org/drawingml/2006/table">
            <a:tbl>
              <a:tblPr firstRow="1" bandRow="1">
                <a:tableStyleId>{5C22544A-7EE6-4342-B048-85BDC9FD1C3A}</a:tableStyleId>
              </a:tblPr>
              <a:tblGrid>
                <a:gridCol w="1608667"/>
                <a:gridCol w="1963730"/>
                <a:gridCol w="2432270"/>
                <a:gridCol w="2204245"/>
              </a:tblGrid>
              <a:tr h="792088">
                <a:tc>
                  <a:txBody>
                    <a:bodyPr/>
                    <a:lstStyle/>
                    <a:p>
                      <a:endParaRPr lang="en-US" dirty="0"/>
                    </a:p>
                  </a:txBody>
                  <a:tcPr/>
                </a:tc>
                <a:tc>
                  <a:txBody>
                    <a:bodyPr/>
                    <a:lstStyle/>
                    <a:p>
                      <a:r>
                        <a:rPr lang="en-IN" dirty="0" smtClean="0"/>
                        <a:t>[1.00,1.00,0.00]</a:t>
                      </a:r>
                      <a:endParaRPr lang="en-US" dirty="0"/>
                    </a:p>
                  </a:txBody>
                  <a:tcPr/>
                </a:tc>
                <a:tc>
                  <a:txBody>
                    <a:bodyPr/>
                    <a:lstStyle/>
                    <a:p>
                      <a:r>
                        <a:rPr lang="en-IN" dirty="0" smtClean="0"/>
                        <a:t>[1.00,1.00,1.00]</a:t>
                      </a:r>
                      <a:endParaRPr lang="en-US" dirty="0"/>
                    </a:p>
                  </a:txBody>
                  <a:tcPr/>
                </a:tc>
                <a:tc>
                  <a:txBody>
                    <a:bodyPr/>
                    <a:lstStyle/>
                    <a:p>
                      <a:r>
                        <a:rPr lang="en-IN" dirty="0" smtClean="0"/>
                        <a:t>[0.00,0.00,0.00]</a:t>
                      </a:r>
                      <a:endParaRPr lang="en-US" dirty="0"/>
                    </a:p>
                  </a:txBody>
                  <a:tcPr/>
                </a:tc>
              </a:tr>
              <a:tr h="792088">
                <a:tc>
                  <a:txBody>
                    <a:bodyPr/>
                    <a:lstStyle/>
                    <a:p>
                      <a:r>
                        <a:rPr lang="en-IN" dirty="0" smtClean="0"/>
                        <a:t>0</a:t>
                      </a:r>
                      <a:endParaRPr lang="en-US" dirty="0"/>
                    </a:p>
                  </a:txBody>
                  <a:tcPr/>
                </a:tc>
                <a:tc>
                  <a:txBody>
                    <a:bodyPr/>
                    <a:lstStyle/>
                    <a:p>
                      <a:r>
                        <a:rPr lang="en-IN" dirty="0" smtClean="0"/>
                        <a:t>[1.00,1.00,1.00]</a:t>
                      </a:r>
                      <a:endParaRPr lang="en-US" dirty="0"/>
                    </a:p>
                  </a:txBody>
                  <a:tcPr/>
                </a:tc>
                <a:tc>
                  <a:txBody>
                    <a:bodyPr/>
                    <a:lstStyle/>
                    <a:p>
                      <a:r>
                        <a:rPr lang="en-IN" dirty="0" smtClean="0"/>
                        <a:t>[1.00,1.00,1.00]</a:t>
                      </a:r>
                      <a:endParaRPr lang="en-US" dirty="0"/>
                    </a:p>
                  </a:txBody>
                  <a:tcPr/>
                </a:tc>
                <a:tc>
                  <a:txBody>
                    <a:bodyPr/>
                    <a:lstStyle/>
                    <a:p>
                      <a:r>
                        <a:rPr lang="en-IN" dirty="0" smtClean="0"/>
                        <a:t>[1.00,1.00,1.00]</a:t>
                      </a:r>
                      <a:endParaRPr lang="en-US" dirty="0"/>
                    </a:p>
                  </a:txBody>
                  <a:tcPr/>
                </a:tc>
              </a:tr>
              <a:tr h="792088">
                <a:tc>
                  <a:txBody>
                    <a:bodyPr/>
                    <a:lstStyle/>
                    <a:p>
                      <a:r>
                        <a:rPr lang="en-IN" dirty="0" smtClean="0"/>
                        <a:t>1</a:t>
                      </a:r>
                      <a:endParaRPr lang="en-US" dirty="0"/>
                    </a:p>
                  </a:txBody>
                  <a:tcPr/>
                </a:tc>
                <a:tc>
                  <a:txBody>
                    <a:bodyPr/>
                    <a:lstStyle/>
                    <a:p>
                      <a:r>
                        <a:rPr lang="en-IN" dirty="0" smtClean="0"/>
                        <a:t>[1.00,1.00,0.00]</a:t>
                      </a:r>
                      <a:endParaRPr lang="en-US" dirty="0"/>
                    </a:p>
                  </a:txBody>
                  <a:tcPr/>
                </a:tc>
                <a:tc>
                  <a:txBody>
                    <a:bodyPr/>
                    <a:lstStyle/>
                    <a:p>
                      <a:r>
                        <a:rPr lang="en-IN" dirty="0" smtClean="0"/>
                        <a:t>[1.00,1.00,0.00]</a:t>
                      </a:r>
                      <a:endParaRPr lang="en-US" dirty="0"/>
                    </a:p>
                  </a:txBody>
                  <a:tcPr/>
                </a:tc>
                <a:tc>
                  <a:txBody>
                    <a:bodyPr/>
                    <a:lstStyle/>
                    <a:p>
                      <a:r>
                        <a:rPr lang="en-IN" dirty="0" smtClean="0"/>
                        <a:t>[1.00,1.00,0.00]</a:t>
                      </a:r>
                      <a:endParaRPr lang="en-US" dirty="0"/>
                    </a:p>
                  </a:txBody>
                  <a:tcPr/>
                </a:tc>
              </a:tr>
            </a:tbl>
          </a:graphicData>
        </a:graphic>
      </p:graphicFrame>
      <p:sp>
        <p:nvSpPr>
          <p:cNvPr id="5" name="TextBox 4"/>
          <p:cNvSpPr txBox="1"/>
          <p:nvPr/>
        </p:nvSpPr>
        <p:spPr>
          <a:xfrm>
            <a:off x="539552" y="5085184"/>
            <a:ext cx="3966022" cy="923330"/>
          </a:xfrm>
          <a:prstGeom prst="rect">
            <a:avLst/>
          </a:prstGeom>
          <a:noFill/>
        </p:spPr>
        <p:txBody>
          <a:bodyPr wrap="none" rtlCol="0">
            <a:spAutoFit/>
          </a:bodyPr>
          <a:lstStyle/>
          <a:p>
            <a:r>
              <a:rPr lang="en-IN" dirty="0" smtClean="0"/>
              <a:t>Current accepting state: [0.00,0.00,0.00]</a:t>
            </a:r>
          </a:p>
          <a:p>
            <a:endParaRPr lang="en-IN" dirty="0" smtClean="0"/>
          </a:p>
          <a:p>
            <a:r>
              <a:rPr lang="en-IN" dirty="0" smtClean="0"/>
              <a:t>Accepting status: False</a:t>
            </a:r>
            <a:endParaRPr lang="en-US" dirty="0"/>
          </a:p>
        </p:txBody>
      </p:sp>
      <p:pic>
        <p:nvPicPr>
          <p:cNvPr id="6" name="Picture 5" descr="DFA-new.png"/>
          <p:cNvPicPr>
            <a:picLocks noChangeAspect="1"/>
          </p:cNvPicPr>
          <p:nvPr/>
        </p:nvPicPr>
        <p:blipFill>
          <a:blip r:embed="rId2" cstate="print"/>
          <a:stretch>
            <a:fillRect/>
          </a:stretch>
        </p:blipFill>
        <p:spPr>
          <a:xfrm>
            <a:off x="4499992" y="4797152"/>
            <a:ext cx="4644008" cy="189094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Result-2</a:t>
            </a:r>
            <a:endParaRPr lang="en-US" dirty="0"/>
          </a:p>
        </p:txBody>
      </p:sp>
      <p:sp>
        <p:nvSpPr>
          <p:cNvPr id="22" name="Content Placeholder 21"/>
          <p:cNvSpPr>
            <a:spLocks noGrp="1"/>
          </p:cNvSpPr>
          <p:nvPr>
            <p:ph idx="1"/>
          </p:nvPr>
        </p:nvSpPr>
        <p:spPr>
          <a:xfrm>
            <a:off x="467544" y="1844824"/>
            <a:ext cx="8229600" cy="4525963"/>
          </a:xfrm>
        </p:spPr>
        <p:txBody>
          <a:bodyPr>
            <a:normAutofit fontScale="92500" lnSpcReduction="20000"/>
          </a:bodyPr>
          <a:lstStyle/>
          <a:p>
            <a:r>
              <a:rPr lang="en-IN" dirty="0" smtClean="0"/>
              <a:t>Generated I/P sequence= “1100011” </a:t>
            </a:r>
          </a:p>
          <a:p>
            <a:r>
              <a:rPr lang="en-IN" dirty="0" smtClean="0"/>
              <a:t>Current state after traversal= [1.00,1.00,0.00]</a:t>
            </a:r>
          </a:p>
          <a:p>
            <a:r>
              <a:rPr lang="en-IN" dirty="0" smtClean="0"/>
              <a:t>Accepting status: False…#correct</a:t>
            </a:r>
          </a:p>
          <a:p>
            <a:r>
              <a:rPr lang="en-IN" dirty="0" smtClean="0"/>
              <a:t>Generated I/P sequence=“ 111010”</a:t>
            </a:r>
          </a:p>
          <a:p>
            <a:r>
              <a:rPr lang="en-IN" dirty="0" smtClean="0"/>
              <a:t>Current status= null</a:t>
            </a:r>
          </a:p>
          <a:p>
            <a:r>
              <a:rPr lang="en-IN" dirty="0" smtClean="0"/>
              <a:t>After refinement: False….#wrong</a:t>
            </a:r>
          </a:p>
          <a:p>
            <a:r>
              <a:rPr lang="en-IN" dirty="0" smtClean="0"/>
              <a:t>Generated I/P sequence=“11101011”</a:t>
            </a:r>
          </a:p>
          <a:p>
            <a:r>
              <a:rPr lang="en-IN" dirty="0" smtClean="0"/>
              <a:t>Current state after traversal=[1.00,1.00,0.00]</a:t>
            </a:r>
          </a:p>
          <a:p>
            <a:r>
              <a:rPr lang="en-IN" dirty="0" smtClean="0"/>
              <a:t>Accepting status= false……#correct</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2</a:t>
            </a:r>
            <a:endParaRPr lang="en-US" dirty="0"/>
          </a:p>
        </p:txBody>
      </p:sp>
      <p:sp>
        <p:nvSpPr>
          <p:cNvPr id="3" name="Content Placeholder 2"/>
          <p:cNvSpPr>
            <a:spLocks noGrp="1"/>
          </p:cNvSpPr>
          <p:nvPr>
            <p:ph idx="1"/>
          </p:nvPr>
        </p:nvSpPr>
        <p:spPr/>
        <p:txBody>
          <a:bodyPr>
            <a:normAutofit lnSpcReduction="10000"/>
          </a:bodyPr>
          <a:lstStyle/>
          <a:p>
            <a:r>
              <a:rPr lang="en-IN" dirty="0" smtClean="0"/>
              <a:t>Generated I/P sequence: “1100011”</a:t>
            </a:r>
          </a:p>
          <a:p>
            <a:r>
              <a:rPr lang="en-IN" dirty="0" smtClean="0"/>
              <a:t>Accepting status= False… #correct</a:t>
            </a:r>
          </a:p>
          <a:p>
            <a:r>
              <a:rPr lang="en-IN" dirty="0" smtClean="0"/>
              <a:t>Current state= [1.00,1.00,1.00]…. #false</a:t>
            </a:r>
          </a:p>
          <a:p>
            <a:r>
              <a:rPr lang="en-IN" dirty="0" smtClean="0"/>
              <a:t>After refinement: current state=[1.00,1.00,0.00]</a:t>
            </a:r>
          </a:p>
          <a:p>
            <a:r>
              <a:rPr lang="en-IN" dirty="0" smtClean="0"/>
              <a:t>Generated I/P sequence: “100110”</a:t>
            </a:r>
          </a:p>
          <a:p>
            <a:r>
              <a:rPr lang="en-IN" dirty="0" smtClean="0"/>
              <a:t>Current state=[1.00,1.00,1.00]… #correct</a:t>
            </a:r>
          </a:p>
          <a:p>
            <a:r>
              <a:rPr lang="en-IN" dirty="0" smtClean="0"/>
              <a:t>Accepting status=True…..#correct</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Result-2</a:t>
            </a:r>
            <a:endParaRPr lang="en-US" dirty="0"/>
          </a:p>
        </p:txBody>
      </p:sp>
      <p:sp>
        <p:nvSpPr>
          <p:cNvPr id="3" name="Content Placeholder 2"/>
          <p:cNvSpPr>
            <a:spLocks noGrp="1"/>
          </p:cNvSpPr>
          <p:nvPr>
            <p:ph idx="1"/>
          </p:nvPr>
        </p:nvSpPr>
        <p:spPr/>
        <p:txBody>
          <a:bodyPr/>
          <a:lstStyle/>
          <a:p>
            <a:r>
              <a:rPr lang="en-IN" dirty="0" smtClean="0"/>
              <a:t>Performing minimisation on previous DFA-a:</a:t>
            </a:r>
          </a:p>
          <a:p>
            <a:r>
              <a:rPr lang="en-IN" dirty="0" smtClean="0"/>
              <a:t>After applying </a:t>
            </a:r>
            <a:r>
              <a:rPr lang="en-IN" dirty="0" err="1" smtClean="0"/>
              <a:t>Myhill-Nerode</a:t>
            </a:r>
            <a:r>
              <a:rPr lang="en-IN" dirty="0" smtClean="0"/>
              <a:t> minimization algorithm:</a:t>
            </a:r>
          </a:p>
          <a:p>
            <a:r>
              <a:rPr lang="en-IN" dirty="0" smtClean="0"/>
              <a:t>Minimised DFA has two states:</a:t>
            </a:r>
          </a:p>
          <a:p>
            <a:r>
              <a:rPr lang="en-IN" dirty="0" smtClean="0"/>
              <a:t>([1.00,1.00,0.00],[1.00,1.00,1.00])</a:t>
            </a:r>
          </a:p>
          <a:p>
            <a:r>
              <a:rPr lang="en-IN" dirty="0" smtClean="0"/>
              <a:t>Starting state= [1.00,1.00,0.00]</a:t>
            </a:r>
          </a:p>
          <a:p>
            <a:r>
              <a:rPr lang="en-IN" dirty="0" smtClean="0"/>
              <a:t>Accepting state=[1.00,1.00,1.00]</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10000"/>
          </a:bodyPr>
          <a:lstStyle/>
          <a:p>
            <a:r>
              <a:rPr lang="en-IN" dirty="0" smtClean="0"/>
              <a:t>Hypothesis: During training the hidden state space of the network is divided into q partitions of equal width and each partition represents a state in FSA. </a:t>
            </a:r>
          </a:p>
          <a:p>
            <a:pPr>
              <a:buNone/>
            </a:pPr>
            <a:endParaRPr lang="en-IN" dirty="0" smtClean="0"/>
          </a:p>
          <a:p>
            <a:r>
              <a:rPr lang="en-IN" dirty="0" smtClean="0"/>
              <a:t>For N hidden neurons there exists </a:t>
            </a:r>
            <a:r>
              <a:rPr lang="en-IN" dirty="0" err="1" smtClean="0"/>
              <a:t>q^N</a:t>
            </a:r>
            <a:r>
              <a:rPr lang="en-IN" dirty="0" smtClean="0"/>
              <a:t> number of possible partitions. </a:t>
            </a:r>
          </a:p>
          <a:p>
            <a:endParaRPr lang="en-IN" dirty="0" smtClean="0"/>
          </a:p>
          <a:p>
            <a:r>
              <a:rPr lang="en-IN" dirty="0" smtClean="0"/>
              <a:t>Time complexity= partition[O(</a:t>
            </a:r>
            <a:r>
              <a:rPr lang="en-IN" dirty="0" err="1" smtClean="0"/>
              <a:t>q^n</a:t>
            </a:r>
            <a:r>
              <a:rPr lang="en-IN" dirty="0" smtClean="0"/>
              <a:t>)] + construct DFA[BFS traversal O(n)] + Minimisation[</a:t>
            </a:r>
            <a:r>
              <a:rPr lang="en-IN" dirty="0" err="1" smtClean="0"/>
              <a:t>Hopcroft</a:t>
            </a:r>
            <a:r>
              <a:rPr lang="en-IN" dirty="0" smtClean="0"/>
              <a:t> algorithm O(</a:t>
            </a:r>
            <a:r>
              <a:rPr lang="en-IN" dirty="0" err="1" smtClean="0"/>
              <a:t>nlogn</a:t>
            </a:r>
            <a:r>
              <a:rPr lang="en-IN" dirty="0" smtClean="0"/>
              <a:t>)]; where n= no. of states</a:t>
            </a:r>
          </a:p>
          <a:p>
            <a:endParaRPr lang="en-IN" dirty="0" smtClean="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Result-2</a:t>
            </a:r>
            <a:endParaRPr lang="en-US" dirty="0"/>
          </a:p>
        </p:txBody>
      </p:sp>
      <p:sp>
        <p:nvSpPr>
          <p:cNvPr id="3" name="Content Placeholder 2"/>
          <p:cNvSpPr>
            <a:spLocks noGrp="1"/>
          </p:cNvSpPr>
          <p:nvPr>
            <p:ph idx="1"/>
          </p:nvPr>
        </p:nvSpPr>
        <p:spPr/>
        <p:txBody>
          <a:bodyPr/>
          <a:lstStyle/>
          <a:p>
            <a:r>
              <a:rPr lang="en-IN" dirty="0" smtClean="0"/>
              <a:t>Transition Function for minimised DFA-a:</a:t>
            </a:r>
          </a:p>
          <a:p>
            <a:endParaRPr lang="en-US" dirty="0"/>
          </a:p>
        </p:txBody>
      </p:sp>
      <p:graphicFrame>
        <p:nvGraphicFramePr>
          <p:cNvPr id="4" name="Table 3"/>
          <p:cNvGraphicFramePr>
            <a:graphicFrameLocks noGrp="1"/>
          </p:cNvGraphicFramePr>
          <p:nvPr/>
        </p:nvGraphicFramePr>
        <p:xfrm>
          <a:off x="755576" y="2276872"/>
          <a:ext cx="7632849" cy="1944216"/>
        </p:xfrm>
        <a:graphic>
          <a:graphicData uri="http://schemas.openxmlformats.org/drawingml/2006/table">
            <a:tbl>
              <a:tblPr firstRow="1" bandRow="1">
                <a:tableStyleId>{5C22544A-7EE6-4342-B048-85BDC9FD1C3A}</a:tableStyleId>
              </a:tblPr>
              <a:tblGrid>
                <a:gridCol w="1152128"/>
                <a:gridCol w="3384376"/>
                <a:gridCol w="3096345"/>
              </a:tblGrid>
              <a:tr h="648072">
                <a:tc>
                  <a:txBody>
                    <a:bodyPr/>
                    <a:lstStyle/>
                    <a:p>
                      <a:endParaRPr lang="en-US" dirty="0"/>
                    </a:p>
                  </a:txBody>
                  <a:tcPr/>
                </a:tc>
                <a:tc>
                  <a:txBody>
                    <a:bodyPr/>
                    <a:lstStyle/>
                    <a:p>
                      <a:r>
                        <a:rPr lang="en-IN" dirty="0" smtClean="0"/>
                        <a:t>[1.00,1.00,0.00]</a:t>
                      </a:r>
                      <a:endParaRPr lang="en-US" dirty="0"/>
                    </a:p>
                  </a:txBody>
                  <a:tcPr/>
                </a:tc>
                <a:tc>
                  <a:txBody>
                    <a:bodyPr/>
                    <a:lstStyle/>
                    <a:p>
                      <a:r>
                        <a:rPr lang="en-IN" dirty="0" smtClean="0"/>
                        <a:t>[1.00,1.00,1.00]</a:t>
                      </a:r>
                      <a:endParaRPr lang="en-US" dirty="0"/>
                    </a:p>
                  </a:txBody>
                  <a:tcPr/>
                </a:tc>
              </a:tr>
              <a:tr h="648072">
                <a:tc>
                  <a:txBody>
                    <a:bodyPr/>
                    <a:lstStyle/>
                    <a:p>
                      <a:r>
                        <a:rPr lang="en-IN" dirty="0" smtClean="0"/>
                        <a:t>0</a:t>
                      </a:r>
                      <a:endParaRPr lang="en-US" dirty="0"/>
                    </a:p>
                  </a:txBody>
                  <a:tcPr/>
                </a:tc>
                <a:tc>
                  <a:txBody>
                    <a:bodyPr/>
                    <a:lstStyle/>
                    <a:p>
                      <a:r>
                        <a:rPr lang="en-IN" dirty="0" smtClean="0"/>
                        <a:t>[1.00,1.00,1.00]</a:t>
                      </a:r>
                      <a:endParaRPr lang="en-US" dirty="0"/>
                    </a:p>
                  </a:txBody>
                  <a:tcPr/>
                </a:tc>
                <a:tc>
                  <a:txBody>
                    <a:bodyPr/>
                    <a:lstStyle/>
                    <a:p>
                      <a:r>
                        <a:rPr lang="en-IN" dirty="0" smtClean="0"/>
                        <a:t>[1.00,1.00,1.00]</a:t>
                      </a:r>
                      <a:endParaRPr lang="en-US" dirty="0"/>
                    </a:p>
                  </a:txBody>
                  <a:tcPr/>
                </a:tc>
              </a:tr>
              <a:tr h="648072">
                <a:tc>
                  <a:txBody>
                    <a:bodyPr/>
                    <a:lstStyle/>
                    <a:p>
                      <a:r>
                        <a:rPr lang="en-IN" dirty="0" smtClean="0"/>
                        <a:t>1</a:t>
                      </a:r>
                      <a:endParaRPr lang="en-US" dirty="0"/>
                    </a:p>
                  </a:txBody>
                  <a:tcPr/>
                </a:tc>
                <a:tc>
                  <a:txBody>
                    <a:bodyPr/>
                    <a:lstStyle/>
                    <a:p>
                      <a:r>
                        <a:rPr lang="en-IN" dirty="0" smtClean="0"/>
                        <a:t>[1.00,1.00,0.00]</a:t>
                      </a:r>
                      <a:endParaRPr lang="en-US" dirty="0"/>
                    </a:p>
                  </a:txBody>
                  <a:tcPr/>
                </a:tc>
                <a:tc>
                  <a:txBody>
                    <a:bodyPr/>
                    <a:lstStyle/>
                    <a:p>
                      <a:r>
                        <a:rPr lang="en-IN" dirty="0" smtClean="0"/>
                        <a:t>[1.00,1.00,0.00]</a:t>
                      </a:r>
                      <a:endParaRPr lang="en-US" dirty="0"/>
                    </a:p>
                  </a:txBody>
                  <a:tcPr/>
                </a:tc>
              </a:tr>
            </a:tbl>
          </a:graphicData>
        </a:graphic>
      </p:graphicFrame>
      <p:sp>
        <p:nvSpPr>
          <p:cNvPr id="5" name="TextBox 4"/>
          <p:cNvSpPr txBox="1"/>
          <p:nvPr/>
        </p:nvSpPr>
        <p:spPr>
          <a:xfrm>
            <a:off x="611560" y="5229200"/>
            <a:ext cx="3350084" cy="646331"/>
          </a:xfrm>
          <a:prstGeom prst="rect">
            <a:avLst/>
          </a:prstGeom>
          <a:noFill/>
        </p:spPr>
        <p:txBody>
          <a:bodyPr wrap="none" rtlCol="0">
            <a:spAutoFit/>
          </a:bodyPr>
          <a:lstStyle/>
          <a:p>
            <a:r>
              <a:rPr lang="en-IN" dirty="0" smtClean="0"/>
              <a:t>Current state : [1.00,1.00,1.00]</a:t>
            </a:r>
          </a:p>
          <a:p>
            <a:r>
              <a:rPr lang="en-IN" dirty="0" smtClean="0"/>
              <a:t>Accepting status: True……#correct</a:t>
            </a:r>
            <a:endParaRPr lang="en-US" dirty="0"/>
          </a:p>
        </p:txBody>
      </p:sp>
      <p:pic>
        <p:nvPicPr>
          <p:cNvPr id="6" name="Picture 5" descr="DFA-min.png"/>
          <p:cNvPicPr>
            <a:picLocks noChangeAspect="1"/>
          </p:cNvPicPr>
          <p:nvPr/>
        </p:nvPicPr>
        <p:blipFill>
          <a:blip r:embed="rId2" cstate="print"/>
          <a:stretch>
            <a:fillRect/>
          </a:stretch>
        </p:blipFill>
        <p:spPr>
          <a:xfrm>
            <a:off x="4211960" y="4365104"/>
            <a:ext cx="4392488" cy="2250398"/>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lstStyle/>
          <a:p>
            <a:r>
              <a:rPr lang="en-IN" dirty="0" smtClean="0"/>
              <a:t>Conclusion</a:t>
            </a:r>
            <a:endParaRPr lang="en-US" dirty="0"/>
          </a:p>
        </p:txBody>
      </p:sp>
      <p:sp>
        <p:nvSpPr>
          <p:cNvPr id="3" name="Content Placeholder 2"/>
          <p:cNvSpPr>
            <a:spLocks noGrp="1"/>
          </p:cNvSpPr>
          <p:nvPr>
            <p:ph idx="1"/>
          </p:nvPr>
        </p:nvSpPr>
        <p:spPr>
          <a:xfrm>
            <a:off x="467544" y="1196752"/>
            <a:ext cx="8229600" cy="5040560"/>
          </a:xfrm>
        </p:spPr>
        <p:txBody>
          <a:bodyPr>
            <a:normAutofit fontScale="92500"/>
          </a:bodyPr>
          <a:lstStyle/>
          <a:p>
            <a:r>
              <a:rPr lang="en-IN" dirty="0" smtClean="0"/>
              <a:t>Model gives mostly correct results.</a:t>
            </a:r>
          </a:p>
          <a:p>
            <a:r>
              <a:rPr lang="en-IN" dirty="0" smtClean="0"/>
              <a:t>Forming loops: </a:t>
            </a:r>
          </a:p>
          <a:p>
            <a:pPr>
              <a:buNone/>
            </a:pPr>
            <a:r>
              <a:rPr lang="en-IN" dirty="0" smtClean="0"/>
              <a:t> </a:t>
            </a:r>
            <a:r>
              <a:rPr lang="en-IN" dirty="0" smtClean="0"/>
              <a:t>   </a:t>
            </a:r>
            <a:r>
              <a:rPr lang="en-IN" sz="2600" dirty="0" smtClean="0"/>
              <a:t>Mapping </a:t>
            </a:r>
            <a:r>
              <a:rPr lang="en-IN" sz="2600" dirty="0" smtClean="0"/>
              <a:t>new state into an exact same state which it has already seen before</a:t>
            </a:r>
            <a:r>
              <a:rPr lang="en-IN" sz="2600" dirty="0" smtClean="0"/>
              <a:t>. </a:t>
            </a:r>
          </a:p>
          <a:p>
            <a:pPr>
              <a:buNone/>
            </a:pPr>
            <a:endParaRPr lang="en-IN" sz="2600" dirty="0" smtClean="0"/>
          </a:p>
          <a:p>
            <a:pPr>
              <a:buNone/>
            </a:pPr>
            <a:r>
              <a:rPr lang="en-IN" sz="2600" dirty="0" smtClean="0"/>
              <a:t> </a:t>
            </a:r>
            <a:r>
              <a:rPr lang="en-IN" sz="2600" dirty="0" smtClean="0"/>
              <a:t>   RNN’s </a:t>
            </a:r>
            <a:r>
              <a:rPr lang="en-IN" sz="2600" dirty="0" smtClean="0"/>
              <a:t>states are considered as random vectors so probability of getting exact same state is almost zero</a:t>
            </a:r>
            <a:r>
              <a:rPr lang="en-IN" sz="2600" dirty="0" smtClean="0"/>
              <a:t>.</a:t>
            </a:r>
          </a:p>
          <a:p>
            <a:pPr>
              <a:buNone/>
            </a:pPr>
            <a:r>
              <a:rPr lang="en-IN" sz="2600" dirty="0" smtClean="0"/>
              <a:t> </a:t>
            </a:r>
          </a:p>
          <a:p>
            <a:pPr>
              <a:buNone/>
            </a:pPr>
            <a:r>
              <a:rPr lang="en-IN" sz="2600" dirty="0" smtClean="0"/>
              <a:t> </a:t>
            </a:r>
            <a:r>
              <a:rPr lang="en-IN" sz="2600" dirty="0" smtClean="0"/>
              <a:t>   It </a:t>
            </a:r>
            <a:r>
              <a:rPr lang="en-IN" sz="2600" dirty="0" smtClean="0"/>
              <a:t>can be said that for an infinite set of sequence </a:t>
            </a:r>
            <a:r>
              <a:rPr lang="en-IN" sz="2600" dirty="0" err="1" smtClean="0"/>
              <a:t>networkwill</a:t>
            </a:r>
            <a:r>
              <a:rPr lang="en-IN" sz="2600" dirty="0" smtClean="0"/>
              <a:t> </a:t>
            </a:r>
            <a:r>
              <a:rPr lang="en-IN" sz="2600" dirty="0" smtClean="0"/>
              <a:t>always traverse the same path and predict the label</a:t>
            </a:r>
            <a:r>
              <a:rPr lang="en-IN" sz="2600" dirty="0" smtClean="0"/>
              <a:t>.</a:t>
            </a:r>
          </a:p>
          <a:p>
            <a:pPr>
              <a:buNone/>
            </a:pPr>
            <a:r>
              <a:rPr lang="en-IN" sz="2600" dirty="0" smtClean="0"/>
              <a:t> </a:t>
            </a:r>
            <a:r>
              <a:rPr lang="en-IN" sz="2600" dirty="0" smtClean="0"/>
              <a:t>    which can be considered as generalisation. </a:t>
            </a:r>
          </a:p>
          <a:p>
            <a:pPr>
              <a:buNone/>
            </a:pPr>
            <a:endParaRPr lang="en-IN" sz="2600" dirty="0" smtClean="0"/>
          </a:p>
          <a:p>
            <a:pPr>
              <a:buNone/>
            </a:pPr>
            <a:endParaRPr lang="en-IN" sz="2600" dirty="0" smtClean="0"/>
          </a:p>
          <a:p>
            <a:endParaRPr lang="en-US" dirty="0" smtClean="0"/>
          </a:p>
          <a:p>
            <a:endParaRPr lang="en-IN" dirty="0" smtClean="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Experiments on Text dataset</a:t>
            </a:r>
            <a:endParaRPr lang="en-US" dirty="0"/>
          </a:p>
        </p:txBody>
      </p:sp>
      <p:sp>
        <p:nvSpPr>
          <p:cNvPr id="3" name="Content Placeholder 2"/>
          <p:cNvSpPr>
            <a:spLocks noGrp="1"/>
          </p:cNvSpPr>
          <p:nvPr>
            <p:ph idx="1"/>
          </p:nvPr>
        </p:nvSpPr>
        <p:spPr/>
        <p:txBody>
          <a:bodyPr/>
          <a:lstStyle/>
          <a:p>
            <a:r>
              <a:rPr lang="en-IN" dirty="0" smtClean="0"/>
              <a:t>Training data set= Penn Treebank, </a:t>
            </a:r>
            <a:r>
              <a:rPr lang="en-IN" dirty="0" err="1" smtClean="0"/>
              <a:t>Conll</a:t>
            </a:r>
            <a:r>
              <a:rPr lang="en-IN" dirty="0" smtClean="0"/>
              <a:t> corpora(POS tagged)</a:t>
            </a:r>
          </a:p>
          <a:p>
            <a:r>
              <a:rPr lang="en-IN" dirty="0" smtClean="0"/>
              <a:t>Test data set= Penn Treebank,(Alice-in-wonderland, text  format)</a:t>
            </a:r>
          </a:p>
          <a:p>
            <a:r>
              <a:rPr lang="en-IN" dirty="0" smtClean="0"/>
              <a:t>Sampling: training= 15,000 strings</a:t>
            </a:r>
          </a:p>
          <a:p>
            <a:pPr>
              <a:buNone/>
            </a:pPr>
            <a:r>
              <a:rPr lang="en-IN" dirty="0" smtClean="0"/>
              <a:t> </a:t>
            </a:r>
            <a:r>
              <a:rPr lang="en-IN" dirty="0" smtClean="0"/>
              <a:t>                      validation= 10,000 strings</a:t>
            </a:r>
          </a:p>
          <a:p>
            <a:pPr>
              <a:buNone/>
            </a:pPr>
            <a:r>
              <a:rPr lang="en-IN" dirty="0" smtClean="0"/>
              <a:t> </a:t>
            </a:r>
            <a:r>
              <a:rPr lang="en-IN" dirty="0" smtClean="0"/>
              <a:t>                      Test= 10,000 strings</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IN" dirty="0" smtClean="0"/>
              <a:t>For mapping: POS category map from NLTK library</a:t>
            </a:r>
          </a:p>
          <a:p>
            <a:r>
              <a:rPr lang="en-IN" dirty="0" smtClean="0"/>
              <a:t>Training data set is divided into grammatical and ungrammatical sentences.</a:t>
            </a:r>
          </a:p>
          <a:p>
            <a:r>
              <a:rPr lang="en-IN" dirty="0" smtClean="0"/>
              <a:t> </a:t>
            </a:r>
          </a:p>
          <a:p>
            <a:endParaRPr lang="en-IN"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a:t>
            </a:r>
            <a:endParaRPr lang="en-US" dirty="0"/>
          </a:p>
        </p:txBody>
      </p:sp>
      <p:sp>
        <p:nvSpPr>
          <p:cNvPr id="3" name="Content Placeholder 2"/>
          <p:cNvSpPr>
            <a:spLocks noGrp="1"/>
          </p:cNvSpPr>
          <p:nvPr>
            <p:ph idx="1"/>
          </p:nvPr>
        </p:nvSpPr>
        <p:spPr/>
        <p:txBody>
          <a:bodyPr/>
          <a:lstStyle/>
          <a:p>
            <a:r>
              <a:rPr lang="en-IN" dirty="0" smtClean="0"/>
              <a:t>Data: grammatical source-    </a:t>
            </a:r>
            <a:r>
              <a:rPr lang="en-IN" dirty="0" err="1" smtClean="0"/>
              <a:t>Penn_treebank</a:t>
            </a:r>
            <a:r>
              <a:rPr lang="en-IN" dirty="0" smtClean="0"/>
              <a:t>[PTB]</a:t>
            </a:r>
          </a:p>
          <a:p>
            <a:r>
              <a:rPr lang="en-IN" dirty="0" err="1" smtClean="0"/>
              <a:t>Regex</a:t>
            </a:r>
            <a:r>
              <a:rPr lang="en-IN" dirty="0" smtClean="0"/>
              <a:t>:</a:t>
            </a:r>
          </a:p>
          <a:p>
            <a:pPr>
              <a:buNone/>
            </a:pPr>
            <a:r>
              <a:rPr lang="en-IN" dirty="0" smtClean="0"/>
              <a:t> </a:t>
            </a:r>
            <a:r>
              <a:rPr lang="en-IN" dirty="0" smtClean="0"/>
              <a:t>            for text: D?A*NV(D?A*N)</a:t>
            </a:r>
          </a:p>
          <a:p>
            <a:pPr>
              <a:buNone/>
            </a:pPr>
            <a:r>
              <a:rPr lang="en-IN" dirty="0" smtClean="0"/>
              <a:t> </a:t>
            </a:r>
            <a:r>
              <a:rPr lang="en-IN" dirty="0" smtClean="0"/>
              <a:t>           alphabet= A, D, N, V [</a:t>
            </a:r>
            <a:r>
              <a:rPr lang="en-IN" dirty="0" err="1" smtClean="0"/>
              <a:t>adj</a:t>
            </a:r>
            <a:r>
              <a:rPr lang="en-IN" dirty="0" smtClean="0"/>
              <a:t>, </a:t>
            </a:r>
            <a:r>
              <a:rPr lang="en-IN" dirty="0" err="1" smtClean="0"/>
              <a:t>det</a:t>
            </a:r>
            <a:r>
              <a:rPr lang="en-IN" dirty="0" smtClean="0"/>
              <a:t>, </a:t>
            </a:r>
            <a:r>
              <a:rPr lang="en-IN" dirty="0" err="1" smtClean="0"/>
              <a:t>noun,verb</a:t>
            </a:r>
            <a:r>
              <a:rPr lang="en-IN" dirty="0" smtClean="0"/>
              <a:t>]</a:t>
            </a:r>
          </a:p>
          <a:p>
            <a:pPr>
              <a:buNone/>
            </a:pPr>
            <a:r>
              <a:rPr lang="en-IN" dirty="0" smtClean="0"/>
              <a:t> </a:t>
            </a:r>
            <a:r>
              <a:rPr lang="en-IN" dirty="0" smtClean="0"/>
              <a:t>            </a:t>
            </a:r>
            <a:r>
              <a:rPr lang="en-IN" dirty="0" err="1" smtClean="0"/>
              <a:t>max_length</a:t>
            </a:r>
            <a:r>
              <a:rPr lang="en-IN" dirty="0" smtClean="0"/>
              <a:t>=100</a:t>
            </a:r>
          </a:p>
          <a:p>
            <a:pPr>
              <a:buNone/>
            </a:pPr>
            <a:r>
              <a:rPr lang="en-IN" dirty="0" smtClean="0"/>
              <a:t> </a:t>
            </a:r>
            <a:r>
              <a:rPr lang="en-IN" dirty="0" smtClean="0"/>
              <a:t>            </a:t>
            </a:r>
            <a:r>
              <a:rPr lang="en-IN" dirty="0" err="1" smtClean="0"/>
              <a:t>min_length</a:t>
            </a:r>
            <a:r>
              <a:rPr lang="en-IN" dirty="0" smtClean="0"/>
              <a:t>=1</a:t>
            </a:r>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Parameters</a:t>
            </a:r>
            <a:endParaRPr lang="en-US" dirty="0"/>
          </a:p>
        </p:txBody>
      </p:sp>
      <p:sp>
        <p:nvSpPr>
          <p:cNvPr id="3" name="Content Placeholder 2"/>
          <p:cNvSpPr>
            <a:spLocks noGrp="1"/>
          </p:cNvSpPr>
          <p:nvPr>
            <p:ph idx="1"/>
          </p:nvPr>
        </p:nvSpPr>
        <p:spPr/>
        <p:txBody>
          <a:bodyPr>
            <a:normAutofit lnSpcReduction="10000"/>
          </a:bodyPr>
          <a:lstStyle/>
          <a:p>
            <a:r>
              <a:rPr lang="en-IN" dirty="0" smtClean="0"/>
              <a:t>Grammar for train data set: [PTB]</a:t>
            </a:r>
          </a:p>
          <a:p>
            <a:pPr>
              <a:buNone/>
            </a:pPr>
            <a:r>
              <a:rPr lang="en-IN" dirty="0" smtClean="0"/>
              <a:t> </a:t>
            </a:r>
            <a:r>
              <a:rPr lang="en-IN" dirty="0" smtClean="0"/>
              <a:t>                                     alphabet: N, V, A, D, J, B</a:t>
            </a:r>
          </a:p>
          <a:p>
            <a:pPr>
              <a:buNone/>
            </a:pPr>
            <a:endParaRPr lang="en-IN" dirty="0" smtClean="0"/>
          </a:p>
          <a:p>
            <a:r>
              <a:rPr lang="en-IN" dirty="0" smtClean="0"/>
              <a:t>RNN:  </a:t>
            </a:r>
            <a:r>
              <a:rPr lang="en-IN" dirty="0" err="1" smtClean="0"/>
              <a:t>Num_Epochs</a:t>
            </a:r>
            <a:r>
              <a:rPr lang="en-IN" dirty="0" smtClean="0"/>
              <a:t>=15</a:t>
            </a:r>
          </a:p>
          <a:p>
            <a:pPr>
              <a:buNone/>
            </a:pPr>
            <a:r>
              <a:rPr lang="en-IN" dirty="0" smtClean="0"/>
              <a:t> </a:t>
            </a:r>
            <a:r>
              <a:rPr lang="en-IN" dirty="0" smtClean="0"/>
              <a:t>              </a:t>
            </a:r>
            <a:r>
              <a:rPr lang="en-IN" dirty="0" err="1" smtClean="0"/>
              <a:t>state_size</a:t>
            </a:r>
            <a:r>
              <a:rPr lang="en-IN" dirty="0" smtClean="0"/>
              <a:t>=10</a:t>
            </a:r>
          </a:p>
          <a:p>
            <a:pPr>
              <a:buNone/>
            </a:pPr>
            <a:endParaRPr lang="en-IN" dirty="0" smtClean="0"/>
          </a:p>
          <a:p>
            <a:r>
              <a:rPr lang="en-IN" dirty="0" smtClean="0"/>
              <a:t>Clustering model: model= K-means</a:t>
            </a:r>
          </a:p>
          <a:p>
            <a:pPr>
              <a:buNone/>
            </a:pPr>
            <a:r>
              <a:rPr lang="en-IN" dirty="0" smtClean="0"/>
              <a:t>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Defined Grammatical Rules</a:t>
            </a:r>
            <a:endParaRPr lang="en-US" dirty="0"/>
          </a:p>
        </p:txBody>
      </p:sp>
      <p:sp>
        <p:nvSpPr>
          <p:cNvPr id="3" name="Content Placeholder 2"/>
          <p:cNvSpPr>
            <a:spLocks noGrp="1"/>
          </p:cNvSpPr>
          <p:nvPr>
            <p:ph idx="1"/>
          </p:nvPr>
        </p:nvSpPr>
        <p:spPr/>
        <p:txBody>
          <a:bodyPr/>
          <a:lstStyle/>
          <a:p>
            <a:r>
              <a:rPr lang="en-US" dirty="0" smtClean="0"/>
              <a:t>terminals are lowercase (</a:t>
            </a:r>
            <a:r>
              <a:rPr lang="en-US" dirty="0" smtClean="0"/>
              <a:t>president)</a:t>
            </a:r>
          </a:p>
          <a:p>
            <a:r>
              <a:rPr lang="en-US" dirty="0" err="1" smtClean="0"/>
              <a:t>preterminals</a:t>
            </a:r>
            <a:r>
              <a:rPr lang="en-US" dirty="0" smtClean="0"/>
              <a:t> </a:t>
            </a:r>
            <a:r>
              <a:rPr lang="en-US" dirty="0" smtClean="0"/>
              <a:t>are capitalized (</a:t>
            </a:r>
            <a:r>
              <a:rPr lang="en-US" dirty="0" smtClean="0"/>
              <a:t>Noun)</a:t>
            </a:r>
          </a:p>
          <a:p>
            <a:r>
              <a:rPr lang="en-US" dirty="0" smtClean="0"/>
              <a:t>other non-terminals </a:t>
            </a:r>
            <a:r>
              <a:rPr lang="en-US" dirty="0" smtClean="0"/>
              <a:t>are all-caps (NP</a:t>
            </a:r>
            <a:r>
              <a:rPr lang="en-US" dirty="0" smtClean="0"/>
              <a:t>)</a:t>
            </a:r>
          </a:p>
          <a:p>
            <a:r>
              <a:rPr lang="en-US" dirty="0" smtClean="0"/>
              <a:t>S = </a:t>
            </a:r>
            <a:r>
              <a:rPr lang="en-US" dirty="0" smtClean="0"/>
              <a:t>sentence, NP </a:t>
            </a:r>
            <a:r>
              <a:rPr lang="en-US" dirty="0" smtClean="0"/>
              <a:t>= noun </a:t>
            </a:r>
            <a:r>
              <a:rPr lang="en-US" dirty="0" smtClean="0"/>
              <a:t>phrase, VP </a:t>
            </a:r>
            <a:r>
              <a:rPr lang="en-US" dirty="0" smtClean="0"/>
              <a:t>= verb </a:t>
            </a:r>
            <a:r>
              <a:rPr lang="en-US" dirty="0" smtClean="0"/>
              <a:t>phrase, PP </a:t>
            </a:r>
            <a:r>
              <a:rPr lang="en-US" dirty="0" smtClean="0"/>
              <a:t>= prepositional </a:t>
            </a:r>
            <a:r>
              <a:rPr lang="en-US" dirty="0" smtClean="0"/>
              <a:t>phrase, </a:t>
            </a:r>
            <a:r>
              <a:rPr lang="en-US" dirty="0" err="1" smtClean="0"/>
              <a:t>Det</a:t>
            </a:r>
            <a:r>
              <a:rPr lang="en-US" dirty="0" smtClean="0"/>
              <a:t> </a:t>
            </a:r>
            <a:r>
              <a:rPr lang="en-US" dirty="0" smtClean="0"/>
              <a:t>= determiner (sometimes called "article</a:t>
            </a:r>
            <a:r>
              <a:rPr lang="en-US" dirty="0" smtClean="0"/>
              <a:t>"), Prep </a:t>
            </a:r>
            <a:r>
              <a:rPr lang="en-US" dirty="0" smtClean="0"/>
              <a:t>= </a:t>
            </a:r>
            <a:r>
              <a:rPr lang="en-US" dirty="0" smtClean="0"/>
              <a:t>preposition,  </a:t>
            </a:r>
            <a:r>
              <a:rPr lang="en-US" dirty="0" err="1" smtClean="0"/>
              <a:t>Adj</a:t>
            </a:r>
            <a:r>
              <a:rPr lang="en-US" dirty="0" smtClean="0"/>
              <a:t> </a:t>
            </a:r>
            <a:r>
              <a:rPr lang="en-US" dirty="0" smtClean="0"/>
              <a:t>= adjective</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Defined Grammatical production rules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 </a:t>
            </a:r>
            <a:r>
              <a:rPr lang="en-US" dirty="0" smtClean="0"/>
              <a:t>--</a:t>
            </a:r>
            <a:r>
              <a:rPr lang="en-US" dirty="0" smtClean="0">
                <a:sym typeface="Wingdings" pitchFamily="2" charset="2"/>
              </a:rPr>
              <a:t></a:t>
            </a:r>
            <a:r>
              <a:rPr lang="en-US" dirty="0" smtClean="0"/>
              <a:t>NP VP</a:t>
            </a:r>
          </a:p>
          <a:p>
            <a:r>
              <a:rPr lang="en-US" dirty="0" smtClean="0"/>
              <a:t>VP -</a:t>
            </a:r>
            <a:r>
              <a:rPr lang="en-US" dirty="0" smtClean="0">
                <a:sym typeface="Wingdings" pitchFamily="2" charset="2"/>
              </a:rPr>
              <a:t></a:t>
            </a:r>
            <a:r>
              <a:rPr lang="en-US" dirty="0" smtClean="0"/>
              <a:t>Verb NP</a:t>
            </a:r>
          </a:p>
          <a:p>
            <a:r>
              <a:rPr lang="en-US" dirty="0" smtClean="0"/>
              <a:t>NP-</a:t>
            </a:r>
            <a:r>
              <a:rPr lang="en-US" dirty="0" smtClean="0">
                <a:sym typeface="Wingdings" pitchFamily="2" charset="2"/>
              </a:rPr>
              <a:t></a:t>
            </a:r>
            <a:r>
              <a:rPr lang="en-US" dirty="0" smtClean="0"/>
              <a:t> </a:t>
            </a:r>
            <a:r>
              <a:rPr lang="en-US" dirty="0" err="1" smtClean="0"/>
              <a:t>Det</a:t>
            </a:r>
            <a:r>
              <a:rPr lang="en-US" dirty="0" smtClean="0"/>
              <a:t> </a:t>
            </a:r>
            <a:r>
              <a:rPr lang="en-US" dirty="0" smtClean="0"/>
              <a:t>N</a:t>
            </a:r>
          </a:p>
          <a:p>
            <a:r>
              <a:rPr lang="en-US" dirty="0" smtClean="0"/>
              <a:t>NP-</a:t>
            </a:r>
            <a:r>
              <a:rPr lang="en-US" dirty="0" smtClean="0">
                <a:sym typeface="Wingdings" pitchFamily="2" charset="2"/>
              </a:rPr>
              <a:t></a:t>
            </a:r>
            <a:r>
              <a:rPr lang="en-US" dirty="0" smtClean="0"/>
              <a:t> N</a:t>
            </a:r>
          </a:p>
          <a:p>
            <a:r>
              <a:rPr lang="en-US" dirty="0" smtClean="0"/>
              <a:t>NP</a:t>
            </a:r>
            <a:r>
              <a:rPr lang="en-US" dirty="0" smtClean="0">
                <a:sym typeface="Wingdings" pitchFamily="2" charset="2"/>
              </a:rPr>
              <a:t></a:t>
            </a:r>
            <a:r>
              <a:rPr lang="en-US" dirty="0" smtClean="0"/>
              <a:t> </a:t>
            </a:r>
            <a:r>
              <a:rPr lang="en-US" dirty="0" smtClean="0"/>
              <a:t>NP </a:t>
            </a:r>
            <a:r>
              <a:rPr lang="en-US" dirty="0" smtClean="0"/>
              <a:t>PP</a:t>
            </a:r>
          </a:p>
          <a:p>
            <a:r>
              <a:rPr lang="en-US" dirty="0" smtClean="0"/>
              <a:t>PP -</a:t>
            </a:r>
            <a:r>
              <a:rPr lang="en-US" dirty="0" smtClean="0">
                <a:sym typeface="Wingdings" pitchFamily="2" charset="2"/>
              </a:rPr>
              <a:t></a:t>
            </a:r>
            <a:r>
              <a:rPr lang="en-US" dirty="0" smtClean="0"/>
              <a:t>Prep </a:t>
            </a:r>
            <a:r>
              <a:rPr lang="en-US" dirty="0" err="1" smtClean="0"/>
              <a:t>Det</a:t>
            </a:r>
            <a:r>
              <a:rPr lang="en-US" dirty="0" smtClean="0"/>
              <a:t> </a:t>
            </a:r>
            <a:r>
              <a:rPr lang="en-US" dirty="0" smtClean="0"/>
              <a:t>N</a:t>
            </a:r>
          </a:p>
          <a:p>
            <a:r>
              <a:rPr lang="en-US" dirty="0" smtClean="0"/>
              <a:t>N </a:t>
            </a:r>
            <a:r>
              <a:rPr lang="en-US" dirty="0" smtClean="0">
                <a:sym typeface="Wingdings" pitchFamily="2" charset="2"/>
              </a:rPr>
              <a:t></a:t>
            </a:r>
            <a:r>
              <a:rPr lang="en-US" dirty="0" smtClean="0"/>
              <a:t> </a:t>
            </a:r>
            <a:r>
              <a:rPr lang="en-US" dirty="0" err="1" smtClean="0"/>
              <a:t>Adj</a:t>
            </a:r>
            <a:r>
              <a:rPr lang="en-US" dirty="0" smtClean="0"/>
              <a:t> </a:t>
            </a:r>
            <a:r>
              <a:rPr lang="en-US" dirty="0" smtClean="0"/>
              <a:t>N</a:t>
            </a:r>
          </a:p>
          <a:p>
            <a:r>
              <a:rPr lang="en-US" dirty="0" smtClean="0"/>
              <a:t>N  </a:t>
            </a:r>
            <a:r>
              <a:rPr lang="en-US" dirty="0" smtClean="0">
                <a:sym typeface="Wingdings" pitchFamily="2" charset="2"/>
              </a:rPr>
              <a:t></a:t>
            </a:r>
            <a:r>
              <a:rPr lang="en-US" dirty="0" smtClean="0"/>
              <a:t> Noun</a:t>
            </a:r>
          </a:p>
          <a:p>
            <a:r>
              <a:rPr lang="en-US" dirty="0" smtClean="0"/>
              <a:t>Noun-</a:t>
            </a:r>
            <a:r>
              <a:rPr lang="en-US" dirty="0" smtClean="0">
                <a:sym typeface="Wingdings" pitchFamily="2" charset="2"/>
              </a:rPr>
              <a:t></a:t>
            </a:r>
            <a:r>
              <a:rPr lang="en-US" dirty="0" err="1" smtClean="0"/>
              <a:t>Adj</a:t>
            </a:r>
            <a:r>
              <a:rPr lang="en-US" dirty="0" smtClean="0"/>
              <a:t> </a:t>
            </a:r>
            <a:r>
              <a:rPr lang="en-US" dirty="0" smtClean="0"/>
              <a:t>Noun</a:t>
            </a:r>
            <a:br>
              <a:rPr lang="en-US" dirty="0" smtClean="0"/>
            </a:b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IN" dirty="0" smtClean="0"/>
              <a:t>Results</a:t>
            </a:r>
            <a:endParaRPr lang="en-US" dirty="0"/>
          </a:p>
        </p:txBody>
      </p:sp>
      <p:sp>
        <p:nvSpPr>
          <p:cNvPr id="3" name="Content Placeholder 2"/>
          <p:cNvSpPr>
            <a:spLocks noGrp="1"/>
          </p:cNvSpPr>
          <p:nvPr>
            <p:ph idx="1"/>
          </p:nvPr>
        </p:nvSpPr>
        <p:spPr>
          <a:xfrm>
            <a:off x="457200" y="836712"/>
            <a:ext cx="8229600" cy="5289451"/>
          </a:xfrm>
        </p:spPr>
        <p:txBody>
          <a:bodyPr>
            <a:normAutofit fontScale="25000" lnSpcReduction="20000"/>
          </a:bodyPr>
          <a:lstStyle/>
          <a:p>
            <a:r>
              <a:rPr lang="en-IN" sz="8000" dirty="0" smtClean="0"/>
              <a:t>Accepting sentences: </a:t>
            </a:r>
          </a:p>
          <a:p>
            <a:endParaRPr lang="en-IN" dirty="0" smtClean="0"/>
          </a:p>
          <a:p>
            <a:pPr>
              <a:buNone/>
            </a:pPr>
            <a:r>
              <a:rPr lang="en-IN" dirty="0" smtClean="0"/>
              <a:t> </a:t>
            </a:r>
            <a:r>
              <a:rPr lang="en-IN" dirty="0" smtClean="0"/>
              <a:t>     </a:t>
            </a:r>
            <a:r>
              <a:rPr lang="en-IN" sz="6200" dirty="0" smtClean="0"/>
              <a:t>    </a:t>
            </a:r>
            <a:r>
              <a:rPr lang="en-IN" sz="8000" dirty="0" smtClean="0"/>
              <a:t>1. The white rabbit still in sight. …#correct</a:t>
            </a:r>
          </a:p>
          <a:p>
            <a:pPr>
              <a:buNone/>
            </a:pPr>
            <a:endParaRPr lang="en-IN" sz="8000" dirty="0" smtClean="0"/>
          </a:p>
          <a:p>
            <a:pPr>
              <a:buNone/>
            </a:pPr>
            <a:r>
              <a:rPr lang="en-IN" sz="8000" dirty="0" smtClean="0"/>
              <a:t> </a:t>
            </a:r>
            <a:r>
              <a:rPr lang="en-IN" sz="8000" dirty="0" smtClean="0"/>
              <a:t>      2. The rabbit was no longer to be seen. …#correct</a:t>
            </a:r>
          </a:p>
          <a:p>
            <a:pPr>
              <a:buNone/>
            </a:pPr>
            <a:endParaRPr lang="en-IN" sz="8000" dirty="0" smtClean="0"/>
          </a:p>
          <a:p>
            <a:pPr>
              <a:buNone/>
            </a:pPr>
            <a:r>
              <a:rPr lang="en-IN" sz="8000" dirty="0" smtClean="0"/>
              <a:t> </a:t>
            </a:r>
            <a:r>
              <a:rPr lang="en-IN" sz="8000" dirty="0" smtClean="0"/>
              <a:t>      3. She came upon a little table….. # correct</a:t>
            </a:r>
          </a:p>
          <a:p>
            <a:pPr>
              <a:buNone/>
            </a:pPr>
            <a:endParaRPr lang="en-IN" sz="8000" dirty="0" smtClean="0"/>
          </a:p>
          <a:p>
            <a:pPr>
              <a:buNone/>
            </a:pPr>
            <a:r>
              <a:rPr lang="en-IN" sz="8000" dirty="0" smtClean="0"/>
              <a:t> </a:t>
            </a:r>
            <a:r>
              <a:rPr lang="en-IN" sz="8000" dirty="0" smtClean="0"/>
              <a:t>      4. The </a:t>
            </a:r>
            <a:r>
              <a:rPr lang="en-IN" sz="8000" dirty="0" err="1" smtClean="0"/>
              <a:t>the</a:t>
            </a:r>
            <a:r>
              <a:rPr lang="en-IN" sz="8000" dirty="0" smtClean="0"/>
              <a:t> rabbit jumps ….#wrong</a:t>
            </a:r>
          </a:p>
          <a:p>
            <a:pPr>
              <a:buNone/>
            </a:pPr>
            <a:endParaRPr lang="en-IN" sz="8000" dirty="0" smtClean="0"/>
          </a:p>
          <a:p>
            <a:pPr>
              <a:buNone/>
            </a:pPr>
            <a:endParaRPr lang="en-IN" sz="6200" dirty="0" smtClean="0"/>
          </a:p>
          <a:p>
            <a:r>
              <a:rPr lang="en-IN" sz="6200" dirty="0" smtClean="0"/>
              <a:t> </a:t>
            </a:r>
            <a:r>
              <a:rPr lang="en-IN" sz="6200" dirty="0" smtClean="0"/>
              <a:t> </a:t>
            </a:r>
            <a:r>
              <a:rPr lang="en-IN" sz="8000" dirty="0" smtClean="0"/>
              <a:t>Rejecting sentences:</a:t>
            </a:r>
          </a:p>
          <a:p>
            <a:endParaRPr lang="en-IN" sz="8000" dirty="0" smtClean="0"/>
          </a:p>
          <a:p>
            <a:endParaRPr lang="en-IN" dirty="0" smtClean="0"/>
          </a:p>
          <a:p>
            <a:pPr>
              <a:buNone/>
            </a:pPr>
            <a:r>
              <a:rPr lang="en-IN" dirty="0" smtClean="0"/>
              <a:t>               </a:t>
            </a:r>
            <a:r>
              <a:rPr lang="en-IN" sz="6400" dirty="0" smtClean="0"/>
              <a:t> </a:t>
            </a:r>
            <a:r>
              <a:rPr lang="en-IN" sz="7200" dirty="0" smtClean="0"/>
              <a:t> 1.  Little door about fifteen inches high. ..#correct</a:t>
            </a:r>
          </a:p>
          <a:p>
            <a:pPr>
              <a:buNone/>
            </a:pPr>
            <a:endParaRPr lang="en-IN" sz="7200" dirty="0" smtClean="0"/>
          </a:p>
          <a:p>
            <a:pPr>
              <a:buNone/>
            </a:pPr>
            <a:endParaRPr lang="en-IN" sz="7200" dirty="0" smtClean="0"/>
          </a:p>
          <a:p>
            <a:pPr>
              <a:buNone/>
            </a:pPr>
            <a:r>
              <a:rPr lang="en-IN" sz="7200" dirty="0" smtClean="0"/>
              <a:t> </a:t>
            </a:r>
            <a:r>
              <a:rPr lang="en-IN" sz="7200" dirty="0" smtClean="0"/>
              <a:t>        2. The little golden key   #correct</a:t>
            </a:r>
          </a:p>
          <a:p>
            <a:pPr>
              <a:buNone/>
            </a:pPr>
            <a:endParaRPr lang="en-IN" sz="6400" dirty="0" smtClean="0"/>
          </a:p>
          <a:p>
            <a:pPr>
              <a:buNone/>
            </a:pPr>
            <a:r>
              <a:rPr lang="en-IN" sz="6400" dirty="0" smtClean="0"/>
              <a:t>       </a:t>
            </a:r>
          </a:p>
          <a:p>
            <a:pPr>
              <a:buNone/>
            </a:pPr>
            <a:endParaRPr lang="en-IN" dirty="0" smtClean="0"/>
          </a:p>
          <a:p>
            <a:endParaRPr lang="en-IN" dirty="0" smtClean="0"/>
          </a:p>
          <a:p>
            <a:pPr>
              <a:buNone/>
            </a:pPr>
            <a:r>
              <a:rPr lang="en-IN" dirty="0" smtClean="0"/>
              <a:t> </a:t>
            </a:r>
            <a:r>
              <a:rPr lang="en-IN" dirty="0" smtClean="0"/>
              <a:t>       </a:t>
            </a:r>
          </a:p>
          <a:p>
            <a:pPr>
              <a:buNone/>
            </a:pPr>
            <a:r>
              <a:rPr lang="en-IN" dirty="0" smtClean="0"/>
              <a:t> </a:t>
            </a:r>
            <a:r>
              <a:rPr lang="en-IN" dirty="0" smtClean="0"/>
              <a:t>       </a:t>
            </a:r>
          </a:p>
          <a:p>
            <a:pPr>
              <a:buNone/>
            </a:pPr>
            <a:r>
              <a:rPr lang="en-IN" dirty="0" smtClean="0"/>
              <a:t> </a:t>
            </a:r>
            <a:endParaRPr lang="en-US" dirty="0"/>
          </a:p>
        </p:txBody>
      </p:sp>
      <p:pic>
        <p:nvPicPr>
          <p:cNvPr id="4" name="Picture 3" descr="pos_regex.png"/>
          <p:cNvPicPr>
            <a:picLocks noChangeAspect="1"/>
          </p:cNvPicPr>
          <p:nvPr/>
        </p:nvPicPr>
        <p:blipFill>
          <a:blip r:embed="rId3" cstate="print"/>
          <a:stretch>
            <a:fillRect/>
          </a:stretch>
        </p:blipFill>
        <p:spPr>
          <a:xfrm>
            <a:off x="6228184" y="980728"/>
            <a:ext cx="2736304" cy="532859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Further work</a:t>
            </a:r>
            <a:endParaRPr lang="en-US" dirty="0"/>
          </a:p>
        </p:txBody>
      </p:sp>
      <p:sp>
        <p:nvSpPr>
          <p:cNvPr id="3" name="Content Placeholder 2"/>
          <p:cNvSpPr>
            <a:spLocks noGrp="1"/>
          </p:cNvSpPr>
          <p:nvPr>
            <p:ph idx="1"/>
          </p:nvPr>
        </p:nvSpPr>
        <p:spPr/>
        <p:txBody>
          <a:bodyPr/>
          <a:lstStyle/>
          <a:p>
            <a:r>
              <a:rPr lang="en-IN" dirty="0" smtClean="0"/>
              <a:t>Extraction of DFA </a:t>
            </a:r>
            <a:r>
              <a:rPr lang="en-IN" smtClean="0"/>
              <a:t>againusing</a:t>
            </a:r>
            <a:r>
              <a:rPr lang="en-IN" dirty="0" smtClean="0"/>
              <a:t> TEXT data set with proper loss and performance graph</a:t>
            </a:r>
          </a:p>
          <a:p>
            <a:r>
              <a:rPr lang="en-IN" dirty="0" smtClean="0"/>
              <a:t>Extraction of WA using text data set with proper results, loss and performance graph</a:t>
            </a:r>
          </a:p>
          <a:p>
            <a:r>
              <a:rPr lang="en-IN" dirty="0" smtClean="0"/>
              <a:t>Compare both</a:t>
            </a:r>
          </a:p>
          <a:p>
            <a:r>
              <a:rPr lang="en-IN" dirty="0" smtClean="0"/>
              <a:t>Check whether both models can predict anything.</a:t>
            </a:r>
          </a:p>
          <a:p>
            <a:r>
              <a:rPr lang="en-IN" dirty="0" smtClean="0"/>
              <a:t>IF yes then compare both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68552"/>
          </a:xfrm>
        </p:spPr>
        <p:txBody>
          <a:bodyPr>
            <a:normAutofit fontScale="92500" lnSpcReduction="20000"/>
          </a:bodyPr>
          <a:lstStyle/>
          <a:p>
            <a:r>
              <a:rPr lang="en-IN" dirty="0" smtClean="0"/>
              <a:t>Network is trained with unary encoding; one input for each character of the alphabet for each time step.</a:t>
            </a:r>
          </a:p>
          <a:p>
            <a:endParaRPr lang="en-IN" dirty="0" smtClean="0"/>
          </a:p>
          <a:p>
            <a:r>
              <a:rPr lang="en-IN" dirty="0" smtClean="0"/>
              <a:t>Error criteria: </a:t>
            </a:r>
          </a:p>
          <a:p>
            <a:pPr>
              <a:buNone/>
            </a:pPr>
            <a:r>
              <a:rPr lang="en-IN" dirty="0" smtClean="0"/>
              <a:t>    1. Rejection of the positive strings.</a:t>
            </a:r>
          </a:p>
          <a:p>
            <a:pPr>
              <a:buNone/>
            </a:pPr>
            <a:r>
              <a:rPr lang="en-IN" dirty="0" smtClean="0"/>
              <a:t>    2. Acceptance of the negative strings.</a:t>
            </a:r>
          </a:p>
          <a:p>
            <a:pPr>
              <a:buNone/>
            </a:pPr>
            <a:endParaRPr lang="en-IN" dirty="0" smtClean="0"/>
          </a:p>
          <a:p>
            <a:r>
              <a:rPr lang="en-IN" dirty="0" smtClean="0"/>
              <a:t>Error function is defined by a specific response neuron whose value is measured with respect to response tolerance parameter.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a:xfrm>
            <a:off x="457200" y="1268760"/>
            <a:ext cx="8229600" cy="5328592"/>
          </a:xfrm>
        </p:spPr>
        <p:txBody>
          <a:bodyPr>
            <a:normAutofit fontScale="92500"/>
          </a:bodyPr>
          <a:lstStyle/>
          <a:p>
            <a:pPr>
              <a:buFont typeface="+mj-lt"/>
              <a:buAutoNum type="arabicPeriod"/>
            </a:pPr>
            <a:r>
              <a:rPr lang="en-IN" sz="1800" dirty="0" smtClean="0"/>
              <a:t>[</a:t>
            </a:r>
            <a:r>
              <a:rPr lang="en-IN" sz="1800" dirty="0" err="1" smtClean="0"/>
              <a:t>Minsky</a:t>
            </a:r>
            <a:r>
              <a:rPr lang="en-IN" sz="1800" dirty="0" smtClean="0"/>
              <a:t> 67] : </a:t>
            </a:r>
            <a:r>
              <a:rPr lang="en-US" sz="1800" dirty="0" err="1" smtClean="0"/>
              <a:t>Minsky</a:t>
            </a:r>
            <a:r>
              <a:rPr lang="en-US" sz="1800" dirty="0" smtClean="0"/>
              <a:t>, Marvin Lee. </a:t>
            </a:r>
            <a:r>
              <a:rPr lang="en-US" sz="1800" i="1" dirty="0" smtClean="0"/>
              <a:t>Computation</a:t>
            </a:r>
            <a:r>
              <a:rPr lang="en-US" sz="1800" dirty="0" smtClean="0"/>
              <a:t>. Englewood Cliffs: Prentice-Hall, 1967.</a:t>
            </a:r>
          </a:p>
          <a:p>
            <a:pPr>
              <a:buFont typeface="+mj-lt"/>
              <a:buAutoNum type="arabicPeriod"/>
            </a:pPr>
            <a:r>
              <a:rPr lang="en-IN" sz="1800" dirty="0" smtClean="0"/>
              <a:t>[Giles et al. 92] : </a:t>
            </a:r>
            <a:r>
              <a:rPr lang="en-US" sz="1800" dirty="0" smtClean="0"/>
              <a:t>Giles, C.L., Miller, C.B., Chen, D., Chen, H.H., Sun, G.Z. and Lee, Y.C., 1992. Learning and extracting finite state automata with second-order recurrent neural networks. </a:t>
            </a:r>
            <a:r>
              <a:rPr lang="en-US" sz="1800" i="1" dirty="0" smtClean="0"/>
              <a:t>Neural Computation</a:t>
            </a:r>
            <a:r>
              <a:rPr lang="en-US" sz="1800" dirty="0" smtClean="0"/>
              <a:t>, </a:t>
            </a:r>
            <a:r>
              <a:rPr lang="en-US" sz="1800" i="1" dirty="0" smtClean="0"/>
              <a:t>4</a:t>
            </a:r>
            <a:r>
              <a:rPr lang="en-US" sz="1800" dirty="0" smtClean="0"/>
              <a:t>(3), pp.393-405.</a:t>
            </a:r>
          </a:p>
          <a:p>
            <a:pPr>
              <a:buFont typeface="+mj-lt"/>
              <a:buAutoNum type="arabicPeriod"/>
            </a:pPr>
            <a:r>
              <a:rPr lang="en-IN" sz="1800" dirty="0" smtClean="0"/>
              <a:t>[Cohen et al. 17]: </a:t>
            </a:r>
            <a:r>
              <a:rPr lang="en-US" sz="1800" dirty="0" smtClean="0"/>
              <a:t>Cohen M, </a:t>
            </a:r>
            <a:r>
              <a:rPr lang="en-US" sz="1800" dirty="0" err="1" smtClean="0"/>
              <a:t>Caciularu</a:t>
            </a:r>
            <a:r>
              <a:rPr lang="en-US" sz="1800" dirty="0" smtClean="0"/>
              <a:t> A, </a:t>
            </a:r>
            <a:r>
              <a:rPr lang="en-US" sz="1800" dirty="0" err="1" smtClean="0"/>
              <a:t>Rejwan</a:t>
            </a:r>
            <a:r>
              <a:rPr lang="en-US" sz="1800" dirty="0" smtClean="0"/>
              <a:t> I, </a:t>
            </a:r>
            <a:r>
              <a:rPr lang="en-US" sz="1800" dirty="0" err="1" smtClean="0"/>
              <a:t>Berant</a:t>
            </a:r>
            <a:r>
              <a:rPr lang="en-US" sz="1800" dirty="0" smtClean="0"/>
              <a:t> J. Inducing regular grammars using recurrent neural networks. </a:t>
            </a:r>
            <a:r>
              <a:rPr lang="en-US" sz="1800" dirty="0" err="1" smtClean="0"/>
              <a:t>arXiv</a:t>
            </a:r>
            <a:r>
              <a:rPr lang="en-US" sz="1800" dirty="0" smtClean="0"/>
              <a:t> preprint arXiv:1710.10453. 2017 Oct 28.</a:t>
            </a:r>
          </a:p>
          <a:p>
            <a:pPr>
              <a:buFont typeface="+mj-lt"/>
              <a:buAutoNum type="arabicPeriod"/>
            </a:pPr>
            <a:r>
              <a:rPr lang="en-IN" sz="1800" dirty="0" smtClean="0"/>
              <a:t>[Weiss et al. 18]: </a:t>
            </a:r>
            <a:r>
              <a:rPr lang="en-US" sz="1800" dirty="0" smtClean="0"/>
              <a:t>Weiss G, Goldberg Y, </a:t>
            </a:r>
            <a:r>
              <a:rPr lang="en-US" sz="1800" dirty="0" err="1" smtClean="0"/>
              <a:t>Yahav</a:t>
            </a:r>
            <a:r>
              <a:rPr lang="en-US" sz="1800" dirty="0" smtClean="0"/>
              <a:t> E. Extracting automata from recurrent neural networks using queries and counterexamples. </a:t>
            </a:r>
            <a:r>
              <a:rPr lang="en-US" sz="1800" dirty="0" err="1" smtClean="0"/>
              <a:t>InInternational</a:t>
            </a:r>
            <a:r>
              <a:rPr lang="en-US" sz="1800" dirty="0" smtClean="0"/>
              <a:t> Conference on Machine Learning 2018 Jul 3 (pp. 5247-5256). PMLR.</a:t>
            </a:r>
          </a:p>
          <a:p>
            <a:pPr>
              <a:buFont typeface="+mj-lt"/>
              <a:buAutoNum type="arabicPeriod"/>
            </a:pPr>
            <a:r>
              <a:rPr lang="en-IN" sz="1800" dirty="0" smtClean="0"/>
              <a:t>[</a:t>
            </a:r>
            <a:r>
              <a:rPr lang="en-IN" sz="1800" dirty="0" err="1" smtClean="0"/>
              <a:t>Ayache</a:t>
            </a:r>
            <a:r>
              <a:rPr lang="en-IN" sz="1800" dirty="0" smtClean="0"/>
              <a:t> et al. 19]: </a:t>
            </a:r>
            <a:r>
              <a:rPr lang="en-US" sz="1800" dirty="0" err="1" smtClean="0"/>
              <a:t>Ayache</a:t>
            </a:r>
            <a:r>
              <a:rPr lang="en-US" sz="1800" dirty="0" smtClean="0"/>
              <a:t> S, </a:t>
            </a:r>
            <a:r>
              <a:rPr lang="en-US" sz="1800" dirty="0" err="1" smtClean="0"/>
              <a:t>Eyraud</a:t>
            </a:r>
            <a:r>
              <a:rPr lang="en-US" sz="1800" dirty="0" smtClean="0"/>
              <a:t> R, </a:t>
            </a:r>
            <a:r>
              <a:rPr lang="en-US" sz="1800" dirty="0" err="1" smtClean="0"/>
              <a:t>Goudian</a:t>
            </a:r>
            <a:r>
              <a:rPr lang="en-US" sz="1800" dirty="0" smtClean="0"/>
              <a:t> N. Explaining black boxes on sequential data using weighted automata. </a:t>
            </a:r>
            <a:r>
              <a:rPr lang="en-US" sz="1800" dirty="0" err="1" smtClean="0"/>
              <a:t>InInternational</a:t>
            </a:r>
            <a:r>
              <a:rPr lang="en-US" sz="1800" dirty="0" smtClean="0"/>
              <a:t> Conference on Grammatical Inference 2019 Feb 4 (pp. 81-103). PMLR.</a:t>
            </a:r>
          </a:p>
          <a:p>
            <a:pPr>
              <a:buFont typeface="+mj-lt"/>
              <a:buAutoNum type="arabicPeriod"/>
            </a:pPr>
            <a:r>
              <a:rPr lang="en-IN" sz="1800" dirty="0" smtClean="0"/>
              <a:t>[Okudono et al. 19]: </a:t>
            </a:r>
            <a:r>
              <a:rPr lang="en-US" sz="1800" dirty="0" err="1" smtClean="0"/>
              <a:t>Okudono</a:t>
            </a:r>
            <a:r>
              <a:rPr lang="en-US" sz="1800" dirty="0" smtClean="0"/>
              <a:t> T, </a:t>
            </a:r>
            <a:r>
              <a:rPr lang="en-US" sz="1800" dirty="0" err="1" smtClean="0"/>
              <a:t>Waga</a:t>
            </a:r>
            <a:r>
              <a:rPr lang="en-US" sz="1800" dirty="0" smtClean="0"/>
              <a:t> M, </a:t>
            </a:r>
            <a:r>
              <a:rPr lang="en-US" sz="1800" dirty="0" err="1" smtClean="0"/>
              <a:t>Sekiyama</a:t>
            </a:r>
            <a:r>
              <a:rPr lang="en-US" sz="1800" dirty="0" smtClean="0"/>
              <a:t> T, </a:t>
            </a:r>
            <a:r>
              <a:rPr lang="en-US" sz="1800" dirty="0" err="1" smtClean="0"/>
              <a:t>Hasuo</a:t>
            </a:r>
            <a:r>
              <a:rPr lang="en-US" sz="1800" dirty="0" smtClean="0"/>
              <a:t> I. Weighted automata extraction from recurrent neural networks via regression on state spaces. </a:t>
            </a:r>
            <a:r>
              <a:rPr lang="en-US" sz="1800" dirty="0" err="1" smtClean="0"/>
              <a:t>InProceedings</a:t>
            </a:r>
            <a:r>
              <a:rPr lang="en-US" sz="1800" dirty="0" smtClean="0"/>
              <a:t> of the AAAI Conference on Artificial Intelligence 2020 Apr 3 (Vol. 34, No. 04, pp. 5306-5314).</a:t>
            </a:r>
          </a:p>
          <a:p>
            <a:pPr>
              <a:buFont typeface="+mj-lt"/>
              <a:buAutoNum type="arabicPeriod"/>
            </a:pPr>
            <a:r>
              <a:rPr lang="en-IN" sz="1800" dirty="0" smtClean="0"/>
              <a:t>[Weiss et al.20]: </a:t>
            </a:r>
            <a:r>
              <a:rPr lang="en-US" sz="1800" dirty="0" smtClean="0"/>
              <a:t>Weiss G, Goldberg Y, </a:t>
            </a:r>
            <a:r>
              <a:rPr lang="en-US" sz="1800" dirty="0" err="1" smtClean="0"/>
              <a:t>Yahav</a:t>
            </a:r>
            <a:r>
              <a:rPr lang="en-US" sz="1800" dirty="0" smtClean="0"/>
              <a:t> E. Learning deterministic weighted automata with queries and counterexamples. </a:t>
            </a:r>
            <a:r>
              <a:rPr lang="en-US" sz="1800" dirty="0" err="1" smtClean="0"/>
              <a:t>arXiv</a:t>
            </a:r>
            <a:r>
              <a:rPr lang="en-US" sz="1800" dirty="0" smtClean="0"/>
              <a:t> preprint arXiv:1910.13895. 2019 Oct 30.</a:t>
            </a:r>
          </a:p>
          <a:p>
            <a:pPr>
              <a:buFont typeface="+mj-lt"/>
              <a:buAutoNum type="arabicPeriod"/>
            </a:pP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TotalTime>
  <Words>4601</Words>
  <Application>Microsoft Office PowerPoint</Application>
  <PresentationFormat>On-screen Show (4:3)</PresentationFormat>
  <Paragraphs>782</Paragraphs>
  <Slides>90</Slides>
  <Notes>2</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Slide 1</vt:lpstr>
      <vt:lpstr>Introduction</vt:lpstr>
      <vt:lpstr>Introduction</vt:lpstr>
      <vt:lpstr>Slide 4</vt:lpstr>
      <vt:lpstr>Learning and extracting FSA from 2nd order RNN [Giles et al. 92]</vt:lpstr>
      <vt:lpstr>Extraction algorithm-1: Quantization algorithm</vt:lpstr>
      <vt:lpstr>Rules of extraction</vt:lpstr>
      <vt:lpstr>Slide 8</vt:lpstr>
      <vt:lpstr>Slide 9</vt:lpstr>
      <vt:lpstr>Algorithm2- Inducing regular grammars using RNN [Cohen et al. 17]</vt:lpstr>
      <vt:lpstr>Algorithm</vt:lpstr>
      <vt:lpstr>Data generation</vt:lpstr>
      <vt:lpstr>Algorithm 3- extraction of DFA using queries and counter example [Weiss et al. 18]</vt:lpstr>
      <vt:lpstr>Algorithm and components</vt:lpstr>
      <vt:lpstr>     Comparison among three algorithms</vt:lpstr>
      <vt:lpstr>Slide 16</vt:lpstr>
      <vt:lpstr>Slide 17</vt:lpstr>
      <vt:lpstr>Slide 18</vt:lpstr>
      <vt:lpstr>Introduction</vt:lpstr>
      <vt:lpstr>Slide 20</vt:lpstr>
      <vt:lpstr>Slide 21</vt:lpstr>
      <vt:lpstr>Algorithm-1: Spectral learning algorithm [Ayache et al. 19]</vt:lpstr>
      <vt:lpstr>Extraction of WFA</vt:lpstr>
      <vt:lpstr>Slide 24</vt:lpstr>
      <vt:lpstr>Slide 25</vt:lpstr>
      <vt:lpstr>Algorithm</vt:lpstr>
      <vt:lpstr>Slide 27</vt:lpstr>
      <vt:lpstr>Algorithm 2: WFA from RNN via regression on state space [Okudono et al. 19]</vt:lpstr>
      <vt:lpstr>Slide 29</vt:lpstr>
      <vt:lpstr>Slide 30</vt:lpstr>
      <vt:lpstr>Algorithm 3: Extraction of PDFA using Queries and counter example [Weiss et al.20]</vt:lpstr>
      <vt:lpstr>Slide 32</vt:lpstr>
      <vt:lpstr>Comparison: Algorithm-1, 2 &amp; 3</vt:lpstr>
      <vt:lpstr>Slide 34</vt:lpstr>
      <vt:lpstr>Slide 35</vt:lpstr>
      <vt:lpstr>Slide 36</vt:lpstr>
      <vt:lpstr>Slide 37</vt:lpstr>
      <vt:lpstr>Slide 38</vt:lpstr>
      <vt:lpstr>PART-IV</vt:lpstr>
      <vt:lpstr>Description of data set</vt:lpstr>
      <vt:lpstr>Experiment-1</vt:lpstr>
      <vt:lpstr>Architecture </vt:lpstr>
      <vt:lpstr>Training</vt:lpstr>
      <vt:lpstr>Results</vt:lpstr>
      <vt:lpstr>Observation</vt:lpstr>
      <vt:lpstr>Experiment-2</vt:lpstr>
      <vt:lpstr>Building the RNN-acceptor model and training</vt:lpstr>
      <vt:lpstr>Time of training</vt:lpstr>
      <vt:lpstr>Result after training RNN-classifier</vt:lpstr>
      <vt:lpstr>Classification loss </vt:lpstr>
      <vt:lpstr>Building RNN model</vt:lpstr>
      <vt:lpstr>Extraction and Refinement</vt:lpstr>
      <vt:lpstr>Extraction Result</vt:lpstr>
      <vt:lpstr>Slide 54</vt:lpstr>
      <vt:lpstr>Some extracted DFAs</vt:lpstr>
      <vt:lpstr>Slide 56</vt:lpstr>
      <vt:lpstr>Observation</vt:lpstr>
      <vt:lpstr>Experiment-3</vt:lpstr>
      <vt:lpstr>Dataset Description</vt:lpstr>
      <vt:lpstr>Slide 60</vt:lpstr>
      <vt:lpstr>Slide 61</vt:lpstr>
      <vt:lpstr>Slide 62</vt:lpstr>
      <vt:lpstr>Observation</vt:lpstr>
      <vt:lpstr>PART-V</vt:lpstr>
      <vt:lpstr>Slide 65</vt:lpstr>
      <vt:lpstr>Slide 66</vt:lpstr>
      <vt:lpstr>Interpretation on learnability of RNN</vt:lpstr>
      <vt:lpstr>Slide 68</vt:lpstr>
      <vt:lpstr>Slide 69</vt:lpstr>
      <vt:lpstr>Results</vt:lpstr>
      <vt:lpstr>Results-1</vt:lpstr>
      <vt:lpstr>Result-1</vt:lpstr>
      <vt:lpstr>Result-1</vt:lpstr>
      <vt:lpstr>Result-1</vt:lpstr>
      <vt:lpstr>Result-2</vt:lpstr>
      <vt:lpstr>Result-2</vt:lpstr>
      <vt:lpstr>Result-2</vt:lpstr>
      <vt:lpstr>Result 2</vt:lpstr>
      <vt:lpstr>Result-2</vt:lpstr>
      <vt:lpstr>Result-2</vt:lpstr>
      <vt:lpstr>Conclusion</vt:lpstr>
      <vt:lpstr>Experiments on Text dataset</vt:lpstr>
      <vt:lpstr>Slide 83</vt:lpstr>
      <vt:lpstr>Parameters</vt:lpstr>
      <vt:lpstr>Parameters</vt:lpstr>
      <vt:lpstr>Defined Grammatical Rules</vt:lpstr>
      <vt:lpstr>Defined Grammatical production rules</vt:lpstr>
      <vt:lpstr>Results</vt:lpstr>
      <vt:lpstr>Further work</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Dipanjana De</dc:creator>
  <cp:lastModifiedBy>Dipanjana De</cp:lastModifiedBy>
  <cp:revision>262</cp:revision>
  <dcterms:created xsi:type="dcterms:W3CDTF">2021-03-30T08:36:24Z</dcterms:created>
  <dcterms:modified xsi:type="dcterms:W3CDTF">2021-04-27T12:55:06Z</dcterms:modified>
</cp:coreProperties>
</file>