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303" r:id="rId3"/>
    <p:sldId id="279" r:id="rId4"/>
    <p:sldId id="280" r:id="rId5"/>
    <p:sldId id="296" r:id="rId6"/>
    <p:sldId id="295" r:id="rId7"/>
    <p:sldId id="297" r:id="rId8"/>
    <p:sldId id="299" r:id="rId9"/>
    <p:sldId id="283" r:id="rId10"/>
    <p:sldId id="300" r:id="rId11"/>
    <p:sldId id="301" r:id="rId12"/>
    <p:sldId id="30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84547" y="507115"/>
            <a:ext cx="6072602" cy="3459407"/>
          </a:xfrm>
        </p:spPr>
        <p:txBody>
          <a:bodyPr/>
          <a:lstStyle/>
          <a:p>
            <a:r>
              <a:rPr lang="en-US" dirty="0">
                <a:solidFill>
                  <a:schemeClr val="tx1"/>
                </a:solidFill>
              </a:rPr>
              <a:t>IBM – </a:t>
            </a:r>
            <a:r>
              <a:rPr lang="en-US" dirty="0" err="1">
                <a:solidFill>
                  <a:schemeClr val="tx1"/>
                </a:solidFill>
              </a:rPr>
              <a:t>Edunet</a:t>
            </a:r>
            <a:br>
              <a:rPr lang="en-US" dirty="0"/>
            </a:br>
            <a:br>
              <a:rPr lang="en-US" dirty="0"/>
            </a:br>
            <a:r>
              <a:rPr lang="en-US" dirty="0"/>
              <a:t>project on -</a:t>
            </a:r>
            <a:br>
              <a:rPr lang="en-US" dirty="0"/>
            </a:br>
            <a:br>
              <a:rPr lang="en-US" dirty="0"/>
            </a:br>
            <a:r>
              <a:rPr lang="en-US" dirty="0"/>
              <a:t>Data analytics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880789-4CEB-D12B-5726-B9105E3C858A}"/>
              </a:ext>
            </a:extLst>
          </p:cNvPr>
          <p:cNvPicPr>
            <a:picLocks noChangeAspect="1"/>
          </p:cNvPicPr>
          <p:nvPr/>
        </p:nvPicPr>
        <p:blipFill>
          <a:blip r:embed="rId2"/>
          <a:stretch>
            <a:fillRect/>
          </a:stretch>
        </p:blipFill>
        <p:spPr>
          <a:xfrm>
            <a:off x="535648" y="1412905"/>
            <a:ext cx="5006774" cy="3619814"/>
          </a:xfrm>
          <a:prstGeom prst="rect">
            <a:avLst/>
          </a:prstGeom>
        </p:spPr>
      </p:pic>
      <p:pic>
        <p:nvPicPr>
          <p:cNvPr id="11" name="Picture 10">
            <a:extLst>
              <a:ext uri="{FF2B5EF4-FFF2-40B4-BE49-F238E27FC236}">
                <a16:creationId xmlns:a16="http://schemas.microsoft.com/office/drawing/2014/main" id="{71F55AEF-3C4B-DCFF-236A-EA0EFE070EE4}"/>
              </a:ext>
            </a:extLst>
          </p:cNvPr>
          <p:cNvPicPr>
            <a:picLocks noChangeAspect="1"/>
          </p:cNvPicPr>
          <p:nvPr/>
        </p:nvPicPr>
        <p:blipFill>
          <a:blip r:embed="rId3"/>
          <a:stretch>
            <a:fillRect/>
          </a:stretch>
        </p:blipFill>
        <p:spPr>
          <a:xfrm>
            <a:off x="5666539" y="1560677"/>
            <a:ext cx="5831440" cy="3324270"/>
          </a:xfrm>
          <a:prstGeom prst="rect">
            <a:avLst/>
          </a:prstGeom>
        </p:spPr>
      </p:pic>
    </p:spTree>
    <p:extLst>
      <p:ext uri="{BB962C8B-B14F-4D97-AF65-F5344CB8AC3E}">
        <p14:creationId xmlns:p14="http://schemas.microsoft.com/office/powerpoint/2010/main" val="311691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B93B-839D-6249-E191-C0F0D792E146}"/>
              </a:ext>
            </a:extLst>
          </p:cNvPr>
          <p:cNvSpPr>
            <a:spLocks noGrp="1"/>
          </p:cNvSpPr>
          <p:nvPr>
            <p:ph type="title"/>
          </p:nvPr>
        </p:nvSpPr>
        <p:spPr/>
        <p:txBody>
          <a:bodyPr/>
          <a:lstStyle/>
          <a:p>
            <a:r>
              <a:rPr lang="en-US" dirty="0"/>
              <a:t>Overall analysis</a:t>
            </a:r>
            <a:endParaRPr lang="en-IN" dirty="0"/>
          </a:p>
        </p:txBody>
      </p:sp>
      <p:sp>
        <p:nvSpPr>
          <p:cNvPr id="3" name="Content Placeholder 2">
            <a:extLst>
              <a:ext uri="{FF2B5EF4-FFF2-40B4-BE49-F238E27FC236}">
                <a16:creationId xmlns:a16="http://schemas.microsoft.com/office/drawing/2014/main" id="{3AB896BD-F035-CC14-7437-1788BC86D76E}"/>
              </a:ext>
            </a:extLst>
          </p:cNvPr>
          <p:cNvSpPr>
            <a:spLocks noGrp="1"/>
          </p:cNvSpPr>
          <p:nvPr>
            <p:ph sz="half" idx="1"/>
          </p:nvPr>
        </p:nvSpPr>
        <p:spPr/>
        <p:txBody>
          <a:bodyPr/>
          <a:lstStyle/>
          <a:p>
            <a:pPr algn="just">
              <a:buFont typeface="Arial" panose="020B0604020202020204" pitchFamily="34" charset="0"/>
              <a:buChar char="•"/>
            </a:pPr>
            <a:r>
              <a:rPr lang="en-US" sz="2400" b="0" i="0" dirty="0">
                <a:solidFill>
                  <a:srgbClr val="222222"/>
                </a:solidFill>
                <a:effectLst/>
                <a:latin typeface="Lato" panose="020F0502020204030203" pitchFamily="34" charset="0"/>
              </a:rPr>
              <a:t>The main reason which leads to loss is Discount as if some areas lead to loss due to more discounts, and some areas lead to fewer sales due to fewer discounts, hence it needs to be improved.</a:t>
            </a:r>
          </a:p>
          <a:p>
            <a:pPr algn="just">
              <a:buFont typeface="Arial" panose="020B0604020202020204" pitchFamily="34" charset="0"/>
              <a:buChar char="•"/>
            </a:pPr>
            <a:r>
              <a:rPr lang="en-US" sz="2400" b="0" i="0" dirty="0">
                <a:solidFill>
                  <a:srgbClr val="222222"/>
                </a:solidFill>
                <a:effectLst/>
                <a:latin typeface="Lato" panose="020F0502020204030203" pitchFamily="34" charset="0"/>
              </a:rPr>
              <a:t>It is better to give more discounts during festival seasons, additionally, that will result in more sales.</a:t>
            </a:r>
          </a:p>
          <a:p>
            <a:pPr algn="just">
              <a:buFont typeface="Arial" panose="020B0604020202020204" pitchFamily="34" charset="0"/>
              <a:buChar char="•"/>
            </a:pPr>
            <a:r>
              <a:rPr lang="en-US" sz="2400" b="0" i="0" dirty="0">
                <a:solidFill>
                  <a:srgbClr val="222222"/>
                </a:solidFill>
                <a:effectLst/>
                <a:latin typeface="Lato" panose="020F0502020204030203" pitchFamily="34" charset="0"/>
              </a:rPr>
              <a:t>The Home office segment needs better improvement.</a:t>
            </a:r>
          </a:p>
          <a:p>
            <a:pPr algn="just">
              <a:buFont typeface="Arial" panose="020B0604020202020204" pitchFamily="34" charset="0"/>
              <a:buChar char="•"/>
            </a:pPr>
            <a:r>
              <a:rPr lang="en-US" sz="2400" b="0" i="0" dirty="0">
                <a:solidFill>
                  <a:srgbClr val="222222"/>
                </a:solidFill>
                <a:effectLst/>
                <a:latin typeface="Lato" panose="020F0502020204030203" pitchFamily="34" charset="0"/>
              </a:rPr>
              <a:t>Some cities have fewer sales, lack of awareness can be the reason for this, hence advertising in those cities might help in more sales.</a:t>
            </a:r>
          </a:p>
          <a:p>
            <a:endParaRPr lang="en-IN" dirty="0"/>
          </a:p>
        </p:txBody>
      </p:sp>
    </p:spTree>
    <p:extLst>
      <p:ext uri="{BB962C8B-B14F-4D97-AF65-F5344CB8AC3E}">
        <p14:creationId xmlns:p14="http://schemas.microsoft.com/office/powerpoint/2010/main" val="113531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3843-BD71-36A5-5534-A9396AA173FC}"/>
              </a:ext>
            </a:extLst>
          </p:cNvPr>
          <p:cNvSpPr>
            <a:spLocks noGrp="1"/>
          </p:cNvSpPr>
          <p:nvPr>
            <p:ph type="title"/>
          </p:nvPr>
        </p:nvSpPr>
        <p:spPr/>
        <p:txBody>
          <a:bodyPr/>
          <a:lstStyle/>
          <a:p>
            <a:r>
              <a:rPr lang="en-US" dirty="0"/>
              <a:t>Reference links</a:t>
            </a:r>
            <a:endParaRPr lang="en-IN" dirty="0"/>
          </a:p>
        </p:txBody>
      </p:sp>
      <p:sp>
        <p:nvSpPr>
          <p:cNvPr id="3" name="Content Placeholder 2">
            <a:extLst>
              <a:ext uri="{FF2B5EF4-FFF2-40B4-BE49-F238E27FC236}">
                <a16:creationId xmlns:a16="http://schemas.microsoft.com/office/drawing/2014/main" id="{54F26A95-5D62-3E62-87BD-C6D25E6645C8}"/>
              </a:ext>
            </a:extLst>
          </p:cNvPr>
          <p:cNvSpPr>
            <a:spLocks noGrp="1"/>
          </p:cNvSpPr>
          <p:nvPr>
            <p:ph sz="half" idx="1"/>
          </p:nvPr>
        </p:nvSpPr>
        <p:spPr/>
        <p:txBody>
          <a:bodyPr/>
          <a:lstStyle/>
          <a:p>
            <a:endParaRPr lang="en-US" sz="2400" dirty="0"/>
          </a:p>
          <a:p>
            <a:r>
              <a:rPr lang="en-US" sz="2400" dirty="0" err="1"/>
              <a:t>Github</a:t>
            </a:r>
            <a:r>
              <a:rPr lang="en-US" sz="2400" dirty="0"/>
              <a:t> Link</a:t>
            </a:r>
            <a:r>
              <a:rPr lang="en-IN" sz="1400">
                <a:sym typeface="Wingdings" panose="05000000000000000000" pitchFamily="2" charset="2"/>
              </a:rPr>
              <a:t> </a:t>
            </a:r>
            <a:endParaRPr lang="en-US" sz="1400" dirty="0">
              <a:sym typeface="Wingdings" panose="05000000000000000000" pitchFamily="2" charset="2"/>
            </a:endParaRPr>
          </a:p>
          <a:p>
            <a:endParaRPr lang="en-IN" sz="1400" dirty="0"/>
          </a:p>
          <a:p>
            <a:r>
              <a:rPr lang="en-IN" sz="2400" dirty="0" err="1"/>
              <a:t>DataSet</a:t>
            </a:r>
            <a:r>
              <a:rPr lang="en-IN" sz="2400" dirty="0"/>
              <a:t> </a:t>
            </a:r>
            <a:r>
              <a:rPr lang="en-IN" sz="2400" dirty="0">
                <a:sym typeface="Wingdings" panose="05000000000000000000" pitchFamily="2" charset="2"/>
              </a:rPr>
              <a:t></a:t>
            </a:r>
            <a:endParaRPr lang="en-IN" sz="1400" dirty="0"/>
          </a:p>
        </p:txBody>
      </p:sp>
    </p:spTree>
    <p:extLst>
      <p:ext uri="{BB962C8B-B14F-4D97-AF65-F5344CB8AC3E}">
        <p14:creationId xmlns:p14="http://schemas.microsoft.com/office/powerpoint/2010/main" val="126477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298013" y="2988116"/>
            <a:ext cx="5079940" cy="667512"/>
          </a:xfrm>
        </p:spPr>
        <p:txBody>
          <a:bodyPr/>
          <a:lstStyle/>
          <a:p>
            <a:r>
              <a:rPr lang="en-US" sz="54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C54A0-2C25-C58C-E3CA-EBA712643CA8}"/>
              </a:ext>
            </a:extLst>
          </p:cNvPr>
          <p:cNvSpPr>
            <a:spLocks noGrp="1"/>
          </p:cNvSpPr>
          <p:nvPr>
            <p:ph idx="1"/>
          </p:nvPr>
        </p:nvSpPr>
        <p:spPr>
          <a:xfrm>
            <a:off x="4684034" y="792047"/>
            <a:ext cx="6766560" cy="5026809"/>
          </a:xfrm>
        </p:spPr>
        <p:txBody>
          <a:bodyPr/>
          <a:lstStyle/>
          <a:p>
            <a:pPr algn="ctr"/>
            <a:endParaRPr lang="en-US" b="1" dirty="0">
              <a:latin typeface="Calisto MT" panose="02040603050505030304" pitchFamily="18" charset="0"/>
              <a:ea typeface="Cartograph CF Light Italic" panose="00000409000000000000" pitchFamily="49" charset="-128"/>
            </a:endParaRPr>
          </a:p>
          <a:p>
            <a:pPr algn="ctr"/>
            <a:endParaRPr lang="en-US" sz="4400" b="1" dirty="0">
              <a:latin typeface="Calisto MT" panose="02040603050505030304" pitchFamily="18" charset="0"/>
              <a:ea typeface="Cartograph CF Light Italic" panose="00000409000000000000" pitchFamily="49" charset="-128"/>
            </a:endParaRPr>
          </a:p>
          <a:p>
            <a:r>
              <a:rPr lang="en-US" sz="4400" b="1" dirty="0">
                <a:latin typeface="Calisto MT" panose="02040603050505030304" pitchFamily="18" charset="0"/>
                <a:ea typeface="Cartograph CF Light Italic" panose="00000409000000000000" pitchFamily="49" charset="-128"/>
              </a:rPr>
              <a:t>              </a:t>
            </a:r>
            <a:r>
              <a:rPr lang="en-US" sz="4400" b="1" dirty="0">
                <a:latin typeface="+mj-lt"/>
                <a:ea typeface="Cartograph CF Light Italic" panose="00000409000000000000" pitchFamily="49" charset="-128"/>
              </a:rPr>
              <a:t>INDEX</a:t>
            </a:r>
          </a:p>
          <a:p>
            <a:endParaRPr lang="en-US" b="1" dirty="0">
              <a:latin typeface="Calisto MT" panose="02040603050505030304" pitchFamily="18" charset="0"/>
              <a:ea typeface="Cartograph CF Light Italic" panose="00000409000000000000" pitchFamily="49" charset="-128"/>
            </a:endParaRPr>
          </a:p>
          <a:p>
            <a:endParaRPr lang="en-US" b="1" dirty="0">
              <a:latin typeface="Calisto MT" panose="02040603050505030304" pitchFamily="18" charset="0"/>
              <a:ea typeface="Cartograph CF Light Italic" panose="00000409000000000000" pitchFamily="49" charset="-128"/>
            </a:endParaRPr>
          </a:p>
          <a:p>
            <a:endParaRPr lang="en-US" b="1" dirty="0">
              <a:latin typeface="Calisto MT" panose="02040603050505030304" pitchFamily="18" charset="0"/>
              <a:ea typeface="Cartograph CF Light Italic" panose="00000409000000000000" pitchFamily="49" charset="-128"/>
            </a:endParaRPr>
          </a:p>
          <a:p>
            <a:r>
              <a:rPr lang="en-US" b="1" dirty="0">
                <a:latin typeface="Calisto MT" panose="02040603050505030304" pitchFamily="18" charset="0"/>
                <a:ea typeface="Cartograph CF Light Italic" panose="00000409000000000000" pitchFamily="49" charset="-128"/>
              </a:rPr>
              <a:t>Name</a:t>
            </a:r>
            <a:r>
              <a:rPr lang="en-US" dirty="0">
                <a:latin typeface="Calisto MT" panose="02040603050505030304" pitchFamily="18" charset="0"/>
                <a:ea typeface="Cartograph CF Light Italic" panose="00000409000000000000" pitchFamily="49" charset="-128"/>
              </a:rPr>
              <a:t>			:	Dipankar </a:t>
            </a:r>
            <a:r>
              <a:rPr lang="en-US" dirty="0" err="1">
                <a:latin typeface="Calisto MT" panose="02040603050505030304" pitchFamily="18" charset="0"/>
                <a:ea typeface="Cartograph CF Light Italic" panose="00000409000000000000" pitchFamily="49" charset="-128"/>
              </a:rPr>
              <a:t>kumar</a:t>
            </a:r>
            <a:r>
              <a:rPr lang="en-US" dirty="0">
                <a:latin typeface="Calisto MT" panose="02040603050505030304" pitchFamily="18" charset="0"/>
                <a:ea typeface="Cartograph CF Light Italic" panose="00000409000000000000" pitchFamily="49" charset="-128"/>
              </a:rPr>
              <a:t> </a:t>
            </a:r>
          </a:p>
          <a:p>
            <a:r>
              <a:rPr lang="en-US" b="1" dirty="0">
                <a:latin typeface="Calisto MT" panose="02040603050505030304" pitchFamily="18" charset="0"/>
                <a:ea typeface="Cartograph CF Light Italic" panose="00000409000000000000" pitchFamily="49" charset="-128"/>
              </a:rPr>
              <a:t>Stu id</a:t>
            </a:r>
            <a:r>
              <a:rPr lang="en-US" dirty="0">
                <a:latin typeface="Calisto MT" panose="02040603050505030304" pitchFamily="18" charset="0"/>
                <a:ea typeface="Cartograph CF Light Italic" panose="00000409000000000000" pitchFamily="49" charset="-128"/>
              </a:rPr>
              <a:t>			:	</a:t>
            </a:r>
            <a:r>
              <a:rPr lang="en-US" dirty="0" err="1">
                <a:latin typeface="Calisto MT" panose="02040603050505030304" pitchFamily="18" charset="0"/>
                <a:ea typeface="Cartograph CF Light Italic" panose="00000409000000000000" pitchFamily="49" charset="-128"/>
              </a:rPr>
              <a:t>STU64233cb34f6161680030899</a:t>
            </a:r>
            <a:r>
              <a:rPr lang="en-US" dirty="0">
                <a:latin typeface="Calisto MT" panose="02040603050505030304" pitchFamily="18" charset="0"/>
                <a:ea typeface="Cartograph CF Light Italic" panose="00000409000000000000" pitchFamily="49" charset="-128"/>
              </a:rPr>
              <a:t>  </a:t>
            </a:r>
          </a:p>
          <a:p>
            <a:r>
              <a:rPr lang="en-US" b="1" dirty="0">
                <a:latin typeface="Calisto MT" panose="02040603050505030304" pitchFamily="18" charset="0"/>
                <a:ea typeface="Cartograph CF Light Italic" panose="00000409000000000000" pitchFamily="49" charset="-128"/>
              </a:rPr>
              <a:t>Mail id </a:t>
            </a:r>
            <a:r>
              <a:rPr lang="en-US" dirty="0">
                <a:latin typeface="Calisto MT" panose="02040603050505030304" pitchFamily="18" charset="0"/>
                <a:ea typeface="Cartograph CF Light Italic" panose="00000409000000000000" pitchFamily="49" charset="-128"/>
              </a:rPr>
              <a:t>	        		:	</a:t>
            </a:r>
            <a:r>
              <a:rPr lang="en-US" dirty="0" err="1">
                <a:latin typeface="Calisto MT" panose="02040603050505030304" pitchFamily="18" charset="0"/>
                <a:ea typeface="Cartograph CF Light Italic" panose="00000409000000000000" pitchFamily="49" charset="-128"/>
              </a:rPr>
              <a:t>dipankar543kumar@gmail.com</a:t>
            </a:r>
            <a:r>
              <a:rPr lang="en-US" dirty="0">
                <a:latin typeface="Calisto MT" panose="02040603050505030304" pitchFamily="18" charset="0"/>
                <a:ea typeface="Cartograph CF Light Italic" panose="00000409000000000000" pitchFamily="49" charset="-128"/>
              </a:rPr>
              <a:t>	</a:t>
            </a:r>
          </a:p>
          <a:p>
            <a:r>
              <a:rPr lang="en-IN" b="1" dirty="0">
                <a:latin typeface="Calisto MT" panose="02040603050505030304" pitchFamily="18" charset="0"/>
                <a:ea typeface="Cartograph CF Light Italic" panose="00000409000000000000" pitchFamily="49" charset="-128"/>
              </a:rPr>
              <a:t>Internship Domain</a:t>
            </a:r>
            <a:r>
              <a:rPr lang="en-IN" dirty="0">
                <a:latin typeface="Calisto MT" panose="02040603050505030304" pitchFamily="18" charset="0"/>
                <a:ea typeface="Cartograph CF Light Italic" panose="00000409000000000000" pitchFamily="49" charset="-128"/>
              </a:rPr>
              <a:t>		:	Data Analytics</a:t>
            </a:r>
          </a:p>
          <a:p>
            <a:r>
              <a:rPr lang="en-IN" b="1" dirty="0">
                <a:latin typeface="Calisto MT" panose="02040603050505030304" pitchFamily="18" charset="0"/>
                <a:ea typeface="Cartograph CF Light Italic" panose="00000409000000000000" pitchFamily="49" charset="-128"/>
              </a:rPr>
              <a:t>Internship start date</a:t>
            </a:r>
            <a:r>
              <a:rPr lang="en-IN" dirty="0">
                <a:latin typeface="Calisto MT" panose="02040603050505030304" pitchFamily="18" charset="0"/>
                <a:ea typeface="Cartograph CF Light Italic" panose="00000409000000000000" pitchFamily="49" charset="-128"/>
              </a:rPr>
              <a:t>		:	12-06-2023</a:t>
            </a:r>
          </a:p>
          <a:p>
            <a:r>
              <a:rPr lang="en-IN" b="1" dirty="0">
                <a:latin typeface="Calisto MT" panose="02040603050505030304" pitchFamily="18" charset="0"/>
                <a:ea typeface="Cartograph CF Light Italic" panose="00000409000000000000" pitchFamily="49" charset="-128"/>
              </a:rPr>
              <a:t>Internship end date</a:t>
            </a:r>
            <a:r>
              <a:rPr lang="en-IN" dirty="0">
                <a:latin typeface="Calisto MT" panose="02040603050505030304" pitchFamily="18" charset="0"/>
                <a:ea typeface="Cartograph CF Light Italic" panose="00000409000000000000" pitchFamily="49" charset="-128"/>
              </a:rPr>
              <a:t>		:	24-07-2023</a:t>
            </a:r>
          </a:p>
          <a:p>
            <a:endParaRPr lang="en-IN" dirty="0"/>
          </a:p>
          <a:p>
            <a:endParaRPr lang="en-IN" dirty="0"/>
          </a:p>
          <a:p>
            <a:r>
              <a:rPr lang="en-IN" dirty="0"/>
              <a:t>				</a:t>
            </a:r>
          </a:p>
        </p:txBody>
      </p:sp>
    </p:spTree>
    <p:extLst>
      <p:ext uri="{BB962C8B-B14F-4D97-AF65-F5344CB8AC3E}">
        <p14:creationId xmlns:p14="http://schemas.microsoft.com/office/powerpoint/2010/main" val="365295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67820" y="1078632"/>
            <a:ext cx="8585678" cy="1527048"/>
          </a:xfrm>
        </p:spPr>
        <p:txBody>
          <a:bodyPr/>
          <a:lstStyle/>
          <a:p>
            <a:pPr algn="ctr"/>
            <a:r>
              <a:rPr lang="en-US" sz="4400" b="1" dirty="0">
                <a:solidFill>
                  <a:schemeClr val="accent6"/>
                </a:solidFill>
                <a:latin typeface="Arial Black" panose="020B0604020202020204" pitchFamily="34" charset="0"/>
                <a:cs typeface="Arial Black" panose="020B0604020202020204" pitchFamily="34" charset="0"/>
              </a:rPr>
              <a:t>Analysis of superstore database</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Working with dataset</a:t>
            </a:r>
          </a:p>
          <a:p>
            <a:r>
              <a:rPr lang="en-US" dirty="0"/>
              <a:t>Creating loss dataframe </a:t>
            </a:r>
          </a:p>
          <a:p>
            <a:r>
              <a:rPr lang="en-US" dirty="0"/>
              <a:t>Visualizations</a:t>
            </a:r>
          </a:p>
          <a:p>
            <a:r>
              <a:rPr lang="en-US" dirty="0"/>
              <a:t>Overall Analysis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96246" y="3222752"/>
            <a:ext cx="6766560" cy="2700528"/>
          </a:xfrm>
        </p:spPr>
        <p:txBody>
          <a:bodyPr/>
          <a:lstStyle/>
          <a:p>
            <a:r>
              <a:rPr lang="en-US" sz="1800" b="0" i="0" dirty="0">
                <a:solidFill>
                  <a:srgbClr val="222222"/>
                </a:solidFill>
                <a:effectLst/>
                <a:latin typeface="Sabon Next LT (Body)"/>
              </a:rPr>
              <a:t>In this dataset, we have many features like ship mode, Segment, country, City, State, Postal code, Region, category, sub-category, sales, Quantity, discount, and the Dependent variable is profit. The remaining are independent variables.</a:t>
            </a:r>
            <a:endParaRPr lang="en-US" sz="1800" dirty="0">
              <a:latin typeface="Sabon Next LT (Body)"/>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02541" y="2139696"/>
            <a:ext cx="6400800" cy="1566493"/>
          </a:xfrm>
        </p:spPr>
        <p:txBody>
          <a:bodyPr/>
          <a:lstStyle/>
          <a:p>
            <a:r>
              <a:rPr lang="en-US" sz="4400" b="1" dirty="0">
                <a:solidFill>
                  <a:schemeClr val="accent6"/>
                </a:solidFill>
                <a:latin typeface="Arial Black" panose="020B0604020202020204" pitchFamily="34" charset="0"/>
                <a:cs typeface="Arial Black" panose="020B0604020202020204" pitchFamily="34" charset="0"/>
              </a:rPr>
              <a:t>Working with dataset</a:t>
            </a:r>
          </a:p>
        </p:txBody>
      </p:sp>
      <p:pic>
        <p:nvPicPr>
          <p:cNvPr id="7" name="Picture 6">
            <a:extLst>
              <a:ext uri="{FF2B5EF4-FFF2-40B4-BE49-F238E27FC236}">
                <a16:creationId xmlns:a16="http://schemas.microsoft.com/office/drawing/2014/main" id="{56B87C7D-A769-D926-6142-D98C0E877146}"/>
              </a:ext>
            </a:extLst>
          </p:cNvPr>
          <p:cNvPicPr>
            <a:picLocks noChangeAspect="1"/>
          </p:cNvPicPr>
          <p:nvPr/>
        </p:nvPicPr>
        <p:blipFill>
          <a:blip r:embed="rId2"/>
          <a:stretch>
            <a:fillRect/>
          </a:stretch>
        </p:blipFill>
        <p:spPr>
          <a:xfrm>
            <a:off x="2293290" y="3939647"/>
            <a:ext cx="7605419" cy="26900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3332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EE9FDF-6F1F-5185-4347-76513DC3F7CC}"/>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5" name="Picture 4">
            <a:extLst>
              <a:ext uri="{FF2B5EF4-FFF2-40B4-BE49-F238E27FC236}">
                <a16:creationId xmlns:a16="http://schemas.microsoft.com/office/drawing/2014/main" id="{6E4CE90C-8E22-D42B-3FF1-C741B605CF45}"/>
              </a:ext>
            </a:extLst>
          </p:cNvPr>
          <p:cNvPicPr>
            <a:picLocks noChangeAspect="1"/>
          </p:cNvPicPr>
          <p:nvPr/>
        </p:nvPicPr>
        <p:blipFill>
          <a:blip r:embed="rId2"/>
          <a:stretch>
            <a:fillRect/>
          </a:stretch>
        </p:blipFill>
        <p:spPr>
          <a:xfrm>
            <a:off x="2220894" y="616976"/>
            <a:ext cx="7750212" cy="5624047"/>
          </a:xfrm>
          <a:prstGeom prst="rect">
            <a:avLst/>
          </a:prstGeom>
        </p:spPr>
      </p:pic>
    </p:spTree>
    <p:extLst>
      <p:ext uri="{BB962C8B-B14F-4D97-AF65-F5344CB8AC3E}">
        <p14:creationId xmlns:p14="http://schemas.microsoft.com/office/powerpoint/2010/main" val="383930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102-2B85-1883-8DE5-2FC48F8CFCC7}"/>
              </a:ext>
            </a:extLst>
          </p:cNvPr>
          <p:cNvSpPr>
            <a:spLocks noGrp="1"/>
          </p:cNvSpPr>
          <p:nvPr>
            <p:ph type="title"/>
          </p:nvPr>
        </p:nvSpPr>
        <p:spPr>
          <a:xfrm>
            <a:off x="2384612" y="2120153"/>
            <a:ext cx="6400800" cy="1497106"/>
          </a:xfrm>
        </p:spPr>
        <p:txBody>
          <a:bodyPr/>
          <a:lstStyle/>
          <a:p>
            <a:r>
              <a:rPr lang="en-US" dirty="0"/>
              <a:t>Creating loss dataframe</a:t>
            </a:r>
            <a:endParaRPr lang="en-IN" dirty="0"/>
          </a:p>
        </p:txBody>
      </p:sp>
      <p:sp>
        <p:nvSpPr>
          <p:cNvPr id="3" name="Text Placeholder 2">
            <a:extLst>
              <a:ext uri="{FF2B5EF4-FFF2-40B4-BE49-F238E27FC236}">
                <a16:creationId xmlns:a16="http://schemas.microsoft.com/office/drawing/2014/main" id="{4BA8F9BE-9570-3669-C13C-5082B7E39224}"/>
              </a:ext>
            </a:extLst>
          </p:cNvPr>
          <p:cNvSpPr>
            <a:spLocks noGrp="1"/>
          </p:cNvSpPr>
          <p:nvPr>
            <p:ph type="body" idx="1"/>
          </p:nvPr>
        </p:nvSpPr>
        <p:spPr>
          <a:xfrm>
            <a:off x="3576918" y="3790457"/>
            <a:ext cx="6400800" cy="2341402"/>
          </a:xfrm>
        </p:spPr>
        <p:txBody>
          <a:bodyPr/>
          <a:lstStyle/>
          <a:p>
            <a:pPr algn="l"/>
            <a:r>
              <a:rPr lang="en-US" b="0" i="0" dirty="0">
                <a:solidFill>
                  <a:srgbClr val="222222"/>
                </a:solidFill>
                <a:effectLst/>
                <a:latin typeface="Lato" panose="020F0502020204030203" pitchFamily="34" charset="0"/>
              </a:rPr>
              <a:t>Now let’s divide the overall data to draw some more accurate conclusions. Create a new Dataframe, where profit is negative which means loss, and concentrate on these areas to improve.</a:t>
            </a:r>
            <a:endParaRPr lang="en-IN" dirty="0"/>
          </a:p>
        </p:txBody>
      </p:sp>
    </p:spTree>
    <p:extLst>
      <p:ext uri="{BB962C8B-B14F-4D97-AF65-F5344CB8AC3E}">
        <p14:creationId xmlns:p14="http://schemas.microsoft.com/office/powerpoint/2010/main" val="76458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FCDE5A1-F50F-7301-0101-A64523DBEE91}"/>
              </a:ext>
            </a:extLst>
          </p:cNvPr>
          <p:cNvPicPr>
            <a:picLocks noGrp="1" noChangeAspect="1"/>
          </p:cNvPicPr>
          <p:nvPr>
            <p:ph sz="half" idx="1"/>
          </p:nvPr>
        </p:nvPicPr>
        <p:blipFill>
          <a:blip r:embed="rId2"/>
          <a:stretch>
            <a:fillRect/>
          </a:stretch>
        </p:blipFill>
        <p:spPr>
          <a:xfrm>
            <a:off x="2052604" y="1693997"/>
            <a:ext cx="8093141" cy="4206605"/>
          </a:xfrm>
        </p:spPr>
      </p:pic>
      <p:sp>
        <p:nvSpPr>
          <p:cNvPr id="6" name="Rectangle 1">
            <a:extLst>
              <a:ext uri="{FF2B5EF4-FFF2-40B4-BE49-F238E27FC236}">
                <a16:creationId xmlns:a16="http://schemas.microsoft.com/office/drawing/2014/main" id="{AC798A98-08E8-5326-B44C-5193F0AE17A3}"/>
              </a:ext>
            </a:extLst>
          </p:cNvPr>
          <p:cNvSpPr>
            <a:spLocks noGrp="1" noChangeArrowheads="1"/>
          </p:cNvSpPr>
          <p:nvPr>
            <p:ph type="title"/>
          </p:nvPr>
        </p:nvSpPr>
        <p:spPr bwMode="auto">
          <a:xfrm>
            <a:off x="3098741" y="1218081"/>
            <a:ext cx="5417730"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SFMono-Regular"/>
              </a:rPr>
              <a:t>loss_df=superstore_df[superstore_df['Profit'] &lt; 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30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539496" y="534834"/>
            <a:ext cx="10671048" cy="768096"/>
          </a:xfrm>
        </p:spPr>
        <p:txBody>
          <a:bodyPr/>
          <a:lstStyle/>
          <a:p>
            <a:r>
              <a:rPr lang="en-US" dirty="0">
                <a:latin typeface="Arial Black" panose="020B0604020202020204" pitchFamily="34" charset="0"/>
                <a:cs typeface="Arial Black" panose="020B0604020202020204" pitchFamily="34" charset="0"/>
              </a:rPr>
              <a:t>Visualizations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10" name="Picture 9">
            <a:extLst>
              <a:ext uri="{FF2B5EF4-FFF2-40B4-BE49-F238E27FC236}">
                <a16:creationId xmlns:a16="http://schemas.microsoft.com/office/drawing/2014/main" id="{2C0C25BC-FD6F-0DE9-C4ED-B7C50FB4AF99}"/>
              </a:ext>
            </a:extLst>
          </p:cNvPr>
          <p:cNvPicPr>
            <a:picLocks noChangeAspect="1"/>
          </p:cNvPicPr>
          <p:nvPr/>
        </p:nvPicPr>
        <p:blipFill>
          <a:blip r:embed="rId2"/>
          <a:stretch>
            <a:fillRect/>
          </a:stretch>
        </p:blipFill>
        <p:spPr>
          <a:xfrm>
            <a:off x="3184907" y="1302930"/>
            <a:ext cx="5822185" cy="5082980"/>
          </a:xfrm>
          <a:prstGeom prst="rect">
            <a:avLst/>
          </a:prstGeom>
        </p:spPr>
      </p:pic>
    </p:spTree>
    <p:extLst>
      <p:ext uri="{BB962C8B-B14F-4D97-AF65-F5344CB8AC3E}">
        <p14:creationId xmlns:p14="http://schemas.microsoft.com/office/powerpoint/2010/main" val="29038414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{6D56D0E1-39F0-434B-A913-E3E3875D6481}tf78438558_win32</Template>
  <TotalTime>109</TotalTime>
  <Words>301</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Calisto MT</vt:lpstr>
      <vt:lpstr>Lato</vt:lpstr>
      <vt:lpstr>Sabon Next LT</vt:lpstr>
      <vt:lpstr>Sabon Next LT (Body)</vt:lpstr>
      <vt:lpstr>SFMono-Regular</vt:lpstr>
      <vt:lpstr>Office Theme</vt:lpstr>
      <vt:lpstr>IBM – Edunet  project on -  Data analytics</vt:lpstr>
      <vt:lpstr>PowerPoint Presentation</vt:lpstr>
      <vt:lpstr>Analysis of superstore database</vt:lpstr>
      <vt:lpstr>Introduction</vt:lpstr>
      <vt:lpstr>Working with dataset</vt:lpstr>
      <vt:lpstr>PowerPoint Presentation</vt:lpstr>
      <vt:lpstr>Creating loss dataframe</vt:lpstr>
      <vt:lpstr>loss_df=superstore_df[superstore_df['Profit'] &lt; 0] </vt:lpstr>
      <vt:lpstr>Visualizations</vt:lpstr>
      <vt:lpstr>PowerPoint Presentation</vt:lpstr>
      <vt:lpstr>Overall analysis</vt:lpstr>
      <vt:lpstr>Reference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 Edunet  Data analytics</dc:title>
  <dc:subject/>
  <dc:creator>Dell .</dc:creator>
  <cp:lastModifiedBy>user</cp:lastModifiedBy>
  <cp:revision>5</cp:revision>
  <dcterms:created xsi:type="dcterms:W3CDTF">2023-07-11T14:47:20Z</dcterms:created>
  <dcterms:modified xsi:type="dcterms:W3CDTF">2023-08-04T17:57:19Z</dcterms:modified>
</cp:coreProperties>
</file>