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Quattrocento Sans" panose="020B0604020202020204" charset="0"/>
      <p:regular r:id="rId22"/>
      <p:bold r:id="rId23"/>
      <p:italic r:id="rId24"/>
      <p:boldItalic r:id="rId25"/>
    </p:embeddedFont>
    <p:embeddedFont>
      <p:font typeface="Tw Cen MT" panose="020B06020201040206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WRkIIbASVm9ynIYFnm7o82/5n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e86f34ee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e86f34ee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6fabe8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e6fabe8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e86f34ee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e86f34ee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86f34ee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86f34ee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e6fabe8b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e6fabe8b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6fabe8b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e6fabe8b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e86f34e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e86f34e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e86f34ee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e86f34e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e6fabe8b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e6fabe8b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e86f34ee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e86f34e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49907" y="2598003"/>
            <a:ext cx="10492185" cy="166199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b="1" i="0" u="none" strike="noStrike" cap="none">
                <a:solidFill>
                  <a:srgbClr val="002060"/>
                </a:solidFill>
                <a:latin typeface="Quattrocento Sans"/>
                <a:ea typeface="Quattrocento Sans"/>
                <a:cs typeface="Quattrocento Sans"/>
                <a:sym typeface="Quattrocento Sans"/>
              </a:rPr>
              <a:t>AMAZON SALES </a:t>
            </a:r>
            <a:endParaRPr/>
          </a:p>
          <a:p>
            <a:pPr marL="0" marR="0" lvl="0" indent="0" algn="ctr" rtl="0">
              <a:spcBef>
                <a:spcPts val="0"/>
              </a:spcBef>
              <a:spcAft>
                <a:spcPts val="0"/>
              </a:spcAft>
              <a:buNone/>
            </a:pPr>
            <a:r>
              <a:rPr lang="en-US" sz="5400" b="1" i="0" u="none" strike="noStrike" cap="none">
                <a:solidFill>
                  <a:srgbClr val="002060"/>
                </a:solidFill>
                <a:latin typeface="Quattrocento Sans"/>
                <a:ea typeface="Quattrocento Sans"/>
                <a:cs typeface="Quattrocento Sans"/>
                <a:sym typeface="Quattrocento Sans"/>
              </a:rPr>
              <a:t>DATA ANALYSIS REPORT</a:t>
            </a:r>
            <a:endParaRPr/>
          </a:p>
        </p:txBody>
      </p:sp>
      <p:sp>
        <p:nvSpPr>
          <p:cNvPr id="85" name="Google Shape;85;p1"/>
          <p:cNvSpPr/>
          <p:nvPr/>
        </p:nvSpPr>
        <p:spPr>
          <a:xfrm>
            <a:off x="656075" y="5278910"/>
            <a:ext cx="11193300" cy="952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a:solidFill>
                  <a:srgbClr val="252423"/>
                </a:solidFill>
                <a:latin typeface="Quattrocento Sans"/>
                <a:ea typeface="Quattrocento Sans"/>
                <a:cs typeface="Quattrocento Sans"/>
                <a:sym typeface="Quattrocento Sans"/>
              </a:rPr>
              <a:t>Dipankar Modak</a:t>
            </a:r>
            <a:endParaRPr sz="2000">
              <a:solidFill>
                <a:srgbClr val="252423"/>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2000">
                <a:solidFill>
                  <a:srgbClr val="252423"/>
                </a:solidFill>
                <a:latin typeface="Quattrocento Sans"/>
                <a:ea typeface="Quattrocento Sans"/>
                <a:cs typeface="Quattrocento Sans"/>
                <a:sym typeface="Quattrocento Sans"/>
              </a:rPr>
              <a:t>Akash Sahu </a:t>
            </a:r>
            <a:endParaRPr sz="2000">
              <a:solidFill>
                <a:srgbClr val="25242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p:nvSpPr>
          <p:cNvPr id="154" name="Rectangle 15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Google Shape;149;g10e86f34ee2_0_12"/>
          <p:cNvSpPr txBox="1"/>
          <p:nvPr/>
        </p:nvSpPr>
        <p:spPr>
          <a:xfrm>
            <a:off x="526073" y="475663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600"/>
              </a:spcAft>
            </a:pPr>
            <a:r>
              <a:rPr lang="en-US" sz="3400" b="1" kern="1200">
                <a:solidFill>
                  <a:schemeClr val="bg1"/>
                </a:solidFill>
                <a:latin typeface="+mj-lt"/>
                <a:ea typeface="+mj-ea"/>
                <a:cs typeface="+mj-cs"/>
                <a:sym typeface="Quattrocento Sans"/>
              </a:rPr>
              <a:t>Top 10 products for customer type G2 by revenue </a:t>
            </a:r>
          </a:p>
        </p:txBody>
      </p:sp>
      <p:pic>
        <p:nvPicPr>
          <p:cNvPr id="5" name="Picture 4">
            <a:extLst>
              <a:ext uri="{FF2B5EF4-FFF2-40B4-BE49-F238E27FC236}">
                <a16:creationId xmlns:a16="http://schemas.microsoft.com/office/drawing/2014/main" id="{A2ECE052-2CEE-42AD-830F-56B1C965A1E8}"/>
              </a:ext>
            </a:extLst>
          </p:cNvPr>
          <p:cNvPicPr>
            <a:picLocks noChangeAspect="1"/>
          </p:cNvPicPr>
          <p:nvPr/>
        </p:nvPicPr>
        <p:blipFill>
          <a:blip r:embed="rId3"/>
          <a:stretch>
            <a:fillRect/>
          </a:stretch>
        </p:blipFill>
        <p:spPr>
          <a:xfrm>
            <a:off x="0" y="1"/>
            <a:ext cx="12192000" cy="4217896"/>
          </a:xfrm>
          <a:prstGeom prst="rect">
            <a:avLst/>
          </a:prstGeom>
        </p:spPr>
      </p:pic>
      <p:cxnSp>
        <p:nvCxnSpPr>
          <p:cNvPr id="156" name="Straight Connector 15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60" name="Rectangle 15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Google Shape;155;g10e86f34ee2_0_18"/>
          <p:cNvSpPr txBox="1"/>
          <p:nvPr/>
        </p:nvSpPr>
        <p:spPr>
          <a:xfrm>
            <a:off x="526073" y="475663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600"/>
              </a:spcAft>
            </a:pPr>
            <a:r>
              <a:rPr lang="en-US" sz="3400" b="1" kern="1200">
                <a:solidFill>
                  <a:schemeClr val="bg1"/>
                </a:solidFill>
                <a:latin typeface="+mj-lt"/>
                <a:ea typeface="+mj-ea"/>
                <a:cs typeface="+mj-cs"/>
                <a:sym typeface="Quattrocento Sans"/>
              </a:rPr>
              <a:t>Top 10 products for customer type G3 by revenue </a:t>
            </a:r>
          </a:p>
        </p:txBody>
      </p:sp>
      <p:pic>
        <p:nvPicPr>
          <p:cNvPr id="5" name="Picture 4">
            <a:extLst>
              <a:ext uri="{FF2B5EF4-FFF2-40B4-BE49-F238E27FC236}">
                <a16:creationId xmlns:a16="http://schemas.microsoft.com/office/drawing/2014/main" id="{E801469F-0D5B-468D-9DBA-86220CC308B0}"/>
              </a:ext>
            </a:extLst>
          </p:cNvPr>
          <p:cNvPicPr>
            <a:picLocks noChangeAspect="1"/>
          </p:cNvPicPr>
          <p:nvPr/>
        </p:nvPicPr>
        <p:blipFill>
          <a:blip r:embed="rId3"/>
          <a:stretch>
            <a:fillRect/>
          </a:stretch>
        </p:blipFill>
        <p:spPr>
          <a:xfrm>
            <a:off x="0" y="0"/>
            <a:ext cx="12192000" cy="4409768"/>
          </a:xfrm>
          <a:prstGeom prst="rect">
            <a:avLst/>
          </a:prstGeom>
        </p:spPr>
      </p:pic>
      <p:cxnSp>
        <p:nvCxnSpPr>
          <p:cNvPr id="162" name="Straight Connector 16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p:nvSpPr>
          <p:cNvPr id="167" name="Rectangle 16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Google Shape;162;g10e6fabe8b0_0_35"/>
          <p:cNvSpPr txBox="1"/>
          <p:nvPr/>
        </p:nvSpPr>
        <p:spPr>
          <a:xfrm>
            <a:off x="526073" y="475663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600"/>
              </a:spcAft>
            </a:pPr>
            <a:r>
              <a:rPr lang="en-US" sz="3000" b="1" kern="1200">
                <a:solidFill>
                  <a:schemeClr val="bg1"/>
                </a:solidFill>
                <a:latin typeface="+mj-lt"/>
                <a:ea typeface="+mj-ea"/>
                <a:cs typeface="+mj-cs"/>
                <a:sym typeface="Quattrocento Sans"/>
              </a:rPr>
              <a:t>Top 10 products per customer type G1 by profit margin </a:t>
            </a:r>
          </a:p>
        </p:txBody>
      </p:sp>
      <p:pic>
        <p:nvPicPr>
          <p:cNvPr id="3" name="Picture 2">
            <a:extLst>
              <a:ext uri="{FF2B5EF4-FFF2-40B4-BE49-F238E27FC236}">
                <a16:creationId xmlns:a16="http://schemas.microsoft.com/office/drawing/2014/main" id="{0AFAE1F8-A65D-4B41-913A-A89293207FC4}"/>
              </a:ext>
            </a:extLst>
          </p:cNvPr>
          <p:cNvPicPr>
            <a:picLocks noChangeAspect="1"/>
          </p:cNvPicPr>
          <p:nvPr/>
        </p:nvPicPr>
        <p:blipFill>
          <a:blip r:embed="rId3"/>
          <a:stretch>
            <a:fillRect/>
          </a:stretch>
        </p:blipFill>
        <p:spPr>
          <a:xfrm>
            <a:off x="0" y="-1"/>
            <a:ext cx="12192000" cy="4468761"/>
          </a:xfrm>
          <a:prstGeom prst="rect">
            <a:avLst/>
          </a:prstGeom>
        </p:spPr>
      </p:pic>
      <p:cxnSp>
        <p:nvCxnSpPr>
          <p:cNvPr id="169" name="Straight Connector 16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sp>
        <p:nvSpPr>
          <p:cNvPr id="172" name="Rectangle 17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7" name="Google Shape;167;g10e86f34ee2_0_24"/>
          <p:cNvSpPr txBox="1"/>
          <p:nvPr/>
        </p:nvSpPr>
        <p:spPr>
          <a:xfrm>
            <a:off x="716280" y="5093208"/>
            <a:ext cx="7549896" cy="1261872"/>
          </a:xfrm>
          <a:prstGeom prst="rect">
            <a:avLst/>
          </a:prstGeom>
        </p:spPr>
        <p:txBody>
          <a:bodyPr spcFirstLastPara="1" vert="horz" lIns="91440" tIns="45720" rIns="91440" bIns="45720" rtlCol="0" anchor="ctr" anchorCtr="0">
            <a:normAutofit/>
          </a:bodyPr>
          <a:lstStyle/>
          <a:p>
            <a:pPr marL="0" lvl="0" indent="0" algn="r">
              <a:lnSpc>
                <a:spcPct val="90000"/>
              </a:lnSpc>
              <a:spcBef>
                <a:spcPct val="0"/>
              </a:spcBef>
              <a:spcAft>
                <a:spcPts val="600"/>
              </a:spcAft>
            </a:pPr>
            <a:r>
              <a:rPr lang="en-US" sz="3800" b="1" kern="1200">
                <a:solidFill>
                  <a:schemeClr val="bg1"/>
                </a:solidFill>
                <a:latin typeface="+mj-lt"/>
                <a:ea typeface="+mj-ea"/>
                <a:cs typeface="+mj-cs"/>
                <a:sym typeface="Quattrocento Sans"/>
              </a:rPr>
              <a:t>Top 10 products per customer type G2 by profit margin </a:t>
            </a:r>
          </a:p>
        </p:txBody>
      </p:sp>
      <p:pic>
        <p:nvPicPr>
          <p:cNvPr id="3" name="Picture 2">
            <a:extLst>
              <a:ext uri="{FF2B5EF4-FFF2-40B4-BE49-F238E27FC236}">
                <a16:creationId xmlns:a16="http://schemas.microsoft.com/office/drawing/2014/main" id="{1DB1E247-2588-49AE-B3AC-9F632258AF91}"/>
              </a:ext>
            </a:extLst>
          </p:cNvPr>
          <p:cNvPicPr>
            <a:picLocks noChangeAspect="1"/>
          </p:cNvPicPr>
          <p:nvPr/>
        </p:nvPicPr>
        <p:blipFill>
          <a:blip r:embed="rId3"/>
          <a:stretch>
            <a:fillRect/>
          </a:stretch>
        </p:blipFill>
        <p:spPr>
          <a:xfrm>
            <a:off x="0" y="0"/>
            <a:ext cx="12192000" cy="4413714"/>
          </a:xfrm>
          <a:prstGeom prst="rect">
            <a:avLst/>
          </a:prstGeom>
        </p:spPr>
      </p:pic>
      <p:cxnSp>
        <p:nvCxnSpPr>
          <p:cNvPr id="174" name="Straight Connector 173">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p:nvSpPr>
          <p:cNvPr id="178" name="Rectangle 17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g10e86f34ee2_0_32"/>
          <p:cNvSpPr txBox="1"/>
          <p:nvPr/>
        </p:nvSpPr>
        <p:spPr>
          <a:xfrm>
            <a:off x="526073" y="475663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600"/>
              </a:spcAft>
            </a:pPr>
            <a:r>
              <a:rPr lang="en-US" sz="3000" b="1" kern="1200">
                <a:solidFill>
                  <a:schemeClr val="bg1"/>
                </a:solidFill>
                <a:latin typeface="+mj-lt"/>
                <a:ea typeface="+mj-ea"/>
                <a:cs typeface="+mj-cs"/>
                <a:sym typeface="Quattrocento Sans"/>
              </a:rPr>
              <a:t>Top 10 products per customer type G3 by profit margin </a:t>
            </a:r>
          </a:p>
        </p:txBody>
      </p:sp>
      <p:pic>
        <p:nvPicPr>
          <p:cNvPr id="3" name="Picture 2">
            <a:extLst>
              <a:ext uri="{FF2B5EF4-FFF2-40B4-BE49-F238E27FC236}">
                <a16:creationId xmlns:a16="http://schemas.microsoft.com/office/drawing/2014/main" id="{C17F8A4E-25BD-4844-9957-B65AAADA1BF5}"/>
              </a:ext>
            </a:extLst>
          </p:cNvPr>
          <p:cNvPicPr>
            <a:picLocks noChangeAspect="1"/>
          </p:cNvPicPr>
          <p:nvPr/>
        </p:nvPicPr>
        <p:blipFill>
          <a:blip r:embed="rId3"/>
          <a:stretch>
            <a:fillRect/>
          </a:stretch>
        </p:blipFill>
        <p:spPr>
          <a:xfrm>
            <a:off x="0" y="0"/>
            <a:ext cx="12192000" cy="4454013"/>
          </a:xfrm>
          <a:prstGeom prst="rect">
            <a:avLst/>
          </a:prstGeom>
        </p:spPr>
      </p:pic>
      <p:cxnSp>
        <p:nvCxnSpPr>
          <p:cNvPr id="180" name="Straight Connector 17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p:nvSpPr>
          <p:cNvPr id="122" name="Rectangle 12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Google Shape;179;p10"/>
          <p:cNvSpPr txBox="1"/>
          <p:nvPr/>
        </p:nvSpPr>
        <p:spPr>
          <a:xfrm>
            <a:off x="643467" y="1698171"/>
            <a:ext cx="3962061" cy="4516360"/>
          </a:xfrm>
          <a:prstGeom prst="rect">
            <a:avLst/>
          </a:prstGeom>
        </p:spPr>
        <p:txBody>
          <a:bodyPr spcFirstLastPara="1" vert="horz" lIns="91440" tIns="45720" rIns="91440" bIns="45720" rtlCol="0" anchor="t" anchorCtr="0">
            <a:normAutofit/>
          </a:bodyPr>
          <a:lstStyle/>
          <a:p>
            <a:pPr marL="0" marR="0" lvl="0" indent="0">
              <a:lnSpc>
                <a:spcPct val="90000"/>
              </a:lnSpc>
              <a:spcBef>
                <a:spcPct val="0"/>
              </a:spcBef>
              <a:spcAft>
                <a:spcPts val="600"/>
              </a:spcAft>
            </a:pPr>
            <a:r>
              <a:rPr lang="en-US" sz="3600" b="1" kern="1200">
                <a:solidFill>
                  <a:schemeClr val="tx1"/>
                </a:solidFill>
                <a:latin typeface="+mj-lt"/>
                <a:ea typeface="+mj-ea"/>
                <a:cs typeface="+mj-cs"/>
                <a:sym typeface="Quattrocento Sans"/>
              </a:rPr>
              <a:t>Conclusion</a:t>
            </a:r>
            <a:endParaRPr lang="en-US" sz="3600" kern="1200">
              <a:solidFill>
                <a:schemeClr val="tx1"/>
              </a:solidFill>
              <a:latin typeface="+mj-lt"/>
              <a:ea typeface="+mj-ea"/>
              <a:cs typeface="+mj-cs"/>
            </a:endParaRPr>
          </a:p>
        </p:txBody>
      </p:sp>
      <p:sp>
        <p:nvSpPr>
          <p:cNvPr id="124" name="Rectangle 12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9" name="Freeform: Shape 18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1" name="Rectangle 19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Google Shape;181;p10"/>
          <p:cNvSpPr/>
          <p:nvPr/>
        </p:nvSpPr>
        <p:spPr>
          <a:xfrm>
            <a:off x="3291840" y="112542"/>
            <a:ext cx="8900160" cy="6745458"/>
          </a:xfrm>
          <a:prstGeom prst="rect">
            <a:avLst/>
          </a:prstGeom>
        </p:spPr>
        <p:txBody>
          <a:bodyPr spcFirstLastPara="1" vert="horz" lIns="91440" tIns="45720" rIns="91440" bIns="45720" rtlCol="0" anchorCtr="0">
            <a:normAutofit/>
          </a:bodyPr>
          <a:lstStyle/>
          <a:p>
            <a:pPr marL="0" marR="0" lvl="0" indent="-228600" algn="just">
              <a:lnSpc>
                <a:spcPct val="90000"/>
              </a:lnSpc>
              <a:spcBef>
                <a:spcPts val="0"/>
              </a:spcBef>
              <a:spcAft>
                <a:spcPts val="600"/>
              </a:spcAft>
              <a:buFont typeface="Arial" panose="020B0604020202020204" pitchFamily="34" charset="0"/>
              <a:buChar char="•"/>
            </a:pPr>
            <a:r>
              <a:rPr lang="en-US" sz="1600" kern="1200" dirty="0">
                <a:solidFill>
                  <a:schemeClr val="tx1"/>
                </a:solidFill>
                <a:latin typeface="+mn-lt"/>
                <a:ea typeface="+mn-ea"/>
                <a:cs typeface="+mn-cs"/>
                <a:sym typeface="Calibri"/>
              </a:rPr>
              <a:t> In the year 2017 June month was the highest profit and revenue generating along with the highest sales, in the year 2018  September month was highest revenue generating while January was highest profit generating and June had the highest sales, in the year 2019 June month had the highest sales and revenue but December had the highest profit.</a:t>
            </a:r>
          </a:p>
          <a:p>
            <a:pPr marL="0" marR="0" lvl="0" indent="-228600">
              <a:lnSpc>
                <a:spcPct val="90000"/>
              </a:lnSpc>
              <a:spcBef>
                <a:spcPts val="0"/>
              </a:spcBef>
              <a:spcAft>
                <a:spcPts val="600"/>
              </a:spcAft>
              <a:buFont typeface="Arial" panose="020B0604020202020204" pitchFamily="34" charset="0"/>
              <a:buChar char="•"/>
            </a:pPr>
            <a:endParaRPr lang="en-US" sz="1600" kern="1200"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600" kern="1200" dirty="0">
              <a:solidFill>
                <a:schemeClr val="tx1"/>
              </a:solidFill>
              <a:latin typeface="+mn-lt"/>
              <a:ea typeface="+mn-ea"/>
              <a:cs typeface="+mn-cs"/>
              <a:sym typeface="Calibri"/>
            </a:endParaRPr>
          </a:p>
          <a:p>
            <a:pPr marL="0" marR="0" lvl="0" indent="-228600" algn="just">
              <a:lnSpc>
                <a:spcPct val="90000"/>
              </a:lnSpc>
              <a:spcBef>
                <a:spcPts val="0"/>
              </a:spcBef>
              <a:spcAft>
                <a:spcPts val="600"/>
              </a:spcAft>
              <a:buFont typeface="Arial" panose="020B0604020202020204" pitchFamily="34" charset="0"/>
              <a:buChar char="•"/>
            </a:pPr>
            <a:r>
              <a:rPr lang="en-US" sz="1600" kern="1200" dirty="0">
                <a:solidFill>
                  <a:schemeClr val="tx1"/>
                </a:solidFill>
                <a:latin typeface="+mn-lt"/>
                <a:ea typeface="+mn-ea"/>
                <a:cs typeface="+mn-cs"/>
                <a:sym typeface="Calibri"/>
              </a:rPr>
              <a:t>Profit margin % vs location map shows that the locations along the East coast of US  has higher  profit margin % compared to the West coast of US cities.</a:t>
            </a:r>
          </a:p>
          <a:p>
            <a:pPr marL="0" marR="0" lvl="0" indent="-228600">
              <a:lnSpc>
                <a:spcPct val="90000"/>
              </a:lnSpc>
              <a:spcBef>
                <a:spcPts val="0"/>
              </a:spcBef>
              <a:spcAft>
                <a:spcPts val="600"/>
              </a:spcAft>
              <a:buFont typeface="Arial" panose="020B0604020202020204" pitchFamily="34" charset="0"/>
              <a:buChar char="•"/>
            </a:pPr>
            <a:endParaRPr lang="en-US" sz="1600" kern="1200" dirty="0">
              <a:solidFill>
                <a:schemeClr val="tx1"/>
              </a:solidFill>
              <a:latin typeface="+mn-lt"/>
              <a:ea typeface="+mn-ea"/>
              <a:cs typeface="+mn-cs"/>
              <a:sym typeface="Calibri"/>
            </a:endParaRPr>
          </a:p>
          <a:p>
            <a:pPr marL="0" marR="0" lvl="0" indent="-228600" algn="just">
              <a:lnSpc>
                <a:spcPct val="90000"/>
              </a:lnSpc>
              <a:spcBef>
                <a:spcPts val="0"/>
              </a:spcBef>
              <a:spcAft>
                <a:spcPts val="600"/>
              </a:spcAft>
              <a:buFont typeface="Arial" panose="020B0604020202020204" pitchFamily="34" charset="0"/>
              <a:buChar char="•"/>
            </a:pPr>
            <a:endParaRPr lang="en-US" sz="1600" kern="1200" dirty="0">
              <a:solidFill>
                <a:schemeClr val="tx1"/>
              </a:solidFill>
              <a:latin typeface="+mn-lt"/>
              <a:ea typeface="+mn-ea"/>
              <a:cs typeface="+mn-cs"/>
              <a:sym typeface="Calibri"/>
            </a:endParaRPr>
          </a:p>
          <a:p>
            <a:pPr marL="0" marR="0" lvl="0" indent="-228600" algn="just">
              <a:lnSpc>
                <a:spcPct val="90000"/>
              </a:lnSpc>
              <a:spcBef>
                <a:spcPts val="0"/>
              </a:spcBef>
              <a:spcAft>
                <a:spcPts val="600"/>
              </a:spcAft>
              <a:buFont typeface="Arial" panose="020B0604020202020204" pitchFamily="34" charset="0"/>
              <a:buChar char="•"/>
            </a:pPr>
            <a:r>
              <a:rPr lang="en-US" sz="1600" kern="1200" dirty="0">
                <a:solidFill>
                  <a:schemeClr val="tx1"/>
                </a:solidFill>
                <a:latin typeface="+mn-lt"/>
                <a:ea typeface="+mn-ea"/>
                <a:cs typeface="+mn-cs"/>
                <a:sym typeface="Calibri"/>
              </a:rPr>
              <a:t> Customer type G2 is the highest profit generating and amongst all the customer segments G1,G2,G3.Ebony prepared salad is the highest profit generating product of all the products and is mostly purchases by customer of segment G1 and G2.</a:t>
            </a:r>
          </a:p>
          <a:p>
            <a:pPr marL="0" marR="0" lvl="0" indent="-228600">
              <a:lnSpc>
                <a:spcPct val="90000"/>
              </a:lnSpc>
              <a:spcBef>
                <a:spcPts val="0"/>
              </a:spcBef>
              <a:spcAft>
                <a:spcPts val="600"/>
              </a:spcAft>
              <a:buFont typeface="Arial" panose="020B0604020202020204" pitchFamily="34" charset="0"/>
              <a:buChar char="•"/>
            </a:pPr>
            <a:endParaRPr lang="en-US" sz="1300" kern="1200"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300" kern="1200" dirty="0">
              <a:solidFill>
                <a:schemeClr val="tx1"/>
              </a:solidFill>
              <a:latin typeface="+mn-lt"/>
              <a:ea typeface="+mn-ea"/>
              <a:cs typeface="+mn-cs"/>
              <a:sym typeface="Calibri"/>
            </a:endParaRPr>
          </a:p>
          <a:p>
            <a:pPr marR="0" lvl="0">
              <a:lnSpc>
                <a:spcPct val="90000"/>
              </a:lnSpc>
              <a:spcBef>
                <a:spcPts val="0"/>
              </a:spcBef>
              <a:spcAft>
                <a:spcPts val="600"/>
              </a:spcAft>
            </a:pPr>
            <a:br>
              <a:rPr lang="en-US" sz="1300" b="0" i="0" kern="1200" dirty="0">
                <a:solidFill>
                  <a:schemeClr val="tx1"/>
                </a:solidFill>
                <a:latin typeface="+mn-lt"/>
                <a:ea typeface="+mn-ea"/>
                <a:cs typeface="+mn-cs"/>
                <a:sym typeface="Quattrocento Sans"/>
              </a:rPr>
            </a:br>
            <a:endParaRPr lang="en-US" sz="1300" b="1" kern="1200" dirty="0">
              <a:solidFill>
                <a:schemeClr val="tx1"/>
              </a:solidFill>
              <a:latin typeface="+mn-lt"/>
              <a:ea typeface="+mn-ea"/>
              <a:cs typeface="+mn-cs"/>
              <a:sym typeface="Quattrocento Sans"/>
            </a:endParaRPr>
          </a:p>
        </p:txBody>
      </p:sp>
      <p:sp>
        <p:nvSpPr>
          <p:cNvPr id="193" name="Isosceles Triangle 19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Isosceles Triangle 19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4115474" y="2"/>
            <a:ext cx="3961053" cy="6857998"/>
          </a:xfrm>
          <a:prstGeom prst="parallelogram">
            <a:avLst>
              <a:gd name="adj" fmla="val 0"/>
            </a:avLst>
          </a:prstGeom>
          <a:gradFill>
            <a:gsLst>
              <a:gs pos="0">
                <a:srgbClr val="AA8000"/>
              </a:gs>
              <a:gs pos="48000">
                <a:srgbClr val="FFC107"/>
              </a:gs>
              <a:gs pos="100000">
                <a:srgbClr val="FFD966"/>
              </a:gs>
            </a:gsLst>
            <a:path path="circle">
              <a:fillToRect l="100000" t="100000"/>
            </a:path>
            <a:tileRect r="-100000" b="-10000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2"/>
          <p:cNvSpPr txBox="1"/>
          <p:nvPr/>
        </p:nvSpPr>
        <p:spPr>
          <a:xfrm>
            <a:off x="291254" y="1006417"/>
            <a:ext cx="3411414" cy="67710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400" b="1" dirty="0">
                <a:solidFill>
                  <a:srgbClr val="002060"/>
                </a:solidFill>
                <a:latin typeface="Quattrocento Sans"/>
                <a:ea typeface="Quattrocento Sans"/>
                <a:cs typeface="Quattrocento Sans"/>
                <a:sym typeface="Quattrocento Sans"/>
              </a:rPr>
              <a:t>Objective</a:t>
            </a:r>
            <a:endParaRPr dirty="0"/>
          </a:p>
        </p:txBody>
      </p:sp>
      <p:sp>
        <p:nvSpPr>
          <p:cNvPr id="92" name="Google Shape;92;p2"/>
          <p:cNvSpPr/>
          <p:nvPr/>
        </p:nvSpPr>
        <p:spPr>
          <a:xfrm>
            <a:off x="8566831" y="2377118"/>
            <a:ext cx="3215846" cy="276998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474747"/>
                </a:solidFill>
                <a:latin typeface="Quattrocento Sans"/>
                <a:ea typeface="Quattrocento Sans"/>
                <a:cs typeface="Quattrocento Sans"/>
                <a:sym typeface="Quattrocento Sans"/>
              </a:rPr>
              <a:t>Develop a Report by Extracting-Transforming-Loading of data which contains Sales trend with respect to Year, Month, Quarter and find Some relationships through data to understand and Analyze the Facts.</a:t>
            </a:r>
            <a:endParaRPr/>
          </a:p>
        </p:txBody>
      </p:sp>
      <p:sp>
        <p:nvSpPr>
          <p:cNvPr id="93" name="Google Shape;93;p2"/>
          <p:cNvSpPr txBox="1"/>
          <p:nvPr/>
        </p:nvSpPr>
        <p:spPr>
          <a:xfrm>
            <a:off x="4293117" y="1006417"/>
            <a:ext cx="3411414" cy="67710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400" b="1">
                <a:solidFill>
                  <a:srgbClr val="002060"/>
                </a:solidFill>
                <a:latin typeface="Quattrocento Sans"/>
                <a:ea typeface="Quattrocento Sans"/>
                <a:cs typeface="Quattrocento Sans"/>
                <a:sym typeface="Quattrocento Sans"/>
              </a:rPr>
              <a:t>Benefits</a:t>
            </a:r>
            <a:endParaRPr/>
          </a:p>
        </p:txBody>
      </p:sp>
      <p:sp>
        <p:nvSpPr>
          <p:cNvPr id="94" name="Google Shape;94;p2"/>
          <p:cNvSpPr txBox="1"/>
          <p:nvPr/>
        </p:nvSpPr>
        <p:spPr>
          <a:xfrm>
            <a:off x="8371263" y="667862"/>
            <a:ext cx="3411414" cy="135421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400" b="1">
                <a:solidFill>
                  <a:srgbClr val="002060"/>
                </a:solidFill>
                <a:latin typeface="Quattrocento Sans"/>
                <a:ea typeface="Quattrocento Sans"/>
                <a:cs typeface="Quattrocento Sans"/>
                <a:sym typeface="Quattrocento Sans"/>
              </a:rPr>
              <a:t>Problem Statement</a:t>
            </a:r>
            <a:endParaRPr/>
          </a:p>
        </p:txBody>
      </p:sp>
      <p:sp>
        <p:nvSpPr>
          <p:cNvPr id="95" name="Google Shape;95;p2"/>
          <p:cNvSpPr/>
          <p:nvPr/>
        </p:nvSpPr>
        <p:spPr>
          <a:xfrm>
            <a:off x="4390901" y="2069342"/>
            <a:ext cx="3215846" cy="3385542"/>
          </a:xfrm>
          <a:prstGeom prst="rect">
            <a:avLst/>
          </a:prstGeom>
          <a:noFill/>
          <a:ln>
            <a:noFill/>
          </a:ln>
        </p:spPr>
        <p:txBody>
          <a:bodyPr spcFirstLastPara="1" wrap="square" lIns="0" tIns="0" rIns="0" bIns="0" anchor="t" anchorCtr="0">
            <a:spAutoFit/>
          </a:bodyPr>
          <a:lstStyle/>
          <a:p>
            <a:pPr marL="342900" marR="0" lvl="0" indent="-342900" algn="just" rtl="0">
              <a:spcBef>
                <a:spcPts val="0"/>
              </a:spcBef>
              <a:spcAft>
                <a:spcPts val="0"/>
              </a:spcAft>
              <a:buClr>
                <a:schemeClr val="lt1"/>
              </a:buClr>
              <a:buSzPts val="2000"/>
              <a:buFont typeface="Arial"/>
              <a:buChar char="•"/>
            </a:pPr>
            <a:r>
              <a:rPr lang="en-US" sz="2000" b="1">
                <a:solidFill>
                  <a:schemeClr val="lt1"/>
                </a:solidFill>
                <a:latin typeface="Quattrocento Sans"/>
                <a:ea typeface="Quattrocento Sans"/>
                <a:cs typeface="Quattrocento Sans"/>
                <a:sym typeface="Quattrocento Sans"/>
              </a:rPr>
              <a:t>Help out to make better business decisions.</a:t>
            </a:r>
            <a:endParaRPr/>
          </a:p>
          <a:p>
            <a:pPr marL="342900" marR="0" lvl="0" indent="-342900" algn="just" rtl="0">
              <a:spcBef>
                <a:spcPts val="0"/>
              </a:spcBef>
              <a:spcAft>
                <a:spcPts val="0"/>
              </a:spcAft>
              <a:buClr>
                <a:schemeClr val="lt1"/>
              </a:buClr>
              <a:buSzPts val="2000"/>
              <a:buFont typeface="Arial"/>
              <a:buChar char="•"/>
            </a:pPr>
            <a:r>
              <a:rPr lang="en-US" sz="2000" b="1">
                <a:solidFill>
                  <a:schemeClr val="lt1"/>
                </a:solidFill>
                <a:latin typeface="Quattrocento Sans"/>
                <a:ea typeface="Quattrocento Sans"/>
                <a:cs typeface="Quattrocento Sans"/>
                <a:sym typeface="Quattrocento Sans"/>
              </a:rPr>
              <a:t>Help analyze customer trends and satisfaction, which can lead to new and better products and services.</a:t>
            </a:r>
            <a:endParaRPr/>
          </a:p>
          <a:p>
            <a:pPr marL="342900" marR="0" lvl="0" indent="-342900" algn="just" rtl="0">
              <a:spcBef>
                <a:spcPts val="0"/>
              </a:spcBef>
              <a:spcAft>
                <a:spcPts val="0"/>
              </a:spcAft>
              <a:buClr>
                <a:schemeClr val="lt1"/>
              </a:buClr>
              <a:buSzPts val="2000"/>
              <a:buFont typeface="Arial"/>
              <a:buChar char="•"/>
            </a:pPr>
            <a:r>
              <a:rPr lang="en-US" sz="2000" b="1">
                <a:solidFill>
                  <a:schemeClr val="lt1"/>
                </a:solidFill>
                <a:latin typeface="Quattrocento Sans"/>
                <a:ea typeface="Quattrocento Sans"/>
                <a:cs typeface="Quattrocento Sans"/>
                <a:sym typeface="Quattrocento Sans"/>
              </a:rPr>
              <a:t>Gives better insight of customers base.</a:t>
            </a:r>
            <a:endParaRPr/>
          </a:p>
          <a:p>
            <a:pPr marL="342900" marR="0" lvl="0" indent="-342900" algn="just" rtl="0">
              <a:spcBef>
                <a:spcPts val="0"/>
              </a:spcBef>
              <a:spcAft>
                <a:spcPts val="0"/>
              </a:spcAft>
              <a:buClr>
                <a:schemeClr val="lt1"/>
              </a:buClr>
              <a:buSzPts val="2000"/>
              <a:buFont typeface="Arial"/>
              <a:buChar char="•"/>
            </a:pPr>
            <a:r>
              <a:rPr lang="en-US" sz="2000" b="1">
                <a:solidFill>
                  <a:schemeClr val="lt1"/>
                </a:solidFill>
                <a:latin typeface="Quattrocento Sans"/>
                <a:ea typeface="Quattrocento Sans"/>
                <a:cs typeface="Quattrocento Sans"/>
                <a:sym typeface="Quattrocento Sans"/>
              </a:rPr>
              <a:t>Helps in easy flow for managing resources.</a:t>
            </a:r>
            <a:endParaRPr/>
          </a:p>
        </p:txBody>
      </p:sp>
      <p:sp>
        <p:nvSpPr>
          <p:cNvPr id="96" name="Google Shape;96;p2"/>
          <p:cNvSpPr/>
          <p:nvPr/>
        </p:nvSpPr>
        <p:spPr>
          <a:xfrm>
            <a:off x="291240" y="2223229"/>
            <a:ext cx="3538500" cy="3077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474747"/>
                </a:solidFill>
                <a:latin typeface="Quattrocento Sans"/>
                <a:ea typeface="Quattrocento Sans"/>
                <a:cs typeface="Quattrocento Sans"/>
                <a:sym typeface="Quattrocento Sans"/>
              </a:rPr>
              <a:t>Sales management has gained importance to meet increasing competition and the need</a:t>
            </a:r>
            <a:endParaRPr/>
          </a:p>
          <a:p>
            <a:pPr marL="0" marR="0" lvl="0" indent="0" algn="ctr" rtl="0">
              <a:spcBef>
                <a:spcPts val="0"/>
              </a:spcBef>
              <a:spcAft>
                <a:spcPts val="0"/>
              </a:spcAft>
              <a:buNone/>
            </a:pPr>
            <a:r>
              <a:rPr lang="en-US" sz="2000" b="1">
                <a:solidFill>
                  <a:srgbClr val="474747"/>
                </a:solidFill>
                <a:latin typeface="Quattrocento Sans"/>
                <a:ea typeface="Quattrocento Sans"/>
                <a:cs typeface="Quattrocento Sans"/>
                <a:sym typeface="Quattrocento Sans"/>
              </a:rPr>
              <a:t>for improved methods of distribution to reduce cost and to increase profits. Sales</a:t>
            </a:r>
            <a:endParaRPr/>
          </a:p>
          <a:p>
            <a:pPr marL="0" marR="0" lvl="0" indent="0" algn="ctr" rtl="0">
              <a:spcBef>
                <a:spcPts val="0"/>
              </a:spcBef>
              <a:spcAft>
                <a:spcPts val="0"/>
              </a:spcAft>
              <a:buNone/>
            </a:pPr>
            <a:r>
              <a:rPr lang="en-US" sz="2000" b="1">
                <a:solidFill>
                  <a:srgbClr val="474747"/>
                </a:solidFill>
                <a:latin typeface="Quattrocento Sans"/>
                <a:ea typeface="Quattrocento Sans"/>
                <a:cs typeface="Quattrocento Sans"/>
                <a:sym typeface="Quattrocento Sans"/>
              </a:rPr>
              <a:t>management today is the most important function in a commercial and business</a:t>
            </a:r>
            <a:endParaRPr/>
          </a:p>
          <a:p>
            <a:pPr marL="0" marR="0" lvl="0" indent="0" algn="ctr" rtl="0">
              <a:spcBef>
                <a:spcPts val="0"/>
              </a:spcBef>
              <a:spcAft>
                <a:spcPts val="0"/>
              </a:spcAft>
              <a:buNone/>
            </a:pPr>
            <a:r>
              <a:rPr lang="en-US" sz="2000" b="1">
                <a:solidFill>
                  <a:srgbClr val="474747"/>
                </a:solidFill>
                <a:latin typeface="Quattrocento Sans"/>
                <a:ea typeface="Quattrocento Sans"/>
                <a:cs typeface="Quattrocento Sans"/>
                <a:sym typeface="Quattrocento Sans"/>
              </a:rPr>
              <a:t>enterprise.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9" name="Rectangle 10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4"/>
          <p:cNvSpPr txBox="1"/>
          <p:nvPr/>
        </p:nvSpPr>
        <p:spPr>
          <a:xfrm>
            <a:off x="556532" y="643467"/>
            <a:ext cx="11210925" cy="744836"/>
          </a:xfrm>
          <a:prstGeom prst="rect">
            <a:avLst/>
          </a:prstGeom>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3200" b="1" kern="1200">
                <a:solidFill>
                  <a:schemeClr val="bg1"/>
                </a:solidFill>
                <a:latin typeface="+mj-lt"/>
                <a:ea typeface="+mj-ea"/>
                <a:cs typeface="+mj-cs"/>
                <a:sym typeface="Quattrocento Sans"/>
              </a:rPr>
              <a:t>Sales Trend Dashboard(Year-Month)</a:t>
            </a:r>
            <a:endParaRPr lang="en-US" sz="3200" kern="1200">
              <a:solidFill>
                <a:schemeClr val="bg1"/>
              </a:solidFill>
              <a:latin typeface="+mj-lt"/>
              <a:ea typeface="+mj-ea"/>
              <a:cs typeface="+mj-cs"/>
            </a:endParaRPr>
          </a:p>
        </p:txBody>
      </p:sp>
      <p:pic>
        <p:nvPicPr>
          <p:cNvPr id="3" name="Picture 2" descr="Graphical user interface, chart&#10;&#10;Description automatically generated with medium confidence">
            <a:extLst>
              <a:ext uri="{FF2B5EF4-FFF2-40B4-BE49-F238E27FC236}">
                <a16:creationId xmlns:a16="http://schemas.microsoft.com/office/drawing/2014/main" id="{9B8B3AC9-F48E-45EC-9055-F8332B79A10F}"/>
              </a:ext>
            </a:extLst>
          </p:cNvPr>
          <p:cNvPicPr>
            <a:picLocks noChangeAspect="1"/>
          </p:cNvPicPr>
          <p:nvPr/>
        </p:nvPicPr>
        <p:blipFill>
          <a:blip r:embed="rId3"/>
          <a:stretch>
            <a:fillRect/>
          </a:stretch>
        </p:blipFill>
        <p:spPr>
          <a:xfrm>
            <a:off x="103240" y="1388303"/>
            <a:ext cx="12088760" cy="5469697"/>
          </a:xfrm>
          <a:prstGeom prst="rect">
            <a:avLst/>
          </a:prstGeom>
        </p:spPr>
      </p:pic>
      <p:sp>
        <p:nvSpPr>
          <p:cNvPr id="103" name="Google Shape;103;p4"/>
          <p:cNvSpPr txBox="1"/>
          <p:nvPr/>
        </p:nvSpPr>
        <p:spPr>
          <a:xfrm>
            <a:off x="5823106" y="1862750"/>
            <a:ext cx="1216207" cy="32316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600"/>
              </a:spcAft>
              <a:buNone/>
            </a:pPr>
            <a:r>
              <a:rPr lang="en-US" sz="1600" b="1">
                <a:solidFill>
                  <a:srgbClr val="7F6000"/>
                </a:solidFill>
                <a:latin typeface="Quattrocento Sans"/>
                <a:ea typeface="Quattrocento Sans"/>
                <a:cs typeface="Quattrocento Sans"/>
                <a:sym typeface="Quattrocento Sans"/>
              </a:rPr>
              <a:t> </a:t>
            </a:r>
            <a:endParaRPr lang="en-IN"/>
          </a:p>
        </p:txBody>
      </p:sp>
      <p:sp>
        <p:nvSpPr>
          <p:cNvPr id="104" name="Google Shape;104;p4"/>
          <p:cNvSpPr txBox="1"/>
          <p:nvPr/>
        </p:nvSpPr>
        <p:spPr>
          <a:xfrm>
            <a:off x="8963900" y="1834190"/>
            <a:ext cx="1216207" cy="32316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600"/>
              </a:spcAft>
              <a:buNone/>
            </a:pPr>
            <a:r>
              <a:rPr lang="en-US" sz="1600" b="1">
                <a:solidFill>
                  <a:srgbClr val="7F6000"/>
                </a:solidFill>
                <a:latin typeface="Quattrocento Sans"/>
                <a:ea typeface="Quattrocento Sans"/>
                <a:cs typeface="Quattrocento Sans"/>
                <a:sym typeface="Quattrocento Sans"/>
              </a:rPr>
              <a:t>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6" name="Rectangle 1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g10e6fabe8b0_0_2"/>
          <p:cNvSpPr txBox="1"/>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600"/>
              </a:spcAft>
            </a:pPr>
            <a:r>
              <a:rPr lang="en-US" sz="3200" b="1" kern="1200">
                <a:solidFill>
                  <a:schemeClr val="bg1"/>
                </a:solidFill>
                <a:latin typeface="+mj-lt"/>
                <a:ea typeface="+mj-ea"/>
                <a:cs typeface="+mj-cs"/>
                <a:sym typeface="Quattrocento Sans"/>
              </a:rPr>
              <a:t>Sales Trend Dashboard(Yearly)</a:t>
            </a:r>
            <a:endParaRPr lang="en-US" sz="3200" kern="1200">
              <a:solidFill>
                <a:schemeClr val="bg1"/>
              </a:solidFill>
              <a:latin typeface="+mj-lt"/>
              <a:ea typeface="+mj-ea"/>
              <a:cs typeface="+mj-cs"/>
            </a:endParaRPr>
          </a:p>
        </p:txBody>
      </p:sp>
      <p:pic>
        <p:nvPicPr>
          <p:cNvPr id="3" name="Picture 2" descr="Chart, line chart&#10;&#10;Description automatically generated">
            <a:extLst>
              <a:ext uri="{FF2B5EF4-FFF2-40B4-BE49-F238E27FC236}">
                <a16:creationId xmlns:a16="http://schemas.microsoft.com/office/drawing/2014/main" id="{C8E39A99-8D16-4E2B-89F4-9CF2C8A7D4DF}"/>
              </a:ext>
            </a:extLst>
          </p:cNvPr>
          <p:cNvPicPr>
            <a:picLocks noChangeAspect="1"/>
          </p:cNvPicPr>
          <p:nvPr/>
        </p:nvPicPr>
        <p:blipFill>
          <a:blip r:embed="rId3"/>
          <a:stretch>
            <a:fillRect/>
          </a:stretch>
        </p:blipFill>
        <p:spPr>
          <a:xfrm>
            <a:off x="0" y="1396589"/>
            <a:ext cx="12295163" cy="53559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p:nvSpPr>
          <p:cNvPr id="128" name="Rectangle 1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g10e6fabe8b0_0_12"/>
          <p:cNvSpPr txBox="1"/>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600"/>
              </a:spcAft>
            </a:pPr>
            <a:r>
              <a:rPr lang="en-US" sz="3200" b="1" kern="1200">
                <a:solidFill>
                  <a:schemeClr val="bg1"/>
                </a:solidFill>
                <a:latin typeface="+mj-lt"/>
                <a:ea typeface="+mj-ea"/>
                <a:cs typeface="+mj-cs"/>
                <a:sym typeface="Quattrocento Sans"/>
              </a:rPr>
              <a:t>Sales Trend Dashboard(Monthly)</a:t>
            </a:r>
            <a:endParaRPr lang="en-US" sz="3200" kern="1200">
              <a:solidFill>
                <a:schemeClr val="bg1"/>
              </a:solidFill>
              <a:latin typeface="+mj-lt"/>
              <a:ea typeface="+mj-ea"/>
              <a:cs typeface="+mj-cs"/>
            </a:endParaRPr>
          </a:p>
        </p:txBody>
      </p:sp>
      <p:pic>
        <p:nvPicPr>
          <p:cNvPr id="3" name="Picture 2" descr="Chart, line chart&#10;&#10;Description automatically generated">
            <a:extLst>
              <a:ext uri="{FF2B5EF4-FFF2-40B4-BE49-F238E27FC236}">
                <a16:creationId xmlns:a16="http://schemas.microsoft.com/office/drawing/2014/main" id="{2E27647D-07AB-4B14-98FA-1BE519939D94}"/>
              </a:ext>
            </a:extLst>
          </p:cNvPr>
          <p:cNvPicPr>
            <a:picLocks noChangeAspect="1"/>
          </p:cNvPicPr>
          <p:nvPr/>
        </p:nvPicPr>
        <p:blipFill>
          <a:blip r:embed="rId3"/>
          <a:stretch>
            <a:fillRect/>
          </a:stretch>
        </p:blipFill>
        <p:spPr>
          <a:xfrm>
            <a:off x="0" y="1396589"/>
            <a:ext cx="12191999" cy="54614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30" name="Rectangle 1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6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g10e86f34ee2_0_0"/>
          <p:cNvSpPr txBox="1"/>
          <p:nvPr/>
        </p:nvSpPr>
        <p:spPr>
          <a:xfrm>
            <a:off x="640080" y="2074363"/>
            <a:ext cx="2752354" cy="2709275"/>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marL="0" lvl="0" indent="0" algn="ctr">
              <a:lnSpc>
                <a:spcPct val="90000"/>
              </a:lnSpc>
              <a:spcBef>
                <a:spcPct val="0"/>
              </a:spcBef>
              <a:spcAft>
                <a:spcPts val="600"/>
              </a:spcAft>
            </a:pPr>
            <a:r>
              <a:rPr lang="en-US" sz="2600" b="1" kern="1200" dirty="0">
                <a:solidFill>
                  <a:srgbClr val="FFFFFF"/>
                </a:solidFill>
                <a:latin typeface="+mj-lt"/>
                <a:ea typeface="+mj-ea"/>
                <a:cs typeface="+mj-cs"/>
                <a:sym typeface="Quattrocento Sans"/>
              </a:rPr>
              <a:t>Profit Margin % based on  Location </a:t>
            </a:r>
            <a:endParaRPr lang="en-US" sz="2600" kern="1200" dirty="0">
              <a:solidFill>
                <a:srgbClr val="FFFFFF"/>
              </a:solidFill>
              <a:latin typeface="+mj-lt"/>
              <a:ea typeface="+mj-ea"/>
              <a:cs typeface="+mj-cs"/>
            </a:endParaRPr>
          </a:p>
        </p:txBody>
      </p:sp>
      <p:pic>
        <p:nvPicPr>
          <p:cNvPr id="3" name="Picture 2" descr="Map&#10;&#10;Description automatically generated">
            <a:extLst>
              <a:ext uri="{FF2B5EF4-FFF2-40B4-BE49-F238E27FC236}">
                <a16:creationId xmlns:a16="http://schemas.microsoft.com/office/drawing/2014/main" id="{46045010-22B0-402E-8FF4-DBC8216F669E}"/>
              </a:ext>
            </a:extLst>
          </p:cNvPr>
          <p:cNvPicPr>
            <a:picLocks noChangeAspect="1"/>
          </p:cNvPicPr>
          <p:nvPr/>
        </p:nvPicPr>
        <p:blipFill>
          <a:blip r:embed="rId3"/>
          <a:stretch>
            <a:fillRect/>
          </a:stretch>
        </p:blipFill>
        <p:spPr>
          <a:xfrm>
            <a:off x="3392434" y="0"/>
            <a:ext cx="8799566" cy="6857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A6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8CFDC-B9C5-48FC-976D-FDAC4046327B}"/>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highlight>
                  <a:srgbClr val="000000"/>
                </a:highlight>
                <a:latin typeface="+mj-lt"/>
                <a:ea typeface="+mj-ea"/>
                <a:cs typeface="+mj-cs"/>
                <a:sym typeface="Quattrocento Sans"/>
              </a:rPr>
              <a:t>Revenue Generated  based on  Location </a:t>
            </a:r>
            <a:endParaRPr lang="en-US" sz="2600" kern="1200">
              <a:solidFill>
                <a:srgbClr val="FFFFFF"/>
              </a:solidFill>
              <a:highlight>
                <a:srgbClr val="000000"/>
              </a:highlight>
              <a:latin typeface="+mj-lt"/>
              <a:ea typeface="+mj-ea"/>
              <a:cs typeface="+mj-cs"/>
            </a:endParaRPr>
          </a:p>
          <a:p>
            <a:pPr marL="0" lvl="0" indent="0" algn="ctr">
              <a:lnSpc>
                <a:spcPct val="90000"/>
              </a:lnSpc>
              <a:spcBef>
                <a:spcPct val="0"/>
              </a:spcBef>
              <a:spcAft>
                <a:spcPts val="600"/>
              </a:spcAft>
            </a:pPr>
            <a:endParaRPr lang="en-US" sz="2600" kern="1200">
              <a:solidFill>
                <a:srgbClr val="FFFFFF"/>
              </a:solidFill>
              <a:latin typeface="+mj-lt"/>
              <a:ea typeface="+mj-ea"/>
              <a:cs typeface="+mj-cs"/>
            </a:endParaRPr>
          </a:p>
        </p:txBody>
      </p:sp>
      <p:pic>
        <p:nvPicPr>
          <p:cNvPr id="3" name="Picture 2" descr="Map&#10;&#10;Description automatically generated">
            <a:extLst>
              <a:ext uri="{FF2B5EF4-FFF2-40B4-BE49-F238E27FC236}">
                <a16:creationId xmlns:a16="http://schemas.microsoft.com/office/drawing/2014/main" id="{63182896-6ED2-4B19-9D96-967A33884C42}"/>
              </a:ext>
            </a:extLst>
          </p:cNvPr>
          <p:cNvPicPr>
            <a:picLocks noChangeAspect="1"/>
          </p:cNvPicPr>
          <p:nvPr/>
        </p:nvPicPr>
        <p:blipFill>
          <a:blip r:embed="rId2"/>
          <a:stretch>
            <a:fillRect/>
          </a:stretch>
        </p:blipFill>
        <p:spPr>
          <a:xfrm>
            <a:off x="3392434" y="1"/>
            <a:ext cx="8799566" cy="6710288"/>
          </a:xfrm>
          <a:prstGeom prst="rect">
            <a:avLst/>
          </a:prstGeom>
        </p:spPr>
      </p:pic>
    </p:spTree>
    <p:extLst>
      <p:ext uri="{BB962C8B-B14F-4D97-AF65-F5344CB8AC3E}">
        <p14:creationId xmlns:p14="http://schemas.microsoft.com/office/powerpoint/2010/main" val="3308521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g10e86f34ee2_0_6"/>
          <p:cNvSpPr txBox="1"/>
          <p:nvPr/>
        </p:nvSpPr>
        <p:spPr>
          <a:xfrm>
            <a:off x="526073" y="475663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600"/>
              </a:spcAft>
            </a:pPr>
            <a:r>
              <a:rPr lang="en-US" sz="4600" b="1" kern="1200">
                <a:solidFill>
                  <a:schemeClr val="bg1"/>
                </a:solidFill>
                <a:latin typeface="+mj-lt"/>
                <a:ea typeface="+mj-ea"/>
                <a:cs typeface="+mj-cs"/>
                <a:sym typeface="Quattrocento Sans"/>
              </a:rPr>
              <a:t>Count of customers per each segment</a:t>
            </a:r>
            <a:endParaRPr lang="en-US" sz="4600" kern="120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2C48CC60-0624-4D9F-8143-B50F50F94C6B}"/>
              </a:ext>
            </a:extLst>
          </p:cNvPr>
          <p:cNvPicPr>
            <a:picLocks noChangeAspect="1"/>
          </p:cNvPicPr>
          <p:nvPr/>
        </p:nvPicPr>
        <p:blipFill>
          <a:blip r:embed="rId3"/>
          <a:stretch>
            <a:fillRect/>
          </a:stretch>
        </p:blipFill>
        <p:spPr>
          <a:xfrm>
            <a:off x="320040" y="1415547"/>
            <a:ext cx="11496821" cy="1782005"/>
          </a:xfrm>
          <a:prstGeom prst="rect">
            <a:avLst/>
          </a:prstGeom>
        </p:spPr>
      </p:pic>
      <p:cxnSp>
        <p:nvCxnSpPr>
          <p:cNvPr id="83" name="Straight Connector 8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46932"/>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44" name="Google Shape;144;g10e6fabe8b0_0_29"/>
          <p:cNvSpPr txBox="1"/>
          <p:nvPr/>
        </p:nvSpPr>
        <p:spPr>
          <a:xfrm>
            <a:off x="1378425" y="5199797"/>
            <a:ext cx="9435152" cy="789673"/>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600"/>
              </a:spcAft>
            </a:pPr>
            <a:r>
              <a:rPr lang="en-US" sz="2800" b="1" kern="1200">
                <a:solidFill>
                  <a:schemeClr val="bg1"/>
                </a:solidFill>
                <a:latin typeface="+mj-lt"/>
                <a:ea typeface="+mj-ea"/>
                <a:cs typeface="+mj-cs"/>
                <a:sym typeface="Quattrocento Sans"/>
              </a:rPr>
              <a:t>Top 10 products for customer type G1 by revenue </a:t>
            </a:r>
          </a:p>
        </p:txBody>
      </p:sp>
      <p:sp>
        <p:nvSpPr>
          <p:cNvPr id="172" name="Freeform: Shape 17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A7A1F52-8101-49CA-AFE6-5E1D38D6AB1B}"/>
              </a:ext>
            </a:extLst>
          </p:cNvPr>
          <p:cNvPicPr>
            <a:picLocks noChangeAspect="1"/>
          </p:cNvPicPr>
          <p:nvPr/>
        </p:nvPicPr>
        <p:blipFill>
          <a:blip r:embed="rId3"/>
          <a:stretch>
            <a:fillRect/>
          </a:stretch>
        </p:blipFill>
        <p:spPr>
          <a:xfrm>
            <a:off x="5824" y="-16281"/>
            <a:ext cx="12180352" cy="44172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360</Words>
  <Application>Microsoft Office PowerPoint</Application>
  <PresentationFormat>Widescreen</PresentationFormat>
  <Paragraphs>41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Quattrocento Sans</vt:lpstr>
      <vt:lpstr>Tw Cen MT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User</cp:lastModifiedBy>
  <cp:revision>6</cp:revision>
  <dcterms:created xsi:type="dcterms:W3CDTF">2021-12-23T07:21:38Z</dcterms:created>
  <dcterms:modified xsi:type="dcterms:W3CDTF">2022-01-17T20:24:39Z</dcterms:modified>
</cp:coreProperties>
</file>