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sldIdLst>
    <p:sldId id="256" r:id="rId2"/>
    <p:sldId id="309" r:id="rId3"/>
    <p:sldId id="310" r:id="rId4"/>
    <p:sldId id="302" r:id="rId5"/>
    <p:sldId id="301" r:id="rId6"/>
    <p:sldId id="322" r:id="rId7"/>
    <p:sldId id="323" r:id="rId8"/>
    <p:sldId id="299" r:id="rId9"/>
    <p:sldId id="311" r:id="rId10"/>
    <p:sldId id="312" r:id="rId11"/>
    <p:sldId id="313" r:id="rId12"/>
    <p:sldId id="316" r:id="rId13"/>
    <p:sldId id="317" r:id="rId14"/>
    <p:sldId id="324" r:id="rId15"/>
    <p:sldId id="318" r:id="rId16"/>
    <p:sldId id="293" r:id="rId17"/>
    <p:sldId id="297" r:id="rId18"/>
    <p:sldId id="325" r:id="rId19"/>
    <p:sldId id="326" r:id="rId20"/>
    <p:sldId id="327" r:id="rId21"/>
    <p:sldId id="328" r:id="rId22"/>
    <p:sldId id="329" r:id="rId23"/>
    <p:sldId id="330" r:id="rId24"/>
    <p:sldId id="331" r:id="rId25"/>
    <p:sldId id="332" r:id="rId26"/>
    <p:sldId id="333" r:id="rId27"/>
    <p:sldId id="305" r:id="rId28"/>
    <p:sldId id="306"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21"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3635"/>
    <a:srgbClr val="9EFF29"/>
    <a:srgbClr val="C80064"/>
    <a:srgbClr val="C33A1F"/>
    <a:srgbClr val="0000CC"/>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94712" autoAdjust="0"/>
  </p:normalViewPr>
  <p:slideViewPr>
    <p:cSldViewPr snapToGrid="0">
      <p:cViewPr varScale="1">
        <p:scale>
          <a:sx n="107" d="100"/>
          <a:sy n="107" d="100"/>
        </p:scale>
        <p:origin x="300" y="78"/>
      </p:cViewPr>
      <p:guideLst>
        <p:guide orient="horz" pos="1620"/>
        <p:guide pos="2880"/>
      </p:guideLst>
    </p:cSldViewPr>
  </p:slideViewPr>
  <p:outlineViewPr>
    <p:cViewPr>
      <p:scale>
        <a:sx n="33" d="100"/>
        <a:sy n="33" d="100"/>
      </p:scale>
      <p:origin x="0" y="-24306"/>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600" dirty="0">
                <a:solidFill>
                  <a:schemeClr val="bg1"/>
                </a:solidFill>
              </a:rPr>
              <a:t>Model Selection</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1"/>
          <c:order val="0"/>
          <c:tx>
            <c:v>Sensitivity</c:v>
          </c:tx>
          <c:spPr>
            <a:ln w="25400" cap="rnd">
              <a:no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trendline>
            <c:spPr>
              <a:ln w="25400" cap="rnd">
                <a:solidFill>
                  <a:schemeClr val="accent2">
                    <a:alpha val="50000"/>
                  </a:schemeClr>
                </a:solidFill>
              </a:ln>
              <a:effectLst/>
            </c:spPr>
            <c:trendlineType val="poly"/>
            <c:order val="2"/>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Sheet1!$C$2:$C$7</c:f>
              <c:numCache>
                <c:formatCode>General</c:formatCode>
                <c:ptCount val="6"/>
                <c:pt idx="0">
                  <c:v>0.61360000000000003</c:v>
                </c:pt>
                <c:pt idx="1">
                  <c:v>0.65900000000000003</c:v>
                </c:pt>
                <c:pt idx="2">
                  <c:v>0.71750000000000003</c:v>
                </c:pt>
                <c:pt idx="3">
                  <c:v>0.71099999999999997</c:v>
                </c:pt>
                <c:pt idx="4">
                  <c:v>0.71099999999999997</c:v>
                </c:pt>
                <c:pt idx="5">
                  <c:v>0.66839999999999999</c:v>
                </c:pt>
              </c:numCache>
            </c:numRef>
          </c:yVal>
          <c:smooth val="0"/>
        </c:ser>
        <c:ser>
          <c:idx val="0"/>
          <c:order val="1"/>
          <c:tx>
            <c:v>Accuracy</c:v>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poly"/>
            <c:order val="2"/>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Sheet1!$B$2:$B$7</c:f>
              <c:numCache>
                <c:formatCode>General</c:formatCode>
                <c:ptCount val="6"/>
                <c:pt idx="0">
                  <c:v>0.69218500000000005</c:v>
                </c:pt>
                <c:pt idx="1">
                  <c:v>0.69374999999999998</c:v>
                </c:pt>
                <c:pt idx="2">
                  <c:v>0.69530999999999998</c:v>
                </c:pt>
                <c:pt idx="3">
                  <c:v>0.74375000000000002</c:v>
                </c:pt>
                <c:pt idx="4">
                  <c:v>0.74375000000000002</c:v>
                </c:pt>
                <c:pt idx="5">
                  <c:v>0.75309999999999999</c:v>
                </c:pt>
              </c:numCache>
            </c:numRef>
          </c:yVal>
          <c:smooth val="0"/>
        </c:ser>
        <c:ser>
          <c:idx val="2"/>
          <c:order val="2"/>
          <c:tx>
            <c:v>Specificity</c:v>
          </c:tx>
          <c:spPr>
            <a:ln w="25400" cap="rnd">
              <a:noFill/>
            </a:ln>
            <a:effectLst>
              <a:glow rad="139700">
                <a:schemeClr val="accent3">
                  <a:satMod val="175000"/>
                  <a:alpha val="14000"/>
                </a:schemeClr>
              </a:glow>
            </a:effectLst>
          </c:spPr>
          <c:marker>
            <c:symbol val="circle"/>
            <c:size val="3"/>
            <c:spPr>
              <a:solidFill>
                <a:schemeClr val="accent3">
                  <a:lumMod val="60000"/>
                  <a:lumOff val="40000"/>
                </a:schemeClr>
              </a:solidFill>
              <a:ln>
                <a:noFill/>
              </a:ln>
              <a:effectLst>
                <a:glow rad="63500">
                  <a:schemeClr val="accent3">
                    <a:satMod val="175000"/>
                    <a:alpha val="25000"/>
                  </a:schemeClr>
                </a:glow>
              </a:effectLst>
            </c:spPr>
          </c:marker>
          <c:trendline>
            <c:spPr>
              <a:ln w="25400" cap="rnd">
                <a:solidFill>
                  <a:schemeClr val="accent3">
                    <a:alpha val="50000"/>
                  </a:schemeClr>
                </a:solidFill>
              </a:ln>
              <a:effectLst/>
            </c:spPr>
            <c:trendlineType val="poly"/>
            <c:order val="2"/>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Sheet1!$D$2:$D$7</c:f>
              <c:numCache>
                <c:formatCode>General</c:formatCode>
                <c:ptCount val="6"/>
                <c:pt idx="0">
                  <c:v>0.76500000000000001</c:v>
                </c:pt>
                <c:pt idx="1">
                  <c:v>0.72499999999999998</c:v>
                </c:pt>
                <c:pt idx="2">
                  <c:v>0.67459999999999998</c:v>
                </c:pt>
                <c:pt idx="3">
                  <c:v>0.74399999999999999</c:v>
                </c:pt>
                <c:pt idx="4">
                  <c:v>0.74399999999999999</c:v>
                </c:pt>
                <c:pt idx="5">
                  <c:v>0.83399999999999996</c:v>
                </c:pt>
              </c:numCache>
            </c:numRef>
          </c:yVal>
          <c:smooth val="0"/>
        </c:ser>
        <c:ser>
          <c:idx val="3"/>
          <c:order val="3"/>
          <c:tx>
            <c:v>Optimal Value</c:v>
          </c:tx>
          <c:spPr>
            <a:ln w="25400" cap="rnd">
              <a:noFill/>
            </a:ln>
            <a:effectLst>
              <a:glow rad="139700">
                <a:schemeClr val="accent4">
                  <a:satMod val="175000"/>
                  <a:alpha val="14000"/>
                </a:schemeClr>
              </a:glow>
            </a:effectLst>
          </c:spPr>
          <c:marker>
            <c:symbol val="circle"/>
            <c:size val="3"/>
            <c:spPr>
              <a:noFill/>
              <a:ln>
                <a:noFill/>
              </a:ln>
              <a:effectLst>
                <a:glow rad="63500">
                  <a:schemeClr val="accent4">
                    <a:satMod val="175000"/>
                    <a:alpha val="25000"/>
                  </a:schemeClr>
                </a:glow>
              </a:effectLst>
            </c:spPr>
          </c:marker>
          <c:errBars>
            <c:errDir val="y"/>
            <c:errBarType val="both"/>
            <c:errValType val="percentage"/>
            <c:noEndCap val="1"/>
            <c:val val="100"/>
            <c:spPr>
              <a:noFill/>
              <a:ln w="25400">
                <a:solidFill>
                  <a:schemeClr val="bg1"/>
                </a:solidFill>
                <a:round/>
              </a:ln>
              <a:effectLst/>
            </c:spPr>
          </c:errBars>
          <c:xVal>
            <c:numRef>
              <c:f>Sheet1!$E$5</c:f>
              <c:numCache>
                <c:formatCode>General</c:formatCode>
                <c:ptCount val="1"/>
                <c:pt idx="0">
                  <c:v>4</c:v>
                </c:pt>
              </c:numCache>
            </c:numRef>
          </c:xVal>
          <c:yVal>
            <c:numRef>
              <c:f>Sheet1!$B$5</c:f>
              <c:numCache>
                <c:formatCode>General</c:formatCode>
                <c:ptCount val="1"/>
                <c:pt idx="0">
                  <c:v>0.74375000000000002</c:v>
                </c:pt>
              </c:numCache>
            </c:numRef>
          </c:yVal>
          <c:smooth val="0"/>
        </c:ser>
        <c:dLbls>
          <c:showLegendKey val="0"/>
          <c:showVal val="0"/>
          <c:showCatName val="0"/>
          <c:showSerName val="0"/>
          <c:showPercent val="0"/>
          <c:showBubbleSize val="0"/>
        </c:dLbls>
        <c:axId val="-1443165472"/>
        <c:axId val="-1443176352"/>
      </c:scatterChart>
      <c:valAx>
        <c:axId val="-1443165472"/>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600" dirty="0">
                    <a:solidFill>
                      <a:schemeClr val="bg1"/>
                    </a:solidFill>
                  </a:rPr>
                  <a:t>Model Complexity</a:t>
                </a:r>
              </a:p>
            </c:rich>
          </c:tx>
          <c:layout>
            <c:manualLayout>
              <c:xMode val="edge"/>
              <c:yMode val="edge"/>
              <c:x val="0.36084791484397782"/>
              <c:y val="0.8661316872427983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3176352"/>
        <c:crosses val="autoZero"/>
        <c:crossBetween val="midCat"/>
      </c:valAx>
      <c:valAx>
        <c:axId val="-1443176352"/>
        <c:scaling>
          <c:orientation val="minMax"/>
          <c:max val="0.9"/>
          <c:min val="0.5"/>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600" dirty="0">
                    <a:solidFill>
                      <a:schemeClr val="bg1"/>
                    </a:solidFill>
                  </a:rPr>
                  <a:t>Selection Parameters</a:t>
                </a:r>
              </a:p>
            </c:rich>
          </c:tx>
          <c:layout>
            <c:manualLayout>
              <c:xMode val="edge"/>
              <c:yMode val="edge"/>
              <c:x val="1.8518518518518517E-2"/>
              <c:y val="0.23366352354103886"/>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3165472"/>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600" dirty="0">
                <a:solidFill>
                  <a:schemeClr val="bg1"/>
                </a:solidFill>
              </a:rPr>
              <a:t>Model</a:t>
            </a:r>
            <a:r>
              <a:rPr lang="en-US" sz="1600" baseline="0" dirty="0">
                <a:solidFill>
                  <a:schemeClr val="bg1"/>
                </a:solidFill>
              </a:rPr>
              <a:t> Selection</a:t>
            </a:r>
            <a:endParaRPr lang="en-US" sz="1600" dirty="0">
              <a:solidFill>
                <a:schemeClr val="bg1"/>
              </a:solidFill>
            </a:endParaRP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v>Accuracy</c:v>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poly"/>
            <c:order val="3"/>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Sheet1!$B$2:$B$7</c:f>
              <c:numCache>
                <c:formatCode>General</c:formatCode>
                <c:ptCount val="6"/>
                <c:pt idx="0">
                  <c:v>0.85624999999999996</c:v>
                </c:pt>
                <c:pt idx="1">
                  <c:v>0.87656000000000001</c:v>
                </c:pt>
                <c:pt idx="2">
                  <c:v>0.83589999999999998</c:v>
                </c:pt>
                <c:pt idx="3">
                  <c:v>0.84209999999999996</c:v>
                </c:pt>
                <c:pt idx="4">
                  <c:v>0.83750000000000002</c:v>
                </c:pt>
                <c:pt idx="5">
                  <c:v>0.84687000000000001</c:v>
                </c:pt>
              </c:numCache>
            </c:numRef>
          </c:yVal>
          <c:smooth val="0"/>
        </c:ser>
        <c:ser>
          <c:idx val="1"/>
          <c:order val="1"/>
          <c:tx>
            <c:v>Sensitivity</c:v>
          </c:tx>
          <c:spPr>
            <a:ln w="25400" cap="rnd">
              <a:no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trendline>
            <c:spPr>
              <a:ln w="25400" cap="rnd">
                <a:solidFill>
                  <a:schemeClr val="accent2">
                    <a:alpha val="50000"/>
                  </a:schemeClr>
                </a:solidFill>
              </a:ln>
              <a:effectLst/>
            </c:spPr>
            <c:trendlineType val="poly"/>
            <c:order val="3"/>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Sheet1!$C$2:$C$7</c:f>
              <c:numCache>
                <c:formatCode>General</c:formatCode>
                <c:ptCount val="6"/>
                <c:pt idx="0">
                  <c:v>0.82789999999999997</c:v>
                </c:pt>
                <c:pt idx="1">
                  <c:v>0.87987000000000004</c:v>
                </c:pt>
                <c:pt idx="2">
                  <c:v>0.81810000000000005</c:v>
                </c:pt>
                <c:pt idx="3">
                  <c:v>0.8246</c:v>
                </c:pt>
                <c:pt idx="4">
                  <c:v>0.82140000000000002</c:v>
                </c:pt>
                <c:pt idx="5">
                  <c:v>0.84089999999999998</c:v>
                </c:pt>
              </c:numCache>
            </c:numRef>
          </c:yVal>
          <c:smooth val="0"/>
        </c:ser>
        <c:ser>
          <c:idx val="2"/>
          <c:order val="2"/>
          <c:tx>
            <c:v>Specificity</c:v>
          </c:tx>
          <c:spPr>
            <a:ln w="25400" cap="rnd">
              <a:noFill/>
            </a:ln>
            <a:effectLst>
              <a:glow rad="139700">
                <a:schemeClr val="accent3">
                  <a:satMod val="175000"/>
                  <a:alpha val="14000"/>
                </a:schemeClr>
              </a:glow>
            </a:effectLst>
          </c:spPr>
          <c:marker>
            <c:symbol val="circle"/>
            <c:size val="3"/>
            <c:spPr>
              <a:solidFill>
                <a:schemeClr val="accent3">
                  <a:lumMod val="60000"/>
                  <a:lumOff val="40000"/>
                </a:schemeClr>
              </a:solidFill>
              <a:ln>
                <a:noFill/>
              </a:ln>
              <a:effectLst>
                <a:glow rad="63500">
                  <a:schemeClr val="accent3">
                    <a:satMod val="175000"/>
                    <a:alpha val="25000"/>
                  </a:schemeClr>
                </a:glow>
              </a:effectLst>
            </c:spPr>
          </c:marker>
          <c:trendline>
            <c:spPr>
              <a:ln w="25400" cap="rnd">
                <a:solidFill>
                  <a:schemeClr val="accent3">
                    <a:alpha val="50000"/>
                  </a:schemeClr>
                </a:solidFill>
              </a:ln>
              <a:effectLst/>
            </c:spPr>
            <c:trendlineType val="poly"/>
            <c:order val="3"/>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Sheet1!$D$2:$D$7</c:f>
              <c:numCache>
                <c:formatCode>General</c:formatCode>
                <c:ptCount val="6"/>
                <c:pt idx="0">
                  <c:v>0.88253000000000004</c:v>
                </c:pt>
                <c:pt idx="1">
                  <c:v>0.87349299999999996</c:v>
                </c:pt>
                <c:pt idx="2">
                  <c:v>0.85240000000000005</c:v>
                </c:pt>
                <c:pt idx="3">
                  <c:v>0.85840000000000005</c:v>
                </c:pt>
                <c:pt idx="4">
                  <c:v>0.85240000000000005</c:v>
                </c:pt>
                <c:pt idx="5">
                  <c:v>0.85240000000000005</c:v>
                </c:pt>
              </c:numCache>
            </c:numRef>
          </c:yVal>
          <c:smooth val="0"/>
        </c:ser>
        <c:ser>
          <c:idx val="3"/>
          <c:order val="3"/>
          <c:tx>
            <c:v>Optimal Feature</c:v>
          </c:tx>
          <c:spPr>
            <a:ln w="25400" cap="rnd">
              <a:noFill/>
            </a:ln>
            <a:effectLst>
              <a:glow rad="139700">
                <a:schemeClr val="accent4">
                  <a:satMod val="175000"/>
                  <a:alpha val="14000"/>
                </a:schemeClr>
              </a:glow>
            </a:effectLst>
          </c:spPr>
          <c:marker>
            <c:symbol val="circle"/>
            <c:size val="3"/>
            <c:spPr>
              <a:noFill/>
              <a:ln>
                <a:noFill/>
              </a:ln>
              <a:effectLst>
                <a:glow rad="63500">
                  <a:schemeClr val="accent4">
                    <a:satMod val="175000"/>
                    <a:alpha val="25000"/>
                  </a:schemeClr>
                </a:glow>
              </a:effectLst>
            </c:spPr>
          </c:marker>
          <c:errBars>
            <c:errDir val="y"/>
            <c:errBarType val="both"/>
            <c:errValType val="percentage"/>
            <c:noEndCap val="1"/>
            <c:val val="100"/>
            <c:spPr>
              <a:noFill/>
              <a:ln w="31750">
                <a:solidFill>
                  <a:schemeClr val="bg1">
                    <a:alpha val="77000"/>
                  </a:schemeClr>
                </a:solidFill>
                <a:round/>
              </a:ln>
              <a:effectLst/>
            </c:spPr>
          </c:errBars>
          <c:errBars>
            <c:errDir val="x"/>
            <c:errBarType val="both"/>
            <c:errValType val="fixedVal"/>
            <c:noEndCap val="0"/>
            <c:val val="1"/>
            <c:spPr>
              <a:noFill/>
              <a:ln w="9525">
                <a:solidFill>
                  <a:schemeClr val="lt1">
                    <a:lumMod val="50000"/>
                  </a:schemeClr>
                </a:solidFill>
                <a:round/>
              </a:ln>
              <a:effectLst/>
            </c:spPr>
          </c:errBars>
          <c:xVal>
            <c:numRef>
              <c:f>Sheet1!$E$3</c:f>
              <c:numCache>
                <c:formatCode>General</c:formatCode>
                <c:ptCount val="1"/>
                <c:pt idx="0">
                  <c:v>2</c:v>
                </c:pt>
              </c:numCache>
            </c:numRef>
          </c:xVal>
          <c:yVal>
            <c:numLit>
              <c:formatCode>General</c:formatCode>
              <c:ptCount val="1"/>
              <c:pt idx="0">
                <c:v>0.86</c:v>
              </c:pt>
            </c:numLit>
          </c:yVal>
          <c:smooth val="0"/>
        </c:ser>
        <c:dLbls>
          <c:showLegendKey val="0"/>
          <c:showVal val="0"/>
          <c:showCatName val="0"/>
          <c:showSerName val="0"/>
          <c:showPercent val="0"/>
          <c:showBubbleSize val="0"/>
        </c:dLbls>
        <c:axId val="-1443166560"/>
        <c:axId val="-1443178528"/>
      </c:scatterChart>
      <c:valAx>
        <c:axId val="-1443166560"/>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600" dirty="0">
                    <a:solidFill>
                      <a:schemeClr val="bg1"/>
                    </a:solidFill>
                  </a:rPr>
                  <a:t>Model</a:t>
                </a:r>
                <a:r>
                  <a:rPr lang="en-US" sz="1600" baseline="0" dirty="0">
                    <a:solidFill>
                      <a:schemeClr val="bg1"/>
                    </a:solidFill>
                  </a:rPr>
                  <a:t> Complexity</a:t>
                </a:r>
                <a:endParaRPr lang="en-US" sz="1600" dirty="0">
                  <a:solidFill>
                    <a:schemeClr val="bg1"/>
                  </a:solidFill>
                </a:endParaRPr>
              </a:p>
            </c:rich>
          </c:tx>
          <c:layout>
            <c:manualLayout>
              <c:xMode val="edge"/>
              <c:yMode val="edge"/>
              <c:x val="0.35144575678040241"/>
              <c:y val="0.8720576131687243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3178528"/>
        <c:crosses val="autoZero"/>
        <c:crossBetween val="midCat"/>
      </c:valAx>
      <c:valAx>
        <c:axId val="-1443178528"/>
        <c:scaling>
          <c:orientation val="minMax"/>
          <c:max val="0.9"/>
          <c:min val="0.8"/>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600" dirty="0">
                    <a:solidFill>
                      <a:schemeClr val="bg1"/>
                    </a:solidFill>
                  </a:rPr>
                  <a:t>Selection</a:t>
                </a:r>
                <a:r>
                  <a:rPr lang="en-US" sz="1600" baseline="0" dirty="0">
                    <a:solidFill>
                      <a:schemeClr val="bg1"/>
                    </a:solidFill>
                  </a:rPr>
                  <a:t> Parameters</a:t>
                </a:r>
                <a:endParaRPr lang="en-US" sz="1600" dirty="0">
                  <a:solidFill>
                    <a:schemeClr val="bg1"/>
                  </a:solidFill>
                </a:endParaRPr>
              </a:p>
            </c:rich>
          </c:tx>
          <c:layout>
            <c:manualLayout>
              <c:xMode val="edge"/>
              <c:yMode val="edge"/>
              <c:x val="2.5462962962962962E-2"/>
              <c:y val="0.18658533424062729"/>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3166560"/>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tx>
            <c:v>Naïve Bayes</c:v>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38100" cap="rnd">
                <a:solidFill>
                  <a:schemeClr val="accent1">
                    <a:alpha val="50000"/>
                  </a:schemeClr>
                </a:solidFill>
              </a:ln>
              <a:effectLst/>
            </c:spPr>
            <c:trendlineType val="poly"/>
            <c:order val="3"/>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Sheet1!$F$2:$F$7</c:f>
              <c:numCache>
                <c:formatCode>General</c:formatCode>
                <c:ptCount val="6"/>
                <c:pt idx="0">
                  <c:v>0.69210000000000005</c:v>
                </c:pt>
                <c:pt idx="1">
                  <c:v>0.69374999999999998</c:v>
                </c:pt>
                <c:pt idx="2">
                  <c:v>0.69530999999999998</c:v>
                </c:pt>
                <c:pt idx="3">
                  <c:v>0.74375000000000002</c:v>
                </c:pt>
                <c:pt idx="4">
                  <c:v>0.74375000000000002</c:v>
                </c:pt>
                <c:pt idx="5">
                  <c:v>0.75312500000000004</c:v>
                </c:pt>
              </c:numCache>
            </c:numRef>
          </c:yVal>
          <c:smooth val="0"/>
        </c:ser>
        <c:ser>
          <c:idx val="1"/>
          <c:order val="1"/>
          <c:tx>
            <c:v>Logistic Regression</c:v>
          </c:tx>
          <c:spPr>
            <a:ln w="25400" cap="rnd">
              <a:no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trendline>
            <c:spPr>
              <a:ln w="38100" cap="rnd">
                <a:solidFill>
                  <a:schemeClr val="accent2">
                    <a:alpha val="50000"/>
                  </a:schemeClr>
                </a:solidFill>
              </a:ln>
              <a:effectLst/>
            </c:spPr>
            <c:trendlineType val="poly"/>
            <c:order val="4"/>
            <c:dispRSqr val="0"/>
            <c:dispEq val="0"/>
          </c:trendline>
          <c:xVal>
            <c:numRef>
              <c:f>Sheet1!$E$2:$E$7</c:f>
              <c:numCache>
                <c:formatCode>General</c:formatCode>
                <c:ptCount val="6"/>
                <c:pt idx="0">
                  <c:v>1</c:v>
                </c:pt>
                <c:pt idx="1">
                  <c:v>2</c:v>
                </c:pt>
                <c:pt idx="2">
                  <c:v>3</c:v>
                </c:pt>
                <c:pt idx="3">
                  <c:v>4</c:v>
                </c:pt>
                <c:pt idx="4">
                  <c:v>5</c:v>
                </c:pt>
                <c:pt idx="5">
                  <c:v>6</c:v>
                </c:pt>
              </c:numCache>
            </c:numRef>
          </c:xVal>
          <c:yVal>
            <c:numRef>
              <c:f>Sheet1!$B$2:$B$7</c:f>
              <c:numCache>
                <c:formatCode>General</c:formatCode>
                <c:ptCount val="6"/>
                <c:pt idx="0">
                  <c:v>0.85624999999999996</c:v>
                </c:pt>
                <c:pt idx="1">
                  <c:v>0.87656000000000001</c:v>
                </c:pt>
                <c:pt idx="2">
                  <c:v>0.83589999999999998</c:v>
                </c:pt>
                <c:pt idx="3">
                  <c:v>0.84209999999999996</c:v>
                </c:pt>
                <c:pt idx="4">
                  <c:v>0.83750000000000002</c:v>
                </c:pt>
                <c:pt idx="5">
                  <c:v>0.84687000000000001</c:v>
                </c:pt>
              </c:numCache>
            </c:numRef>
          </c:yVal>
          <c:smooth val="0"/>
        </c:ser>
        <c:dLbls>
          <c:showLegendKey val="0"/>
          <c:showVal val="0"/>
          <c:showCatName val="0"/>
          <c:showSerName val="0"/>
          <c:showPercent val="0"/>
          <c:showBubbleSize val="0"/>
        </c:dLbls>
        <c:axId val="-1443168736"/>
        <c:axId val="-1443167104"/>
      </c:scatterChart>
      <c:valAx>
        <c:axId val="-1443168736"/>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600" baseline="0" dirty="0" smtClean="0">
                    <a:solidFill>
                      <a:schemeClr val="bg1"/>
                    </a:solidFill>
                  </a:rPr>
                  <a:t>Model </a:t>
                </a:r>
                <a:r>
                  <a:rPr lang="en-US" sz="1600" baseline="0" dirty="0">
                    <a:solidFill>
                      <a:schemeClr val="bg1"/>
                    </a:solidFill>
                  </a:rPr>
                  <a:t>complexity)</a:t>
                </a:r>
                <a:endParaRPr lang="en-US" sz="1600" dirty="0">
                  <a:solidFill>
                    <a:schemeClr val="bg1"/>
                  </a:solidFill>
                </a:endParaRP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3167104"/>
        <c:crosses val="autoZero"/>
        <c:crossBetween val="midCat"/>
      </c:valAx>
      <c:valAx>
        <c:axId val="-1443167104"/>
        <c:scaling>
          <c:orientation val="minMax"/>
          <c:min val="0.5"/>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600">
                    <a:solidFill>
                      <a:schemeClr val="bg1"/>
                    </a:solidFill>
                  </a:rPr>
                  <a:t>Accuracy</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3168736"/>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upplychaintoday.com/artificial-intelligence-machine-learning-quotes-top-mind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49553" y="1859657"/>
            <a:ext cx="3639844" cy="1451713"/>
          </a:xfrm>
        </p:spPr>
        <p:txBody>
          <a:bodyPr>
            <a:normAutofit fontScale="90000"/>
          </a:bodyPr>
          <a:lstStyle/>
          <a:p>
            <a:r>
              <a:rPr lang="en-US" b="1" dirty="0" smtClean="0">
                <a:solidFill>
                  <a:srgbClr val="00B0F0"/>
                </a:solidFill>
              </a:rPr>
              <a:t>Review Spam Detection using supervised learning classifier</a:t>
            </a:r>
            <a:endParaRPr lang="en-US" b="1" dirty="0">
              <a:solidFill>
                <a:srgbClr val="00B0F0"/>
              </a:solidFill>
            </a:endParaRPr>
          </a:p>
        </p:txBody>
      </p:sp>
      <p:sp>
        <p:nvSpPr>
          <p:cNvPr id="3" name="Subtitle 2"/>
          <p:cNvSpPr>
            <a:spLocks noGrp="1"/>
          </p:cNvSpPr>
          <p:nvPr>
            <p:ph type="subTitle" idx="1"/>
          </p:nvPr>
        </p:nvSpPr>
        <p:spPr>
          <a:xfrm>
            <a:off x="437941" y="3753458"/>
            <a:ext cx="8192728" cy="730043"/>
          </a:xfrm>
        </p:spPr>
        <p:txBody>
          <a:bodyPr>
            <a:normAutofit fontScale="85000" lnSpcReduction="20000"/>
          </a:bodyPr>
          <a:lstStyle/>
          <a:p>
            <a:r>
              <a:rPr lang="en-US" b="1" dirty="0" smtClean="0">
                <a:solidFill>
                  <a:schemeClr val="tx1"/>
                </a:solidFill>
              </a:rPr>
              <a:t>“Machine intelligence is the last invention that humanity will ever need to make.” </a:t>
            </a:r>
            <a:r>
              <a:rPr lang="en-US" dirty="0" smtClean="0">
                <a:solidFill>
                  <a:schemeClr val="tx1">
                    <a:lumMod val="95000"/>
                    <a:lumOff val="5000"/>
                  </a:schemeClr>
                </a:solidFill>
              </a:rPr>
              <a:t>~</a:t>
            </a:r>
            <a:r>
              <a:rPr lang="en-US" dirty="0" smtClean="0">
                <a:solidFill>
                  <a:schemeClr val="tx1">
                    <a:lumMod val="95000"/>
                    <a:lumOff val="5000"/>
                  </a:schemeClr>
                </a:solidFill>
                <a:hlinkClick r:id="rId2"/>
              </a:rPr>
              <a:t>Nick </a:t>
            </a:r>
            <a:r>
              <a:rPr lang="en-US" dirty="0" err="1" smtClean="0">
                <a:solidFill>
                  <a:schemeClr val="tx1">
                    <a:lumMod val="95000"/>
                    <a:lumOff val="5000"/>
                  </a:schemeClr>
                </a:solidFill>
                <a:hlinkClick r:id="rId2"/>
              </a:rPr>
              <a:t>Bostrom</a:t>
            </a:r>
            <a:endParaRPr lang="en-US" dirty="0">
              <a:solidFill>
                <a:schemeClr val="tx1">
                  <a:lumMod val="95000"/>
                  <a:lumOff val="5000"/>
                </a:schemeClr>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Project Dataset</a:t>
            </a:r>
            <a:endParaRPr lang="en-US" sz="3200" b="1" dirty="0"/>
          </a:p>
        </p:txBody>
      </p:sp>
      <p:sp>
        <p:nvSpPr>
          <p:cNvPr id="3" name="Content Placeholder 2"/>
          <p:cNvSpPr>
            <a:spLocks noGrp="1"/>
          </p:cNvSpPr>
          <p:nvPr>
            <p:ph idx="1"/>
          </p:nvPr>
        </p:nvSpPr>
        <p:spPr/>
        <p:txBody>
          <a:bodyPr>
            <a:normAutofit/>
          </a:bodyPr>
          <a:lstStyle/>
          <a:p>
            <a:r>
              <a:rPr lang="en-US" sz="1600" dirty="0"/>
              <a:t>This dataset contains:</a:t>
            </a:r>
          </a:p>
          <a:p>
            <a:pPr lvl="0"/>
            <a:r>
              <a:rPr lang="en-US" sz="1600" dirty="0"/>
              <a:t>400 truthful positive reviews from Trip Advisor </a:t>
            </a:r>
          </a:p>
          <a:p>
            <a:pPr lvl="0"/>
            <a:r>
              <a:rPr lang="en-US" sz="1600" dirty="0"/>
              <a:t>400 deceptive positive reviews from Mechanical Turk </a:t>
            </a:r>
          </a:p>
          <a:p>
            <a:pPr lvl="0"/>
            <a:r>
              <a:rPr lang="en-US" sz="1600" dirty="0"/>
              <a:t>400 truthful negative reviews from Expedia, Hotels.com, Orbitz, Priceline, Trip Advisor and Yelp </a:t>
            </a:r>
            <a:r>
              <a:rPr lang="en-US" sz="1600" dirty="0" smtClean="0"/>
              <a:t>.</a:t>
            </a:r>
          </a:p>
          <a:p>
            <a:r>
              <a:rPr lang="en-US" sz="1600" dirty="0"/>
              <a:t>400 deceptive negative reviews from Mechanical Turk.</a:t>
            </a:r>
          </a:p>
          <a:p>
            <a:pPr lvl="0"/>
            <a:endParaRPr lang="en-US" sz="2000" dirty="0"/>
          </a:p>
          <a:p>
            <a:endParaRPr lang="en-US" dirty="0"/>
          </a:p>
        </p:txBody>
      </p:sp>
    </p:spTree>
    <p:extLst>
      <p:ext uri="{BB962C8B-B14F-4D97-AF65-F5344CB8AC3E}">
        <p14:creationId xmlns:p14="http://schemas.microsoft.com/office/powerpoint/2010/main" val="106040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Screenshot of the data</a:t>
            </a:r>
            <a:endParaRPr lang="en-US" sz="3200" b="1" dirty="0"/>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0" y="1171852"/>
            <a:ext cx="9143999" cy="3971648"/>
          </a:xfrm>
          <a:prstGeom prst="rect">
            <a:avLst/>
          </a:prstGeom>
        </p:spPr>
      </p:pic>
    </p:spTree>
    <p:extLst>
      <p:ext uri="{BB962C8B-B14F-4D97-AF65-F5344CB8AC3E}">
        <p14:creationId xmlns:p14="http://schemas.microsoft.com/office/powerpoint/2010/main" val="3999248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2">
                    <a:lumMod val="60000"/>
                    <a:lumOff val="40000"/>
                  </a:schemeClr>
                </a:solidFill>
              </a:rPr>
              <a:t>                 Methodology</a:t>
            </a:r>
            <a:endParaRPr lang="en-US" sz="3200" dirty="0"/>
          </a:p>
        </p:txBody>
      </p:sp>
      <p:pic>
        <p:nvPicPr>
          <p:cNvPr id="4" name="Content Placeholder 3"/>
          <p:cNvPicPr>
            <a:picLocks noGrp="1" noChangeAspect="1"/>
          </p:cNvPicPr>
          <p:nvPr>
            <p:ph idx="1"/>
          </p:nvPr>
        </p:nvPicPr>
        <p:blipFill>
          <a:blip r:embed="rId2"/>
          <a:stretch>
            <a:fillRect/>
          </a:stretch>
        </p:blipFill>
        <p:spPr>
          <a:xfrm>
            <a:off x="3801439" y="1131886"/>
            <a:ext cx="3411020" cy="3912725"/>
          </a:xfrm>
          <a:prstGeom prst="rect">
            <a:avLst/>
          </a:prstGeom>
        </p:spPr>
      </p:pic>
    </p:spTree>
    <p:extLst>
      <p:ext uri="{BB962C8B-B14F-4D97-AF65-F5344CB8AC3E}">
        <p14:creationId xmlns:p14="http://schemas.microsoft.com/office/powerpoint/2010/main" val="2415779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Preprocessing</a:t>
            </a:r>
            <a:endParaRPr lang="en-US" b="1" dirty="0"/>
          </a:p>
        </p:txBody>
      </p:sp>
    </p:spTree>
    <p:extLst>
      <p:ext uri="{BB962C8B-B14F-4D97-AF65-F5344CB8AC3E}">
        <p14:creationId xmlns:p14="http://schemas.microsoft.com/office/powerpoint/2010/main" val="1029466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Data Preprocessing</a:t>
            </a:r>
            <a:endParaRPr lang="en-US" sz="3200" b="1" dirty="0"/>
          </a:p>
        </p:txBody>
      </p:sp>
      <p:sp>
        <p:nvSpPr>
          <p:cNvPr id="3" name="Content Placeholder 2"/>
          <p:cNvSpPr>
            <a:spLocks noGrp="1"/>
          </p:cNvSpPr>
          <p:nvPr>
            <p:ph idx="1"/>
          </p:nvPr>
        </p:nvSpPr>
        <p:spPr/>
        <p:txBody>
          <a:bodyPr>
            <a:normAutofit/>
          </a:bodyPr>
          <a:lstStyle/>
          <a:p>
            <a:r>
              <a:rPr lang="en-US" sz="1600" dirty="0" smtClean="0"/>
              <a:t>Stop Words Removal</a:t>
            </a:r>
          </a:p>
          <a:p>
            <a:r>
              <a:rPr lang="en-US" sz="1600" dirty="0" smtClean="0"/>
              <a:t>Stemming</a:t>
            </a:r>
          </a:p>
          <a:p>
            <a:r>
              <a:rPr lang="en-US" sz="1600" dirty="0" smtClean="0"/>
              <a:t>Tokenization</a:t>
            </a:r>
          </a:p>
          <a:p>
            <a:r>
              <a:rPr lang="en-US" sz="1600" dirty="0" smtClean="0"/>
              <a:t>Parts of speech</a:t>
            </a:r>
          </a:p>
          <a:p>
            <a:r>
              <a:rPr lang="en-US" sz="1600" dirty="0" smtClean="0"/>
              <a:t>Removal of Number Punctuation</a:t>
            </a:r>
            <a:endParaRPr lang="en-US" sz="1600" dirty="0"/>
          </a:p>
        </p:txBody>
      </p:sp>
    </p:spTree>
    <p:extLst>
      <p:ext uri="{BB962C8B-B14F-4D97-AF65-F5344CB8AC3E}">
        <p14:creationId xmlns:p14="http://schemas.microsoft.com/office/powerpoint/2010/main" val="1710763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Features Extraction</a:t>
            </a:r>
            <a:endParaRPr lang="en-US" b="1" dirty="0"/>
          </a:p>
        </p:txBody>
      </p:sp>
    </p:spTree>
    <p:extLst>
      <p:ext uri="{BB962C8B-B14F-4D97-AF65-F5344CB8AC3E}">
        <p14:creationId xmlns:p14="http://schemas.microsoft.com/office/powerpoint/2010/main" val="1141536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Bag of Words</a:t>
            </a:r>
            <a:endParaRPr lang="en-US" sz="3200" b="1" dirty="0"/>
          </a:p>
        </p:txBody>
      </p:sp>
      <p:sp>
        <p:nvSpPr>
          <p:cNvPr id="3" name="Content Placeholder 2"/>
          <p:cNvSpPr>
            <a:spLocks noGrp="1"/>
          </p:cNvSpPr>
          <p:nvPr>
            <p:ph idx="1"/>
          </p:nvPr>
        </p:nvSpPr>
        <p:spPr/>
        <p:txBody>
          <a:bodyPr>
            <a:normAutofit/>
          </a:bodyPr>
          <a:lstStyle/>
          <a:p>
            <a:pPr fontAlgn="base"/>
            <a:r>
              <a:rPr lang="en-US" sz="1600" dirty="0"/>
              <a:t>A bag-of-words model, or BoW for short, is a way of extracting features from text for use in modeling, such as with machine learning algorithms.</a:t>
            </a:r>
          </a:p>
          <a:p>
            <a:r>
              <a:rPr lang="en-US" sz="1600" dirty="0"/>
              <a:t/>
            </a:r>
            <a:br>
              <a:rPr lang="en-US" sz="1600" dirty="0"/>
            </a:br>
            <a:r>
              <a:rPr lang="en-US" sz="1600" dirty="0"/>
              <a:t>A bag-of-words is a representation of text that describes the occurrence of words within a document.</a:t>
            </a:r>
          </a:p>
        </p:txBody>
      </p:sp>
    </p:spTree>
    <p:extLst>
      <p:ext uri="{BB962C8B-B14F-4D97-AF65-F5344CB8AC3E}">
        <p14:creationId xmlns:p14="http://schemas.microsoft.com/office/powerpoint/2010/main" val="2660515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a:t>
            </a:r>
            <a:r>
              <a:rPr lang="en-US" sz="3200" b="1" dirty="0" smtClean="0">
                <a:solidFill>
                  <a:schemeClr val="tx2">
                    <a:lumMod val="60000"/>
                    <a:lumOff val="40000"/>
                  </a:schemeClr>
                </a:solidFill>
              </a:rPr>
              <a:t>Bag of words model</a:t>
            </a:r>
            <a:endParaRPr lang="en-US" sz="3200" b="1" dirty="0">
              <a:solidFill>
                <a:schemeClr val="tx2">
                  <a:lumMod val="60000"/>
                  <a:lumOff val="40000"/>
                </a:schemeClr>
              </a:solidFill>
            </a:endParaRPr>
          </a:p>
        </p:txBody>
      </p:sp>
      <p:pic>
        <p:nvPicPr>
          <p:cNvPr id="4" name="Picture 3"/>
          <p:cNvPicPr>
            <a:picLocks noChangeAspect="1"/>
          </p:cNvPicPr>
          <p:nvPr/>
        </p:nvPicPr>
        <p:blipFill>
          <a:blip r:embed="rId2"/>
          <a:stretch>
            <a:fillRect/>
          </a:stretch>
        </p:blipFill>
        <p:spPr>
          <a:xfrm>
            <a:off x="-1" y="1287263"/>
            <a:ext cx="9144001" cy="3856238"/>
          </a:xfrm>
          <a:prstGeom prst="rect">
            <a:avLst/>
          </a:prstGeom>
        </p:spPr>
      </p:pic>
    </p:spTree>
    <p:extLst>
      <p:ext uri="{BB962C8B-B14F-4D97-AF65-F5344CB8AC3E}">
        <p14:creationId xmlns:p14="http://schemas.microsoft.com/office/powerpoint/2010/main" val="484086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Term Frequency Inverse Document Frequency</a:t>
            </a:r>
            <a:endParaRPr lang="en-US" sz="3200" b="1" dirty="0"/>
          </a:p>
        </p:txBody>
      </p:sp>
      <p:sp>
        <p:nvSpPr>
          <p:cNvPr id="3" name="Content Placeholder 2"/>
          <p:cNvSpPr>
            <a:spLocks noGrp="1"/>
          </p:cNvSpPr>
          <p:nvPr>
            <p:ph idx="1"/>
          </p:nvPr>
        </p:nvSpPr>
        <p:spPr/>
        <p:txBody>
          <a:bodyPr>
            <a:normAutofit fontScale="55000" lnSpcReduction="20000"/>
          </a:bodyPr>
          <a:lstStyle/>
          <a:p>
            <a:r>
              <a:rPr lang="en-US" sz="2900" dirty="0" smtClean="0"/>
              <a:t>A TFIDF model  provides information about a important a word is to a document in a corpus.</a:t>
            </a:r>
          </a:p>
          <a:p>
            <a:endParaRPr lang="en-US" sz="2900" dirty="0" smtClean="0"/>
          </a:p>
          <a:p>
            <a:r>
              <a:rPr lang="en-US" sz="2900" dirty="0" smtClean="0"/>
              <a:t>The TFIDF is the product of two statistics. Term frequency and inverse document frequency</a:t>
            </a:r>
          </a:p>
          <a:p>
            <a:endParaRPr lang="en-US" sz="2900" dirty="0" smtClean="0"/>
          </a:p>
          <a:p>
            <a:r>
              <a:rPr lang="en-US" sz="2900" dirty="0" smtClean="0"/>
              <a:t>Term frequency provides the number of times.</a:t>
            </a:r>
          </a:p>
          <a:p>
            <a:pPr marL="0" indent="0">
              <a:buNone/>
            </a:pPr>
            <a:r>
              <a:rPr lang="en-US" sz="2900" dirty="0" smtClean="0"/>
              <a:t>         a term occurs in a document.</a:t>
            </a:r>
          </a:p>
          <a:p>
            <a:pPr marL="0" indent="0">
              <a:buNone/>
            </a:pPr>
            <a:r>
              <a:rPr lang="en-US" sz="2900" dirty="0"/>
              <a:t> </a:t>
            </a:r>
            <a:r>
              <a:rPr lang="en-US" sz="2900" dirty="0" smtClean="0"/>
              <a:t>      </a:t>
            </a:r>
          </a:p>
          <a:p>
            <a:pPr marL="0" indent="0">
              <a:buNone/>
            </a:pPr>
            <a:r>
              <a:rPr lang="en-US" sz="2900" dirty="0" smtClean="0"/>
              <a:t>         Inverse </a:t>
            </a:r>
            <a:r>
              <a:rPr lang="en-US" sz="2900" dirty="0"/>
              <a:t>document frequency is a measure of how much</a:t>
            </a:r>
          </a:p>
          <a:p>
            <a:pPr marL="0" indent="0">
              <a:buNone/>
            </a:pPr>
            <a:r>
              <a:rPr lang="en-US" sz="2900" dirty="0"/>
              <a:t>       </a:t>
            </a:r>
            <a:r>
              <a:rPr lang="en-US" sz="2900" dirty="0" smtClean="0"/>
              <a:t>  information </a:t>
            </a:r>
            <a:r>
              <a:rPr lang="en-US" sz="2900" dirty="0"/>
              <a:t>the word provides </a:t>
            </a:r>
            <a:r>
              <a:rPr lang="en-US" sz="2900" dirty="0" err="1"/>
              <a:t>i.e</a:t>
            </a:r>
            <a:r>
              <a:rPr lang="en-US" sz="2900" dirty="0"/>
              <a:t> if its is common or</a:t>
            </a:r>
          </a:p>
          <a:p>
            <a:pPr marL="0" indent="0">
              <a:buNone/>
            </a:pPr>
            <a:r>
              <a:rPr lang="en-US" sz="2900" dirty="0"/>
              <a:t>      </a:t>
            </a:r>
            <a:r>
              <a:rPr lang="en-US" sz="2900" dirty="0" smtClean="0"/>
              <a:t>   rare </a:t>
            </a:r>
            <a:r>
              <a:rPr lang="en-US" sz="2900" dirty="0"/>
              <a:t>across all documents</a:t>
            </a:r>
          </a:p>
          <a:p>
            <a:pPr marL="0" indent="0">
              <a:buNone/>
            </a:pPr>
            <a:endParaRPr lang="en-US" sz="2000" dirty="0" smtClean="0"/>
          </a:p>
          <a:p>
            <a:pPr marL="0" indent="0">
              <a:buNone/>
            </a:pPr>
            <a:endParaRPr lang="en-US" sz="2000" dirty="0" smtClean="0"/>
          </a:p>
          <a:p>
            <a:pPr marL="0" indent="0">
              <a:buNone/>
            </a:pPr>
            <a:r>
              <a:rPr lang="en-US" sz="2000" dirty="0"/>
              <a:t> </a:t>
            </a:r>
            <a:r>
              <a:rPr lang="en-US" sz="2000" dirty="0" smtClean="0"/>
              <a:t>      </a:t>
            </a:r>
            <a:endParaRPr lang="en-US" sz="2400" dirty="0"/>
          </a:p>
        </p:txBody>
      </p:sp>
    </p:spTree>
    <p:extLst>
      <p:ext uri="{BB962C8B-B14F-4D97-AF65-F5344CB8AC3E}">
        <p14:creationId xmlns:p14="http://schemas.microsoft.com/office/powerpoint/2010/main" val="3022826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a:t>
            </a:r>
            <a:r>
              <a:rPr lang="en-US" sz="3200" b="1" dirty="0" smtClean="0">
                <a:solidFill>
                  <a:schemeClr val="accent1"/>
                </a:solidFill>
              </a:rPr>
              <a:t>TFIDF model</a:t>
            </a:r>
            <a:endParaRPr lang="en-US" sz="3200" b="1" dirty="0">
              <a:solidFill>
                <a:schemeClr val="accent1"/>
              </a:solidFill>
            </a:endParaRPr>
          </a:p>
        </p:txBody>
      </p:sp>
      <p:pic>
        <p:nvPicPr>
          <p:cNvPr id="3" name="Picture 2"/>
          <p:cNvPicPr>
            <a:picLocks noChangeAspect="1"/>
          </p:cNvPicPr>
          <p:nvPr/>
        </p:nvPicPr>
        <p:blipFill>
          <a:blip r:embed="rId2"/>
          <a:stretch>
            <a:fillRect/>
          </a:stretch>
        </p:blipFill>
        <p:spPr>
          <a:xfrm>
            <a:off x="1" y="1289304"/>
            <a:ext cx="9144000" cy="3854196"/>
          </a:xfrm>
          <a:prstGeom prst="rect">
            <a:avLst/>
          </a:prstGeom>
        </p:spPr>
      </p:pic>
    </p:spTree>
    <p:extLst>
      <p:ext uri="{BB962C8B-B14F-4D97-AF65-F5344CB8AC3E}">
        <p14:creationId xmlns:p14="http://schemas.microsoft.com/office/powerpoint/2010/main" val="2302871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solidFill>
                  <a:srgbClr val="00B0F0"/>
                </a:solidFill>
              </a:rPr>
              <a:t>Review Spam Detection using supervised learning classifier</a:t>
            </a:r>
            <a:endParaRPr lang="en-US" dirty="0"/>
          </a:p>
        </p:txBody>
      </p:sp>
      <p:sp>
        <p:nvSpPr>
          <p:cNvPr id="3" name="Content Placeholder 2"/>
          <p:cNvSpPr>
            <a:spLocks noGrp="1"/>
          </p:cNvSpPr>
          <p:nvPr>
            <p:ph idx="1"/>
          </p:nvPr>
        </p:nvSpPr>
        <p:spPr/>
        <p:txBody>
          <a:bodyPr/>
          <a:lstStyle/>
          <a:p>
            <a:pPr marL="0" indent="0">
              <a:buNone/>
            </a:pPr>
            <a:r>
              <a:rPr lang="en-US" b="1" dirty="0" smtClean="0"/>
              <a:t>         </a:t>
            </a:r>
            <a:r>
              <a:rPr lang="en-US" b="1" i="1" dirty="0" smtClean="0"/>
              <a:t>Student name- </a:t>
            </a:r>
            <a:r>
              <a:rPr lang="en-US" i="1" dirty="0" smtClean="0"/>
              <a:t>Dipankar Modak</a:t>
            </a:r>
          </a:p>
          <a:p>
            <a:pPr marL="0" indent="0">
              <a:buNone/>
            </a:pPr>
            <a:r>
              <a:rPr lang="en-US" i="1" dirty="0" smtClean="0"/>
              <a:t>                       </a:t>
            </a:r>
            <a:r>
              <a:rPr lang="en-US" b="1" i="1" dirty="0" smtClean="0"/>
              <a:t>Details of guide</a:t>
            </a:r>
          </a:p>
          <a:p>
            <a:pPr marL="0" indent="0">
              <a:buNone/>
            </a:pPr>
            <a:r>
              <a:rPr lang="en-US" i="1" dirty="0"/>
              <a:t> </a:t>
            </a:r>
            <a:r>
              <a:rPr lang="en-US" i="1" dirty="0" smtClean="0"/>
              <a:t>       Dr. Krishnamoorthi Makkithaya</a:t>
            </a:r>
          </a:p>
          <a:p>
            <a:pPr marL="0" indent="0">
              <a:buNone/>
            </a:pPr>
            <a:r>
              <a:rPr lang="en-US" i="1" dirty="0"/>
              <a:t> </a:t>
            </a:r>
            <a:r>
              <a:rPr lang="en-US" i="1" dirty="0" smtClean="0"/>
              <a:t>                          Professor</a:t>
            </a:r>
          </a:p>
          <a:p>
            <a:pPr marL="0" indent="0">
              <a:buNone/>
            </a:pPr>
            <a:r>
              <a:rPr lang="en-US" i="1" dirty="0" smtClean="0"/>
              <a:t>         Department of Computer Science</a:t>
            </a:r>
          </a:p>
          <a:p>
            <a:endParaRPr lang="en-US" dirty="0"/>
          </a:p>
        </p:txBody>
      </p:sp>
    </p:spTree>
    <p:extLst>
      <p:ext uri="{BB962C8B-B14F-4D97-AF65-F5344CB8AC3E}">
        <p14:creationId xmlns:p14="http://schemas.microsoft.com/office/powerpoint/2010/main" val="148912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Parts of speech count</a:t>
            </a:r>
            <a:endParaRPr lang="en-US" sz="3200" b="1" dirty="0"/>
          </a:p>
        </p:txBody>
      </p:sp>
      <p:sp>
        <p:nvSpPr>
          <p:cNvPr id="3" name="Content Placeholder 2"/>
          <p:cNvSpPr>
            <a:spLocks noGrp="1"/>
          </p:cNvSpPr>
          <p:nvPr>
            <p:ph idx="1"/>
          </p:nvPr>
        </p:nvSpPr>
        <p:spPr/>
        <p:txBody>
          <a:bodyPr>
            <a:normAutofit/>
          </a:bodyPr>
          <a:lstStyle/>
          <a:p>
            <a:r>
              <a:rPr lang="en-US" sz="1600" dirty="0"/>
              <a:t>According to research from Cornell University, online reviews that frequently use “I” and “me” are more likely to be fake than those that don’t — possibly because when people are lying they try to make themselves sound credible by using personal pronouns. Additionally, “deceivers use more verbs and truth-tellers use more nouns,” the research found</a:t>
            </a:r>
            <a:r>
              <a:rPr lang="en-US" sz="1600" dirty="0" smtClean="0"/>
              <a:t>.</a:t>
            </a:r>
          </a:p>
          <a:p>
            <a:pPr fontAlgn="base"/>
            <a:r>
              <a:rPr lang="en-US" sz="1600" dirty="0" smtClean="0"/>
              <a:t>In this model each parts of speech is represented as feature.</a:t>
            </a:r>
            <a:r>
              <a:rPr lang="en-US" sz="1600" dirty="0"/>
              <a:t> Number of </a:t>
            </a:r>
            <a:r>
              <a:rPr lang="en-US" sz="1600" dirty="0" smtClean="0"/>
              <a:t>occurrences </a:t>
            </a:r>
            <a:r>
              <a:rPr lang="en-US" sz="1600" dirty="0"/>
              <a:t>of each parts of speech in the document is recorded </a:t>
            </a:r>
            <a:r>
              <a:rPr lang="en-US" sz="1600" dirty="0" smtClean="0"/>
              <a:t>as</a:t>
            </a:r>
            <a:r>
              <a:rPr lang="en-US" sz="1600" dirty="0" smtClean="0"/>
              <a:t> </a:t>
            </a:r>
            <a:r>
              <a:rPr lang="en-US" sz="1600" dirty="0" smtClean="0"/>
              <a:t>the Feature vector</a:t>
            </a:r>
            <a:r>
              <a:rPr lang="en-US" sz="1600" dirty="0"/>
              <a:t>.</a:t>
            </a:r>
          </a:p>
          <a:p>
            <a:pPr marL="0" indent="0" fontAlgn="base">
              <a:buNone/>
            </a:pPr>
            <a:endParaRPr lang="en-US" sz="1500" dirty="0"/>
          </a:p>
          <a:p>
            <a:endParaRPr lang="en-US" dirty="0"/>
          </a:p>
        </p:txBody>
      </p:sp>
    </p:spTree>
    <p:extLst>
      <p:ext uri="{BB962C8B-B14F-4D97-AF65-F5344CB8AC3E}">
        <p14:creationId xmlns:p14="http://schemas.microsoft.com/office/powerpoint/2010/main" val="492744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1"/>
                </a:solidFill>
              </a:rPr>
              <a:t>                             Parts of speech count</a:t>
            </a:r>
            <a:endParaRPr lang="en-US" sz="3200" b="1" dirty="0">
              <a:solidFill>
                <a:schemeClr val="accent1"/>
              </a:solidFill>
            </a:endParaRPr>
          </a:p>
        </p:txBody>
      </p:sp>
      <p:pic>
        <p:nvPicPr>
          <p:cNvPr id="3" name="Picture 2"/>
          <p:cNvPicPr>
            <a:picLocks noChangeAspect="1"/>
          </p:cNvPicPr>
          <p:nvPr/>
        </p:nvPicPr>
        <p:blipFill>
          <a:blip r:embed="rId2"/>
          <a:stretch>
            <a:fillRect/>
          </a:stretch>
        </p:blipFill>
        <p:spPr>
          <a:xfrm>
            <a:off x="0" y="1292772"/>
            <a:ext cx="9144000" cy="3850728"/>
          </a:xfrm>
          <a:prstGeom prst="rect">
            <a:avLst/>
          </a:prstGeom>
        </p:spPr>
      </p:pic>
    </p:spTree>
    <p:extLst>
      <p:ext uri="{BB962C8B-B14F-4D97-AF65-F5344CB8AC3E}">
        <p14:creationId xmlns:p14="http://schemas.microsoft.com/office/powerpoint/2010/main" val="5239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Review length</a:t>
            </a:r>
            <a:endParaRPr lang="en-US" sz="3200" b="1" dirty="0"/>
          </a:p>
        </p:txBody>
      </p:sp>
      <p:sp>
        <p:nvSpPr>
          <p:cNvPr id="3" name="Content Placeholder 2"/>
          <p:cNvSpPr>
            <a:spLocks noGrp="1"/>
          </p:cNvSpPr>
          <p:nvPr>
            <p:ph idx="1"/>
          </p:nvPr>
        </p:nvSpPr>
        <p:spPr/>
        <p:txBody>
          <a:bodyPr>
            <a:normAutofit/>
          </a:bodyPr>
          <a:lstStyle/>
          <a:p>
            <a:r>
              <a:rPr lang="en-US" sz="1600" dirty="0"/>
              <a:t>According to recent studies ,80% of spammers have reviews no longer than 135 words while more than 92% of reliable reviewers have review length of greater than 200 words</a:t>
            </a:r>
            <a:r>
              <a:rPr lang="en-US" sz="1600" dirty="0" smtClean="0"/>
              <a:t>.</a:t>
            </a:r>
          </a:p>
          <a:p>
            <a:endParaRPr lang="en-US" sz="1600" dirty="0"/>
          </a:p>
          <a:p>
            <a:r>
              <a:rPr lang="en-US" sz="1600" dirty="0" smtClean="0"/>
              <a:t>Spammers don’t often have any personal experience to share unlike</a:t>
            </a:r>
          </a:p>
          <a:p>
            <a:pPr marL="0" indent="0">
              <a:buNone/>
            </a:pPr>
            <a:r>
              <a:rPr lang="en-US" sz="1600" dirty="0" smtClean="0"/>
              <a:t>        genuine users. Therefore it is highly likely that their review length will</a:t>
            </a:r>
          </a:p>
          <a:p>
            <a:pPr marL="0" indent="0">
              <a:buNone/>
            </a:pPr>
            <a:r>
              <a:rPr lang="en-US" sz="1600" dirty="0"/>
              <a:t> </a:t>
            </a:r>
            <a:r>
              <a:rPr lang="en-US" sz="1600" dirty="0" smtClean="0"/>
              <a:t>       </a:t>
            </a:r>
            <a:r>
              <a:rPr lang="en-US" sz="1600" dirty="0"/>
              <a:t>be short.</a:t>
            </a:r>
          </a:p>
          <a:p>
            <a:pPr marL="0" indent="0">
              <a:buNone/>
            </a:pPr>
            <a:endParaRPr lang="en-US" sz="1600" dirty="0"/>
          </a:p>
        </p:txBody>
      </p:sp>
    </p:spTree>
    <p:extLst>
      <p:ext uri="{BB962C8B-B14F-4D97-AF65-F5344CB8AC3E}">
        <p14:creationId xmlns:p14="http://schemas.microsoft.com/office/powerpoint/2010/main" val="1264170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549"/>
            <a:ext cx="9144000" cy="5153775"/>
          </a:xfrm>
          <a:prstGeom prst="rect">
            <a:avLst/>
          </a:prstGeom>
        </p:spPr>
      </p:pic>
    </p:spTree>
    <p:extLst>
      <p:ext uri="{BB962C8B-B14F-4D97-AF65-F5344CB8AC3E}">
        <p14:creationId xmlns:p14="http://schemas.microsoft.com/office/powerpoint/2010/main" val="633661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Sentiment polarity</a:t>
            </a:r>
            <a:endParaRPr lang="en-US" sz="3200" b="1" dirty="0"/>
          </a:p>
        </p:txBody>
      </p:sp>
      <p:sp>
        <p:nvSpPr>
          <p:cNvPr id="3" name="Content Placeholder 2"/>
          <p:cNvSpPr>
            <a:spLocks noGrp="1"/>
          </p:cNvSpPr>
          <p:nvPr>
            <p:ph idx="1"/>
          </p:nvPr>
        </p:nvSpPr>
        <p:spPr/>
        <p:txBody>
          <a:bodyPr>
            <a:normAutofit/>
          </a:bodyPr>
          <a:lstStyle/>
          <a:p>
            <a:r>
              <a:rPr lang="en-US" sz="1600" dirty="0" smtClean="0"/>
              <a:t>It quite possible that too much positive or negative sentiment are likely to be non genuine and there must some hidden agenda behind it.</a:t>
            </a:r>
          </a:p>
          <a:p>
            <a:r>
              <a:rPr lang="en-US" sz="1600" dirty="0" smtClean="0"/>
              <a:t>Python has a library function called </a:t>
            </a:r>
            <a:r>
              <a:rPr lang="en-US" sz="1600" dirty="0" smtClean="0"/>
              <a:t>Text Blob </a:t>
            </a:r>
            <a:r>
              <a:rPr lang="en-US" sz="1600" dirty="0" smtClean="0"/>
              <a:t>which gives the sentiment polarity of a review based on number of positive or negative words,</a:t>
            </a:r>
          </a:p>
          <a:p>
            <a:r>
              <a:rPr lang="en-US" sz="1600" dirty="0" smtClean="0"/>
              <a:t>The range of polarity is from [-1,1] where -1 is highly negative sentiment and 1 is highly positive sentiment. 0 being neutral.</a:t>
            </a:r>
          </a:p>
        </p:txBody>
      </p:sp>
    </p:spTree>
    <p:extLst>
      <p:ext uri="{BB962C8B-B14F-4D97-AF65-F5344CB8AC3E}">
        <p14:creationId xmlns:p14="http://schemas.microsoft.com/office/powerpoint/2010/main" val="2861845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Edit Distance</a:t>
            </a:r>
            <a:endParaRPr lang="en-US" sz="3200" b="1" dirty="0"/>
          </a:p>
        </p:txBody>
      </p:sp>
      <p:sp>
        <p:nvSpPr>
          <p:cNvPr id="3" name="Content Placeholder 2"/>
          <p:cNvSpPr>
            <a:spLocks noGrp="1"/>
          </p:cNvSpPr>
          <p:nvPr>
            <p:ph idx="1"/>
          </p:nvPr>
        </p:nvSpPr>
        <p:spPr/>
        <p:txBody>
          <a:bodyPr>
            <a:normAutofit/>
          </a:bodyPr>
          <a:lstStyle/>
          <a:p>
            <a:r>
              <a:rPr lang="en-US" sz="1600" dirty="0" smtClean="0"/>
              <a:t>Edit distance is a way to quantify how dissimilar two strings are </a:t>
            </a:r>
            <a:r>
              <a:rPr lang="en-GB" sz="1600" dirty="0"/>
              <a:t>are to one another by counting the minimum number of operations required  to transform one string into the other. Basically it is minimum number of changes a given string has to be done to convert into a target string</a:t>
            </a:r>
            <a:r>
              <a:rPr lang="en-GB" sz="1600" dirty="0" smtClean="0"/>
              <a:t>.</a:t>
            </a:r>
          </a:p>
          <a:p>
            <a:r>
              <a:rPr lang="en-GB" sz="1600" dirty="0" smtClean="0"/>
              <a:t>There are 3 operations in Edit Distance and each got an equal count</a:t>
            </a:r>
            <a:r>
              <a:rPr lang="en-US" sz="1600" dirty="0" smtClean="0"/>
              <a:t> (Removal,Insertion,Replacement)</a:t>
            </a:r>
          </a:p>
          <a:p>
            <a:r>
              <a:rPr lang="en-US" sz="1600" dirty="0" smtClean="0"/>
              <a:t>This distance is also called Levenshtein Distance. Google uses it in recognizing spam emails.</a:t>
            </a:r>
            <a:endParaRPr lang="en-GB" sz="1600" dirty="0" smtClean="0"/>
          </a:p>
        </p:txBody>
      </p:sp>
    </p:spTree>
    <p:extLst>
      <p:ext uri="{BB962C8B-B14F-4D97-AF65-F5344CB8AC3E}">
        <p14:creationId xmlns:p14="http://schemas.microsoft.com/office/powerpoint/2010/main" val="2334394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accent1"/>
                </a:solidFill>
              </a:rPr>
              <a:t>                            </a:t>
            </a:r>
            <a:r>
              <a:rPr lang="en-US" sz="3200" b="1" dirty="0" smtClean="0">
                <a:solidFill>
                  <a:schemeClr val="accent1"/>
                </a:solidFill>
              </a:rPr>
              <a:t>Edit Distance</a:t>
            </a:r>
            <a:endParaRPr lang="en-US" sz="3200" b="1" dirty="0">
              <a:solidFill>
                <a:schemeClr val="accent1"/>
              </a:solidFill>
            </a:endParaRPr>
          </a:p>
        </p:txBody>
      </p:sp>
      <p:pic>
        <p:nvPicPr>
          <p:cNvPr id="3" name="Picture 2"/>
          <p:cNvPicPr>
            <a:picLocks noChangeAspect="1"/>
          </p:cNvPicPr>
          <p:nvPr/>
        </p:nvPicPr>
        <p:blipFill>
          <a:blip r:embed="rId2"/>
          <a:stretch>
            <a:fillRect/>
          </a:stretch>
        </p:blipFill>
        <p:spPr>
          <a:xfrm>
            <a:off x="0" y="1292772"/>
            <a:ext cx="9144000" cy="3850728"/>
          </a:xfrm>
          <a:prstGeom prst="rect">
            <a:avLst/>
          </a:prstGeom>
        </p:spPr>
      </p:pic>
    </p:spTree>
    <p:extLst>
      <p:ext uri="{BB962C8B-B14F-4D97-AF65-F5344CB8AC3E}">
        <p14:creationId xmlns:p14="http://schemas.microsoft.com/office/powerpoint/2010/main" val="763892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Splitting of Data into training and testing</a:t>
            </a:r>
            <a:endParaRPr lang="en-US" sz="3200" b="1" dirty="0"/>
          </a:p>
        </p:txBody>
      </p:sp>
      <p:pic>
        <p:nvPicPr>
          <p:cNvPr id="4" name="Content Placeholder 3"/>
          <p:cNvPicPr>
            <a:picLocks noGrp="1" noChangeAspect="1"/>
          </p:cNvPicPr>
          <p:nvPr>
            <p:ph idx="1"/>
          </p:nvPr>
        </p:nvPicPr>
        <p:blipFill>
          <a:blip r:embed="rId2"/>
          <a:stretch>
            <a:fillRect/>
          </a:stretch>
        </p:blipFill>
        <p:spPr>
          <a:xfrm>
            <a:off x="2392106" y="1630363"/>
            <a:ext cx="6283782" cy="3064927"/>
          </a:xfrm>
          <a:prstGeom prst="rect">
            <a:avLst/>
          </a:prstGeom>
        </p:spPr>
      </p:pic>
    </p:spTree>
    <p:extLst>
      <p:ext uri="{BB962C8B-B14F-4D97-AF65-F5344CB8AC3E}">
        <p14:creationId xmlns:p14="http://schemas.microsoft.com/office/powerpoint/2010/main" val="2863495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dirty="0" smtClean="0"/>
              <a:t>Naïve Bayes algorithm</a:t>
            </a:r>
            <a:endParaRPr lang="en-US" sz="3200" dirty="0"/>
          </a:p>
        </p:txBody>
      </p:sp>
      <p:sp>
        <p:nvSpPr>
          <p:cNvPr id="3" name="Content Placeholder 2"/>
          <p:cNvSpPr>
            <a:spLocks noGrp="1"/>
          </p:cNvSpPr>
          <p:nvPr>
            <p:ph idx="1"/>
          </p:nvPr>
        </p:nvSpPr>
        <p:spPr/>
        <p:txBody>
          <a:bodyPr>
            <a:normAutofit/>
          </a:bodyPr>
          <a:lstStyle/>
          <a:p>
            <a:r>
              <a:rPr lang="en-US" sz="1600" dirty="0"/>
              <a:t>Naive Bayes classifier assumes that the features are independent of each other</a:t>
            </a:r>
            <a:r>
              <a:rPr lang="en-US" sz="1600" dirty="0" smtClean="0"/>
              <a:t>.</a:t>
            </a:r>
          </a:p>
          <a:p>
            <a:r>
              <a:rPr lang="en-US" sz="1600" dirty="0" smtClean="0"/>
              <a:t>It is a generative learning model.  It models the distribution of each class</a:t>
            </a:r>
          </a:p>
          <a:p>
            <a:r>
              <a:rPr lang="en-US" sz="1600" dirty="0" smtClean="0"/>
              <a:t>Mathematically it is represented as</a:t>
            </a:r>
          </a:p>
          <a:p>
            <a:endParaRPr lang="en-US" sz="2000" dirty="0" smtClean="0"/>
          </a:p>
          <a:p>
            <a:endParaRPr lang="en-US" sz="20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928444" y="2978428"/>
            <a:ext cx="5175032" cy="910399"/>
          </a:xfrm>
          <a:prstGeom prst="rect">
            <a:avLst/>
          </a:prstGeom>
          <a:noFill/>
          <a:ln>
            <a:noFill/>
          </a:ln>
        </p:spPr>
      </p:pic>
    </p:spTree>
    <p:extLst>
      <p:ext uri="{BB962C8B-B14F-4D97-AF65-F5344CB8AC3E}">
        <p14:creationId xmlns:p14="http://schemas.microsoft.com/office/powerpoint/2010/main" val="2481740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Logistic Regression</a:t>
            </a:r>
            <a:endParaRPr lang="en-US" sz="3200" dirty="0"/>
          </a:p>
        </p:txBody>
      </p:sp>
      <p:sp>
        <p:nvSpPr>
          <p:cNvPr id="3" name="Content Placeholder 2"/>
          <p:cNvSpPr>
            <a:spLocks noGrp="1"/>
          </p:cNvSpPr>
          <p:nvPr>
            <p:ph idx="1"/>
          </p:nvPr>
        </p:nvSpPr>
        <p:spPr/>
        <p:txBody>
          <a:bodyPr>
            <a:normAutofit/>
          </a:bodyPr>
          <a:lstStyle/>
          <a:p>
            <a:r>
              <a:rPr lang="en-US" sz="1600" dirty="0" smtClean="0"/>
              <a:t>It is a discriminative learning model. It models the decision boundary between each class.</a:t>
            </a:r>
          </a:p>
          <a:p>
            <a:r>
              <a:rPr lang="en-US" sz="1600" dirty="0" smtClean="0"/>
              <a:t>It used sigmoid function as it output.</a:t>
            </a:r>
          </a:p>
          <a:p>
            <a:r>
              <a:rPr lang="en-US" sz="1600" dirty="0" smtClean="0"/>
              <a:t>The error of the model in the training set can be represented as cost function. The main aim should be to reduce the cost function and get the best parameters for our model.</a:t>
            </a:r>
          </a:p>
          <a:p>
            <a:r>
              <a:rPr lang="en-US" sz="1600" dirty="0" smtClean="0"/>
              <a:t>The cost function is given by</a:t>
            </a:r>
          </a:p>
          <a:p>
            <a:endParaRPr lang="en-US" sz="1600" dirty="0"/>
          </a:p>
        </p:txBody>
      </p:sp>
      <p:pic>
        <p:nvPicPr>
          <p:cNvPr id="4" name="Picture 3" descr="Image [12]"/>
          <p:cNvPicPr/>
          <p:nvPr/>
        </p:nvPicPr>
        <p:blipFill>
          <a:blip r:embed="rId2">
            <a:extLst>
              <a:ext uri="{28A0092B-C50C-407E-A947-70E740481C1C}">
                <a14:useLocalDpi xmlns:a14="http://schemas.microsoft.com/office/drawing/2010/main" val="0"/>
              </a:ext>
            </a:extLst>
          </a:blip>
          <a:srcRect/>
          <a:stretch>
            <a:fillRect/>
          </a:stretch>
        </p:blipFill>
        <p:spPr bwMode="auto">
          <a:xfrm>
            <a:off x="3167883" y="3400260"/>
            <a:ext cx="3943350" cy="676275"/>
          </a:xfrm>
          <a:prstGeom prst="rect">
            <a:avLst/>
          </a:prstGeom>
          <a:noFill/>
          <a:ln>
            <a:noFill/>
          </a:ln>
        </p:spPr>
      </p:pic>
    </p:spTree>
    <p:extLst>
      <p:ext uri="{BB962C8B-B14F-4D97-AF65-F5344CB8AC3E}">
        <p14:creationId xmlns:p14="http://schemas.microsoft.com/office/powerpoint/2010/main" val="15537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Introduction</a:t>
            </a:r>
            <a:endParaRPr lang="en-US" sz="3200" b="1" dirty="0"/>
          </a:p>
        </p:txBody>
      </p:sp>
      <p:sp>
        <p:nvSpPr>
          <p:cNvPr id="3" name="Content Placeholder 2"/>
          <p:cNvSpPr>
            <a:spLocks noGrp="1"/>
          </p:cNvSpPr>
          <p:nvPr>
            <p:ph idx="1"/>
          </p:nvPr>
        </p:nvSpPr>
        <p:spPr/>
        <p:txBody>
          <a:bodyPr>
            <a:normAutofit/>
          </a:bodyPr>
          <a:lstStyle/>
          <a:p>
            <a:r>
              <a:rPr lang="en-US" sz="1600" dirty="0"/>
              <a:t>Nowadays, more and more individuals </a:t>
            </a:r>
            <a:r>
              <a:rPr lang="en-US" sz="1600" dirty="0" smtClean="0"/>
              <a:t>and organizations </a:t>
            </a:r>
            <a:r>
              <a:rPr lang="en-US" sz="1600" dirty="0"/>
              <a:t>have become accustomed to </a:t>
            </a:r>
            <a:endParaRPr lang="en-US" sz="1600" dirty="0" smtClean="0"/>
          </a:p>
          <a:p>
            <a:pPr marL="0" indent="0">
              <a:buNone/>
            </a:pPr>
            <a:r>
              <a:rPr lang="en-US" sz="1600" dirty="0" smtClean="0"/>
              <a:t>      consulting </a:t>
            </a:r>
            <a:r>
              <a:rPr lang="en-US" sz="1600" dirty="0"/>
              <a:t>user generated reviews before </a:t>
            </a:r>
            <a:endParaRPr lang="en-US" sz="1600" dirty="0" smtClean="0"/>
          </a:p>
          <a:p>
            <a:pPr marL="0" indent="0">
              <a:buNone/>
            </a:pPr>
            <a:r>
              <a:rPr lang="en-US" sz="1600" dirty="0"/>
              <a:t> </a:t>
            </a:r>
            <a:r>
              <a:rPr lang="en-US" sz="1600" dirty="0" smtClean="0"/>
              <a:t>      making </a:t>
            </a:r>
            <a:r>
              <a:rPr lang="en-US" sz="1600" dirty="0"/>
              <a:t>purchases or online bookings. </a:t>
            </a:r>
            <a:endParaRPr lang="en-US" sz="1600" dirty="0" smtClean="0"/>
          </a:p>
          <a:p>
            <a:pPr marL="0" indent="0">
              <a:buNone/>
            </a:pPr>
            <a:endParaRPr lang="en-US" sz="1600" dirty="0"/>
          </a:p>
          <a:p>
            <a:r>
              <a:rPr lang="en-GB" sz="1600" dirty="0" smtClean="0">
                <a:ea typeface="Times New Roman" panose="02020603050405020304" pitchFamily="18" charset="0"/>
              </a:rPr>
              <a:t>Considering </a:t>
            </a:r>
            <a:r>
              <a:rPr lang="en-GB" sz="1600" dirty="0">
                <a:ea typeface="Times New Roman" panose="02020603050405020304" pitchFamily="18" charset="0"/>
              </a:rPr>
              <a:t>great commercial benefits, merchants, however, have tried to hire people to write undeserving positive reviews to promote their own products or services, and meanwhile to post malicious negative reviews to defame those of their competitors</a:t>
            </a:r>
            <a:endParaRPr lang="en-US" sz="1600" dirty="0"/>
          </a:p>
        </p:txBody>
      </p:sp>
    </p:spTree>
    <p:extLst>
      <p:ext uri="{BB962C8B-B14F-4D97-AF65-F5344CB8AC3E}">
        <p14:creationId xmlns:p14="http://schemas.microsoft.com/office/powerpoint/2010/main" val="473719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Dimension Reduction</a:t>
            </a:r>
            <a:endParaRPr lang="en-US" sz="3200" dirty="0"/>
          </a:p>
        </p:txBody>
      </p:sp>
      <p:sp>
        <p:nvSpPr>
          <p:cNvPr id="3" name="Content Placeholder 2"/>
          <p:cNvSpPr>
            <a:spLocks noGrp="1"/>
          </p:cNvSpPr>
          <p:nvPr>
            <p:ph idx="1"/>
          </p:nvPr>
        </p:nvSpPr>
        <p:spPr/>
        <p:txBody>
          <a:bodyPr>
            <a:normAutofit/>
          </a:bodyPr>
          <a:lstStyle/>
          <a:p>
            <a:r>
              <a:rPr lang="en-US" sz="1600" dirty="0" smtClean="0"/>
              <a:t>Not all the features in the training set is informative and the noise might reduce the overall performance of the model and increase processing time.</a:t>
            </a:r>
          </a:p>
          <a:p>
            <a:endParaRPr lang="en-US" sz="1600" dirty="0"/>
          </a:p>
          <a:p>
            <a:r>
              <a:rPr lang="en-US" sz="1600" dirty="0" smtClean="0"/>
              <a:t>Therefore to get the most information from all the features certain dimensionality reduction techniques are used-Principal Component Analysis(PCA) or Linear Discriminant Analysis(LDA).This helps in reducing the noise and improves the model performance.</a:t>
            </a:r>
          </a:p>
        </p:txBody>
      </p:sp>
    </p:spTree>
    <p:extLst>
      <p:ext uri="{BB962C8B-B14F-4D97-AF65-F5344CB8AC3E}">
        <p14:creationId xmlns:p14="http://schemas.microsoft.com/office/powerpoint/2010/main" val="26531078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Results and Analysis</a:t>
            </a:r>
            <a:endParaRPr lang="en-US" dirty="0"/>
          </a:p>
        </p:txBody>
      </p:sp>
      <p:sp>
        <p:nvSpPr>
          <p:cNvPr id="3" name="Subtitle 2"/>
          <p:cNvSpPr>
            <a:spLocks noGrp="1"/>
          </p:cNvSpPr>
          <p:nvPr>
            <p:ph type="subTitle" idx="1"/>
          </p:nvPr>
        </p:nvSpPr>
        <p:spPr>
          <a:xfrm flipV="1">
            <a:off x="0" y="3862126"/>
            <a:ext cx="231313" cy="221224"/>
          </a:xfrm>
        </p:spPr>
        <p:txBody>
          <a:bodyPr>
            <a:normAutofit fontScale="32500" lnSpcReduction="20000"/>
          </a:bodyPr>
          <a:lstStyle/>
          <a:p>
            <a:endParaRPr lang="en-US" dirty="0"/>
          </a:p>
        </p:txBody>
      </p:sp>
    </p:spTree>
    <p:extLst>
      <p:ext uri="{BB962C8B-B14F-4D97-AF65-F5344CB8AC3E}">
        <p14:creationId xmlns:p14="http://schemas.microsoft.com/office/powerpoint/2010/main" val="1623898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BOW model</a:t>
            </a:r>
            <a:endParaRPr lang="en-US" sz="3200" dirty="0"/>
          </a:p>
        </p:txBody>
      </p:sp>
      <p:sp>
        <p:nvSpPr>
          <p:cNvPr id="3" name="Text Placeholder 2"/>
          <p:cNvSpPr>
            <a:spLocks noGrp="1"/>
          </p:cNvSpPr>
          <p:nvPr>
            <p:ph type="body" idx="1"/>
          </p:nvPr>
        </p:nvSpPr>
        <p:spPr>
          <a:xfrm>
            <a:off x="517064" y="1655517"/>
            <a:ext cx="4040188" cy="479822"/>
          </a:xfrm>
        </p:spPr>
        <p:txBody>
          <a:bodyPr/>
          <a:lstStyle/>
          <a:p>
            <a:r>
              <a:rPr lang="en-US" dirty="0" smtClean="0"/>
              <a:t>Naïve Bayes</a:t>
            </a:r>
            <a:endParaRPr lang="en-US" dirty="0"/>
          </a:p>
        </p:txBody>
      </p:sp>
      <p:sp>
        <p:nvSpPr>
          <p:cNvPr id="5" name="Text Placeholder 4"/>
          <p:cNvSpPr>
            <a:spLocks noGrp="1"/>
          </p:cNvSpPr>
          <p:nvPr>
            <p:ph type="body" sz="quarter" idx="3"/>
          </p:nvPr>
        </p:nvSpPr>
        <p:spPr/>
        <p:txBody>
          <a:bodyPr/>
          <a:lstStyle/>
          <a:p>
            <a:r>
              <a:rPr lang="en-US" dirty="0" smtClean="0"/>
              <a:t>Logistic Regression</a:t>
            </a:r>
            <a:endParaRPr lang="en-US" dirty="0"/>
          </a:p>
        </p:txBody>
      </p:sp>
      <p:pic>
        <p:nvPicPr>
          <p:cNvPr id="12" name="Content Placeholder 11"/>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3647" y="2679405"/>
            <a:ext cx="3125972" cy="786809"/>
          </a:xfrm>
          <a:prstGeom prst="rect">
            <a:avLst/>
          </a:prstGeom>
          <a:solidFill>
            <a:schemeClr val="bg1"/>
          </a:solidFill>
          <a:ln>
            <a:noFill/>
          </a:ln>
        </p:spPr>
      </p:pic>
      <p:pic>
        <p:nvPicPr>
          <p:cNvPr id="14" name="Content Placeholder 13"/>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411972" y="2679405"/>
            <a:ext cx="3187055" cy="786809"/>
          </a:xfrm>
          <a:prstGeom prst="rect">
            <a:avLst/>
          </a:prstGeom>
          <a:solidFill>
            <a:schemeClr val="bg1"/>
          </a:solidFill>
          <a:ln>
            <a:noFill/>
          </a:ln>
        </p:spPr>
      </p:pic>
    </p:spTree>
    <p:extLst>
      <p:ext uri="{BB962C8B-B14F-4D97-AF65-F5344CB8AC3E}">
        <p14:creationId xmlns:p14="http://schemas.microsoft.com/office/powerpoint/2010/main" val="2368983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Bow+Tfidf model</a:t>
            </a:r>
            <a:endParaRPr lang="en-US" sz="3200" dirty="0"/>
          </a:p>
        </p:txBody>
      </p:sp>
      <p:sp>
        <p:nvSpPr>
          <p:cNvPr id="3" name="Text Placeholder 2"/>
          <p:cNvSpPr>
            <a:spLocks noGrp="1"/>
          </p:cNvSpPr>
          <p:nvPr>
            <p:ph type="body" idx="1"/>
          </p:nvPr>
        </p:nvSpPr>
        <p:spPr/>
        <p:txBody>
          <a:bodyPr/>
          <a:lstStyle/>
          <a:p>
            <a:r>
              <a:rPr lang="en-US" dirty="0" smtClean="0"/>
              <a:t>Naïve Bayes</a:t>
            </a:r>
            <a:endParaRPr lang="en-US" dirty="0"/>
          </a:p>
        </p:txBody>
      </p:sp>
      <p:sp>
        <p:nvSpPr>
          <p:cNvPr id="5" name="Text Placeholder 4"/>
          <p:cNvSpPr>
            <a:spLocks noGrp="1"/>
          </p:cNvSpPr>
          <p:nvPr>
            <p:ph type="body" sz="quarter" idx="3"/>
          </p:nvPr>
        </p:nvSpPr>
        <p:spPr/>
        <p:txBody>
          <a:bodyPr/>
          <a:lstStyle/>
          <a:p>
            <a:r>
              <a:rPr lang="en-US" dirty="0" smtClean="0"/>
              <a:t>Logistic Regression</a:t>
            </a:r>
            <a:endParaRPr lang="en-US" dirty="0"/>
          </a:p>
        </p:txBody>
      </p:sp>
      <p:pic>
        <p:nvPicPr>
          <p:cNvPr id="10" name="Content Placeholder 9"/>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0605" y="2489367"/>
            <a:ext cx="2925514" cy="849256"/>
          </a:xfrm>
          <a:prstGeom prst="rect">
            <a:avLst/>
          </a:prstGeom>
          <a:solidFill>
            <a:schemeClr val="bg1"/>
          </a:solidFill>
          <a:ln>
            <a:noFill/>
          </a:ln>
        </p:spPr>
      </p:pic>
      <p:pic>
        <p:nvPicPr>
          <p:cNvPr id="13" name="Content Placeholder 12"/>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178056" y="2489367"/>
            <a:ext cx="2998381" cy="849256"/>
          </a:xfrm>
          <a:prstGeom prst="rect">
            <a:avLst/>
          </a:prstGeom>
          <a:solidFill>
            <a:schemeClr val="bg1"/>
          </a:solidFill>
          <a:ln>
            <a:noFill/>
          </a:ln>
        </p:spPr>
      </p:pic>
    </p:spTree>
    <p:extLst>
      <p:ext uri="{BB962C8B-B14F-4D97-AF65-F5344CB8AC3E}">
        <p14:creationId xmlns:p14="http://schemas.microsoft.com/office/powerpoint/2010/main" val="1111284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Bow+Tfidf+POS model</a:t>
            </a:r>
            <a:endParaRPr lang="en-US" sz="3200" dirty="0"/>
          </a:p>
        </p:txBody>
      </p:sp>
      <p:sp>
        <p:nvSpPr>
          <p:cNvPr id="3" name="Text Placeholder 2"/>
          <p:cNvSpPr>
            <a:spLocks noGrp="1"/>
          </p:cNvSpPr>
          <p:nvPr>
            <p:ph type="body" idx="1"/>
          </p:nvPr>
        </p:nvSpPr>
        <p:spPr/>
        <p:txBody>
          <a:bodyPr/>
          <a:lstStyle/>
          <a:p>
            <a:r>
              <a:rPr lang="en-US" dirty="0" smtClean="0"/>
              <a:t>Naïve Bayes</a:t>
            </a:r>
            <a:endParaRPr lang="en-US" dirty="0"/>
          </a:p>
        </p:txBody>
      </p:sp>
      <p:sp>
        <p:nvSpPr>
          <p:cNvPr id="5" name="Text Placeholder 4"/>
          <p:cNvSpPr>
            <a:spLocks noGrp="1"/>
          </p:cNvSpPr>
          <p:nvPr>
            <p:ph type="body" sz="quarter" idx="3"/>
          </p:nvPr>
        </p:nvSpPr>
        <p:spPr/>
        <p:txBody>
          <a:bodyPr/>
          <a:lstStyle/>
          <a:p>
            <a:r>
              <a:rPr lang="en-US" dirty="0" smtClean="0"/>
              <a:t>Logistic Regression</a:t>
            </a:r>
            <a:endParaRPr lang="en-US" dirty="0"/>
          </a:p>
        </p:txBody>
      </p:sp>
      <p:pic>
        <p:nvPicPr>
          <p:cNvPr id="11" name="Content Placeholder 10"/>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6178" y="2755683"/>
            <a:ext cx="2999942" cy="891284"/>
          </a:xfrm>
          <a:prstGeom prst="rect">
            <a:avLst/>
          </a:prstGeom>
          <a:solidFill>
            <a:schemeClr val="bg1"/>
          </a:solidFill>
          <a:ln>
            <a:noFill/>
          </a:ln>
        </p:spPr>
      </p:pic>
      <p:pic>
        <p:nvPicPr>
          <p:cNvPr id="12" name="Content Placeholder 11"/>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344862" y="2755683"/>
            <a:ext cx="3001696" cy="891284"/>
          </a:xfrm>
          <a:prstGeom prst="rect">
            <a:avLst/>
          </a:prstGeom>
          <a:solidFill>
            <a:schemeClr val="bg1"/>
          </a:solidFill>
          <a:ln>
            <a:noFill/>
          </a:ln>
        </p:spPr>
      </p:pic>
    </p:spTree>
    <p:extLst>
      <p:ext uri="{BB962C8B-B14F-4D97-AF65-F5344CB8AC3E}">
        <p14:creationId xmlns:p14="http://schemas.microsoft.com/office/powerpoint/2010/main" val="2089224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Bow+Tfidf+POS+RL model</a:t>
            </a:r>
            <a:endParaRPr lang="en-US" sz="3200" dirty="0"/>
          </a:p>
        </p:txBody>
      </p:sp>
      <p:sp>
        <p:nvSpPr>
          <p:cNvPr id="3" name="Text Placeholder 2"/>
          <p:cNvSpPr>
            <a:spLocks noGrp="1"/>
          </p:cNvSpPr>
          <p:nvPr>
            <p:ph type="body" idx="1"/>
          </p:nvPr>
        </p:nvSpPr>
        <p:spPr/>
        <p:txBody>
          <a:bodyPr/>
          <a:lstStyle/>
          <a:p>
            <a:r>
              <a:rPr lang="en-US" dirty="0" smtClean="0"/>
              <a:t>Naïve Bayes</a:t>
            </a:r>
            <a:endParaRPr lang="en-US" dirty="0"/>
          </a:p>
        </p:txBody>
      </p:sp>
      <p:sp>
        <p:nvSpPr>
          <p:cNvPr id="5" name="Text Placeholder 4"/>
          <p:cNvSpPr>
            <a:spLocks noGrp="1"/>
          </p:cNvSpPr>
          <p:nvPr>
            <p:ph type="body" sz="quarter" idx="3"/>
          </p:nvPr>
        </p:nvSpPr>
        <p:spPr/>
        <p:txBody>
          <a:bodyPr/>
          <a:lstStyle/>
          <a:p>
            <a:r>
              <a:rPr lang="en-US" dirty="0" smtClean="0"/>
              <a:t>Logistic Regression</a:t>
            </a:r>
            <a:endParaRPr lang="en-US" dirty="0"/>
          </a:p>
        </p:txBody>
      </p:sp>
      <p:pic>
        <p:nvPicPr>
          <p:cNvPr id="11" name="Content Placeholder 10"/>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972" y="2626242"/>
            <a:ext cx="3009014" cy="871870"/>
          </a:xfrm>
          <a:prstGeom prst="rect">
            <a:avLst/>
          </a:prstGeom>
          <a:solidFill>
            <a:schemeClr val="bg1"/>
          </a:solidFill>
          <a:ln>
            <a:noFill/>
          </a:ln>
        </p:spPr>
      </p:pic>
      <p:pic>
        <p:nvPicPr>
          <p:cNvPr id="12" name="Content Placeholder 11"/>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380073" y="2626242"/>
            <a:ext cx="2977117" cy="871870"/>
          </a:xfrm>
          <a:prstGeom prst="rect">
            <a:avLst/>
          </a:prstGeom>
          <a:solidFill>
            <a:schemeClr val="bg1"/>
          </a:solidFill>
          <a:ln>
            <a:noFill/>
          </a:ln>
        </p:spPr>
      </p:pic>
    </p:spTree>
    <p:extLst>
      <p:ext uri="{BB962C8B-B14F-4D97-AF65-F5344CB8AC3E}">
        <p14:creationId xmlns:p14="http://schemas.microsoft.com/office/powerpoint/2010/main" val="1262425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Bow+Tfidf+POS+RL+SP model</a:t>
            </a:r>
            <a:endParaRPr lang="en-US" sz="3200" dirty="0"/>
          </a:p>
        </p:txBody>
      </p:sp>
      <p:sp>
        <p:nvSpPr>
          <p:cNvPr id="3" name="Text Placeholder 2"/>
          <p:cNvSpPr>
            <a:spLocks noGrp="1"/>
          </p:cNvSpPr>
          <p:nvPr>
            <p:ph type="body" idx="1"/>
          </p:nvPr>
        </p:nvSpPr>
        <p:spPr/>
        <p:txBody>
          <a:bodyPr/>
          <a:lstStyle/>
          <a:p>
            <a:r>
              <a:rPr lang="en-US" dirty="0" smtClean="0"/>
              <a:t>Naïve Bayes</a:t>
            </a:r>
            <a:endParaRPr lang="en-US" dirty="0"/>
          </a:p>
        </p:txBody>
      </p:sp>
      <p:sp>
        <p:nvSpPr>
          <p:cNvPr id="5" name="Text Placeholder 4"/>
          <p:cNvSpPr>
            <a:spLocks noGrp="1"/>
          </p:cNvSpPr>
          <p:nvPr>
            <p:ph type="body" sz="quarter" idx="3"/>
          </p:nvPr>
        </p:nvSpPr>
        <p:spPr/>
        <p:txBody>
          <a:bodyPr/>
          <a:lstStyle/>
          <a:p>
            <a:r>
              <a:rPr lang="en-US" dirty="0" smtClean="0"/>
              <a:t>Logistic Regression</a:t>
            </a:r>
            <a:endParaRPr lang="en-US" dirty="0"/>
          </a:p>
        </p:txBody>
      </p:sp>
      <p:pic>
        <p:nvPicPr>
          <p:cNvPr id="12" name="Content Placeholder 11"/>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29340" y="2658141"/>
            <a:ext cx="2946779" cy="858738"/>
          </a:xfrm>
          <a:prstGeom prst="rect">
            <a:avLst/>
          </a:prstGeom>
          <a:solidFill>
            <a:schemeClr val="bg1"/>
          </a:solidFill>
          <a:ln>
            <a:noFill/>
          </a:ln>
        </p:spPr>
      </p:pic>
      <p:pic>
        <p:nvPicPr>
          <p:cNvPr id="13" name="Content Placeholder 12"/>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344861" y="2658141"/>
            <a:ext cx="2863474" cy="858738"/>
          </a:xfrm>
          <a:prstGeom prst="rect">
            <a:avLst/>
          </a:prstGeom>
          <a:solidFill>
            <a:schemeClr val="bg1"/>
          </a:solidFill>
          <a:ln>
            <a:noFill/>
          </a:ln>
        </p:spPr>
      </p:pic>
    </p:spTree>
    <p:extLst>
      <p:ext uri="{BB962C8B-B14F-4D97-AF65-F5344CB8AC3E}">
        <p14:creationId xmlns:p14="http://schemas.microsoft.com/office/powerpoint/2010/main" val="22958675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Bow+Tfidf+POS+RL+SP+ED </a:t>
            </a:r>
            <a:r>
              <a:rPr lang="en-US" sz="2800" dirty="0"/>
              <a:t>model</a:t>
            </a:r>
          </a:p>
        </p:txBody>
      </p:sp>
      <p:sp>
        <p:nvSpPr>
          <p:cNvPr id="3" name="Text Placeholder 2"/>
          <p:cNvSpPr>
            <a:spLocks noGrp="1"/>
          </p:cNvSpPr>
          <p:nvPr>
            <p:ph type="body" idx="1"/>
          </p:nvPr>
        </p:nvSpPr>
        <p:spPr/>
        <p:txBody>
          <a:bodyPr/>
          <a:lstStyle/>
          <a:p>
            <a:r>
              <a:rPr lang="en-US" dirty="0" smtClean="0"/>
              <a:t>Naïve Bayes</a:t>
            </a:r>
            <a:endParaRPr lang="en-US" dirty="0"/>
          </a:p>
        </p:txBody>
      </p:sp>
      <p:sp>
        <p:nvSpPr>
          <p:cNvPr id="5" name="Text Placeholder 4"/>
          <p:cNvSpPr>
            <a:spLocks noGrp="1"/>
          </p:cNvSpPr>
          <p:nvPr>
            <p:ph type="body" sz="quarter" idx="3"/>
          </p:nvPr>
        </p:nvSpPr>
        <p:spPr/>
        <p:txBody>
          <a:bodyPr/>
          <a:lstStyle/>
          <a:p>
            <a:r>
              <a:rPr lang="en-US" dirty="0" smtClean="0"/>
              <a:t>Logistic Regression</a:t>
            </a:r>
            <a:endParaRPr lang="en-US" dirty="0"/>
          </a:p>
        </p:txBody>
      </p:sp>
      <p:pic>
        <p:nvPicPr>
          <p:cNvPr id="15" name="Content Placeholder 14"/>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71870" y="2519916"/>
            <a:ext cx="2904249" cy="893135"/>
          </a:xfrm>
          <a:prstGeom prst="rect">
            <a:avLst/>
          </a:prstGeom>
          <a:solidFill>
            <a:schemeClr val="bg1"/>
          </a:solidFill>
          <a:ln>
            <a:noFill/>
          </a:ln>
        </p:spPr>
      </p:pic>
      <p:pic>
        <p:nvPicPr>
          <p:cNvPr id="16" name="Content Placeholder 15"/>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2363" y="2519916"/>
            <a:ext cx="3019646" cy="893135"/>
          </a:xfrm>
          <a:prstGeom prst="rect">
            <a:avLst/>
          </a:prstGeom>
          <a:solidFill>
            <a:schemeClr val="bg1"/>
          </a:solidFill>
          <a:ln>
            <a:noFill/>
          </a:ln>
        </p:spPr>
      </p:pic>
    </p:spTree>
    <p:extLst>
      <p:ext uri="{BB962C8B-B14F-4D97-AF65-F5344CB8AC3E}">
        <p14:creationId xmlns:p14="http://schemas.microsoft.com/office/powerpoint/2010/main" val="2573558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bg1"/>
                </a:solidFill>
              </a:rPr>
              <a:t>Model performance of Naïve Bayes</a:t>
            </a:r>
            <a:endParaRPr lang="en-US" dirty="0">
              <a:solidFill>
                <a:schemeClr val="bg1"/>
              </a:solidFill>
            </a:endParaRPr>
          </a:p>
        </p:txBody>
      </p:sp>
      <p:sp>
        <p:nvSpPr>
          <p:cNvPr id="4" name="Text Placeholder 3"/>
          <p:cNvSpPr>
            <a:spLocks noGrp="1"/>
          </p:cNvSpPr>
          <p:nvPr>
            <p:ph type="body" sz="half" idx="2"/>
          </p:nvPr>
        </p:nvSpPr>
        <p:spPr/>
        <p:txBody>
          <a:bodyPr>
            <a:normAutofit fontScale="85000" lnSpcReduction="20000"/>
          </a:bodyPr>
          <a:lstStyle/>
          <a:p>
            <a:r>
              <a:rPr lang="en-US" dirty="0" smtClean="0">
                <a:solidFill>
                  <a:schemeClr val="bg1"/>
                </a:solidFill>
              </a:rPr>
              <a:t>              Accuracy of classifier increases with the training size.</a:t>
            </a:r>
          </a:p>
          <a:p>
            <a:r>
              <a:rPr lang="en-US" dirty="0">
                <a:solidFill>
                  <a:schemeClr val="bg1"/>
                </a:solidFill>
              </a:rPr>
              <a:t> </a:t>
            </a:r>
            <a:r>
              <a:rPr lang="en-US" dirty="0" smtClean="0">
                <a:solidFill>
                  <a:schemeClr val="bg1"/>
                </a:solidFill>
              </a:rPr>
              <a:t>             Sensitivity first increase then decrease with increase in  training size</a:t>
            </a:r>
          </a:p>
          <a:p>
            <a:r>
              <a:rPr lang="en-US" dirty="0">
                <a:solidFill>
                  <a:schemeClr val="bg1"/>
                </a:solidFill>
              </a:rPr>
              <a:t> </a:t>
            </a:r>
            <a:r>
              <a:rPr lang="en-US" dirty="0" smtClean="0">
                <a:solidFill>
                  <a:schemeClr val="bg1"/>
                </a:solidFill>
              </a:rPr>
              <a:t>             Specificity first decreases then increase with increase in training features.</a:t>
            </a:r>
            <a:endParaRPr lang="en-US" dirty="0">
              <a:solidFill>
                <a:schemeClr val="bg1"/>
              </a:solidFill>
            </a:endParaRPr>
          </a:p>
        </p:txBody>
      </p:sp>
      <p:graphicFrame>
        <p:nvGraphicFramePr>
          <p:cNvPr id="6" name="Picture Placeholder 5"/>
          <p:cNvGraphicFramePr>
            <a:graphicFrameLocks noGrp="1"/>
          </p:cNvGraphicFramePr>
          <p:nvPr>
            <p:ph type="pic" idx="1"/>
            <p:extLst>
              <p:ext uri="{D42A27DB-BD31-4B8C-83A1-F6EECF244321}">
                <p14:modId xmlns:p14="http://schemas.microsoft.com/office/powerpoint/2010/main" val="380733698"/>
              </p:ext>
            </p:extLst>
          </p:nvPr>
        </p:nvGraphicFramePr>
        <p:xfrm>
          <a:off x="1792288" y="458788"/>
          <a:ext cx="5486400" cy="3086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84451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         Model </a:t>
            </a:r>
            <a:r>
              <a:rPr lang="en-US" dirty="0">
                <a:solidFill>
                  <a:schemeClr val="bg1"/>
                </a:solidFill>
              </a:rPr>
              <a:t>performance </a:t>
            </a:r>
            <a:r>
              <a:rPr lang="en-US" dirty="0" smtClean="0">
                <a:solidFill>
                  <a:schemeClr val="bg1"/>
                </a:solidFill>
              </a:rPr>
              <a:t>of Logistic Regression</a:t>
            </a:r>
            <a:endParaRPr lang="en-US" dirty="0"/>
          </a:p>
        </p:txBody>
      </p:sp>
      <p:sp>
        <p:nvSpPr>
          <p:cNvPr id="4" name="Text Placeholder 3"/>
          <p:cNvSpPr>
            <a:spLocks noGrp="1"/>
          </p:cNvSpPr>
          <p:nvPr>
            <p:ph type="body" sz="half" idx="2"/>
          </p:nvPr>
        </p:nvSpPr>
        <p:spPr/>
        <p:txBody>
          <a:bodyPr>
            <a:normAutofit fontScale="85000" lnSpcReduction="20000"/>
          </a:bodyPr>
          <a:lstStyle/>
          <a:p>
            <a:r>
              <a:rPr lang="en-US" dirty="0" smtClean="0">
                <a:solidFill>
                  <a:schemeClr val="bg1"/>
                </a:solidFill>
              </a:rPr>
              <a:t>              Accuracy follows a wavy trajectory </a:t>
            </a:r>
          </a:p>
          <a:p>
            <a:r>
              <a:rPr lang="en-US" dirty="0" smtClean="0">
                <a:solidFill>
                  <a:schemeClr val="bg1"/>
                </a:solidFill>
              </a:rPr>
              <a:t>              Sensitivity  fluctuates with the training size </a:t>
            </a:r>
          </a:p>
          <a:p>
            <a:r>
              <a:rPr lang="en-US" dirty="0" smtClean="0">
                <a:solidFill>
                  <a:schemeClr val="bg1"/>
                </a:solidFill>
              </a:rPr>
              <a:t>              Specificity decreases and then remains constant with training size</a:t>
            </a:r>
          </a:p>
          <a:p>
            <a:endParaRPr lang="en-US" dirty="0">
              <a:solidFill>
                <a:schemeClr val="bg1"/>
              </a:solidFill>
            </a:endParaRPr>
          </a:p>
        </p:txBody>
      </p:sp>
      <p:graphicFrame>
        <p:nvGraphicFramePr>
          <p:cNvPr id="7" name="Picture Placeholder 6"/>
          <p:cNvGraphicFramePr>
            <a:graphicFrameLocks noGrp="1"/>
          </p:cNvGraphicFramePr>
          <p:nvPr>
            <p:ph type="pic" idx="1"/>
            <p:extLst>
              <p:ext uri="{D42A27DB-BD31-4B8C-83A1-F6EECF244321}">
                <p14:modId xmlns:p14="http://schemas.microsoft.com/office/powerpoint/2010/main" val="554381578"/>
              </p:ext>
            </p:extLst>
          </p:nvPr>
        </p:nvGraphicFramePr>
        <p:xfrm>
          <a:off x="1792288" y="458788"/>
          <a:ext cx="5486400" cy="3086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2181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Spam Filtering Algorithms</a:t>
            </a:r>
            <a:endParaRPr lang="en-US" sz="2800" b="1" dirty="0"/>
          </a:p>
        </p:txBody>
      </p:sp>
      <p:sp>
        <p:nvSpPr>
          <p:cNvPr id="3" name="Content Placeholder 2"/>
          <p:cNvSpPr>
            <a:spLocks noGrp="1"/>
          </p:cNvSpPr>
          <p:nvPr>
            <p:ph idx="1"/>
          </p:nvPr>
        </p:nvSpPr>
        <p:spPr/>
        <p:txBody>
          <a:bodyPr>
            <a:normAutofit/>
          </a:bodyPr>
          <a:lstStyle/>
          <a:p>
            <a:r>
              <a:rPr lang="en-US" sz="1600" dirty="0" smtClean="0"/>
              <a:t>Company uses machine learning to filter out spam reviews. </a:t>
            </a:r>
          </a:p>
          <a:p>
            <a:r>
              <a:rPr lang="en-US" sz="1600" dirty="0" smtClean="0"/>
              <a:t>Example Amazon uses Fake spot and Review meta data to detect spam reviews.</a:t>
            </a:r>
          </a:p>
          <a:p>
            <a:r>
              <a:rPr lang="en-US" sz="1600" dirty="0" smtClean="0"/>
              <a:t>Still it is difficult to accurate predict spam reviews from the genuine .</a:t>
            </a:r>
            <a:endParaRPr lang="en-US" sz="1600" dirty="0"/>
          </a:p>
        </p:txBody>
      </p:sp>
    </p:spTree>
    <p:extLst>
      <p:ext uri="{BB962C8B-B14F-4D97-AF65-F5344CB8AC3E}">
        <p14:creationId xmlns:p14="http://schemas.microsoft.com/office/powerpoint/2010/main" val="1529519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bg1"/>
                </a:solidFill>
              </a:rPr>
              <a:t>Model performance comparison</a:t>
            </a:r>
            <a:endParaRPr lang="en-US" dirty="0">
              <a:solidFill>
                <a:schemeClr val="bg1"/>
              </a:solidFill>
            </a:endParaRPr>
          </a:p>
        </p:txBody>
      </p:sp>
      <p:sp>
        <p:nvSpPr>
          <p:cNvPr id="4" name="Text Placeholder 3"/>
          <p:cNvSpPr>
            <a:spLocks noGrp="1"/>
          </p:cNvSpPr>
          <p:nvPr>
            <p:ph type="body" sz="half" idx="2"/>
          </p:nvPr>
        </p:nvSpPr>
        <p:spPr/>
        <p:txBody>
          <a:bodyPr>
            <a:normAutofit fontScale="85000" lnSpcReduction="20000"/>
          </a:bodyPr>
          <a:lstStyle/>
          <a:p>
            <a:r>
              <a:rPr lang="en-US" dirty="0" smtClean="0">
                <a:solidFill>
                  <a:schemeClr val="bg1"/>
                </a:solidFill>
              </a:rPr>
              <a:t>              Since  Bow already had more than 2000 features, Logistic Regression </a:t>
            </a:r>
          </a:p>
          <a:p>
            <a:r>
              <a:rPr lang="en-US" dirty="0">
                <a:solidFill>
                  <a:schemeClr val="bg1"/>
                </a:solidFill>
              </a:rPr>
              <a:t> </a:t>
            </a:r>
            <a:r>
              <a:rPr lang="en-US" dirty="0" smtClean="0">
                <a:solidFill>
                  <a:schemeClr val="bg1"/>
                </a:solidFill>
              </a:rPr>
              <a:t>             </a:t>
            </a:r>
            <a:r>
              <a:rPr lang="en-US" dirty="0" smtClean="0">
                <a:solidFill>
                  <a:schemeClr val="bg1"/>
                </a:solidFill>
              </a:rPr>
              <a:t>performed </a:t>
            </a:r>
            <a:r>
              <a:rPr lang="en-US" dirty="0" smtClean="0">
                <a:solidFill>
                  <a:schemeClr val="bg1"/>
                </a:solidFill>
              </a:rPr>
              <a:t>better since its accuracy is higher when the training </a:t>
            </a:r>
          </a:p>
          <a:p>
            <a:r>
              <a:rPr lang="en-US" dirty="0" smtClean="0">
                <a:solidFill>
                  <a:schemeClr val="bg1"/>
                </a:solidFill>
              </a:rPr>
              <a:t>              size is large. Naïve Bayes works well on small dataset.</a:t>
            </a:r>
            <a:endParaRPr lang="en-US" dirty="0">
              <a:solidFill>
                <a:schemeClr val="bg1"/>
              </a:solidFill>
            </a:endParaRPr>
          </a:p>
        </p:txBody>
      </p:sp>
      <p:graphicFrame>
        <p:nvGraphicFramePr>
          <p:cNvPr id="5" name="Picture Placeholder 4"/>
          <p:cNvGraphicFramePr>
            <a:graphicFrameLocks noGrp="1"/>
          </p:cNvGraphicFramePr>
          <p:nvPr>
            <p:ph type="pic" idx="1"/>
            <p:extLst>
              <p:ext uri="{D42A27DB-BD31-4B8C-83A1-F6EECF244321}">
                <p14:modId xmlns:p14="http://schemas.microsoft.com/office/powerpoint/2010/main" val="797862425"/>
              </p:ext>
            </p:extLst>
          </p:nvPr>
        </p:nvGraphicFramePr>
        <p:xfrm>
          <a:off x="1792288" y="458788"/>
          <a:ext cx="5486400" cy="3086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98207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Linear Discriminant Analysis</a:t>
            </a:r>
            <a:endParaRPr lang="en-US" sz="3200" dirty="0"/>
          </a:p>
        </p:txBody>
      </p:sp>
      <p:sp>
        <p:nvSpPr>
          <p:cNvPr id="3" name="Content Placeholder 2"/>
          <p:cNvSpPr>
            <a:spLocks noGrp="1"/>
          </p:cNvSpPr>
          <p:nvPr>
            <p:ph idx="1"/>
          </p:nvPr>
        </p:nvSpPr>
        <p:spPr/>
        <p:txBody>
          <a:bodyPr>
            <a:normAutofit/>
          </a:bodyPr>
          <a:lstStyle/>
          <a:p>
            <a:r>
              <a:rPr lang="en-US" sz="1600" dirty="0" smtClean="0"/>
              <a:t>Linear discriminant analysis</a:t>
            </a:r>
            <a:r>
              <a:rPr lang="en-GB" sz="1600" dirty="0"/>
              <a:t> is a dimension reduction technique where a new feature space is found out in order to maximize the class seperability in the data. </a:t>
            </a:r>
            <a:endParaRPr lang="en-GB" sz="1600" dirty="0" smtClean="0"/>
          </a:p>
          <a:p>
            <a:r>
              <a:rPr lang="en-GB" sz="1600" dirty="0" smtClean="0"/>
              <a:t>Accuracy of the model increases significantly to 98%</a:t>
            </a:r>
          </a:p>
          <a:p>
            <a:r>
              <a:rPr lang="en-GB" sz="1600" dirty="0" smtClean="0"/>
              <a:t>Sensitivity and Specificity are also 99 and 98 %</a:t>
            </a:r>
            <a:endParaRPr lang="en-US" sz="1600" dirty="0"/>
          </a:p>
        </p:txBody>
      </p:sp>
    </p:spTree>
    <p:extLst>
      <p:ext uri="{BB962C8B-B14F-4D97-AF65-F5344CB8AC3E}">
        <p14:creationId xmlns:p14="http://schemas.microsoft.com/office/powerpoint/2010/main" val="1199725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Conclusion</a:t>
            </a:r>
            <a:endParaRPr lang="en-US" sz="3200" dirty="0"/>
          </a:p>
        </p:txBody>
      </p:sp>
      <p:sp>
        <p:nvSpPr>
          <p:cNvPr id="3" name="Content Placeholder 2"/>
          <p:cNvSpPr>
            <a:spLocks noGrp="1"/>
          </p:cNvSpPr>
          <p:nvPr>
            <p:ph idx="1"/>
          </p:nvPr>
        </p:nvSpPr>
        <p:spPr/>
        <p:txBody>
          <a:bodyPr>
            <a:normAutofit fontScale="92500"/>
          </a:bodyPr>
          <a:lstStyle/>
          <a:p>
            <a:pPr marL="0" lvl="0" indent="0">
              <a:buNone/>
            </a:pPr>
            <a:endParaRPr lang="en-US" sz="1400" dirty="0" smtClean="0"/>
          </a:p>
          <a:p>
            <a:pPr lvl="0"/>
            <a:r>
              <a:rPr lang="en-US" sz="1400" dirty="0" smtClean="0"/>
              <a:t>Logistic </a:t>
            </a:r>
            <a:r>
              <a:rPr lang="en-US" sz="1400" dirty="0"/>
              <a:t>Regression learns from the training data taking into account all the possible correlations between features. While in Naïve Bayes there is a perquisite assumption that all the features act independently to each other. Therefore Logistic Regression is more prone to </a:t>
            </a:r>
            <a:r>
              <a:rPr lang="en-US" sz="1400" dirty="0" err="1"/>
              <a:t>overfitting</a:t>
            </a:r>
            <a:r>
              <a:rPr lang="en-US" sz="1400" dirty="0"/>
              <a:t> the data than Naïve Bayes.  This is the reason why there is higher accuracy in case of the former than the latter</a:t>
            </a:r>
            <a:r>
              <a:rPr lang="en-US" sz="1400" dirty="0" smtClean="0"/>
              <a:t>.</a:t>
            </a:r>
          </a:p>
          <a:p>
            <a:r>
              <a:rPr lang="en-US" sz="1400" dirty="0"/>
              <a:t>TFIDF+BOW+POS+RL feature combination generates best model with Naïve Bayes algorithm .TFIDF+BOW feature combination generates best model with Logistic Regression</a:t>
            </a:r>
            <a:r>
              <a:rPr lang="en-US" sz="1400" dirty="0" smtClean="0"/>
              <a:t>.</a:t>
            </a:r>
            <a:r>
              <a:rPr lang="en-US" sz="1400" dirty="0"/>
              <a:t> </a:t>
            </a:r>
          </a:p>
          <a:p>
            <a:pPr lvl="0"/>
            <a:r>
              <a:rPr lang="en-US" sz="1400" dirty="0"/>
              <a:t>Though accuracy should increase with increase in features, we have seen that adding sentiment polarity on both Naïve Bayes and Logistic regression algorithms reduced the model performance. It is a noise and doesn’t provide any meaningful information to our classifier irrespective of the classifier</a:t>
            </a:r>
            <a:r>
              <a:rPr lang="en-US" sz="1400" dirty="0" smtClean="0"/>
              <a:t>.</a:t>
            </a:r>
          </a:p>
          <a:p>
            <a:r>
              <a:rPr lang="en-US" sz="1400" dirty="0"/>
              <a:t>Dimension reduction such as LDA can be applied to generate a 1D feature vector from a large matrix. This generated feature can later be used for training models with Logistic Regression and Naïve Bayes thereby increasing the accuracy significantly.</a:t>
            </a:r>
          </a:p>
          <a:p>
            <a:pPr lvl="0"/>
            <a:endParaRPr lang="en-US" sz="1400" dirty="0"/>
          </a:p>
          <a:p>
            <a:pPr lvl="0"/>
            <a:endParaRPr lang="en-US" sz="1400" dirty="0"/>
          </a:p>
          <a:p>
            <a:endParaRPr lang="en-US" dirty="0"/>
          </a:p>
        </p:txBody>
      </p:sp>
    </p:spTree>
    <p:extLst>
      <p:ext uri="{BB962C8B-B14F-4D97-AF65-F5344CB8AC3E}">
        <p14:creationId xmlns:p14="http://schemas.microsoft.com/office/powerpoint/2010/main" val="39394861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References</a:t>
            </a:r>
            <a:endParaRPr lang="en-US" b="1" dirty="0"/>
          </a:p>
        </p:txBody>
      </p:sp>
      <p:sp>
        <p:nvSpPr>
          <p:cNvPr id="3" name="Content Placeholder 2"/>
          <p:cNvSpPr>
            <a:spLocks noGrp="1"/>
          </p:cNvSpPr>
          <p:nvPr>
            <p:ph idx="1"/>
          </p:nvPr>
        </p:nvSpPr>
        <p:spPr/>
        <p:txBody>
          <a:bodyPr>
            <a:normAutofit fontScale="92500"/>
          </a:bodyPr>
          <a:lstStyle/>
          <a:p>
            <a:r>
              <a:rPr lang="en-US" sz="1600" dirty="0"/>
              <a:t>Radovanović, Draško and Božo Krstajić. “Review spam detection using machine learning.” </a:t>
            </a:r>
            <a:r>
              <a:rPr lang="en-US" sz="1600" i="1" dirty="0"/>
              <a:t>2018 23rd International Scientific-Professional Conference on Information Technology (IT)</a:t>
            </a:r>
            <a:r>
              <a:rPr lang="en-US" sz="1600" dirty="0"/>
              <a:t> (2018): 1-4</a:t>
            </a:r>
            <a:r>
              <a:rPr lang="en-US" sz="1600" dirty="0" smtClean="0"/>
              <a:t>.</a:t>
            </a:r>
          </a:p>
          <a:p>
            <a:r>
              <a:rPr lang="en-US" sz="1600" dirty="0"/>
              <a:t>Barbado, Rodrigo et al. “A framework for fake review detection in online consumer electronics retailers.” </a:t>
            </a:r>
            <a:r>
              <a:rPr lang="en-US" sz="1600" i="1" dirty="0"/>
              <a:t>Inf. Process. Manag.</a:t>
            </a:r>
            <a:r>
              <a:rPr lang="en-US" sz="1600" dirty="0"/>
              <a:t> 56 (2019): 1234-1244</a:t>
            </a:r>
            <a:r>
              <a:rPr lang="en-US" sz="1600" dirty="0" smtClean="0"/>
              <a:t>.</a:t>
            </a:r>
          </a:p>
          <a:p>
            <a:r>
              <a:rPr lang="en-US" sz="1600" dirty="0"/>
              <a:t>International Journal of Innovative Technology and Exploring Engineering (IJITEE) ISSN: 2278-3075, Volume-8 Issue-4, February </a:t>
            </a:r>
            <a:r>
              <a:rPr lang="en-US" sz="1600" dirty="0" smtClean="0"/>
              <a:t>2019</a:t>
            </a:r>
            <a:r>
              <a:rPr lang="en-GB" sz="1600" dirty="0"/>
              <a:t> </a:t>
            </a:r>
            <a:endParaRPr lang="en-US" sz="1600" dirty="0"/>
          </a:p>
          <a:p>
            <a:r>
              <a:rPr lang="en-GB" sz="1600" dirty="0" smtClean="0"/>
              <a:t> </a:t>
            </a:r>
            <a:r>
              <a:rPr lang="en-GB" sz="1600" dirty="0"/>
              <a:t>N. Jindal and B. Liu. </a:t>
            </a:r>
            <a:r>
              <a:rPr lang="en-GB" sz="1600" dirty="0" smtClean="0"/>
              <a:t>Analysing </a:t>
            </a:r>
            <a:r>
              <a:rPr lang="en-GB" sz="1600" dirty="0"/>
              <a:t>and Detecting Review </a:t>
            </a:r>
            <a:r>
              <a:rPr lang="en-GB" sz="1600" dirty="0" smtClean="0"/>
              <a:t>Spam.ICDM2007.</a:t>
            </a:r>
            <a:endParaRPr lang="en-US" sz="1600" dirty="0" smtClean="0"/>
          </a:p>
          <a:p>
            <a:r>
              <a:rPr lang="en-GB" sz="1600" dirty="0" smtClean="0"/>
              <a:t> </a:t>
            </a:r>
            <a:r>
              <a:rPr lang="en-GB" sz="1600" dirty="0"/>
              <a:t>Sun, Chengai and Du, Qiaolin and Tian, Gang, Exploiting product</a:t>
            </a:r>
            <a:endParaRPr lang="en-US" sz="1600" dirty="0"/>
          </a:p>
          <a:p>
            <a:pPr marL="0" indent="0">
              <a:buNone/>
            </a:pPr>
            <a:r>
              <a:rPr lang="en-GB" sz="1600" dirty="0" smtClean="0"/>
              <a:t>                related review features for fake review detection, </a:t>
            </a:r>
          </a:p>
          <a:p>
            <a:pPr marL="0" indent="0">
              <a:buNone/>
            </a:pPr>
            <a:r>
              <a:rPr lang="en-GB" sz="1600" dirty="0"/>
              <a:t> </a:t>
            </a:r>
            <a:r>
              <a:rPr lang="en-GB" sz="1600" dirty="0" smtClean="0"/>
              <a:t>               </a:t>
            </a:r>
            <a:r>
              <a:rPr lang="en-GB" sz="1600" dirty="0"/>
              <a:t>MathematicalProblems in Engineering, (2016).</a:t>
            </a:r>
            <a:endParaRPr lang="en-US" sz="1600" dirty="0"/>
          </a:p>
          <a:p>
            <a:pPr marL="0" indent="0">
              <a:buNone/>
            </a:pPr>
            <a:endParaRPr lang="en-US" sz="1600" dirty="0"/>
          </a:p>
        </p:txBody>
      </p:sp>
    </p:spTree>
    <p:extLst>
      <p:ext uri="{BB962C8B-B14F-4D97-AF65-F5344CB8AC3E}">
        <p14:creationId xmlns:p14="http://schemas.microsoft.com/office/powerpoint/2010/main" val="160802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Statistics related to Online reviews</a:t>
            </a:r>
            <a:endParaRPr lang="en-US" sz="2800" b="1" dirty="0"/>
          </a:p>
        </p:txBody>
      </p:sp>
      <p:sp>
        <p:nvSpPr>
          <p:cNvPr id="3" name="Content Placeholder 2"/>
          <p:cNvSpPr>
            <a:spLocks noGrp="1"/>
          </p:cNvSpPr>
          <p:nvPr>
            <p:ph idx="1"/>
          </p:nvPr>
        </p:nvSpPr>
        <p:spPr/>
        <p:txBody>
          <a:bodyPr>
            <a:normAutofit/>
          </a:bodyPr>
          <a:lstStyle/>
          <a:p>
            <a:r>
              <a:rPr lang="en-US" sz="1600" dirty="0"/>
              <a:t>The UK’s Competition and Markets Authority (CMA) estimates fake reviews potentially influence £23bn of UK customer spending each </a:t>
            </a:r>
            <a:r>
              <a:rPr lang="en-US" sz="1600" dirty="0" smtClean="0"/>
              <a:t>year.</a:t>
            </a:r>
          </a:p>
          <a:p>
            <a:r>
              <a:rPr lang="en-US" sz="1600" dirty="0"/>
              <a:t>61% of electronics reviews on Amazon are </a:t>
            </a:r>
            <a:r>
              <a:rPr lang="en-US" sz="1600" dirty="0" smtClean="0"/>
              <a:t>fake.</a:t>
            </a:r>
          </a:p>
          <a:p>
            <a:r>
              <a:rPr lang="en-US" sz="1600" dirty="0"/>
              <a:t>55,000 fake reviews are generated on Facebook per </a:t>
            </a:r>
            <a:r>
              <a:rPr lang="en-US" sz="1600" dirty="0" smtClean="0"/>
              <a:t>month.</a:t>
            </a:r>
          </a:p>
          <a:p>
            <a:r>
              <a:rPr lang="en-US" sz="1600" dirty="0"/>
              <a:t>One in seven </a:t>
            </a:r>
            <a:r>
              <a:rPr lang="en-US" sz="1600" dirty="0" smtClean="0"/>
              <a:t>Trip Advisor </a:t>
            </a:r>
            <a:r>
              <a:rPr lang="en-US" sz="1600" dirty="0"/>
              <a:t>reviews could be fake</a:t>
            </a:r>
          </a:p>
          <a:p>
            <a:endParaRPr lang="en-US" sz="2000" dirty="0"/>
          </a:p>
        </p:txBody>
      </p:sp>
    </p:spTree>
    <p:extLst>
      <p:ext uri="{BB962C8B-B14F-4D97-AF65-F5344CB8AC3E}">
        <p14:creationId xmlns:p14="http://schemas.microsoft.com/office/powerpoint/2010/main" val="291600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           </a:t>
            </a:r>
            <a:r>
              <a:rPr lang="en-US" sz="3200" b="1" dirty="0" smtClean="0"/>
              <a:t>Literature review</a:t>
            </a:r>
            <a:endParaRPr lang="en-US" sz="3200" b="1" dirty="0"/>
          </a:p>
        </p:txBody>
      </p:sp>
      <p:sp>
        <p:nvSpPr>
          <p:cNvPr id="3" name="Content Placeholder 2"/>
          <p:cNvSpPr>
            <a:spLocks noGrp="1"/>
          </p:cNvSpPr>
          <p:nvPr>
            <p:ph idx="1"/>
          </p:nvPr>
        </p:nvSpPr>
        <p:spPr>
          <a:xfrm>
            <a:off x="1623318" y="1268361"/>
            <a:ext cx="7263828" cy="3420136"/>
          </a:xfrm>
        </p:spPr>
        <p:txBody>
          <a:bodyPr>
            <a:normAutofit/>
          </a:bodyPr>
          <a:lstStyle/>
          <a:p>
            <a:r>
              <a:rPr lang="en-US" sz="1600" dirty="0"/>
              <a:t>The first method for </a:t>
            </a:r>
            <a:r>
              <a:rPr lang="en-US" sz="1600" dirty="0" smtClean="0"/>
              <a:t>review spam </a:t>
            </a:r>
            <a:r>
              <a:rPr lang="en-US" sz="1600" dirty="0"/>
              <a:t>detection was proposed in 2007 by Jindal and </a:t>
            </a:r>
            <a:r>
              <a:rPr lang="en-US" sz="1600" dirty="0" smtClean="0"/>
              <a:t>Liu.</a:t>
            </a:r>
            <a:r>
              <a:rPr lang="en-US" sz="1600" dirty="0"/>
              <a:t> The </a:t>
            </a:r>
            <a:r>
              <a:rPr lang="en-US" sz="1600" dirty="0" smtClean="0"/>
              <a:t>data was </a:t>
            </a:r>
            <a:r>
              <a:rPr lang="en-US" sz="1600" dirty="0"/>
              <a:t>taken from amazon.com and included 5.18 </a:t>
            </a:r>
            <a:r>
              <a:rPr lang="en-US" sz="1600" dirty="0" smtClean="0"/>
              <a:t>million reviews </a:t>
            </a:r>
            <a:r>
              <a:rPr lang="en-US" sz="1600" dirty="0"/>
              <a:t>and 2.14 million reviewers.</a:t>
            </a:r>
          </a:p>
          <a:p>
            <a:endParaRPr lang="en-US" sz="1600" dirty="0"/>
          </a:p>
          <a:p>
            <a:pPr marL="0" indent="0">
              <a:buNone/>
            </a:pPr>
            <a:r>
              <a:rPr lang="en-GB" sz="1600" dirty="0" smtClean="0"/>
              <a:t>        Review </a:t>
            </a:r>
            <a:r>
              <a:rPr lang="en-GB" sz="1600" dirty="0"/>
              <a:t>spam has been categorized into three groups, proposed by Dixit </a:t>
            </a:r>
            <a:endParaRPr lang="en-GB" sz="1600" dirty="0" smtClean="0"/>
          </a:p>
          <a:p>
            <a:pPr marL="0" indent="0">
              <a:buNone/>
            </a:pPr>
            <a:r>
              <a:rPr lang="en-GB" sz="1600" dirty="0"/>
              <a:t> </a:t>
            </a:r>
            <a:r>
              <a:rPr lang="en-GB" sz="1600" dirty="0" smtClean="0"/>
              <a:t>        </a:t>
            </a:r>
            <a:r>
              <a:rPr lang="en-GB" sz="1600" dirty="0" err="1" smtClean="0"/>
              <a:t>i.e</a:t>
            </a:r>
            <a:r>
              <a:rPr lang="en-GB" sz="1600" dirty="0" smtClean="0"/>
              <a:t>-Untruthful reviews,non reviews and reviews on brand.</a:t>
            </a:r>
          </a:p>
          <a:p>
            <a:pPr marL="0" indent="0">
              <a:buNone/>
            </a:pPr>
            <a:endParaRPr lang="en-GB" sz="1600" dirty="0"/>
          </a:p>
          <a:p>
            <a:pPr marL="0" indent="0">
              <a:buNone/>
            </a:pPr>
            <a:r>
              <a:rPr lang="en-GB" sz="1600" dirty="0" smtClean="0"/>
              <a:t>       </a:t>
            </a:r>
            <a:r>
              <a:rPr lang="en-US" sz="1600" dirty="0" smtClean="0"/>
              <a:t>Fei  </a:t>
            </a:r>
            <a:r>
              <a:rPr lang="en-US" sz="1600" dirty="0"/>
              <a:t>observed that using </a:t>
            </a:r>
            <a:r>
              <a:rPr lang="en-US" sz="1600" dirty="0" smtClean="0"/>
              <a:t>single word features </a:t>
            </a:r>
            <a:r>
              <a:rPr lang="en-US" sz="1600" dirty="0"/>
              <a:t>alone proved inadequate for </a:t>
            </a:r>
            <a:endParaRPr lang="en-US" sz="1600" dirty="0" smtClean="0"/>
          </a:p>
          <a:p>
            <a:pPr marL="0" indent="0">
              <a:buNone/>
            </a:pPr>
            <a:r>
              <a:rPr lang="en-US" sz="1600" dirty="0"/>
              <a:t>       supervised learning when learners were trained using synthetic fake reviews, </a:t>
            </a:r>
            <a:endParaRPr lang="en-US" sz="1600" dirty="0" smtClean="0"/>
          </a:p>
          <a:p>
            <a:pPr marL="0" indent="0">
              <a:buNone/>
            </a:pPr>
            <a:r>
              <a:rPr lang="en-US" sz="1600" dirty="0"/>
              <a:t> </a:t>
            </a:r>
            <a:r>
              <a:rPr lang="en-US" sz="1600" dirty="0" smtClean="0"/>
              <a:t>      since the features being created were not present in real-world fake reviews.</a:t>
            </a:r>
          </a:p>
          <a:p>
            <a:pPr marL="0" indent="0">
              <a:buNone/>
            </a:pPr>
            <a:endParaRPr lang="en-US" sz="1600" dirty="0"/>
          </a:p>
        </p:txBody>
      </p:sp>
    </p:spTree>
    <p:extLst>
      <p:ext uri="{BB962C8B-B14F-4D97-AF65-F5344CB8AC3E}">
        <p14:creationId xmlns:p14="http://schemas.microsoft.com/office/powerpoint/2010/main" val="3077764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Literature review</a:t>
            </a:r>
            <a:endParaRPr lang="en-US" sz="3200" b="1" dirty="0"/>
          </a:p>
        </p:txBody>
      </p:sp>
      <p:sp>
        <p:nvSpPr>
          <p:cNvPr id="3" name="Content Placeholder 2"/>
          <p:cNvSpPr>
            <a:spLocks noGrp="1"/>
          </p:cNvSpPr>
          <p:nvPr>
            <p:ph idx="1"/>
          </p:nvPr>
        </p:nvSpPr>
        <p:spPr/>
        <p:txBody>
          <a:bodyPr>
            <a:normAutofit/>
          </a:bodyPr>
          <a:lstStyle/>
          <a:p>
            <a:r>
              <a:rPr lang="en-US" sz="1600" dirty="0"/>
              <a:t>Li </a:t>
            </a:r>
            <a:r>
              <a:rPr lang="en-US" sz="1600" dirty="0" smtClean="0"/>
              <a:t> </a:t>
            </a:r>
            <a:r>
              <a:rPr lang="en-US" sz="1600" dirty="0"/>
              <a:t>analyzed a range of disappointing indicators for detecting fake reviews. They also found that the combination of several features such as </a:t>
            </a:r>
            <a:r>
              <a:rPr lang="en-US" sz="1600" dirty="0" smtClean="0"/>
              <a:t>Bag of words and POS </a:t>
            </a:r>
            <a:r>
              <a:rPr lang="en-GB" sz="1600" dirty="0" smtClean="0"/>
              <a:t>allows </a:t>
            </a:r>
            <a:r>
              <a:rPr lang="en-GB" sz="1600" dirty="0"/>
              <a:t>for greater accuracy in detection. </a:t>
            </a:r>
            <a:endParaRPr lang="en-GB" sz="1600" dirty="0" smtClean="0"/>
          </a:p>
          <a:p>
            <a:r>
              <a:rPr lang="en-US" sz="1600" dirty="0"/>
              <a:t>The techniques supervised like Liu </a:t>
            </a:r>
            <a:r>
              <a:rPr lang="en-US" sz="1600" dirty="0" smtClean="0"/>
              <a:t>used </a:t>
            </a:r>
            <a:r>
              <a:rPr lang="en-US" sz="1600" dirty="0"/>
              <a:t>the Bayesian approach and laid out a clustering problem with opinion spam sensing. Mukherjee </a:t>
            </a:r>
            <a:r>
              <a:rPr lang="en-US" sz="1600" dirty="0" smtClean="0"/>
              <a:t>although used </a:t>
            </a:r>
            <a:r>
              <a:rPr lang="en-US" sz="1600" dirty="0"/>
              <a:t>the Support Vector Machine (SVM) as a </a:t>
            </a:r>
            <a:r>
              <a:rPr lang="en-US" sz="1600" dirty="0" smtClean="0"/>
              <a:t>classification. </a:t>
            </a:r>
            <a:endParaRPr lang="en-US" sz="1600" dirty="0"/>
          </a:p>
        </p:txBody>
      </p:sp>
    </p:spTree>
    <p:extLst>
      <p:ext uri="{BB962C8B-B14F-4D97-AF65-F5344CB8AC3E}">
        <p14:creationId xmlns:p14="http://schemas.microsoft.com/office/powerpoint/2010/main" val="786273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b="1" dirty="0" smtClean="0"/>
              <a:t>Objective</a:t>
            </a:r>
            <a:r>
              <a:rPr lang="en-US" sz="3200" dirty="0" smtClean="0"/>
              <a:t> </a:t>
            </a:r>
            <a:endParaRPr lang="en-US" sz="3200" dirty="0"/>
          </a:p>
        </p:txBody>
      </p:sp>
      <p:sp>
        <p:nvSpPr>
          <p:cNvPr id="3" name="Content Placeholder 2"/>
          <p:cNvSpPr>
            <a:spLocks noGrp="1"/>
          </p:cNvSpPr>
          <p:nvPr>
            <p:ph idx="1"/>
          </p:nvPr>
        </p:nvSpPr>
        <p:spPr/>
        <p:txBody>
          <a:bodyPr/>
          <a:lstStyle/>
          <a:p>
            <a:r>
              <a:rPr lang="en-GB" sz="1600" dirty="0" smtClean="0"/>
              <a:t>Extraction </a:t>
            </a:r>
            <a:r>
              <a:rPr lang="en-GB" sz="1600" dirty="0"/>
              <a:t>of useful review characteristics </a:t>
            </a:r>
            <a:r>
              <a:rPr lang="en-GB" sz="1600" dirty="0" smtClean="0"/>
              <a:t>from the </a:t>
            </a:r>
            <a:r>
              <a:rPr lang="en-GB" sz="1600" dirty="0" smtClean="0"/>
              <a:t>text</a:t>
            </a:r>
            <a:r>
              <a:rPr lang="en-GB" sz="1600" dirty="0" smtClean="0"/>
              <a:t>.</a:t>
            </a:r>
          </a:p>
          <a:p>
            <a:r>
              <a:rPr lang="en-GB" sz="1600" dirty="0" smtClean="0"/>
              <a:t>Application </a:t>
            </a:r>
            <a:r>
              <a:rPr lang="en-GB" sz="1600" dirty="0"/>
              <a:t>of suitable machine learning algorithm on the extracted features to detect spam reviews.</a:t>
            </a:r>
            <a:endParaRPr lang="en-US" sz="1600" dirty="0"/>
          </a:p>
          <a:p>
            <a:r>
              <a:rPr lang="en-GB" sz="1600" dirty="0"/>
              <a:t>Increase the accuracy of the machine learning model.</a:t>
            </a:r>
            <a:endParaRPr lang="en-US" sz="1600" dirty="0"/>
          </a:p>
          <a:p>
            <a:endParaRPr lang="en-US" sz="2000" dirty="0"/>
          </a:p>
        </p:txBody>
      </p:sp>
    </p:spTree>
    <p:extLst>
      <p:ext uri="{BB962C8B-B14F-4D97-AF65-F5344CB8AC3E}">
        <p14:creationId xmlns:p14="http://schemas.microsoft.com/office/powerpoint/2010/main" val="1754162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Types of Machine learning </a:t>
            </a:r>
            <a:br>
              <a:rPr lang="en-US" sz="3200" b="1" dirty="0" smtClean="0"/>
            </a:br>
            <a:r>
              <a:rPr lang="en-US" sz="3200" b="1" dirty="0"/>
              <a:t> </a:t>
            </a:r>
            <a:r>
              <a:rPr lang="en-US" sz="3200" b="1" dirty="0" smtClean="0"/>
              <a:t> </a:t>
            </a:r>
            <a:r>
              <a:rPr lang="en-US" sz="3200" b="1" dirty="0"/>
              <a:t>algorithm</a:t>
            </a:r>
          </a:p>
        </p:txBody>
      </p:sp>
      <p:pic>
        <p:nvPicPr>
          <p:cNvPr id="4" name="Content Placeholder 3"/>
          <p:cNvPicPr>
            <a:picLocks noGrp="1" noChangeAspect="1"/>
          </p:cNvPicPr>
          <p:nvPr>
            <p:ph idx="1"/>
          </p:nvPr>
        </p:nvPicPr>
        <p:blipFill>
          <a:blip r:embed="rId2"/>
          <a:stretch>
            <a:fillRect/>
          </a:stretch>
        </p:blipFill>
        <p:spPr>
          <a:xfrm>
            <a:off x="2503330" y="1268413"/>
            <a:ext cx="6077266" cy="3419475"/>
          </a:xfrm>
          <a:prstGeom prst="rect">
            <a:avLst/>
          </a:prstGeom>
        </p:spPr>
      </p:pic>
    </p:spTree>
    <p:extLst>
      <p:ext uri="{BB962C8B-B14F-4D97-AF65-F5344CB8AC3E}">
        <p14:creationId xmlns:p14="http://schemas.microsoft.com/office/powerpoint/2010/main" val="138234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1422</Words>
  <Application>Microsoft Office PowerPoint</Application>
  <PresentationFormat>On-screen Show (16:9)</PresentationFormat>
  <Paragraphs>166</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Times New Roman</vt:lpstr>
      <vt:lpstr>Office Theme</vt:lpstr>
      <vt:lpstr>Review Spam Detection using supervised learning classifier</vt:lpstr>
      <vt:lpstr>              Review Spam Detection using supervised learning classifier</vt:lpstr>
      <vt:lpstr>                     Introduction</vt:lpstr>
      <vt:lpstr>             Spam Filtering Algorithms</vt:lpstr>
      <vt:lpstr>     Statistics related to Online reviews</vt:lpstr>
      <vt:lpstr>           Literature review</vt:lpstr>
      <vt:lpstr>             Literature review</vt:lpstr>
      <vt:lpstr>                      Objective </vt:lpstr>
      <vt:lpstr> Types of Machine learning    algorithm</vt:lpstr>
      <vt:lpstr>                     Project Dataset</vt:lpstr>
      <vt:lpstr>Screenshot of the data</vt:lpstr>
      <vt:lpstr>                 Methodology</vt:lpstr>
      <vt:lpstr>Data Preprocessing</vt:lpstr>
      <vt:lpstr>Data Preprocessing</vt:lpstr>
      <vt:lpstr>Features Extraction</vt:lpstr>
      <vt:lpstr>Bag of Words</vt:lpstr>
      <vt:lpstr>                       Bag of words model</vt:lpstr>
      <vt:lpstr>Term Frequency Inverse Document Frequency</vt:lpstr>
      <vt:lpstr>                           TFIDF model</vt:lpstr>
      <vt:lpstr>Parts of speech count</vt:lpstr>
      <vt:lpstr>                             Parts of speech count</vt:lpstr>
      <vt:lpstr>Review length</vt:lpstr>
      <vt:lpstr>PowerPoint Presentation</vt:lpstr>
      <vt:lpstr>Sentiment polarity</vt:lpstr>
      <vt:lpstr>Edit Distance</vt:lpstr>
      <vt:lpstr>                            Edit Distance</vt:lpstr>
      <vt:lpstr>Splitting of Data into training and testing</vt:lpstr>
      <vt:lpstr>             Naïve Bayes algorithm</vt:lpstr>
      <vt:lpstr>Logistic Regression</vt:lpstr>
      <vt:lpstr>Dimension Reduction</vt:lpstr>
      <vt:lpstr>Results and Analysis</vt:lpstr>
      <vt:lpstr>BOW model</vt:lpstr>
      <vt:lpstr>Bow+Tfidf model</vt:lpstr>
      <vt:lpstr>Bow+Tfidf+POS model</vt:lpstr>
      <vt:lpstr>Bow+Tfidf+POS+RL model</vt:lpstr>
      <vt:lpstr>Bow+Tfidf+POS+RL+SP model</vt:lpstr>
      <vt:lpstr>Bow+Tfidf+POS+RL+SP+ED model</vt:lpstr>
      <vt:lpstr>         Model performance of Naïve Bayes</vt:lpstr>
      <vt:lpstr>         Model performance of Logistic Regression</vt:lpstr>
      <vt:lpstr>          Model performance comparison</vt:lpstr>
      <vt:lpstr>Linear Discriminant Analysis</vt:lpstr>
      <vt:lpstr>Conclusion</vt:lpstr>
      <vt:lpstr>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2020-06-08T12:30:32Z</dcterms:modified>
</cp:coreProperties>
</file>