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ec231b0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ec231b0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ec231b0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ec231b0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3150" y="0"/>
            <a:ext cx="8149500" cy="196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latin typeface="Cambria"/>
                <a:ea typeface="Cambria"/>
                <a:cs typeface="Cambria"/>
                <a:sym typeface="Cambria"/>
              </a:rPr>
              <a:t>                                                   </a:t>
            </a:r>
            <a:r>
              <a:rPr b="1" lang="en" sz="2400">
                <a:latin typeface="Cambria"/>
                <a:ea typeface="Cambria"/>
                <a:cs typeface="Cambria"/>
                <a:sym typeface="Cambria"/>
              </a:rPr>
              <a:t>CSE431</a:t>
            </a:r>
            <a:endParaRPr b="1" sz="2400">
              <a:latin typeface="Cambria"/>
              <a:ea typeface="Cambria"/>
              <a:cs typeface="Cambria"/>
              <a:sym typeface="Cambria"/>
            </a:endParaRPr>
          </a:p>
          <a:p>
            <a:pPr indent="0" lvl="0" marL="0" rtl="0" algn="l">
              <a:spcBef>
                <a:spcPts val="0"/>
              </a:spcBef>
              <a:spcAft>
                <a:spcPts val="0"/>
              </a:spcAft>
              <a:buNone/>
            </a:pPr>
            <a:r>
              <a:rPr lang="en" sz="2400">
                <a:latin typeface="Cambria"/>
                <a:ea typeface="Cambria"/>
                <a:cs typeface="Cambria"/>
                <a:sym typeface="Cambria"/>
              </a:rPr>
              <a:t>                                Individual Submission-2</a:t>
            </a:r>
            <a:endParaRPr sz="2400">
              <a:latin typeface="Cambria"/>
              <a:ea typeface="Cambria"/>
              <a:cs typeface="Cambria"/>
              <a:sym typeface="Cambria"/>
            </a:endParaRPr>
          </a:p>
          <a:p>
            <a:pPr indent="0" lvl="0" marL="0" rtl="0" algn="l">
              <a:spcBef>
                <a:spcPts val="0"/>
              </a:spcBef>
              <a:spcAft>
                <a:spcPts val="0"/>
              </a:spcAft>
              <a:buNone/>
            </a:pPr>
            <a:r>
              <a:rPr lang="en" sz="2200">
                <a:latin typeface="Cambria"/>
                <a:ea typeface="Cambria"/>
                <a:cs typeface="Cambria"/>
                <a:sym typeface="Cambria"/>
              </a:rPr>
              <a:t>Counterfactually Augmented Data and Unintended Bias: The Case of Sexism and Hate Speech Detection</a:t>
            </a:r>
            <a:endParaRPr sz="2100">
              <a:latin typeface="Cambria"/>
              <a:ea typeface="Cambria"/>
              <a:cs typeface="Cambria"/>
              <a:sym typeface="Cambria"/>
            </a:endParaRPr>
          </a:p>
        </p:txBody>
      </p:sp>
      <p:sp>
        <p:nvSpPr>
          <p:cNvPr id="68" name="Google Shape;68;p13"/>
          <p:cNvSpPr txBox="1"/>
          <p:nvPr>
            <p:ph idx="1" type="subTitle"/>
          </p:nvPr>
        </p:nvSpPr>
        <p:spPr>
          <a:xfrm>
            <a:off x="390525" y="2238075"/>
            <a:ext cx="8222100" cy="21987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1840">
                <a:latin typeface="Cambria"/>
                <a:ea typeface="Cambria"/>
                <a:cs typeface="Cambria"/>
                <a:sym typeface="Cambria"/>
              </a:rPr>
              <a:t>Name- Dipannita Baidya</a:t>
            </a:r>
            <a:endParaRPr sz="1840">
              <a:latin typeface="Cambria"/>
              <a:ea typeface="Cambria"/>
              <a:cs typeface="Cambria"/>
              <a:sym typeface="Cambria"/>
            </a:endParaRPr>
          </a:p>
          <a:p>
            <a:pPr indent="0" lvl="0" marL="0" rtl="0" algn="l">
              <a:lnSpc>
                <a:spcPct val="80000"/>
              </a:lnSpc>
              <a:spcBef>
                <a:spcPts val="0"/>
              </a:spcBef>
              <a:spcAft>
                <a:spcPts val="0"/>
              </a:spcAft>
              <a:buSzPts val="935"/>
              <a:buNone/>
            </a:pPr>
            <a:r>
              <a:rPr lang="en" sz="1840">
                <a:latin typeface="Cambria"/>
                <a:ea typeface="Cambria"/>
                <a:cs typeface="Cambria"/>
                <a:sym typeface="Cambria"/>
              </a:rPr>
              <a:t>ID-23341069</a:t>
            </a:r>
            <a:endParaRPr sz="1840">
              <a:latin typeface="Cambria"/>
              <a:ea typeface="Cambria"/>
              <a:cs typeface="Cambria"/>
              <a:sym typeface="Cambria"/>
            </a:endParaRPr>
          </a:p>
          <a:p>
            <a:pPr indent="0" lvl="0" marL="0" rtl="0" algn="l">
              <a:lnSpc>
                <a:spcPct val="80000"/>
              </a:lnSpc>
              <a:spcBef>
                <a:spcPts val="0"/>
              </a:spcBef>
              <a:spcAft>
                <a:spcPts val="0"/>
              </a:spcAft>
              <a:buSzPts val="935"/>
              <a:buNone/>
            </a:pPr>
            <a:r>
              <a:rPr lang="en" sz="1840">
                <a:latin typeface="Cambria"/>
                <a:ea typeface="Cambria"/>
                <a:cs typeface="Cambria"/>
                <a:sym typeface="Cambria"/>
              </a:rPr>
              <a:t>Section-2</a:t>
            </a:r>
            <a:endParaRPr sz="1840">
              <a:latin typeface="Cambria"/>
              <a:ea typeface="Cambria"/>
              <a:cs typeface="Cambria"/>
              <a:sym typeface="Cambria"/>
            </a:endParaRPr>
          </a:p>
          <a:p>
            <a:pPr indent="0" lvl="0" marL="0" rtl="0" algn="l">
              <a:lnSpc>
                <a:spcPct val="80000"/>
              </a:lnSpc>
              <a:spcBef>
                <a:spcPts val="0"/>
              </a:spcBef>
              <a:spcAft>
                <a:spcPts val="0"/>
              </a:spcAft>
              <a:buSzPts val="935"/>
              <a:buNone/>
            </a:pPr>
            <a:r>
              <a:rPr lang="en" sz="1840">
                <a:latin typeface="Cambria"/>
                <a:ea typeface="Cambria"/>
                <a:cs typeface="Cambria"/>
                <a:sym typeface="Cambria"/>
              </a:rPr>
              <a:t>Team-9 </a:t>
            </a:r>
            <a:endParaRPr sz="1840">
              <a:latin typeface="Cambria"/>
              <a:ea typeface="Cambria"/>
              <a:cs typeface="Cambria"/>
              <a:sym typeface="Cambria"/>
            </a:endParaRPr>
          </a:p>
          <a:p>
            <a:pPr indent="0" lvl="0" marL="0" rtl="0" algn="l">
              <a:spcBef>
                <a:spcPts val="0"/>
              </a:spcBef>
              <a:spcAft>
                <a:spcPts val="0"/>
              </a:spcAft>
              <a:buNone/>
            </a:pPr>
            <a:r>
              <a:rPr lang="en" sz="1600">
                <a:latin typeface="Times New Roman"/>
                <a:ea typeface="Times New Roman"/>
                <a:cs typeface="Times New Roman"/>
                <a:sym typeface="Times New Roman"/>
              </a:rPr>
              <a:t>Student Tutor (ST) : Ehsanur Rahman Rhythm</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Research Assistants (RA) : Humaion Kabir Mehedi and Sania Azhmee Bhuiyan</a:t>
            </a:r>
            <a:endParaRPr sz="1840">
              <a:latin typeface="Cambria"/>
              <a:ea typeface="Cambria"/>
              <a:cs typeface="Cambria"/>
              <a:sym typeface="Cambria"/>
            </a:endParaRPr>
          </a:p>
        </p:txBody>
      </p:sp>
      <p:sp>
        <p:nvSpPr>
          <p:cNvPr id="69" name="Google Shape;69;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600"/>
              <a:t>‹#›</a:t>
            </a:fld>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463150"/>
            <a:ext cx="7534500" cy="4083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2100">
                <a:latin typeface="Times New Roman"/>
                <a:ea typeface="Times New Roman"/>
                <a:cs typeface="Times New Roman"/>
                <a:sym typeface="Times New Roman"/>
              </a:rPr>
              <a:t>INTRODUCTION-</a:t>
            </a:r>
            <a:endParaRPr b="1" sz="21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2000">
                <a:latin typeface="Cambria"/>
                <a:ea typeface="Cambria"/>
                <a:cs typeface="Cambria"/>
                <a:sym typeface="Cambria"/>
              </a:rPr>
              <a:t>In today's world, one area where Unintended bias is particularly pressing is in the realm of sexism and hate speech detection. Unintended bias in the identification of sexism and hate speech is a complicated problem that needs careful examination. As we'll discuss in this presentation, the algorithms used for these tasks can be prone to unintentional bias, which can have serious negative consequences for marginalized groups. In this case the hope is- by using counterfactually augmented data, we can mitigate this bias and create more equitable systems.</a:t>
            </a:r>
            <a:endParaRPr sz="2000">
              <a:latin typeface="Cambria"/>
              <a:ea typeface="Cambria"/>
              <a:cs typeface="Cambria"/>
              <a:sym typeface="Cambria"/>
            </a:endParaRPr>
          </a:p>
          <a:p>
            <a:pPr indent="0" lvl="0" marL="0" rtl="0" algn="l">
              <a:spcBef>
                <a:spcPts val="1200"/>
              </a:spcBef>
              <a:spcAft>
                <a:spcPts val="0"/>
              </a:spcAft>
              <a:buNone/>
            </a:pPr>
            <a:r>
              <a:t/>
            </a:r>
            <a:endParaRPr sz="1544">
              <a:latin typeface="Cambria"/>
              <a:ea typeface="Cambria"/>
              <a:cs typeface="Cambria"/>
              <a:sym typeface="Cambria"/>
            </a:endParaRPr>
          </a:p>
        </p:txBody>
      </p:sp>
      <p:sp>
        <p:nvSpPr>
          <p:cNvPr id="75" name="Google Shape;75;p14"/>
          <p:cNvSpPr txBox="1"/>
          <p:nvPr>
            <p:ph idx="12" type="sldNum"/>
          </p:nvPr>
        </p:nvSpPr>
        <p:spPr>
          <a:xfrm>
            <a:off x="8319103" y="4671250"/>
            <a:ext cx="7152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600"/>
              <a:t>‹#›</a:t>
            </a:fld>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2023275"/>
            <a:ext cx="8222100" cy="35298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None/>
            </a:pPr>
            <a:r>
              <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2022">
                <a:latin typeface="Times New Roman"/>
                <a:ea typeface="Times New Roman"/>
                <a:cs typeface="Times New Roman"/>
                <a:sym typeface="Times New Roman"/>
              </a:rPr>
              <a:t>What is basically Counterfactually augmented data?</a:t>
            </a:r>
            <a:endParaRPr b="1" sz="2022">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81" name="Google Shape;81;p15"/>
          <p:cNvSpPr txBox="1"/>
          <p:nvPr>
            <p:ph idx="1" type="body"/>
          </p:nvPr>
        </p:nvSpPr>
        <p:spPr>
          <a:xfrm>
            <a:off x="471900" y="1919075"/>
            <a:ext cx="4793400" cy="23226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800">
                <a:solidFill>
                  <a:srgbClr val="000000"/>
                </a:solidFill>
                <a:latin typeface="Times New Roman"/>
                <a:ea typeface="Times New Roman"/>
                <a:cs typeface="Times New Roman"/>
                <a:sym typeface="Times New Roman"/>
              </a:rPr>
              <a:t>Counterfactually augmented data  is a technique used in machine learning to mitigate unintended bias. It involves creating hypothetical examples of the data that could have been observed, but were not. </a:t>
            </a:r>
            <a:endParaRPr>
              <a:solidFill>
                <a:srgbClr val="000000"/>
              </a:solidFill>
            </a:endParaRPr>
          </a:p>
        </p:txBody>
      </p:sp>
      <p:sp>
        <p:nvSpPr>
          <p:cNvPr id="82" name="Google Shape;82;p15"/>
          <p:cNvSpPr txBox="1"/>
          <p:nvPr>
            <p:ph idx="2" type="body"/>
          </p:nvPr>
        </p:nvSpPr>
        <p:spPr>
          <a:xfrm>
            <a:off x="5594475" y="1919075"/>
            <a:ext cx="3303000" cy="2147100"/>
          </a:xfrm>
          <a:prstGeom prst="rect">
            <a:avLst/>
          </a:prstGeom>
        </p:spPr>
        <p:txBody>
          <a:bodyPr anchorCtr="0" anchor="t" bIns="91425" lIns="91425" spcFirstLastPara="1" rIns="91425" wrap="square" tIns="91425">
            <a:spAutoFit/>
          </a:bodyPr>
          <a:lstStyle/>
          <a:p>
            <a:pPr indent="0" lvl="0" marL="0" rtl="0" algn="l">
              <a:spcBef>
                <a:spcPts val="1200"/>
              </a:spcBef>
              <a:spcAft>
                <a:spcPts val="0"/>
              </a:spcAft>
              <a:buNone/>
            </a:pPr>
            <a:r>
              <a:rPr lang="en" sz="1800">
                <a:solidFill>
                  <a:srgbClr val="000000"/>
                </a:solidFill>
                <a:latin typeface="Times New Roman"/>
                <a:ea typeface="Times New Roman"/>
                <a:cs typeface="Times New Roman"/>
                <a:sym typeface="Times New Roman"/>
              </a:rPr>
              <a:t>By comparing the predictions made on the actual data with those made on the counterfactual data, we can identify and correct for biases in the model.</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83" name="Google Shape;83;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600"/>
              <a:t>‹#›</a:t>
            </a:fld>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719125" y="572850"/>
            <a:ext cx="2498700" cy="11823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CAD CATEGORIES-</a:t>
            </a:r>
            <a:endParaRPr b="1" sz="18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89" name="Google Shape;89;p16"/>
          <p:cNvSpPr txBox="1"/>
          <p:nvPr>
            <p:ph idx="1" type="body"/>
          </p:nvPr>
        </p:nvSpPr>
        <p:spPr>
          <a:xfrm>
            <a:off x="3449325" y="1438225"/>
            <a:ext cx="5301900" cy="319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chemeClr val="dk2"/>
                </a:solidFill>
              </a:rPr>
              <a:t> </a:t>
            </a:r>
            <a:r>
              <a:rPr lang="en" sz="1800">
                <a:solidFill>
                  <a:schemeClr val="dk2"/>
                </a:solidFill>
                <a:latin typeface="Times New Roman"/>
                <a:ea typeface="Times New Roman"/>
                <a:cs typeface="Times New Roman"/>
                <a:sym typeface="Times New Roman"/>
              </a:rPr>
              <a:t>Counterfactually augmented data has Two categories: </a:t>
            </a:r>
            <a:endParaRPr sz="18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800">
                <a:solidFill>
                  <a:schemeClr val="dk2"/>
                </a:solidFill>
                <a:latin typeface="Times New Roman"/>
                <a:ea typeface="Times New Roman"/>
                <a:cs typeface="Times New Roman"/>
                <a:sym typeface="Times New Roman"/>
              </a:rPr>
              <a:t>(1) Construct-driven CAD- belong to address specific biases </a:t>
            </a:r>
            <a:endParaRPr sz="18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800">
                <a:solidFill>
                  <a:schemeClr val="dk2"/>
                </a:solidFill>
                <a:latin typeface="Times New Roman"/>
                <a:ea typeface="Times New Roman"/>
                <a:cs typeface="Times New Roman"/>
                <a:sym typeface="Times New Roman"/>
              </a:rPr>
              <a:t>(2)Construct-agnostic CAD- doesn’t belong to any particular bias. </a:t>
            </a:r>
            <a:r>
              <a:rPr lang="en" sz="1800">
                <a:solidFill>
                  <a:schemeClr val="dk2"/>
                </a:solidFill>
              </a:rPr>
              <a:t> </a:t>
            </a:r>
            <a:endParaRPr sz="1800">
              <a:solidFill>
                <a:schemeClr val="dk2"/>
              </a:solidFill>
            </a:endParaRPr>
          </a:p>
          <a:p>
            <a:pPr indent="0" lvl="0" marL="0" rtl="0" algn="l">
              <a:spcBef>
                <a:spcPts val="1200"/>
              </a:spcBef>
              <a:spcAft>
                <a:spcPts val="1200"/>
              </a:spcAft>
              <a:buNone/>
            </a:pPr>
            <a:r>
              <a:t/>
            </a:r>
            <a:endParaRPr/>
          </a:p>
        </p:txBody>
      </p:sp>
      <p:sp>
        <p:nvSpPr>
          <p:cNvPr id="90" name="Google Shape;90;p16"/>
          <p:cNvSpPr txBox="1"/>
          <p:nvPr>
            <p:ph idx="12" type="sldNum"/>
          </p:nvPr>
        </p:nvSpPr>
        <p:spPr>
          <a:xfrm>
            <a:off x="8499141" y="468344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t>‹#›</a:t>
            </a:fld>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60950" y="1486975"/>
            <a:ext cx="7668600" cy="3208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LO</a:t>
            </a:r>
            <a:r>
              <a:rPr b="1" lang="en" sz="1800">
                <a:highlight>
                  <a:schemeClr val="dk1"/>
                </a:highlight>
                <a:latin typeface="Times New Roman"/>
                <a:ea typeface="Times New Roman"/>
                <a:cs typeface="Times New Roman"/>
                <a:sym typeface="Times New Roman"/>
              </a:rPr>
              <a:t>GISTIC REGRESSION-</a:t>
            </a:r>
            <a:endParaRPr b="1" sz="1800">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rgbClr val="000000"/>
                </a:solidFill>
                <a:highlight>
                  <a:schemeClr val="dk1"/>
                </a:highlight>
              </a:rPr>
              <a:t> </a:t>
            </a:r>
            <a:r>
              <a:rPr lang="en" sz="1977">
                <a:highlight>
                  <a:schemeClr val="dk1"/>
                </a:highlight>
                <a:latin typeface="Times New Roman"/>
                <a:ea typeface="Times New Roman"/>
                <a:cs typeface="Times New Roman"/>
                <a:sym typeface="Times New Roman"/>
              </a:rPr>
              <a:t>Logistic Regression with a TF-IDF bag-of-words representation can be used to identify patterns in language that may perpetuate unintended bias.</a:t>
            </a:r>
            <a:endParaRPr sz="1977">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977">
              <a:highlight>
                <a:schemeClr val="dk1"/>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FINETUNED-BERT-</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2000">
                <a:latin typeface="Times New Roman"/>
                <a:ea typeface="Times New Roman"/>
                <a:cs typeface="Times New Roman"/>
                <a:sym typeface="Times New Roman"/>
              </a:rPr>
              <a:t>Finetuned-BERT is a state-of-the-art natural language processing model.</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2000">
                <a:latin typeface="Times New Roman"/>
                <a:ea typeface="Times New Roman"/>
                <a:cs typeface="Times New Roman"/>
                <a:sym typeface="Times New Roman"/>
              </a:rPr>
              <a:t>This makes it possible to make extremely accurate forecasts and effectively reduce unintentional bias.</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700">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p:txBody>
      </p:sp>
      <p:sp>
        <p:nvSpPr>
          <p:cNvPr id="96" name="Google Shape;96;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600"/>
              <a:t>‹#›</a:t>
            </a:fld>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4790025" y="1535725"/>
            <a:ext cx="3912475" cy="2181725"/>
          </a:xfrm>
          <a:prstGeom prst="rect">
            <a:avLst/>
          </a:prstGeom>
          <a:noFill/>
          <a:ln>
            <a:noFill/>
          </a:ln>
        </p:spPr>
      </p:pic>
      <p:sp>
        <p:nvSpPr>
          <p:cNvPr id="102" name="Google Shape;102;p18"/>
          <p:cNvSpPr txBox="1"/>
          <p:nvPr/>
        </p:nvSpPr>
        <p:spPr>
          <a:xfrm>
            <a:off x="353475" y="1018275"/>
            <a:ext cx="4218600" cy="36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800">
                <a:solidFill>
                  <a:schemeClr val="dk2"/>
                </a:solidFill>
                <a:latin typeface="Times New Roman"/>
                <a:ea typeface="Times New Roman"/>
                <a:cs typeface="Times New Roman"/>
                <a:sym typeface="Times New Roman"/>
              </a:rPr>
              <a:t>Results-</a:t>
            </a:r>
            <a:endParaRPr b="1" sz="18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solidFill>
                  <a:schemeClr val="dk2"/>
                </a:solidFill>
                <a:latin typeface="Times New Roman"/>
                <a:ea typeface="Times New Roman"/>
                <a:cs typeface="Times New Roman"/>
                <a:sym typeface="Times New Roman"/>
              </a:rPr>
              <a:t>(</a:t>
            </a:r>
            <a:r>
              <a:rPr lang="en" sz="2022">
                <a:solidFill>
                  <a:schemeClr val="dk2"/>
                </a:solidFill>
                <a:latin typeface="Times New Roman"/>
                <a:ea typeface="Times New Roman"/>
                <a:cs typeface="Times New Roman"/>
                <a:sym typeface="Times New Roman"/>
              </a:rPr>
              <a:t>1)CF models were more proficient in recognizing positive sentiment towards minorities.</a:t>
            </a:r>
            <a:endParaRPr sz="2022">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2022">
                <a:solidFill>
                  <a:schemeClr val="dk2"/>
                </a:solidFill>
                <a:latin typeface="Times New Roman"/>
                <a:ea typeface="Times New Roman"/>
                <a:cs typeface="Times New Roman"/>
                <a:sym typeface="Times New Roman"/>
              </a:rPr>
              <a:t>(2)CAD types minimize unintended bias without sacrificing F1 score, avoiding confounding identity words and hate speech.</a:t>
            </a:r>
            <a:endParaRPr sz="2022">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2"/>
              </a:solidFill>
              <a:latin typeface="Roboto"/>
              <a:ea typeface="Roboto"/>
              <a:cs typeface="Roboto"/>
              <a:sym typeface="Roboto"/>
            </a:endParaRPr>
          </a:p>
        </p:txBody>
      </p:sp>
      <p:sp>
        <p:nvSpPr>
          <p:cNvPr id="103" name="Google Shape;103;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t>‹#›</a:t>
            </a:fld>
            <a:endParaRPr b="1"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60950" y="914125"/>
            <a:ext cx="6852000" cy="21639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b="1" lang="en" sz="1800">
                <a:latin typeface="Times New Roman"/>
                <a:ea typeface="Times New Roman"/>
                <a:cs typeface="Times New Roman"/>
                <a:sym typeface="Times New Roman"/>
              </a:rPr>
              <a:t>Conclusion-</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800">
                <a:latin typeface="Times New Roman"/>
                <a:ea typeface="Times New Roman"/>
                <a:cs typeface="Times New Roman"/>
                <a:sym typeface="Times New Roman"/>
              </a:rPr>
              <a:t>Trained models have higher false positive rates compared to non-CAD models and there comes the role of CAD which is helpful in removing model robustness.</a:t>
            </a:r>
            <a:endParaRPr b="1" sz="1800">
              <a:latin typeface="Times New Roman"/>
              <a:ea typeface="Times New Roman"/>
              <a:cs typeface="Times New Roman"/>
              <a:sym typeface="Times New Roman"/>
            </a:endParaRPr>
          </a:p>
        </p:txBody>
      </p:sp>
      <p:sp>
        <p:nvSpPr>
          <p:cNvPr id="109" name="Google Shape;109;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t>‹#›</a:t>
            </a:fld>
            <a:endParaRPr b="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90250" y="743500"/>
            <a:ext cx="6810600" cy="3303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800">
                <a:latin typeface="Times New Roman"/>
                <a:ea typeface="Times New Roman"/>
                <a:cs typeface="Times New Roman"/>
                <a:sym typeface="Times New Roman"/>
              </a:rPr>
              <a:t>           THANK YOU!</a:t>
            </a:r>
            <a:endParaRPr sz="4800">
              <a:latin typeface="Times New Roman"/>
              <a:ea typeface="Times New Roman"/>
              <a:cs typeface="Times New Roman"/>
              <a:sym typeface="Times New Roman"/>
            </a:endParaRPr>
          </a:p>
        </p:txBody>
      </p:sp>
      <p:sp>
        <p:nvSpPr>
          <p:cNvPr id="115" name="Google Shape;115;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500"/>
              <a:t>‹#›</a:t>
            </a:fld>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