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1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40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1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84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6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12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4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1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8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5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D43C22-CD66-4E53-AEAE-611007023D3E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2380-DBA5-4F21-BC33-75707550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78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3BD2-7343-6B88-AC9F-CF3D1C1B7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CREDIT CARD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43657-4B3E-CB58-8210-AE179BE8A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WEEKLY STATUS REPORT</a:t>
            </a:r>
            <a:endParaRPr lang="en-IN" sz="3600" b="1" dirty="0"/>
          </a:p>
        </p:txBody>
      </p:sp>
      <p:pic>
        <p:nvPicPr>
          <p:cNvPr id="1026" name="Picture 2" descr="562,400+ Credit Card Stock Photos, Pictures &amp; Royalty-Free ...">
            <a:extLst>
              <a:ext uri="{FF2B5EF4-FFF2-40B4-BE49-F238E27FC236}">
                <a16:creationId xmlns:a16="http://schemas.microsoft.com/office/drawing/2014/main" id="{CF2FC322-5A20-AFDA-DAF9-EBEC8C81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92" y="2822864"/>
            <a:ext cx="4223904" cy="28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50D0C-55B7-EA2D-9F06-817DED215EF0}"/>
              </a:ext>
            </a:extLst>
          </p:cNvPr>
          <p:cNvSpPr txBox="1"/>
          <p:nvPr/>
        </p:nvSpPr>
        <p:spPr>
          <a:xfrm>
            <a:off x="1002890" y="629266"/>
            <a:ext cx="7315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Project Objective: </a:t>
            </a:r>
          </a:p>
          <a:p>
            <a:r>
              <a:rPr lang="en-US" sz="3600" dirty="0"/>
              <a:t>               </a:t>
            </a:r>
            <a:r>
              <a:rPr lang="en-US" sz="2400" dirty="0"/>
              <a:t>To develop a comprehensive credit card weekly dashboard that provides real-time insights into key performance metrics and trends, enabling stakeholders to monitor and analyze credit card operations effectively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9A7D82-1A97-4F74-A2B8-6DE02728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982" y="3466541"/>
            <a:ext cx="4139465" cy="27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4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41D7F-7C2C-77BC-B9AE-0A2BE91098E5}"/>
              </a:ext>
            </a:extLst>
          </p:cNvPr>
          <p:cNvSpPr txBox="1"/>
          <p:nvPr/>
        </p:nvSpPr>
        <p:spPr>
          <a:xfrm>
            <a:off x="1012164" y="761441"/>
            <a:ext cx="8121445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DAX Queries </a:t>
            </a:r>
          </a:p>
          <a:p>
            <a:r>
              <a:rPr lang="en-IN" sz="2000" dirty="0" err="1"/>
              <a:t>AgeGroup</a:t>
            </a:r>
            <a:r>
              <a:rPr lang="en-IN" sz="2000" dirty="0"/>
              <a:t> = SWITCH(</a:t>
            </a:r>
          </a:p>
          <a:p>
            <a:r>
              <a:rPr lang="en-IN" sz="2000" dirty="0"/>
              <a:t>TRUE(), </a:t>
            </a:r>
          </a:p>
          <a:p>
            <a:r>
              <a:rPr lang="en-IN" sz="2000" dirty="0"/>
              <a:t>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30, "20-30",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30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40, "30-40",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40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50, "40-50",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50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60, "50-60",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60, "60+", "unknown" ) </a:t>
            </a:r>
          </a:p>
          <a:p>
            <a:endParaRPr lang="en-IN" sz="2000" dirty="0"/>
          </a:p>
          <a:p>
            <a:r>
              <a:rPr lang="en-IN" sz="2000" dirty="0" err="1"/>
              <a:t>IncomeGroup</a:t>
            </a:r>
            <a:r>
              <a:rPr lang="en-IN" sz="2000" dirty="0"/>
              <a:t> = SWITCH( </a:t>
            </a:r>
          </a:p>
          <a:p>
            <a:r>
              <a:rPr lang="en-IN" sz="2000" dirty="0"/>
              <a:t>TRUE(),</a:t>
            </a:r>
          </a:p>
          <a:p>
            <a:r>
              <a:rPr lang="en-IN" sz="2000" dirty="0"/>
              <a:t> 'public </a:t>
            </a:r>
            <a:r>
              <a:rPr lang="en-IN" sz="2000" dirty="0" err="1"/>
              <a:t>cust_detail</a:t>
            </a:r>
            <a:r>
              <a:rPr lang="en-IN" sz="2000" dirty="0"/>
              <a:t>'[income] &lt; 35000, "Low", 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35000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'[income] = 70000, "High", "unknown</a:t>
            </a:r>
          </a:p>
        </p:txBody>
      </p:sp>
    </p:spTree>
    <p:extLst>
      <p:ext uri="{BB962C8B-B14F-4D97-AF65-F5344CB8AC3E}">
        <p14:creationId xmlns:p14="http://schemas.microsoft.com/office/powerpoint/2010/main" val="38354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FD0028-C6DC-598D-5246-9BFBA8D37E5B}"/>
              </a:ext>
            </a:extLst>
          </p:cNvPr>
          <p:cNvSpPr txBox="1"/>
          <p:nvPr/>
        </p:nvSpPr>
        <p:spPr>
          <a:xfrm>
            <a:off x="855405" y="1331703"/>
            <a:ext cx="961594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week_num2 = WEEKNUM('public </a:t>
            </a:r>
            <a:r>
              <a:rPr lang="en-IN" sz="2000" dirty="0" err="1"/>
              <a:t>cc_detail</a:t>
            </a:r>
            <a:r>
              <a:rPr lang="en-IN" sz="2000" dirty="0"/>
              <a:t>'[</a:t>
            </a:r>
            <a:r>
              <a:rPr lang="en-IN" sz="2000" dirty="0" err="1"/>
              <a:t>week_start_date</a:t>
            </a:r>
            <a:r>
              <a:rPr lang="en-IN" sz="2000" dirty="0"/>
              <a:t>]) </a:t>
            </a:r>
          </a:p>
          <a:p>
            <a:r>
              <a:rPr lang="en-IN" sz="2000" dirty="0"/>
              <a:t>Revenue = 'public </a:t>
            </a:r>
            <a:r>
              <a:rPr lang="en-IN" sz="2000" dirty="0" err="1"/>
              <a:t>cc_detail</a:t>
            </a:r>
            <a:r>
              <a:rPr lang="en-IN" sz="2000" dirty="0"/>
              <a:t>'[</a:t>
            </a:r>
            <a:r>
              <a:rPr lang="en-IN" sz="2000" dirty="0" err="1"/>
              <a:t>annual_fees</a:t>
            </a:r>
            <a:r>
              <a:rPr lang="en-IN" sz="2000" dirty="0"/>
              <a:t>] + 'public </a:t>
            </a:r>
            <a:r>
              <a:rPr lang="en-IN" sz="2000" dirty="0" err="1"/>
              <a:t>cc_detail</a:t>
            </a:r>
            <a:r>
              <a:rPr lang="en-IN" sz="2000" dirty="0"/>
              <a:t>'[</a:t>
            </a:r>
            <a:r>
              <a:rPr lang="en-IN" sz="2000" dirty="0" err="1"/>
              <a:t>total_trans_amt</a:t>
            </a:r>
            <a:r>
              <a:rPr lang="en-IN" sz="2000" dirty="0"/>
              <a:t>] + 'public </a:t>
            </a:r>
            <a:r>
              <a:rPr lang="en-IN" sz="2000" dirty="0" err="1"/>
              <a:t>cc_detail</a:t>
            </a:r>
            <a:r>
              <a:rPr lang="en-IN" sz="2000" dirty="0"/>
              <a:t>'[</a:t>
            </a:r>
            <a:r>
              <a:rPr lang="en-IN" sz="2000" dirty="0" err="1"/>
              <a:t>interest_earned</a:t>
            </a:r>
            <a:r>
              <a:rPr lang="en-IN" sz="2000" dirty="0"/>
              <a:t>] </a:t>
            </a:r>
          </a:p>
          <a:p>
            <a:endParaRPr lang="en-IN" sz="2000" dirty="0"/>
          </a:p>
          <a:p>
            <a:r>
              <a:rPr lang="en-IN" sz="2000" dirty="0" err="1"/>
              <a:t>Current_week_Reveneue</a:t>
            </a:r>
            <a:r>
              <a:rPr lang="en-IN" sz="2000" dirty="0"/>
              <a:t> = CALCULATE( SUM('public </a:t>
            </a:r>
            <a:r>
              <a:rPr lang="en-IN" sz="2000" dirty="0" err="1"/>
              <a:t>cc_detail</a:t>
            </a:r>
            <a:r>
              <a:rPr lang="en-IN" sz="2000" dirty="0"/>
              <a:t>'[Revenue]), FILTER( ALL('public </a:t>
            </a:r>
            <a:r>
              <a:rPr lang="en-IN" sz="2000" dirty="0" err="1"/>
              <a:t>cc_detail</a:t>
            </a:r>
            <a:r>
              <a:rPr lang="en-IN" sz="2000" dirty="0"/>
              <a:t>'), 'public </a:t>
            </a:r>
            <a:r>
              <a:rPr lang="en-IN" sz="2000" dirty="0" err="1"/>
              <a:t>cc_detail</a:t>
            </a:r>
            <a:r>
              <a:rPr lang="en-IN" sz="2000" dirty="0"/>
              <a:t>'[week_num2] = MAX('public </a:t>
            </a:r>
            <a:r>
              <a:rPr lang="en-IN" sz="2000" dirty="0" err="1"/>
              <a:t>cc_detail</a:t>
            </a:r>
            <a:r>
              <a:rPr lang="en-IN" sz="2000" dirty="0"/>
              <a:t>'[week_num2])))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  <a:r>
              <a:rPr lang="en-IN" sz="2000" dirty="0" err="1"/>
              <a:t>Previous_week_Reveneue</a:t>
            </a:r>
            <a:r>
              <a:rPr lang="en-IN" sz="2000" dirty="0"/>
              <a:t> = CALCULATE( SUM('public </a:t>
            </a:r>
            <a:r>
              <a:rPr lang="en-IN" sz="2000" dirty="0" err="1"/>
              <a:t>cc_detail</a:t>
            </a:r>
            <a:r>
              <a:rPr lang="en-IN" sz="2000" dirty="0"/>
              <a:t>'[Revenue]), FILTER( ALL('public </a:t>
            </a:r>
            <a:r>
              <a:rPr lang="en-IN" sz="2000" dirty="0" err="1"/>
              <a:t>cc_detail</a:t>
            </a:r>
            <a:r>
              <a:rPr lang="en-IN" sz="2000" dirty="0"/>
              <a:t>'), 'public </a:t>
            </a:r>
            <a:r>
              <a:rPr lang="en-IN" sz="2000" dirty="0" err="1"/>
              <a:t>cc_detail</a:t>
            </a:r>
            <a:r>
              <a:rPr lang="en-IN" sz="2000" dirty="0"/>
              <a:t>'[week_num2] = MAX('public </a:t>
            </a:r>
            <a:r>
              <a:rPr lang="en-IN" sz="2000" dirty="0" err="1"/>
              <a:t>cc_detail</a:t>
            </a:r>
            <a:r>
              <a:rPr lang="en-IN" sz="2000" dirty="0"/>
              <a:t>'[week_num2])-1)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347BF-D53C-A3BF-F706-F48BA5B10162}"/>
              </a:ext>
            </a:extLst>
          </p:cNvPr>
          <p:cNvSpPr txBox="1"/>
          <p:nvPr/>
        </p:nvSpPr>
        <p:spPr>
          <a:xfrm>
            <a:off x="855405" y="5429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DAX Queries</a:t>
            </a:r>
          </a:p>
        </p:txBody>
      </p:sp>
    </p:spTree>
    <p:extLst>
      <p:ext uri="{BB962C8B-B14F-4D97-AF65-F5344CB8AC3E}">
        <p14:creationId xmlns:p14="http://schemas.microsoft.com/office/powerpoint/2010/main" val="119424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71DDE6-93CB-9755-8AE5-A668B44FA19D}"/>
              </a:ext>
            </a:extLst>
          </p:cNvPr>
          <p:cNvSpPr txBox="1"/>
          <p:nvPr/>
        </p:nvSpPr>
        <p:spPr>
          <a:xfrm>
            <a:off x="1061324" y="661835"/>
            <a:ext cx="925684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Project Insights- Week 53 (31st Dec) 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/>
              <a:t>• Revenue increased by 28.8%, </a:t>
            </a:r>
          </a:p>
          <a:p>
            <a:r>
              <a:rPr lang="en-US" sz="2000" dirty="0"/>
              <a:t>• Total Transaction Amt &amp; Count increased by xx% &amp; xx% </a:t>
            </a:r>
          </a:p>
          <a:p>
            <a:r>
              <a:rPr lang="en-US" sz="2000" dirty="0"/>
              <a:t>• Customer count increased by xx%</a:t>
            </a:r>
          </a:p>
          <a:p>
            <a:r>
              <a:rPr lang="en-US" sz="2000" dirty="0"/>
              <a:t> </a:t>
            </a:r>
            <a:r>
              <a:rPr lang="en-US" sz="2400" b="1" dirty="0"/>
              <a:t>Overview YTD:</a:t>
            </a:r>
          </a:p>
          <a:p>
            <a:r>
              <a:rPr lang="en-US" sz="2000" dirty="0"/>
              <a:t> • Overall revenue is 57M </a:t>
            </a:r>
          </a:p>
          <a:p>
            <a:r>
              <a:rPr lang="en-US" sz="2000" dirty="0"/>
              <a:t>• Total interest is 8M</a:t>
            </a:r>
          </a:p>
          <a:p>
            <a:r>
              <a:rPr lang="en-US" sz="2000" dirty="0"/>
              <a:t> • Total transaction amount is 46M </a:t>
            </a:r>
          </a:p>
          <a:p>
            <a:r>
              <a:rPr lang="en-US" sz="2000" dirty="0"/>
              <a:t>• Male customers are contributing more in revenue 31M,  female 26M </a:t>
            </a:r>
          </a:p>
          <a:p>
            <a:r>
              <a:rPr lang="en-US" sz="2000" dirty="0"/>
              <a:t>• Blue &amp; Silver credit card are contributing to 93% of overall  transactions </a:t>
            </a:r>
          </a:p>
          <a:p>
            <a:r>
              <a:rPr lang="en-US" sz="2000" dirty="0"/>
              <a:t>• TX, NY &amp; CA is contributing to 68% </a:t>
            </a:r>
          </a:p>
          <a:p>
            <a:r>
              <a:rPr lang="en-US" sz="2000" dirty="0"/>
              <a:t>• Overall Activation rate is 57.5%</a:t>
            </a:r>
          </a:p>
          <a:p>
            <a:r>
              <a:rPr lang="en-US" sz="2000" dirty="0"/>
              <a:t> • Overall Delinquent rate is 6.06%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03688-954D-26A7-6BC7-88F1E3E6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85" y="4729162"/>
            <a:ext cx="2902960" cy="19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9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19</TotalTime>
  <Words>464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Rounded MT Bold</vt:lpstr>
      <vt:lpstr>Century Gothic</vt:lpstr>
      <vt:lpstr>Wingdings 3</vt:lpstr>
      <vt:lpstr>Ion</vt:lpstr>
      <vt:lpstr>CREDIT CARD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DIPANNITA GHATAK</dc:creator>
  <cp:lastModifiedBy>DIPANNITA GHATAK</cp:lastModifiedBy>
  <cp:revision>2</cp:revision>
  <dcterms:created xsi:type="dcterms:W3CDTF">2024-09-10T14:33:31Z</dcterms:created>
  <dcterms:modified xsi:type="dcterms:W3CDTF">2024-09-12T11:22:38Z</dcterms:modified>
</cp:coreProperties>
</file>