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0" r:id="rId3"/>
    <p:sldId id="282" r:id="rId4"/>
    <p:sldId id="275" r:id="rId5"/>
    <p:sldId id="277" r:id="rId6"/>
    <p:sldId id="276" r:id="rId7"/>
    <p:sldId id="278" r:id="rId8"/>
    <p:sldId id="286" r:id="rId9"/>
    <p:sldId id="284" r:id="rId10"/>
    <p:sldId id="280" r:id="rId11"/>
    <p:sldId id="281" r:id="rId12"/>
    <p:sldId id="279" r:id="rId13"/>
    <p:sldId id="285" r:id="rId14"/>
    <p:sldId id="283" r:id="rId15"/>
    <p:sldId id="271" r:id="rId16"/>
    <p:sldId id="272" r:id="rId17"/>
    <p:sldId id="258" r:id="rId18"/>
    <p:sldId id="266" r:id="rId19"/>
    <p:sldId id="262" r:id="rId20"/>
    <p:sldId id="289" r:id="rId21"/>
    <p:sldId id="290"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94" autoAdjust="0"/>
    <p:restoredTop sz="92449" autoAdjust="0"/>
  </p:normalViewPr>
  <p:slideViewPr>
    <p:cSldViewPr>
      <p:cViewPr>
        <p:scale>
          <a:sx n="75" d="100"/>
          <a:sy n="75" d="100"/>
        </p:scale>
        <p:origin x="54" y="-1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Precision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3"/>
                <c:pt idx="0">
                  <c:v>Logistic Regression </c:v>
                </c:pt>
                <c:pt idx="1">
                  <c:v>Random Forests</c:v>
                </c:pt>
                <c:pt idx="2">
                  <c:v>Random  Forests + Grid Search </c:v>
                </c:pt>
              </c:strCache>
            </c:strRef>
          </c:cat>
          <c:val>
            <c:numRef>
              <c:f>Sheet1!$B$2:$B$5</c:f>
              <c:numCache>
                <c:formatCode>General</c:formatCode>
                <c:ptCount val="4"/>
                <c:pt idx="0">
                  <c:v>66</c:v>
                </c:pt>
                <c:pt idx="1">
                  <c:v>72</c:v>
                </c:pt>
                <c:pt idx="2">
                  <c:v>71</c:v>
                </c:pt>
              </c:numCache>
            </c:numRef>
          </c:val>
          <c:extLst>
            <c:ext xmlns:c16="http://schemas.microsoft.com/office/drawing/2014/chart" uri="{C3380CC4-5D6E-409C-BE32-E72D297353CC}">
              <c16:uniqueId val="{00000000-D8B1-4B06-8B0D-C66FC849C0EA}"/>
            </c:ext>
          </c:extLst>
        </c:ser>
        <c:ser>
          <c:idx val="1"/>
          <c:order val="1"/>
          <c:tx>
            <c:strRef>
              <c:f>Sheet1!$C$1</c:f>
              <c:strCache>
                <c:ptCount val="1"/>
                <c:pt idx="0">
                  <c:v>Recall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3"/>
                <c:pt idx="0">
                  <c:v>Logistic Regression </c:v>
                </c:pt>
                <c:pt idx="1">
                  <c:v>Random Forests</c:v>
                </c:pt>
                <c:pt idx="2">
                  <c:v>Random  Forests + Grid Search </c:v>
                </c:pt>
              </c:strCache>
            </c:strRef>
          </c:cat>
          <c:val>
            <c:numRef>
              <c:f>Sheet1!$C$2:$C$5</c:f>
              <c:numCache>
                <c:formatCode>General</c:formatCode>
                <c:ptCount val="4"/>
                <c:pt idx="0">
                  <c:v>19</c:v>
                </c:pt>
                <c:pt idx="1">
                  <c:v>27</c:v>
                </c:pt>
                <c:pt idx="2">
                  <c:v>39</c:v>
                </c:pt>
              </c:numCache>
            </c:numRef>
          </c:val>
          <c:extLst>
            <c:ext xmlns:c16="http://schemas.microsoft.com/office/drawing/2014/chart" uri="{C3380CC4-5D6E-409C-BE32-E72D297353CC}">
              <c16:uniqueId val="{00000001-D8B1-4B06-8B0D-C66FC849C0EA}"/>
            </c:ext>
          </c:extLst>
        </c:ser>
        <c:dLbls>
          <c:showLegendKey val="0"/>
          <c:showVal val="0"/>
          <c:showCatName val="0"/>
          <c:showSerName val="0"/>
          <c:showPercent val="0"/>
          <c:showBubbleSize val="0"/>
        </c:dLbls>
        <c:gapWidth val="219"/>
        <c:overlap val="-27"/>
        <c:axId val="611346592"/>
        <c:axId val="611350120"/>
      </c:barChart>
      <c:lineChart>
        <c:grouping val="standard"/>
        <c:varyColors val="0"/>
        <c:ser>
          <c:idx val="2"/>
          <c:order val="2"/>
          <c:tx>
            <c:strRef>
              <c:f>Sheet1!$D$1</c:f>
              <c:strCache>
                <c:ptCount val="1"/>
                <c:pt idx="0">
                  <c:v>F1-Score</c:v>
                </c:pt>
              </c:strCache>
            </c:strRef>
          </c:tx>
          <c:spPr>
            <a:ln w="31750" cap="rnd">
              <a:solidFill>
                <a:schemeClr val="accent3"/>
              </a:solidFill>
              <a:round/>
            </a:ln>
            <a:effectLst/>
          </c:spPr>
          <c:marker>
            <c:symbol val="none"/>
          </c:marker>
          <c:cat>
            <c:strRef>
              <c:f>Sheet1!$A$2:$A$5</c:f>
              <c:strCache>
                <c:ptCount val="3"/>
                <c:pt idx="0">
                  <c:v>Logistic Regression </c:v>
                </c:pt>
                <c:pt idx="1">
                  <c:v>Random Forests</c:v>
                </c:pt>
                <c:pt idx="2">
                  <c:v>Random  Forests + Grid Search </c:v>
                </c:pt>
              </c:strCache>
            </c:strRef>
          </c:cat>
          <c:val>
            <c:numRef>
              <c:f>Sheet1!$D$2:$D$5</c:f>
              <c:numCache>
                <c:formatCode>General</c:formatCode>
                <c:ptCount val="4"/>
                <c:pt idx="0">
                  <c:v>29</c:v>
                </c:pt>
                <c:pt idx="1">
                  <c:v>39</c:v>
                </c:pt>
                <c:pt idx="2">
                  <c:v>50</c:v>
                </c:pt>
              </c:numCache>
            </c:numRef>
          </c:val>
          <c:smooth val="0"/>
          <c:extLst>
            <c:ext xmlns:c16="http://schemas.microsoft.com/office/drawing/2014/chart" uri="{C3380CC4-5D6E-409C-BE32-E72D297353CC}">
              <c16:uniqueId val="{00000002-D8B1-4B06-8B0D-C66FC849C0EA}"/>
            </c:ext>
          </c:extLst>
        </c:ser>
        <c:dLbls>
          <c:showLegendKey val="0"/>
          <c:showVal val="0"/>
          <c:showCatName val="0"/>
          <c:showSerName val="0"/>
          <c:showPercent val="0"/>
          <c:showBubbleSize val="0"/>
        </c:dLbls>
        <c:marker val="1"/>
        <c:smooth val="0"/>
        <c:axId val="611346592"/>
        <c:axId val="611350120"/>
      </c:lineChart>
      <c:catAx>
        <c:axId val="61134659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11350120"/>
        <c:crosses val="autoZero"/>
        <c:auto val="1"/>
        <c:lblAlgn val="ctr"/>
        <c:lblOffset val="100"/>
        <c:noMultiLvlLbl val="0"/>
      </c:catAx>
      <c:valAx>
        <c:axId val="61135012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11346592"/>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2"/>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5/4/2019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5/4/2019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B91549-43BF-425A-AF25-75262019208C}" type="slidenum">
              <a:rPr lang="en-IN" smtClean="0"/>
              <a:t>11</a:t>
            </a:fld>
            <a:endParaRPr lang="en-IN"/>
          </a:p>
        </p:txBody>
      </p:sp>
    </p:spTree>
    <p:extLst>
      <p:ext uri="{BB962C8B-B14F-4D97-AF65-F5344CB8AC3E}">
        <p14:creationId xmlns:p14="http://schemas.microsoft.com/office/powerpoint/2010/main" val="1932891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B91549-43BF-425A-AF25-75262019208C}" type="slidenum">
              <a:rPr lang="en-IN" smtClean="0"/>
              <a:t>17</a:t>
            </a:fld>
            <a:endParaRPr lang="en-IN"/>
          </a:p>
        </p:txBody>
      </p:sp>
    </p:spTree>
    <p:extLst>
      <p:ext uri="{BB962C8B-B14F-4D97-AF65-F5344CB8AC3E}">
        <p14:creationId xmlns:p14="http://schemas.microsoft.com/office/powerpoint/2010/main" val="3170815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A0D00EA6-0821-4AC5-933C-321AA6545349}" type="slidenum">
              <a:rPr/>
              <a:t>19</a:t>
            </a:fld>
            <a:endParaRPr/>
          </a:p>
        </p:txBody>
      </p:sp>
    </p:spTree>
    <p:extLst>
      <p:ext uri="{BB962C8B-B14F-4D97-AF65-F5344CB8AC3E}">
        <p14:creationId xmlns:p14="http://schemas.microsoft.com/office/powerpoint/2010/main" val="4010772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5/4/2019</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5/4/2019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5/4/2019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5/4/2019</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5/4/2019</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5/4/2019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5/4/2019</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5/4/2019</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5/4/2019</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5/4/2019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5/4/2019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5/4/2019</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3" y="1"/>
            <a:ext cx="3962400" cy="4581127"/>
          </a:xfrm>
        </p:spPr>
        <p:txBody>
          <a:bodyPr/>
          <a:lstStyle/>
          <a:p>
            <a:r>
              <a:rPr lang="en-IN" b="1" dirty="0"/>
              <a:t>Bank-Marketing-Campaign-Analysis using Machine Learning</a:t>
            </a:r>
          </a:p>
        </p:txBody>
      </p:sp>
      <p:sp>
        <p:nvSpPr>
          <p:cNvPr id="3" name="Subtitle 2"/>
          <p:cNvSpPr>
            <a:spLocks noGrp="1"/>
          </p:cNvSpPr>
          <p:nvPr>
            <p:ph type="subTitle" idx="1"/>
          </p:nvPr>
        </p:nvSpPr>
        <p:spPr>
          <a:xfrm>
            <a:off x="608013" y="4509120"/>
            <a:ext cx="3962400" cy="2348880"/>
          </a:xfrm>
        </p:spPr>
        <p:txBody>
          <a:bodyPr>
            <a:normAutofit/>
          </a:bodyPr>
          <a:lstStyle/>
          <a:p>
            <a:r>
              <a:rPr lang="en-US" dirty="0"/>
              <a:t>By:</a:t>
            </a:r>
          </a:p>
          <a:p>
            <a:r>
              <a:rPr lang="en-US" dirty="0"/>
              <a:t>Rumana Shaikh</a:t>
            </a:r>
          </a:p>
          <a:p>
            <a:r>
              <a:rPr lang="en-US" dirty="0"/>
              <a:t>Manasi </a:t>
            </a:r>
            <a:r>
              <a:rPr lang="en-US" dirty="0" err="1"/>
              <a:t>Potade</a:t>
            </a:r>
            <a:endParaRPr lang="en-US" dirty="0"/>
          </a:p>
          <a:p>
            <a:r>
              <a:rPr lang="en-US" dirty="0"/>
              <a:t>Shashank Mishra</a:t>
            </a:r>
          </a:p>
          <a:p>
            <a:r>
              <a:rPr lang="en-US" dirty="0" err="1"/>
              <a:t>Kushank</a:t>
            </a:r>
            <a:r>
              <a:rPr lang="en-US" dirty="0"/>
              <a:t> Desai</a:t>
            </a:r>
          </a:p>
          <a:p>
            <a:r>
              <a:rPr lang="en-US" dirty="0"/>
              <a:t>Samir Solanki</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B0BF-9418-43A7-9F5C-67E479BB66D8}"/>
              </a:ext>
            </a:extLst>
          </p:cNvPr>
          <p:cNvSpPr>
            <a:spLocks noGrp="1"/>
          </p:cNvSpPr>
          <p:nvPr>
            <p:ph type="title"/>
          </p:nvPr>
        </p:nvSpPr>
        <p:spPr/>
        <p:txBody>
          <a:bodyPr/>
          <a:lstStyle/>
          <a:p>
            <a:r>
              <a:rPr lang="en-IN" dirty="0"/>
              <a:t>Logistic Regression </a:t>
            </a:r>
          </a:p>
        </p:txBody>
      </p:sp>
      <p:sp>
        <p:nvSpPr>
          <p:cNvPr id="6" name="TextBox 5">
            <a:extLst>
              <a:ext uri="{FF2B5EF4-FFF2-40B4-BE49-F238E27FC236}">
                <a16:creationId xmlns:a16="http://schemas.microsoft.com/office/drawing/2014/main" id="{D843D183-6601-40A2-9723-FF6A4848379E}"/>
              </a:ext>
            </a:extLst>
          </p:cNvPr>
          <p:cNvSpPr txBox="1"/>
          <p:nvPr/>
        </p:nvSpPr>
        <p:spPr>
          <a:xfrm flipH="1">
            <a:off x="1197868" y="4581128"/>
            <a:ext cx="4104457" cy="369332"/>
          </a:xfrm>
          <a:prstGeom prst="rect">
            <a:avLst/>
          </a:prstGeom>
          <a:noFill/>
        </p:spPr>
        <p:txBody>
          <a:bodyPr wrap="square" rtlCol="0">
            <a:spAutoFit/>
          </a:bodyPr>
          <a:lstStyle/>
          <a:p>
            <a:r>
              <a:rPr lang="en-IN" b="1" dirty="0"/>
              <a:t>AUC ROC Curve-Imbalanced Data set</a:t>
            </a:r>
          </a:p>
        </p:txBody>
      </p:sp>
      <p:pic>
        <p:nvPicPr>
          <p:cNvPr id="10" name="Content Placeholder 9">
            <a:extLst>
              <a:ext uri="{FF2B5EF4-FFF2-40B4-BE49-F238E27FC236}">
                <a16:creationId xmlns:a16="http://schemas.microsoft.com/office/drawing/2014/main" id="{3594CC26-F184-4F04-B20D-60EBA0029E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 y="634841"/>
            <a:ext cx="5004940" cy="3353564"/>
          </a:xfrm>
        </p:spPr>
      </p:pic>
      <p:pic>
        <p:nvPicPr>
          <p:cNvPr id="12" name="Picture 11">
            <a:extLst>
              <a:ext uri="{FF2B5EF4-FFF2-40B4-BE49-F238E27FC236}">
                <a16:creationId xmlns:a16="http://schemas.microsoft.com/office/drawing/2014/main" id="{5E42769E-8AA9-4519-B995-259A0CA6F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388" y="784354"/>
            <a:ext cx="5004940" cy="3201129"/>
          </a:xfrm>
          <a:prstGeom prst="rect">
            <a:avLst/>
          </a:prstGeom>
        </p:spPr>
      </p:pic>
      <p:sp>
        <p:nvSpPr>
          <p:cNvPr id="14" name="TextBox 13">
            <a:extLst>
              <a:ext uri="{FF2B5EF4-FFF2-40B4-BE49-F238E27FC236}">
                <a16:creationId xmlns:a16="http://schemas.microsoft.com/office/drawing/2014/main" id="{0CF8912B-DDB9-4CD3-8A93-D73C6716A68D}"/>
              </a:ext>
            </a:extLst>
          </p:cNvPr>
          <p:cNvSpPr txBox="1"/>
          <p:nvPr/>
        </p:nvSpPr>
        <p:spPr>
          <a:xfrm>
            <a:off x="7299739" y="4581128"/>
            <a:ext cx="3618876" cy="646331"/>
          </a:xfrm>
          <a:prstGeom prst="rect">
            <a:avLst/>
          </a:prstGeom>
          <a:noFill/>
        </p:spPr>
        <p:txBody>
          <a:bodyPr wrap="none" rtlCol="0">
            <a:spAutoFit/>
          </a:bodyPr>
          <a:lstStyle/>
          <a:p>
            <a:r>
              <a:rPr lang="en-IN" b="1" dirty="0"/>
              <a:t>AUC ROC Curve-Balanced Data set</a:t>
            </a:r>
          </a:p>
          <a:p>
            <a:endParaRPr lang="en-IN" dirty="0"/>
          </a:p>
        </p:txBody>
      </p:sp>
    </p:spTree>
    <p:extLst>
      <p:ext uri="{BB962C8B-B14F-4D97-AF65-F5344CB8AC3E}">
        <p14:creationId xmlns:p14="http://schemas.microsoft.com/office/powerpoint/2010/main" val="267709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ircle(in)">
                                      <p:cBhvr>
                                        <p:cTn id="2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0952-FFB9-41E9-90CD-C9C9EEA7767D}"/>
              </a:ext>
            </a:extLst>
          </p:cNvPr>
          <p:cNvSpPr>
            <a:spLocks noGrp="1"/>
          </p:cNvSpPr>
          <p:nvPr>
            <p:ph type="title"/>
          </p:nvPr>
        </p:nvSpPr>
        <p:spPr/>
        <p:txBody>
          <a:bodyPr/>
          <a:lstStyle/>
          <a:p>
            <a:r>
              <a:rPr lang="en-IN" dirty="0"/>
              <a:t>Random Forests</a:t>
            </a:r>
          </a:p>
        </p:txBody>
      </p:sp>
      <p:sp>
        <p:nvSpPr>
          <p:cNvPr id="6" name="TextBox 5">
            <a:extLst>
              <a:ext uri="{FF2B5EF4-FFF2-40B4-BE49-F238E27FC236}">
                <a16:creationId xmlns:a16="http://schemas.microsoft.com/office/drawing/2014/main" id="{59375A7D-E712-4084-9326-ED99B4095A49}"/>
              </a:ext>
            </a:extLst>
          </p:cNvPr>
          <p:cNvSpPr txBox="1"/>
          <p:nvPr/>
        </p:nvSpPr>
        <p:spPr>
          <a:xfrm>
            <a:off x="6742484" y="4238292"/>
            <a:ext cx="5649320" cy="369332"/>
          </a:xfrm>
          <a:prstGeom prst="rect">
            <a:avLst/>
          </a:prstGeom>
          <a:noFill/>
        </p:spPr>
        <p:txBody>
          <a:bodyPr wrap="square" rtlCol="0">
            <a:spAutoFit/>
          </a:bodyPr>
          <a:lstStyle/>
          <a:p>
            <a:r>
              <a:rPr lang="en-IN" b="1" dirty="0"/>
              <a:t>AUC ROC Curve-Balanced Data set</a:t>
            </a:r>
          </a:p>
        </p:txBody>
      </p:sp>
      <p:sp>
        <p:nvSpPr>
          <p:cNvPr id="9" name="TextBox 8">
            <a:extLst>
              <a:ext uri="{FF2B5EF4-FFF2-40B4-BE49-F238E27FC236}">
                <a16:creationId xmlns:a16="http://schemas.microsoft.com/office/drawing/2014/main" id="{42AD1E7F-0758-429A-BE1D-C2F3E2EB5340}"/>
              </a:ext>
            </a:extLst>
          </p:cNvPr>
          <p:cNvSpPr txBox="1"/>
          <p:nvPr/>
        </p:nvSpPr>
        <p:spPr>
          <a:xfrm>
            <a:off x="1341884" y="4238292"/>
            <a:ext cx="3864135" cy="646331"/>
          </a:xfrm>
          <a:prstGeom prst="rect">
            <a:avLst/>
          </a:prstGeom>
          <a:noFill/>
        </p:spPr>
        <p:txBody>
          <a:bodyPr wrap="none" rtlCol="0">
            <a:spAutoFit/>
          </a:bodyPr>
          <a:lstStyle/>
          <a:p>
            <a:r>
              <a:rPr lang="en-IN" b="1" dirty="0"/>
              <a:t>AUC ROC Curve-Imbalanced Data set</a:t>
            </a:r>
          </a:p>
          <a:p>
            <a:endParaRPr lang="en-IN" dirty="0"/>
          </a:p>
        </p:txBody>
      </p:sp>
      <p:pic>
        <p:nvPicPr>
          <p:cNvPr id="11" name="Picture 10">
            <a:extLst>
              <a:ext uri="{FF2B5EF4-FFF2-40B4-BE49-F238E27FC236}">
                <a16:creationId xmlns:a16="http://schemas.microsoft.com/office/drawing/2014/main" id="{22C5F55B-7DEE-4A8F-B59E-1E27201B9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32" y="685800"/>
            <a:ext cx="4992237" cy="3353564"/>
          </a:xfrm>
          <a:prstGeom prst="rect">
            <a:avLst/>
          </a:prstGeom>
        </p:spPr>
      </p:pic>
      <p:pic>
        <p:nvPicPr>
          <p:cNvPr id="15" name="Content Placeholder 14">
            <a:extLst>
              <a:ext uri="{FF2B5EF4-FFF2-40B4-BE49-F238E27FC236}">
                <a16:creationId xmlns:a16="http://schemas.microsoft.com/office/drawing/2014/main" id="{A3A4A54A-B9CC-4F6D-B758-E40D04537FB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4412" y="788275"/>
            <a:ext cx="5004940" cy="3201129"/>
          </a:xfrm>
        </p:spPr>
      </p:pic>
    </p:spTree>
    <p:extLst>
      <p:ext uri="{BB962C8B-B14F-4D97-AF65-F5344CB8AC3E}">
        <p14:creationId xmlns:p14="http://schemas.microsoft.com/office/powerpoint/2010/main" val="14722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6F3D-EA36-4F4C-8C26-C27FDC87B85D}"/>
              </a:ext>
            </a:extLst>
          </p:cNvPr>
          <p:cNvSpPr>
            <a:spLocks noGrp="1"/>
          </p:cNvSpPr>
          <p:nvPr>
            <p:ph type="title"/>
          </p:nvPr>
        </p:nvSpPr>
        <p:spPr/>
        <p:txBody>
          <a:bodyPr/>
          <a:lstStyle/>
          <a:p>
            <a:r>
              <a:rPr lang="en-IN" dirty="0"/>
              <a:t>Feature Importance</a:t>
            </a:r>
          </a:p>
        </p:txBody>
      </p:sp>
      <p:pic>
        <p:nvPicPr>
          <p:cNvPr id="5" name="Content Placeholder 4">
            <a:extLst>
              <a:ext uri="{FF2B5EF4-FFF2-40B4-BE49-F238E27FC236}">
                <a16:creationId xmlns:a16="http://schemas.microsoft.com/office/drawing/2014/main" id="{212183A3-F34B-42D7-AF51-B297DE1FC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884" y="476672"/>
            <a:ext cx="7892208" cy="4381864"/>
          </a:xfrm>
        </p:spPr>
      </p:pic>
    </p:spTree>
    <p:extLst>
      <p:ext uri="{BB962C8B-B14F-4D97-AF65-F5344CB8AC3E}">
        <p14:creationId xmlns:p14="http://schemas.microsoft.com/office/powerpoint/2010/main" val="295199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7391-8368-4D7B-829C-0302CD7B8C78}"/>
              </a:ext>
            </a:extLst>
          </p:cNvPr>
          <p:cNvSpPr>
            <a:spLocks noGrp="1"/>
          </p:cNvSpPr>
          <p:nvPr>
            <p:ph type="title"/>
          </p:nvPr>
        </p:nvSpPr>
        <p:spPr/>
        <p:txBody>
          <a:bodyPr/>
          <a:lstStyle/>
          <a:p>
            <a:r>
              <a:rPr lang="en-IN" dirty="0"/>
              <a:t>Dropping column Duration</a:t>
            </a:r>
          </a:p>
        </p:txBody>
      </p:sp>
      <p:sp>
        <p:nvSpPr>
          <p:cNvPr id="3" name="Content Placeholder 2">
            <a:extLst>
              <a:ext uri="{FF2B5EF4-FFF2-40B4-BE49-F238E27FC236}">
                <a16:creationId xmlns:a16="http://schemas.microsoft.com/office/drawing/2014/main" id="{BF675089-4A67-4008-A6BB-5C526B644162}"/>
              </a:ext>
            </a:extLst>
          </p:cNvPr>
          <p:cNvSpPr>
            <a:spLocks noGrp="1"/>
          </p:cNvSpPr>
          <p:nvPr>
            <p:ph idx="1"/>
          </p:nvPr>
        </p:nvSpPr>
        <p:spPr>
          <a:xfrm>
            <a:off x="1293813" y="685800"/>
            <a:ext cx="9697143" cy="4190999"/>
          </a:xfrm>
        </p:spPr>
        <p:txBody>
          <a:bodyPr>
            <a:normAutofit/>
          </a:bodyPr>
          <a:lstStyle/>
          <a:p>
            <a:pPr marL="0" indent="0">
              <a:buNone/>
            </a:pPr>
            <a:r>
              <a:rPr lang="en-IN" dirty="0"/>
              <a:t>We have dropped the 'duration' variable as the value of the variable will only be known at the end of the call. </a:t>
            </a:r>
          </a:p>
          <a:p>
            <a:pPr marL="0" indent="0">
              <a:buNone/>
            </a:pPr>
            <a:r>
              <a:rPr lang="en-IN" dirty="0"/>
              <a:t>Hence, at that time we will also know the outcome of the call. </a:t>
            </a:r>
          </a:p>
          <a:p>
            <a:pPr marL="0" indent="0">
              <a:buNone/>
            </a:pPr>
            <a:r>
              <a:rPr lang="en-IN" dirty="0"/>
              <a:t>The 'duration' variable will lead to leakage in the data and the prediction model will not be realistic</a:t>
            </a:r>
            <a:r>
              <a:rPr lang="en-IN" sz="3600" dirty="0"/>
              <a:t>.</a:t>
            </a:r>
          </a:p>
        </p:txBody>
      </p:sp>
    </p:spTree>
    <p:extLst>
      <p:ext uri="{BB962C8B-B14F-4D97-AF65-F5344CB8AC3E}">
        <p14:creationId xmlns:p14="http://schemas.microsoft.com/office/powerpoint/2010/main" val="139298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8A6E-C83D-401F-BDE8-6043A168E37A}"/>
              </a:ext>
            </a:extLst>
          </p:cNvPr>
          <p:cNvSpPr>
            <a:spLocks noGrp="1"/>
          </p:cNvSpPr>
          <p:nvPr>
            <p:ph type="title"/>
          </p:nvPr>
        </p:nvSpPr>
        <p:spPr>
          <a:xfrm>
            <a:off x="609441" y="5105400"/>
            <a:ext cx="10971372" cy="1066800"/>
          </a:xfrm>
        </p:spPr>
        <p:txBody>
          <a:bodyPr/>
          <a:lstStyle/>
          <a:p>
            <a:r>
              <a:rPr lang="en-IN" dirty="0"/>
              <a:t>Random Forests + Grid Search </a:t>
            </a:r>
          </a:p>
        </p:txBody>
      </p:sp>
      <p:sp>
        <p:nvSpPr>
          <p:cNvPr id="6" name="TextBox 5">
            <a:extLst>
              <a:ext uri="{FF2B5EF4-FFF2-40B4-BE49-F238E27FC236}">
                <a16:creationId xmlns:a16="http://schemas.microsoft.com/office/drawing/2014/main" id="{768C1C77-90CC-491A-B0DA-C839C5482F86}"/>
              </a:ext>
            </a:extLst>
          </p:cNvPr>
          <p:cNvSpPr txBox="1"/>
          <p:nvPr/>
        </p:nvSpPr>
        <p:spPr>
          <a:xfrm>
            <a:off x="909836" y="4350950"/>
            <a:ext cx="3864135" cy="369332"/>
          </a:xfrm>
          <a:prstGeom prst="rect">
            <a:avLst/>
          </a:prstGeom>
          <a:noFill/>
        </p:spPr>
        <p:txBody>
          <a:bodyPr wrap="none" rtlCol="0">
            <a:spAutoFit/>
          </a:bodyPr>
          <a:lstStyle/>
          <a:p>
            <a:r>
              <a:rPr lang="en-IN" b="1" dirty="0"/>
              <a:t>AUC ROC Curve-Imbalanced Data set</a:t>
            </a:r>
          </a:p>
        </p:txBody>
      </p:sp>
      <p:pic>
        <p:nvPicPr>
          <p:cNvPr id="10" name="Content Placeholder 9">
            <a:extLst>
              <a:ext uri="{FF2B5EF4-FFF2-40B4-BE49-F238E27FC236}">
                <a16:creationId xmlns:a16="http://schemas.microsoft.com/office/drawing/2014/main" id="{BF448DDC-1D3D-4447-B052-FE865988E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135" y="830268"/>
            <a:ext cx="5004940" cy="3353564"/>
          </a:xfrm>
        </p:spPr>
      </p:pic>
      <p:pic>
        <p:nvPicPr>
          <p:cNvPr id="12" name="Picture 11">
            <a:extLst>
              <a:ext uri="{FF2B5EF4-FFF2-40B4-BE49-F238E27FC236}">
                <a16:creationId xmlns:a16="http://schemas.microsoft.com/office/drawing/2014/main" id="{6F1D234D-0BFD-4B0E-B45D-E93A44530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444" y="906485"/>
            <a:ext cx="5164914" cy="3201129"/>
          </a:xfrm>
          <a:prstGeom prst="rect">
            <a:avLst/>
          </a:prstGeom>
        </p:spPr>
      </p:pic>
      <p:sp>
        <p:nvSpPr>
          <p:cNvPr id="13" name="TextBox 12">
            <a:extLst>
              <a:ext uri="{FF2B5EF4-FFF2-40B4-BE49-F238E27FC236}">
                <a16:creationId xmlns:a16="http://schemas.microsoft.com/office/drawing/2014/main" id="{32C2829D-5786-422C-8405-A107A935B8B9}"/>
              </a:ext>
            </a:extLst>
          </p:cNvPr>
          <p:cNvSpPr txBox="1"/>
          <p:nvPr/>
        </p:nvSpPr>
        <p:spPr>
          <a:xfrm>
            <a:off x="7414855" y="4397116"/>
            <a:ext cx="3618876" cy="646331"/>
          </a:xfrm>
          <a:prstGeom prst="rect">
            <a:avLst/>
          </a:prstGeom>
          <a:noFill/>
        </p:spPr>
        <p:txBody>
          <a:bodyPr wrap="none" rtlCol="0">
            <a:spAutoFit/>
          </a:bodyPr>
          <a:lstStyle/>
          <a:p>
            <a:r>
              <a:rPr lang="en-IN" b="1" dirty="0"/>
              <a:t>AUC ROC Curve-Balanced Data set</a:t>
            </a:r>
          </a:p>
          <a:p>
            <a:endParaRPr lang="en-IN" dirty="0"/>
          </a:p>
        </p:txBody>
      </p:sp>
    </p:spTree>
    <p:extLst>
      <p:ext uri="{BB962C8B-B14F-4D97-AF65-F5344CB8AC3E}">
        <p14:creationId xmlns:p14="http://schemas.microsoft.com/office/powerpoint/2010/main" val="215678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Chart for our models</a:t>
            </a:r>
          </a:p>
        </p:txBody>
      </p:sp>
      <p:graphicFrame>
        <p:nvGraphicFramePr>
          <p:cNvPr id="7" name="Content Placeholder 6" descr="Clustered column chart representing&#10;2 series and 1 line combination chart for 4 categories"/>
          <p:cNvGraphicFramePr>
            <a:graphicFrameLocks noGrp="1"/>
          </p:cNvGraphicFramePr>
          <p:nvPr>
            <p:ph idx="1"/>
            <p:extLst>
              <p:ext uri="{D42A27DB-BD31-4B8C-83A1-F6EECF244321}">
                <p14:modId xmlns:p14="http://schemas.microsoft.com/office/powerpoint/2010/main" val="3356590581"/>
              </p:ext>
            </p:extLst>
          </p:nvPr>
        </p:nvGraphicFramePr>
        <p:xfrm>
          <a:off x="1293813" y="685800"/>
          <a:ext cx="102870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 Summary</a:t>
            </a:r>
          </a:p>
        </p:txBody>
      </p:sp>
      <p:sp>
        <p:nvSpPr>
          <p:cNvPr id="5" name="Content Placeholder 4"/>
          <p:cNvSpPr>
            <a:spLocks noGrp="1"/>
          </p:cNvSpPr>
          <p:nvPr>
            <p:ph sz="half" idx="1"/>
          </p:nvPr>
        </p:nvSpPr>
        <p:spPr>
          <a:xfrm>
            <a:off x="405781" y="685800"/>
            <a:ext cx="3816423" cy="4191000"/>
          </a:xfrm>
        </p:spPr>
        <p:txBody>
          <a:bodyPr>
            <a:normAutofit/>
          </a:bodyPr>
          <a:lstStyle/>
          <a:p>
            <a:endParaRPr lang="en-US" dirty="0"/>
          </a:p>
          <a:p>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410879301"/>
              </p:ext>
            </p:extLst>
          </p:nvPr>
        </p:nvGraphicFramePr>
        <p:xfrm>
          <a:off x="501605" y="685800"/>
          <a:ext cx="11305257" cy="4347522"/>
        </p:xfrm>
        <a:graphic>
          <a:graphicData uri="http://schemas.openxmlformats.org/drawingml/2006/table">
            <a:tbl>
              <a:tblPr firstRow="1" bandRow="1">
                <a:tableStyleId>{5C22544A-7EE6-4342-B048-85BDC9FD1C3A}</a:tableStyleId>
              </a:tblPr>
              <a:tblGrid>
                <a:gridCol w="180020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864096">
                  <a:extLst>
                    <a:ext uri="{9D8B030D-6E8A-4147-A177-3AD203B41FA5}">
                      <a16:colId xmlns:a16="http://schemas.microsoft.com/office/drawing/2014/main" val="2649292313"/>
                    </a:ext>
                  </a:extLst>
                </a:gridCol>
                <a:gridCol w="1080120">
                  <a:extLst>
                    <a:ext uri="{9D8B030D-6E8A-4147-A177-3AD203B41FA5}">
                      <a16:colId xmlns:a16="http://schemas.microsoft.com/office/drawing/2014/main" val="2477061800"/>
                    </a:ext>
                  </a:extLst>
                </a:gridCol>
                <a:gridCol w="864096">
                  <a:extLst>
                    <a:ext uri="{9D8B030D-6E8A-4147-A177-3AD203B41FA5}">
                      <a16:colId xmlns:a16="http://schemas.microsoft.com/office/drawing/2014/main" val="911082497"/>
                    </a:ext>
                  </a:extLst>
                </a:gridCol>
                <a:gridCol w="1080120">
                  <a:extLst>
                    <a:ext uri="{9D8B030D-6E8A-4147-A177-3AD203B41FA5}">
                      <a16:colId xmlns:a16="http://schemas.microsoft.com/office/drawing/2014/main" val="2097363624"/>
                    </a:ext>
                  </a:extLst>
                </a:gridCol>
                <a:gridCol w="1007784">
                  <a:extLst>
                    <a:ext uri="{9D8B030D-6E8A-4147-A177-3AD203B41FA5}">
                      <a16:colId xmlns:a16="http://schemas.microsoft.com/office/drawing/2014/main" val="1771041978"/>
                    </a:ext>
                  </a:extLst>
                </a:gridCol>
                <a:gridCol w="936432">
                  <a:extLst>
                    <a:ext uri="{9D8B030D-6E8A-4147-A177-3AD203B41FA5}">
                      <a16:colId xmlns:a16="http://schemas.microsoft.com/office/drawing/2014/main" val="2502007286"/>
                    </a:ext>
                  </a:extLst>
                </a:gridCol>
                <a:gridCol w="864096">
                  <a:extLst>
                    <a:ext uri="{9D8B030D-6E8A-4147-A177-3AD203B41FA5}">
                      <a16:colId xmlns:a16="http://schemas.microsoft.com/office/drawing/2014/main" val="2728929611"/>
                    </a:ext>
                  </a:extLst>
                </a:gridCol>
                <a:gridCol w="966124">
                  <a:extLst>
                    <a:ext uri="{9D8B030D-6E8A-4147-A177-3AD203B41FA5}">
                      <a16:colId xmlns:a16="http://schemas.microsoft.com/office/drawing/2014/main" val="367690129"/>
                    </a:ext>
                  </a:extLst>
                </a:gridCol>
                <a:gridCol w="762067">
                  <a:extLst>
                    <a:ext uri="{9D8B030D-6E8A-4147-A177-3AD203B41FA5}">
                      <a16:colId xmlns:a16="http://schemas.microsoft.com/office/drawing/2014/main" val="4186552681"/>
                    </a:ext>
                  </a:extLst>
                </a:gridCol>
              </a:tblGrid>
              <a:tr h="884242">
                <a:tc>
                  <a:txBody>
                    <a:bodyPr/>
                    <a:lstStyle/>
                    <a:p>
                      <a:r>
                        <a:rPr lang="en-US" dirty="0"/>
                        <a:t>Algorithm</a:t>
                      </a:r>
                    </a:p>
                  </a:txBody>
                  <a:tcPr anchor="ctr"/>
                </a:tc>
                <a:tc gridSpan="2">
                  <a:txBody>
                    <a:bodyPr/>
                    <a:lstStyle/>
                    <a:p>
                      <a:pPr algn="ctr"/>
                      <a:r>
                        <a:rPr lang="en-US" dirty="0"/>
                        <a:t>Accuracy</a:t>
                      </a:r>
                    </a:p>
                  </a:txBody>
                  <a:tcPr anchor="ctr"/>
                </a:tc>
                <a:tc hMerge="1">
                  <a:txBody>
                    <a:bodyPr/>
                    <a:lstStyle/>
                    <a:p>
                      <a:endParaRPr lang="en-IN"/>
                    </a:p>
                  </a:txBody>
                  <a:tcPr/>
                </a:tc>
                <a:tc gridSpan="2">
                  <a:txBody>
                    <a:bodyPr/>
                    <a:lstStyle/>
                    <a:p>
                      <a:pPr algn="ctr"/>
                      <a:r>
                        <a:rPr lang="en-US" dirty="0"/>
                        <a:t>Precision</a:t>
                      </a:r>
                    </a:p>
                  </a:txBody>
                  <a:tcPr anchor="ctr"/>
                </a:tc>
                <a:tc hMerge="1">
                  <a:txBody>
                    <a:bodyPr/>
                    <a:lstStyle/>
                    <a:p>
                      <a:endParaRPr lang="en-IN"/>
                    </a:p>
                  </a:txBody>
                  <a:tcPr/>
                </a:tc>
                <a:tc gridSpan="2">
                  <a:txBody>
                    <a:bodyPr/>
                    <a:lstStyle/>
                    <a:p>
                      <a:pPr algn="ctr"/>
                      <a:r>
                        <a:rPr lang="en-US" dirty="0"/>
                        <a:t>Recall</a:t>
                      </a:r>
                    </a:p>
                  </a:txBody>
                  <a:tcPr anchor="ctr"/>
                </a:tc>
                <a:tc hMerge="1">
                  <a:txBody>
                    <a:bodyPr/>
                    <a:lstStyle/>
                    <a:p>
                      <a:endParaRPr lang="en-IN"/>
                    </a:p>
                  </a:txBody>
                  <a:tcPr/>
                </a:tc>
                <a:tc gridSpan="2">
                  <a:txBody>
                    <a:bodyPr/>
                    <a:lstStyle/>
                    <a:p>
                      <a:pPr algn="ctr"/>
                      <a:r>
                        <a:rPr lang="en-US" dirty="0"/>
                        <a:t>F1 Score</a:t>
                      </a:r>
                    </a:p>
                  </a:txBody>
                  <a:tcPr anchor="ctr"/>
                </a:tc>
                <a:tc hMerge="1">
                  <a:txBody>
                    <a:bodyPr/>
                    <a:lstStyle/>
                    <a:p>
                      <a:endParaRPr lang="en-IN"/>
                    </a:p>
                  </a:txBody>
                  <a:tcPr/>
                </a:tc>
                <a:tc gridSpan="2">
                  <a:txBody>
                    <a:bodyPr/>
                    <a:lstStyle/>
                    <a:p>
                      <a:pPr algn="ctr"/>
                      <a:r>
                        <a:rPr lang="en-US" dirty="0"/>
                        <a:t>AUC ROC  Score</a:t>
                      </a:r>
                    </a:p>
                  </a:txBody>
                  <a:tcPr anchor="ctr"/>
                </a:tc>
                <a:tc hMerge="1">
                  <a:txBody>
                    <a:bodyPr/>
                    <a:lstStyle/>
                    <a:p>
                      <a:endParaRPr lang="en-IN"/>
                    </a:p>
                  </a:txBody>
                  <a:tcPr/>
                </a:tc>
                <a:extLst>
                  <a:ext uri="{0D108BD9-81ED-4DB2-BD59-A6C34878D82A}">
                    <a16:rowId xmlns:a16="http://schemas.microsoft.com/office/drawing/2014/main" val="10000"/>
                  </a:ext>
                </a:extLst>
              </a:tr>
              <a:tr h="884242">
                <a:tc>
                  <a:txBody>
                    <a:bodyPr/>
                    <a:lstStyle/>
                    <a:p>
                      <a:endParaRPr lang="en-US" dirty="0"/>
                    </a:p>
                  </a:txBody>
                  <a:tcPr anchor="ctr"/>
                </a:tc>
                <a:tc>
                  <a:txBody>
                    <a:bodyPr/>
                    <a:lstStyle/>
                    <a:p>
                      <a:pPr algn="l"/>
                      <a:r>
                        <a:rPr lang="en-US" sz="900" b="1" dirty="0"/>
                        <a:t>IMBALANCED</a:t>
                      </a:r>
                    </a:p>
                  </a:txBody>
                  <a:tcPr anchor="ctr"/>
                </a:tc>
                <a:tc>
                  <a:txBody>
                    <a:bodyPr/>
                    <a:lstStyle/>
                    <a:p>
                      <a:pPr algn="l"/>
                      <a:r>
                        <a:rPr lang="en-US" sz="900" b="1" dirty="0"/>
                        <a:t>BALANCED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IMBALANCED</a:t>
                      </a:r>
                    </a:p>
                    <a:p>
                      <a:pPr algn="l"/>
                      <a:endParaRPr lang="en-US" sz="9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BALANCED</a:t>
                      </a:r>
                    </a:p>
                    <a:p>
                      <a:pPr algn="l"/>
                      <a:endParaRPr lang="en-US" sz="9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IMBALANCED</a:t>
                      </a:r>
                    </a:p>
                    <a:p>
                      <a:pPr algn="l"/>
                      <a:endParaRPr lang="en-US" sz="9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BALANCED</a:t>
                      </a:r>
                    </a:p>
                    <a:p>
                      <a:pPr algn="l"/>
                      <a:endParaRPr lang="en-US" sz="9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IMBALANCED</a:t>
                      </a:r>
                    </a:p>
                    <a:p>
                      <a:pPr algn="l"/>
                      <a:endParaRPr lang="en-US" sz="9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BALANCED</a:t>
                      </a:r>
                    </a:p>
                    <a:p>
                      <a:pPr algn="l"/>
                      <a:endParaRPr lang="en-US" sz="9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IMBALANCED</a:t>
                      </a:r>
                    </a:p>
                    <a:p>
                      <a:pPr algn="l"/>
                      <a:endParaRPr lang="en-US" sz="9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BALANCED</a:t>
                      </a:r>
                    </a:p>
                    <a:p>
                      <a:pPr algn="l"/>
                      <a:endParaRPr lang="en-US" sz="900" b="1" dirty="0"/>
                    </a:p>
                  </a:txBody>
                  <a:tcPr anchor="ctr"/>
                </a:tc>
                <a:extLst>
                  <a:ext uri="{0D108BD9-81ED-4DB2-BD59-A6C34878D82A}">
                    <a16:rowId xmlns:a16="http://schemas.microsoft.com/office/drawing/2014/main" val="764527432"/>
                  </a:ext>
                </a:extLst>
              </a:tr>
              <a:tr h="657918">
                <a:tc>
                  <a:txBody>
                    <a:bodyPr/>
                    <a:lstStyle/>
                    <a:p>
                      <a:r>
                        <a:rPr lang="en-US" b="1" dirty="0"/>
                        <a:t>Logistic Regression</a:t>
                      </a:r>
                    </a:p>
                  </a:txBody>
                  <a:tcPr anchor="ctr"/>
                </a:tc>
                <a:tc>
                  <a:txBody>
                    <a:bodyPr/>
                    <a:lstStyle/>
                    <a:p>
                      <a:pPr algn="ctr"/>
                      <a:r>
                        <a:rPr lang="en-US" sz="2400" dirty="0"/>
                        <a:t>90</a:t>
                      </a:r>
                    </a:p>
                  </a:txBody>
                  <a:tcPr anchor="ctr"/>
                </a:tc>
                <a:tc>
                  <a:txBody>
                    <a:bodyPr/>
                    <a:lstStyle/>
                    <a:p>
                      <a:pPr algn="ctr"/>
                      <a:r>
                        <a:rPr lang="en-US" sz="2400" dirty="0">
                          <a:solidFill>
                            <a:schemeClr val="bg2">
                              <a:lumMod val="75000"/>
                            </a:schemeClr>
                          </a:solidFill>
                        </a:rPr>
                        <a:t>72</a:t>
                      </a:r>
                    </a:p>
                  </a:txBody>
                  <a:tcPr anchor="ctr"/>
                </a:tc>
                <a:tc>
                  <a:txBody>
                    <a:bodyPr/>
                    <a:lstStyle/>
                    <a:p>
                      <a:pPr algn="ctr"/>
                      <a:r>
                        <a:rPr lang="en-US" sz="2400" dirty="0"/>
                        <a:t>69</a:t>
                      </a:r>
                    </a:p>
                  </a:txBody>
                  <a:tcPr anchor="ctr"/>
                </a:tc>
                <a:tc>
                  <a:txBody>
                    <a:bodyPr/>
                    <a:lstStyle/>
                    <a:p>
                      <a:pPr algn="ctr"/>
                      <a:r>
                        <a:rPr lang="en-US" sz="2400" dirty="0">
                          <a:solidFill>
                            <a:schemeClr val="bg2">
                              <a:lumMod val="75000"/>
                            </a:schemeClr>
                          </a:solidFill>
                        </a:rPr>
                        <a:t>77</a:t>
                      </a:r>
                    </a:p>
                  </a:txBody>
                  <a:tcPr anchor="ctr"/>
                </a:tc>
                <a:tc>
                  <a:txBody>
                    <a:bodyPr/>
                    <a:lstStyle/>
                    <a:p>
                      <a:pPr algn="ctr"/>
                      <a:r>
                        <a:rPr lang="en-US" sz="2400" dirty="0"/>
                        <a:t>20</a:t>
                      </a:r>
                    </a:p>
                  </a:txBody>
                  <a:tcPr anchor="ctr"/>
                </a:tc>
                <a:tc>
                  <a:txBody>
                    <a:bodyPr/>
                    <a:lstStyle/>
                    <a:p>
                      <a:pPr algn="ctr"/>
                      <a:r>
                        <a:rPr lang="en-US" sz="2400" dirty="0">
                          <a:solidFill>
                            <a:schemeClr val="bg2">
                              <a:lumMod val="75000"/>
                            </a:schemeClr>
                          </a:solidFill>
                        </a:rPr>
                        <a:t>63</a:t>
                      </a:r>
                    </a:p>
                  </a:txBody>
                  <a:tcPr anchor="ctr"/>
                </a:tc>
                <a:tc>
                  <a:txBody>
                    <a:bodyPr/>
                    <a:lstStyle/>
                    <a:p>
                      <a:pPr algn="ctr"/>
                      <a:r>
                        <a:rPr lang="en-US" sz="2400" dirty="0"/>
                        <a:t>32</a:t>
                      </a:r>
                    </a:p>
                  </a:txBody>
                  <a:tcPr anchor="ctr"/>
                </a:tc>
                <a:tc>
                  <a:txBody>
                    <a:bodyPr/>
                    <a:lstStyle/>
                    <a:p>
                      <a:pPr algn="ctr"/>
                      <a:r>
                        <a:rPr lang="en-US" sz="2400" dirty="0">
                          <a:solidFill>
                            <a:schemeClr val="bg2">
                              <a:lumMod val="75000"/>
                            </a:schemeClr>
                          </a:solidFill>
                        </a:rPr>
                        <a:t>69</a:t>
                      </a:r>
                    </a:p>
                  </a:txBody>
                  <a:tcPr anchor="ctr"/>
                </a:tc>
                <a:tc>
                  <a:txBody>
                    <a:bodyPr/>
                    <a:lstStyle/>
                    <a:p>
                      <a:pPr algn="ctr"/>
                      <a:r>
                        <a:rPr lang="en-US" sz="2400" dirty="0"/>
                        <a:t>77</a:t>
                      </a:r>
                    </a:p>
                  </a:txBody>
                  <a:tcPr anchor="ctr"/>
                </a:tc>
                <a:tc>
                  <a:txBody>
                    <a:bodyPr/>
                    <a:lstStyle/>
                    <a:p>
                      <a:pPr algn="ctr"/>
                      <a:r>
                        <a:rPr lang="en-US" sz="2400" dirty="0">
                          <a:solidFill>
                            <a:schemeClr val="bg2">
                              <a:lumMod val="75000"/>
                            </a:schemeClr>
                          </a:solidFill>
                        </a:rPr>
                        <a:t>77</a:t>
                      </a:r>
                    </a:p>
                  </a:txBody>
                  <a:tcPr anchor="ctr"/>
                </a:tc>
                <a:extLst>
                  <a:ext uri="{0D108BD9-81ED-4DB2-BD59-A6C34878D82A}">
                    <a16:rowId xmlns:a16="http://schemas.microsoft.com/office/drawing/2014/main" val="10001"/>
                  </a:ext>
                </a:extLst>
              </a:tr>
              <a:tr h="657918">
                <a:tc>
                  <a:txBody>
                    <a:bodyPr/>
                    <a:lstStyle/>
                    <a:p>
                      <a:r>
                        <a:rPr lang="en-US" b="1" dirty="0"/>
                        <a:t>Random Forest</a:t>
                      </a:r>
                    </a:p>
                  </a:txBody>
                  <a:tcPr anchor="ctr"/>
                </a:tc>
                <a:tc>
                  <a:txBody>
                    <a:bodyPr/>
                    <a:lstStyle/>
                    <a:p>
                      <a:pPr algn="ctr"/>
                      <a:r>
                        <a:rPr lang="en-US" sz="2400" dirty="0"/>
                        <a:t>90</a:t>
                      </a:r>
                    </a:p>
                  </a:txBody>
                  <a:tcPr anchor="ctr"/>
                </a:tc>
                <a:tc>
                  <a:txBody>
                    <a:bodyPr/>
                    <a:lstStyle/>
                    <a:p>
                      <a:pPr algn="ctr"/>
                      <a:r>
                        <a:rPr lang="en-US" sz="2400" dirty="0">
                          <a:solidFill>
                            <a:schemeClr val="bg2">
                              <a:lumMod val="75000"/>
                            </a:schemeClr>
                          </a:solidFill>
                        </a:rPr>
                        <a:t>69</a:t>
                      </a:r>
                    </a:p>
                  </a:txBody>
                  <a:tcPr anchor="ctr"/>
                </a:tc>
                <a:tc>
                  <a:txBody>
                    <a:bodyPr/>
                    <a:lstStyle/>
                    <a:p>
                      <a:pPr algn="ctr"/>
                      <a:r>
                        <a:rPr lang="en-US" sz="2400" dirty="0"/>
                        <a:t>70</a:t>
                      </a:r>
                    </a:p>
                  </a:txBody>
                  <a:tcPr anchor="ctr"/>
                </a:tc>
                <a:tc>
                  <a:txBody>
                    <a:bodyPr/>
                    <a:lstStyle/>
                    <a:p>
                      <a:pPr algn="ctr"/>
                      <a:r>
                        <a:rPr lang="en-US" sz="2400" dirty="0">
                          <a:solidFill>
                            <a:schemeClr val="bg2">
                              <a:lumMod val="75000"/>
                            </a:schemeClr>
                          </a:solidFill>
                        </a:rPr>
                        <a:t>73</a:t>
                      </a:r>
                    </a:p>
                  </a:txBody>
                  <a:tcPr anchor="ctr"/>
                </a:tc>
                <a:tc>
                  <a:txBody>
                    <a:bodyPr/>
                    <a:lstStyle/>
                    <a:p>
                      <a:pPr algn="ctr"/>
                      <a:r>
                        <a:rPr lang="en-US" sz="2400" dirty="0"/>
                        <a:t>19</a:t>
                      </a:r>
                    </a:p>
                  </a:txBody>
                  <a:tcPr anchor="ctr"/>
                </a:tc>
                <a:tc>
                  <a:txBody>
                    <a:bodyPr/>
                    <a:lstStyle/>
                    <a:p>
                      <a:pPr algn="ctr"/>
                      <a:r>
                        <a:rPr lang="en-US" sz="2400" dirty="0">
                          <a:solidFill>
                            <a:schemeClr val="bg2">
                              <a:lumMod val="75000"/>
                            </a:schemeClr>
                          </a:solidFill>
                        </a:rPr>
                        <a:t>63</a:t>
                      </a:r>
                    </a:p>
                  </a:txBody>
                  <a:tcPr anchor="ctr"/>
                </a:tc>
                <a:tc>
                  <a:txBody>
                    <a:bodyPr/>
                    <a:lstStyle/>
                    <a:p>
                      <a:pPr algn="ctr"/>
                      <a:r>
                        <a:rPr lang="en-US" sz="2400" dirty="0"/>
                        <a:t>30</a:t>
                      </a:r>
                    </a:p>
                  </a:txBody>
                  <a:tcPr anchor="ctr"/>
                </a:tc>
                <a:tc>
                  <a:txBody>
                    <a:bodyPr/>
                    <a:lstStyle/>
                    <a:p>
                      <a:pPr algn="ctr"/>
                      <a:r>
                        <a:rPr lang="en-US" sz="2400" dirty="0">
                          <a:solidFill>
                            <a:schemeClr val="bg2">
                              <a:lumMod val="75000"/>
                            </a:schemeClr>
                          </a:solidFill>
                        </a:rPr>
                        <a:t>67</a:t>
                      </a:r>
                    </a:p>
                  </a:txBody>
                  <a:tcPr anchor="ctr"/>
                </a:tc>
                <a:tc>
                  <a:txBody>
                    <a:bodyPr/>
                    <a:lstStyle/>
                    <a:p>
                      <a:pPr algn="ctr"/>
                      <a:r>
                        <a:rPr lang="en-US" sz="2400" dirty="0"/>
                        <a:t>80</a:t>
                      </a:r>
                    </a:p>
                  </a:txBody>
                  <a:tcPr anchor="ctr"/>
                </a:tc>
                <a:tc>
                  <a:txBody>
                    <a:bodyPr/>
                    <a:lstStyle/>
                    <a:p>
                      <a:pPr algn="ctr"/>
                      <a:r>
                        <a:rPr lang="en-US" sz="2400" dirty="0">
                          <a:solidFill>
                            <a:schemeClr val="bg2">
                              <a:lumMod val="75000"/>
                            </a:schemeClr>
                          </a:solidFill>
                        </a:rPr>
                        <a:t>75</a:t>
                      </a:r>
                    </a:p>
                  </a:txBody>
                  <a:tcPr anchor="ctr"/>
                </a:tc>
                <a:extLst>
                  <a:ext uri="{0D108BD9-81ED-4DB2-BD59-A6C34878D82A}">
                    <a16:rowId xmlns:a16="http://schemas.microsoft.com/office/drawing/2014/main" val="10002"/>
                  </a:ext>
                </a:extLst>
              </a:tr>
              <a:tr h="1263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Random Forest + Grid search</a:t>
                      </a:r>
                    </a:p>
                    <a:p>
                      <a:endParaRPr lang="en-US" dirty="0"/>
                    </a:p>
                  </a:txBody>
                  <a:tcPr anchor="ctr"/>
                </a:tc>
                <a:tc>
                  <a:txBody>
                    <a:bodyPr/>
                    <a:lstStyle/>
                    <a:p>
                      <a:pPr algn="ctr"/>
                      <a:r>
                        <a:rPr lang="en-US" sz="2400" b="1" dirty="0">
                          <a:solidFill>
                            <a:srgbClr val="002060"/>
                          </a:solidFill>
                        </a:rPr>
                        <a:t>90</a:t>
                      </a:r>
                    </a:p>
                  </a:txBody>
                  <a:tcPr anchor="ctr"/>
                </a:tc>
                <a:tc>
                  <a:txBody>
                    <a:bodyPr/>
                    <a:lstStyle/>
                    <a:p>
                      <a:pPr algn="ctr"/>
                      <a:r>
                        <a:rPr lang="en-US" sz="2400" b="1" dirty="0">
                          <a:solidFill>
                            <a:schemeClr val="accent4">
                              <a:lumMod val="75000"/>
                            </a:schemeClr>
                          </a:solidFill>
                        </a:rPr>
                        <a:t>73</a:t>
                      </a:r>
                    </a:p>
                  </a:txBody>
                  <a:tcPr anchor="ctr"/>
                </a:tc>
                <a:tc>
                  <a:txBody>
                    <a:bodyPr/>
                    <a:lstStyle/>
                    <a:p>
                      <a:pPr algn="ctr"/>
                      <a:r>
                        <a:rPr lang="en-US" sz="2400" b="1" dirty="0">
                          <a:solidFill>
                            <a:srgbClr val="002060"/>
                          </a:solidFill>
                        </a:rPr>
                        <a:t>68</a:t>
                      </a:r>
                    </a:p>
                  </a:txBody>
                  <a:tcPr anchor="ctr"/>
                </a:tc>
                <a:tc>
                  <a:txBody>
                    <a:bodyPr/>
                    <a:lstStyle/>
                    <a:p>
                      <a:pPr algn="ctr"/>
                      <a:r>
                        <a:rPr lang="en-US" sz="2400" b="1" dirty="0">
                          <a:solidFill>
                            <a:schemeClr val="accent4">
                              <a:lumMod val="75000"/>
                            </a:schemeClr>
                          </a:solidFill>
                        </a:rPr>
                        <a:t>79</a:t>
                      </a:r>
                    </a:p>
                  </a:txBody>
                  <a:tcPr anchor="ctr"/>
                </a:tc>
                <a:tc>
                  <a:txBody>
                    <a:bodyPr/>
                    <a:lstStyle/>
                    <a:p>
                      <a:pPr algn="ctr"/>
                      <a:r>
                        <a:rPr lang="en-US" sz="2400" b="1" dirty="0">
                          <a:solidFill>
                            <a:srgbClr val="002060"/>
                          </a:solidFill>
                        </a:rPr>
                        <a:t>21</a:t>
                      </a:r>
                    </a:p>
                  </a:txBody>
                  <a:tcPr anchor="ctr"/>
                </a:tc>
                <a:tc>
                  <a:txBody>
                    <a:bodyPr/>
                    <a:lstStyle/>
                    <a:p>
                      <a:pPr algn="ctr"/>
                      <a:r>
                        <a:rPr lang="en-US" sz="2400" b="1" dirty="0">
                          <a:solidFill>
                            <a:schemeClr val="accent4">
                              <a:lumMod val="75000"/>
                            </a:schemeClr>
                          </a:solidFill>
                        </a:rPr>
                        <a:t>64</a:t>
                      </a:r>
                    </a:p>
                  </a:txBody>
                  <a:tcPr anchor="ctr"/>
                </a:tc>
                <a:tc>
                  <a:txBody>
                    <a:bodyPr/>
                    <a:lstStyle/>
                    <a:p>
                      <a:pPr algn="ctr"/>
                      <a:r>
                        <a:rPr lang="en-US" sz="2400" b="1" dirty="0">
                          <a:solidFill>
                            <a:srgbClr val="002060"/>
                          </a:solidFill>
                        </a:rPr>
                        <a:t>32</a:t>
                      </a:r>
                    </a:p>
                  </a:txBody>
                  <a:tcPr anchor="ctr"/>
                </a:tc>
                <a:tc>
                  <a:txBody>
                    <a:bodyPr/>
                    <a:lstStyle/>
                    <a:p>
                      <a:pPr algn="ctr"/>
                      <a:r>
                        <a:rPr lang="en-US" sz="2400" b="1" dirty="0">
                          <a:solidFill>
                            <a:schemeClr val="accent4">
                              <a:lumMod val="75000"/>
                            </a:schemeClr>
                          </a:solidFill>
                        </a:rPr>
                        <a:t>71</a:t>
                      </a:r>
                    </a:p>
                  </a:txBody>
                  <a:tcPr anchor="ctr"/>
                </a:tc>
                <a:tc>
                  <a:txBody>
                    <a:bodyPr/>
                    <a:lstStyle/>
                    <a:p>
                      <a:pPr algn="ctr"/>
                      <a:r>
                        <a:rPr lang="en-US" sz="2400" b="1" dirty="0">
                          <a:solidFill>
                            <a:srgbClr val="002060"/>
                          </a:solidFill>
                        </a:rPr>
                        <a:t>80</a:t>
                      </a:r>
                    </a:p>
                  </a:txBody>
                  <a:tcPr anchor="ctr"/>
                </a:tc>
                <a:tc>
                  <a:txBody>
                    <a:bodyPr/>
                    <a:lstStyle/>
                    <a:p>
                      <a:pPr algn="ctr"/>
                      <a:r>
                        <a:rPr lang="en-US" sz="2400" b="1" dirty="0">
                          <a:solidFill>
                            <a:schemeClr val="accent4">
                              <a:lumMod val="75000"/>
                            </a:schemeClr>
                          </a:solidFill>
                        </a:rPr>
                        <a:t>78</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8182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3" y="4016729"/>
            <a:ext cx="8229599" cy="2819400"/>
          </a:xfrm>
        </p:spPr>
        <p:txBody>
          <a:bodyPr/>
          <a:lstStyle/>
          <a:p>
            <a:r>
              <a:rPr lang="en-US" dirty="0"/>
              <a:t>Recommendations</a:t>
            </a:r>
          </a:p>
        </p:txBody>
      </p:sp>
      <p:pic>
        <p:nvPicPr>
          <p:cNvPr id="7" name="Picture 6">
            <a:extLst>
              <a:ext uri="{FF2B5EF4-FFF2-40B4-BE49-F238E27FC236}">
                <a16:creationId xmlns:a16="http://schemas.microsoft.com/office/drawing/2014/main" id="{8C44AA32-EB0E-47FC-9EDB-0CB65EFD72D6}"/>
              </a:ext>
            </a:extLst>
          </p:cNvPr>
          <p:cNvPicPr>
            <a:picLocks noChangeAspect="1"/>
          </p:cNvPicPr>
          <p:nvPr/>
        </p:nvPicPr>
        <p:blipFill rotWithShape="1">
          <a:blip r:embed="rId3">
            <a:extLst>
              <a:ext uri="{28A0092B-C50C-407E-A947-70E740481C1C}">
                <a14:useLocalDpi xmlns:a14="http://schemas.microsoft.com/office/drawing/2010/main" val="0"/>
              </a:ext>
            </a:extLst>
          </a:blip>
          <a:srcRect l="20462" t="24782" r="32276" b="39492"/>
          <a:stretch/>
        </p:blipFill>
        <p:spPr>
          <a:xfrm>
            <a:off x="117748" y="172412"/>
            <a:ext cx="5832649" cy="2668860"/>
          </a:xfrm>
          <a:prstGeom prst="rect">
            <a:avLst/>
          </a:prstGeom>
        </p:spPr>
      </p:pic>
      <p:pic>
        <p:nvPicPr>
          <p:cNvPr id="9" name="Picture 8">
            <a:extLst>
              <a:ext uri="{FF2B5EF4-FFF2-40B4-BE49-F238E27FC236}">
                <a16:creationId xmlns:a16="http://schemas.microsoft.com/office/drawing/2014/main" id="{79F72FCA-8624-4823-BB48-386358AC7C7B}"/>
              </a:ext>
            </a:extLst>
          </p:cNvPr>
          <p:cNvPicPr>
            <a:picLocks noChangeAspect="1"/>
          </p:cNvPicPr>
          <p:nvPr/>
        </p:nvPicPr>
        <p:blipFill rotWithShape="1">
          <a:blip r:embed="rId4">
            <a:extLst>
              <a:ext uri="{28A0092B-C50C-407E-A947-70E740481C1C}">
                <a14:useLocalDpi xmlns:a14="http://schemas.microsoft.com/office/drawing/2010/main" val="0"/>
              </a:ext>
            </a:extLst>
          </a:blip>
          <a:srcRect l="21052" t="24782" r="32261" b="38441"/>
          <a:stretch/>
        </p:blipFill>
        <p:spPr>
          <a:xfrm>
            <a:off x="6123675" y="172411"/>
            <a:ext cx="5616624" cy="2668859"/>
          </a:xfrm>
          <a:prstGeom prst="rect">
            <a:avLst/>
          </a:prstGeom>
        </p:spPr>
      </p:pic>
      <p:pic>
        <p:nvPicPr>
          <p:cNvPr id="10" name="Picture 9">
            <a:extLst>
              <a:ext uri="{FF2B5EF4-FFF2-40B4-BE49-F238E27FC236}">
                <a16:creationId xmlns:a16="http://schemas.microsoft.com/office/drawing/2014/main" id="{D87E8E00-EF08-4AC7-A1A1-166CFBF2683B}"/>
              </a:ext>
            </a:extLst>
          </p:cNvPr>
          <p:cNvPicPr>
            <a:picLocks noChangeAspect="1"/>
          </p:cNvPicPr>
          <p:nvPr/>
        </p:nvPicPr>
        <p:blipFill rotWithShape="1">
          <a:blip r:embed="rId5">
            <a:extLst>
              <a:ext uri="{28A0092B-C50C-407E-A947-70E740481C1C}">
                <a14:useLocalDpi xmlns:a14="http://schemas.microsoft.com/office/drawing/2010/main" val="0"/>
              </a:ext>
            </a:extLst>
          </a:blip>
          <a:srcRect l="15735" t="31086" r="15145" b="22680"/>
          <a:stretch/>
        </p:blipFill>
        <p:spPr>
          <a:xfrm>
            <a:off x="117748" y="3071619"/>
            <a:ext cx="5832648" cy="2880320"/>
          </a:xfrm>
          <a:prstGeom prst="rect">
            <a:avLst/>
          </a:prstGeom>
        </p:spPr>
      </p:pic>
      <p:pic>
        <p:nvPicPr>
          <p:cNvPr id="11" name="Picture 10">
            <a:extLst>
              <a:ext uri="{FF2B5EF4-FFF2-40B4-BE49-F238E27FC236}">
                <a16:creationId xmlns:a16="http://schemas.microsoft.com/office/drawing/2014/main" id="{C3718AA1-BBBB-417C-A1B0-4EEB981E91E9}"/>
              </a:ext>
            </a:extLst>
          </p:cNvPr>
          <p:cNvPicPr>
            <a:picLocks noChangeAspect="1"/>
          </p:cNvPicPr>
          <p:nvPr/>
        </p:nvPicPr>
        <p:blipFill rotWithShape="1">
          <a:blip r:embed="rId6">
            <a:extLst>
              <a:ext uri="{28A0092B-C50C-407E-A947-70E740481C1C}">
                <a14:useLocalDpi xmlns:a14="http://schemas.microsoft.com/office/drawing/2010/main" val="0"/>
              </a:ext>
            </a:extLst>
          </a:blip>
          <a:srcRect l="17905" t="38353" r="16161" b="15657"/>
          <a:stretch/>
        </p:blipFill>
        <p:spPr>
          <a:xfrm>
            <a:off x="6094412" y="3071619"/>
            <a:ext cx="5760642" cy="2880321"/>
          </a:xfrm>
          <a:prstGeom prst="rect">
            <a:avLst/>
          </a:prstGeom>
        </p:spPr>
      </p:pic>
    </p:spTree>
    <p:extLst>
      <p:ext uri="{BB962C8B-B14F-4D97-AF65-F5344CB8AC3E}">
        <p14:creationId xmlns:p14="http://schemas.microsoft.com/office/powerpoint/2010/main" val="4234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E90B3B6-088F-46EA-BC3A-B8C94BBBEFF4}"/>
              </a:ext>
            </a:extLst>
          </p:cNvPr>
          <p:cNvSpPr>
            <a:spLocks noGrp="1"/>
          </p:cNvSpPr>
          <p:nvPr>
            <p:ph type="title"/>
          </p:nvPr>
        </p:nvSpPr>
        <p:spPr/>
        <p:txBody>
          <a:bodyPr/>
          <a:lstStyle/>
          <a:p>
            <a:endParaRPr lang="en-IN" dirty="0"/>
          </a:p>
        </p:txBody>
      </p:sp>
      <p:pic>
        <p:nvPicPr>
          <p:cNvPr id="9" name="Picture 8">
            <a:extLst>
              <a:ext uri="{FF2B5EF4-FFF2-40B4-BE49-F238E27FC236}">
                <a16:creationId xmlns:a16="http://schemas.microsoft.com/office/drawing/2014/main" id="{0B4F5878-54ED-457E-B855-27CBCC907CFF}"/>
              </a:ext>
            </a:extLst>
          </p:cNvPr>
          <p:cNvPicPr>
            <a:picLocks noChangeAspect="1"/>
          </p:cNvPicPr>
          <p:nvPr/>
        </p:nvPicPr>
        <p:blipFill rotWithShape="1">
          <a:blip r:embed="rId2">
            <a:extLst>
              <a:ext uri="{28A0092B-C50C-407E-A947-70E740481C1C}">
                <a14:useLocalDpi xmlns:a14="http://schemas.microsoft.com/office/drawing/2010/main" val="0"/>
              </a:ext>
            </a:extLst>
          </a:blip>
          <a:srcRect l="21052" t="24782" r="31686" b="41593"/>
          <a:stretch/>
        </p:blipFill>
        <p:spPr>
          <a:xfrm>
            <a:off x="225695" y="188640"/>
            <a:ext cx="5868717" cy="2321006"/>
          </a:xfrm>
          <a:prstGeom prst="rect">
            <a:avLst/>
          </a:prstGeom>
        </p:spPr>
      </p:pic>
      <p:pic>
        <p:nvPicPr>
          <p:cNvPr id="10" name="Picture 9">
            <a:extLst>
              <a:ext uri="{FF2B5EF4-FFF2-40B4-BE49-F238E27FC236}">
                <a16:creationId xmlns:a16="http://schemas.microsoft.com/office/drawing/2014/main" id="{EA8D3575-8645-4C3C-8D40-B6640FD5BC81}"/>
              </a:ext>
            </a:extLst>
          </p:cNvPr>
          <p:cNvPicPr>
            <a:picLocks noChangeAspect="1"/>
          </p:cNvPicPr>
          <p:nvPr/>
        </p:nvPicPr>
        <p:blipFill rotWithShape="1">
          <a:blip r:embed="rId3">
            <a:extLst>
              <a:ext uri="{28A0092B-C50C-407E-A947-70E740481C1C}">
                <a14:useLocalDpi xmlns:a14="http://schemas.microsoft.com/office/drawing/2010/main" val="0"/>
              </a:ext>
            </a:extLst>
          </a:blip>
          <a:srcRect l="20166" t="25832" r="31391" b="40543"/>
          <a:stretch/>
        </p:blipFill>
        <p:spPr>
          <a:xfrm>
            <a:off x="6284168" y="205390"/>
            <a:ext cx="5678962" cy="2304256"/>
          </a:xfrm>
          <a:prstGeom prst="rect">
            <a:avLst/>
          </a:prstGeom>
        </p:spPr>
      </p:pic>
      <p:pic>
        <p:nvPicPr>
          <p:cNvPr id="11" name="Content Placeholder 5">
            <a:extLst>
              <a:ext uri="{FF2B5EF4-FFF2-40B4-BE49-F238E27FC236}">
                <a16:creationId xmlns:a16="http://schemas.microsoft.com/office/drawing/2014/main" id="{BBC2130E-6DC8-40D6-8608-5FC6E43E1646}"/>
              </a:ext>
            </a:extLst>
          </p:cNvPr>
          <p:cNvPicPr>
            <a:picLocks noChangeAspect="1"/>
          </p:cNvPicPr>
          <p:nvPr/>
        </p:nvPicPr>
        <p:blipFill rotWithShape="1">
          <a:blip r:embed="rId4">
            <a:extLst>
              <a:ext uri="{28A0092B-C50C-407E-A947-70E740481C1C}">
                <a14:useLocalDpi xmlns:a14="http://schemas.microsoft.com/office/drawing/2010/main" val="0"/>
              </a:ext>
            </a:extLst>
          </a:blip>
          <a:srcRect l="20734" t="27621" r="31664" b="38967"/>
          <a:stretch/>
        </p:blipFill>
        <p:spPr>
          <a:xfrm>
            <a:off x="6311865" y="2647020"/>
            <a:ext cx="5881615" cy="2321006"/>
          </a:xfrm>
          <a:prstGeom prst="rect">
            <a:avLst/>
          </a:prstGeom>
        </p:spPr>
      </p:pic>
      <p:pic>
        <p:nvPicPr>
          <p:cNvPr id="12" name="Picture 11">
            <a:extLst>
              <a:ext uri="{FF2B5EF4-FFF2-40B4-BE49-F238E27FC236}">
                <a16:creationId xmlns:a16="http://schemas.microsoft.com/office/drawing/2014/main" id="{F1202B4B-CAE6-4450-8730-AC76A426536A}"/>
              </a:ext>
            </a:extLst>
          </p:cNvPr>
          <p:cNvPicPr>
            <a:picLocks noChangeAspect="1"/>
          </p:cNvPicPr>
          <p:nvPr/>
        </p:nvPicPr>
        <p:blipFill rotWithShape="1">
          <a:blip r:embed="rId5">
            <a:extLst>
              <a:ext uri="{28A0092B-C50C-407E-A947-70E740481C1C}">
                <a14:useLocalDpi xmlns:a14="http://schemas.microsoft.com/office/drawing/2010/main" val="0"/>
              </a:ext>
            </a:extLst>
          </a:blip>
          <a:srcRect l="21102" t="25833" r="31686" b="38441"/>
          <a:stretch/>
        </p:blipFill>
        <p:spPr>
          <a:xfrm>
            <a:off x="136002" y="2647020"/>
            <a:ext cx="6048102" cy="2376062"/>
          </a:xfrm>
          <a:prstGeom prst="rect">
            <a:avLst/>
          </a:prstGeom>
        </p:spPr>
      </p:pic>
    </p:spTree>
    <p:extLst>
      <p:ext uri="{BB962C8B-B14F-4D97-AF65-F5344CB8AC3E}">
        <p14:creationId xmlns:p14="http://schemas.microsoft.com/office/powerpoint/2010/main" val="424449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8014" y="0"/>
            <a:ext cx="3962400" cy="692696"/>
          </a:xfrm>
        </p:spPr>
        <p:txBody>
          <a:bodyPr/>
          <a:lstStyle/>
          <a:p>
            <a:r>
              <a:rPr lang="en-US" dirty="0"/>
              <a:t>Conclusion</a:t>
            </a:r>
          </a:p>
        </p:txBody>
      </p:sp>
      <p:sp>
        <p:nvSpPr>
          <p:cNvPr id="9" name="Text Placeholder 8"/>
          <p:cNvSpPr>
            <a:spLocks noGrp="1"/>
          </p:cNvSpPr>
          <p:nvPr>
            <p:ph type="body" sz="half" idx="2"/>
          </p:nvPr>
        </p:nvSpPr>
        <p:spPr>
          <a:xfrm>
            <a:off x="608014" y="851248"/>
            <a:ext cx="11319046" cy="6006752"/>
          </a:xfrm>
        </p:spPr>
        <p:txBody>
          <a:bodyPr>
            <a:normAutofit fontScale="70000" lnSpcReduction="20000"/>
          </a:bodyPr>
          <a:lstStyle/>
          <a:p>
            <a:pPr marL="342900" indent="-342900">
              <a:buFont typeface="Wingdings" panose="05000000000000000000" pitchFamily="2" charset="2"/>
              <a:buChar char="ü"/>
            </a:pPr>
            <a:r>
              <a:rPr lang="en-US" sz="2800" dirty="0"/>
              <a:t>Target relatively Old Age people.</a:t>
            </a:r>
          </a:p>
          <a:p>
            <a:endParaRPr lang="en-US" sz="2800" dirty="0"/>
          </a:p>
          <a:p>
            <a:pPr marL="342900" indent="-342900">
              <a:buFont typeface="Wingdings" panose="05000000000000000000" pitchFamily="2" charset="2"/>
              <a:buChar char="ü"/>
            </a:pPr>
            <a:r>
              <a:rPr lang="en-US" sz="2800" dirty="0"/>
              <a:t>Prioritize those customers to who were the part of the previous campaigns.</a:t>
            </a:r>
          </a:p>
          <a:p>
            <a:pPr marL="342900" indent="-342900">
              <a:buFont typeface="Wingdings" panose="05000000000000000000" pitchFamily="2" charset="2"/>
              <a:buChar char="ü"/>
            </a:pPr>
            <a:r>
              <a:rPr lang="en-US" sz="2800" dirty="0"/>
              <a:t> </a:t>
            </a:r>
            <a:r>
              <a:rPr lang="en-IN" sz="2800" dirty="0"/>
              <a:t>According to the plot for both logistic regression and random forest, we can tell that the most influential variables are duration, </a:t>
            </a:r>
            <a:r>
              <a:rPr lang="en-IN" sz="2800" dirty="0" err="1"/>
              <a:t>nr.employed</a:t>
            </a:r>
            <a:r>
              <a:rPr lang="en-IN" sz="2800" dirty="0"/>
              <a:t>, euribor3m, and </a:t>
            </a:r>
            <a:r>
              <a:rPr lang="en-IN" sz="2800" dirty="0" err="1"/>
              <a:t>emp.var.rate</a:t>
            </a:r>
            <a:r>
              <a:rPr lang="en-IN" sz="2800" dirty="0"/>
              <a:t>.</a:t>
            </a:r>
          </a:p>
          <a:p>
            <a:pPr marL="342900" indent="-342900">
              <a:buFont typeface="Wingdings" panose="05000000000000000000" pitchFamily="2" charset="2"/>
              <a:buChar char="ü"/>
            </a:pPr>
            <a:endParaRPr lang="en-IN" sz="2800" dirty="0"/>
          </a:p>
          <a:p>
            <a:pPr marL="342900" indent="-342900">
              <a:buFont typeface="Wingdings" panose="05000000000000000000" pitchFamily="2" charset="2"/>
              <a:buChar char="ü"/>
            </a:pPr>
            <a:r>
              <a:rPr lang="en-IN" sz="2800" dirty="0"/>
              <a:t>Based on signs of coefficients of variables in logistic regression, “duration” has positive effect on people saying “yes”. This is because the longer the conversations on the phone, the higher interest the customer will show to the term deposit. </a:t>
            </a:r>
          </a:p>
          <a:p>
            <a:pPr marL="342900" indent="-342900">
              <a:buFont typeface="Wingdings" panose="05000000000000000000" pitchFamily="2" charset="2"/>
              <a:buChar char="ü"/>
            </a:pPr>
            <a:endParaRPr lang="en-IN" sz="2800" dirty="0"/>
          </a:p>
          <a:p>
            <a:pPr marL="342900" indent="-342900">
              <a:buFont typeface="Wingdings" panose="05000000000000000000" pitchFamily="2" charset="2"/>
              <a:buChar char="ü"/>
            </a:pPr>
            <a:r>
              <a:rPr lang="en-IN" sz="2800" dirty="0"/>
              <a:t>“</a:t>
            </a:r>
            <a:r>
              <a:rPr lang="en-IN" sz="2800" dirty="0" err="1"/>
              <a:t>nr.employed</a:t>
            </a:r>
            <a:r>
              <a:rPr lang="en-IN" sz="2800" dirty="0"/>
              <a:t>”, which is the number of employees in the bank, has positive effect for turning people to subscribe the term deposit. This can be due to the fact that the more employees the bank have, the more influential and prestigious this bank is. </a:t>
            </a:r>
          </a:p>
          <a:p>
            <a:pPr marL="342900" indent="-342900">
              <a:buFont typeface="Wingdings" panose="05000000000000000000" pitchFamily="2" charset="2"/>
              <a:buChar char="ü"/>
            </a:pPr>
            <a:endParaRPr lang="en-IN" sz="2800" dirty="0"/>
          </a:p>
          <a:p>
            <a:pPr marL="342900" indent="-342900">
              <a:buFont typeface="Wingdings" panose="05000000000000000000" pitchFamily="2" charset="2"/>
              <a:buChar char="ü"/>
            </a:pPr>
            <a:r>
              <a:rPr lang="en-IN" sz="2800" dirty="0"/>
              <a:t>“euribor3m” is another important variable, which denotes the </a:t>
            </a:r>
            <a:r>
              <a:rPr lang="en-IN" sz="2800" dirty="0" err="1"/>
              <a:t>euribor</a:t>
            </a:r>
            <a:r>
              <a:rPr lang="en-IN" sz="2800" dirty="0"/>
              <a:t> 3 month rate. </a:t>
            </a:r>
          </a:p>
          <a:p>
            <a:pPr marL="342900" indent="-342900">
              <a:buFont typeface="Wingdings" panose="05000000000000000000" pitchFamily="2" charset="2"/>
              <a:buChar char="ü"/>
            </a:pPr>
            <a:endParaRPr lang="en-IN" sz="2800" dirty="0"/>
          </a:p>
          <a:p>
            <a:pPr marL="342900" indent="-342900">
              <a:buFont typeface="Wingdings" panose="05000000000000000000" pitchFamily="2" charset="2"/>
              <a:buChar char="ü"/>
            </a:pPr>
            <a:r>
              <a:rPr lang="en-IN" sz="2800" dirty="0"/>
              <a:t>This indicator is based on the average interbank interest rates in Eurozone. It also has positive effect since the higher the interest rate the more willingly customer will spend their money on financial tools.</a:t>
            </a:r>
          </a:p>
          <a:p>
            <a:pPr marL="342900" indent="-342900">
              <a:buFont typeface="Wingdings" panose="05000000000000000000" pitchFamily="2" charset="2"/>
              <a:buChar char="ü"/>
            </a:pPr>
            <a:endParaRPr lang="en-IN" sz="2800" dirty="0"/>
          </a:p>
          <a:p>
            <a:pPr marL="342900" indent="-342900">
              <a:buFont typeface="Wingdings" panose="05000000000000000000" pitchFamily="2" charset="2"/>
              <a:buChar char="ü"/>
            </a:pPr>
            <a:r>
              <a:rPr lang="en-IN" sz="2800" dirty="0"/>
              <a:t> Employment variation rate (</a:t>
            </a:r>
            <a:r>
              <a:rPr lang="en-IN" sz="2800" dirty="0" err="1"/>
              <a:t>emp.var.rate</a:t>
            </a:r>
            <a:r>
              <a:rPr lang="en-IN" sz="2800" dirty="0"/>
              <a:t>) has negative influence, which means the change of the employment rate will make customers less likely to subscribe a term deposit.</a:t>
            </a:r>
          </a:p>
          <a:p>
            <a:r>
              <a:rPr lang="en-IN" sz="2800" dirty="0"/>
              <a:t> </a:t>
            </a:r>
          </a:p>
          <a:p>
            <a:pPr marL="342900" indent="-342900">
              <a:buFont typeface="Wingdings" panose="05000000000000000000" pitchFamily="2" charset="2"/>
              <a:buChar char="ü"/>
            </a:pPr>
            <a:r>
              <a:rPr lang="en-IN" sz="2800" dirty="0"/>
              <a:t>This makes sense because the employment rate is an indicator of the macroeconomy. A stable employment rate denotes a stable economic environment in which people are more confident to make their investment.</a:t>
            </a:r>
          </a:p>
          <a:p>
            <a:endParaRPr lang="en-US" dirty="0"/>
          </a:p>
        </p:txBody>
      </p:sp>
    </p:spTree>
    <p:extLst>
      <p:ext uri="{BB962C8B-B14F-4D97-AF65-F5344CB8AC3E}">
        <p14:creationId xmlns:p14="http://schemas.microsoft.com/office/powerpoint/2010/main" val="391459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1000"/>
                                        <p:tgtEl>
                                          <p:spTgt spid="9">
                                            <p:txEl>
                                              <p:pRg st="2" end="2"/>
                                            </p:txEl>
                                          </p:spTgt>
                                        </p:tgtEl>
                                      </p:cBhvr>
                                    </p:animEffect>
                                    <p:anim calcmode="lin" valueType="num">
                                      <p:cBhvr>
                                        <p:cTn id="2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1000"/>
                                        <p:tgtEl>
                                          <p:spTgt spid="9">
                                            <p:txEl>
                                              <p:pRg st="3" end="3"/>
                                            </p:txEl>
                                          </p:spTgt>
                                        </p:tgtEl>
                                      </p:cBhvr>
                                    </p:animEffect>
                                    <p:anim calcmode="lin" valueType="num">
                                      <p:cBhvr>
                                        <p:cTn id="2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fade">
                                      <p:cBhvr>
                                        <p:cTn id="33" dur="1000"/>
                                        <p:tgtEl>
                                          <p:spTgt spid="9">
                                            <p:txEl>
                                              <p:pRg st="5" end="5"/>
                                            </p:txEl>
                                          </p:spTgt>
                                        </p:tgtEl>
                                      </p:cBhvr>
                                    </p:animEffect>
                                    <p:anim calcmode="lin" valueType="num">
                                      <p:cBhvr>
                                        <p:cTn id="34"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xEl>
                                              <p:pRg st="7" end="7"/>
                                            </p:txEl>
                                          </p:spTgt>
                                        </p:tgtEl>
                                        <p:attrNameLst>
                                          <p:attrName>style.visibility</p:attrName>
                                        </p:attrNameLst>
                                      </p:cBhvr>
                                      <p:to>
                                        <p:strVal val="visible"/>
                                      </p:to>
                                    </p:set>
                                    <p:animEffect transition="in" filter="fade">
                                      <p:cBhvr>
                                        <p:cTn id="40" dur="1000"/>
                                        <p:tgtEl>
                                          <p:spTgt spid="9">
                                            <p:txEl>
                                              <p:pRg st="7" end="7"/>
                                            </p:txEl>
                                          </p:spTgt>
                                        </p:tgtEl>
                                      </p:cBhvr>
                                    </p:animEffect>
                                    <p:anim calcmode="lin" valueType="num">
                                      <p:cBhvr>
                                        <p:cTn id="41"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animEffect transition="in" filter="fade">
                                      <p:cBhvr>
                                        <p:cTn id="47" dur="1000"/>
                                        <p:tgtEl>
                                          <p:spTgt spid="9">
                                            <p:txEl>
                                              <p:pRg st="9" end="9"/>
                                            </p:txEl>
                                          </p:spTgt>
                                        </p:tgtEl>
                                      </p:cBhvr>
                                    </p:animEffect>
                                    <p:anim calcmode="lin" valueType="num">
                                      <p:cBhvr>
                                        <p:cTn id="48"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
                                            <p:txEl>
                                              <p:pRg st="11" end="11"/>
                                            </p:txEl>
                                          </p:spTgt>
                                        </p:tgtEl>
                                        <p:attrNameLst>
                                          <p:attrName>style.visibility</p:attrName>
                                        </p:attrNameLst>
                                      </p:cBhvr>
                                      <p:to>
                                        <p:strVal val="visible"/>
                                      </p:to>
                                    </p:set>
                                    <p:animEffect transition="in" filter="fade">
                                      <p:cBhvr>
                                        <p:cTn id="54" dur="1000"/>
                                        <p:tgtEl>
                                          <p:spTgt spid="9">
                                            <p:txEl>
                                              <p:pRg st="11" end="11"/>
                                            </p:txEl>
                                          </p:spTgt>
                                        </p:tgtEl>
                                      </p:cBhvr>
                                    </p:animEffect>
                                    <p:anim calcmode="lin" valueType="num">
                                      <p:cBhvr>
                                        <p:cTn id="55"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9">
                                            <p:txEl>
                                              <p:pRg st="13" end="13"/>
                                            </p:txEl>
                                          </p:spTgt>
                                        </p:tgtEl>
                                        <p:attrNameLst>
                                          <p:attrName>style.visibility</p:attrName>
                                        </p:attrNameLst>
                                      </p:cBhvr>
                                      <p:to>
                                        <p:strVal val="visible"/>
                                      </p:to>
                                    </p:set>
                                    <p:animEffect transition="in" filter="fade">
                                      <p:cBhvr>
                                        <p:cTn id="61" dur="1000"/>
                                        <p:tgtEl>
                                          <p:spTgt spid="9">
                                            <p:txEl>
                                              <p:pRg st="13" end="13"/>
                                            </p:txEl>
                                          </p:spTgt>
                                        </p:tgtEl>
                                      </p:cBhvr>
                                    </p:animEffect>
                                    <p:anim calcmode="lin" valueType="num">
                                      <p:cBhvr>
                                        <p:cTn id="62"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63" dur="1000" fill="hold"/>
                                        <p:tgtEl>
                                          <p:spTgt spid="9">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9">
                                            <p:txEl>
                                              <p:pRg st="14" end="14"/>
                                            </p:txEl>
                                          </p:spTgt>
                                        </p:tgtEl>
                                        <p:attrNameLst>
                                          <p:attrName>style.visibility</p:attrName>
                                        </p:attrNameLst>
                                      </p:cBhvr>
                                      <p:to>
                                        <p:strVal val="visible"/>
                                      </p:to>
                                    </p:set>
                                    <p:animEffect transition="in" filter="fade">
                                      <p:cBhvr>
                                        <p:cTn id="68" dur="1000"/>
                                        <p:tgtEl>
                                          <p:spTgt spid="9">
                                            <p:txEl>
                                              <p:pRg st="14" end="14"/>
                                            </p:txEl>
                                          </p:spTgt>
                                        </p:tgtEl>
                                      </p:cBhvr>
                                    </p:animEffect>
                                    <p:anim calcmode="lin" valueType="num">
                                      <p:cBhvr>
                                        <p:cTn id="69" dur="1000" fill="hold"/>
                                        <p:tgtEl>
                                          <p:spTgt spid="9">
                                            <p:txEl>
                                              <p:pRg st="14" end="14"/>
                                            </p:txEl>
                                          </p:spTgt>
                                        </p:tgtEl>
                                        <p:attrNameLst>
                                          <p:attrName>ppt_x</p:attrName>
                                        </p:attrNameLst>
                                      </p:cBhvr>
                                      <p:tavLst>
                                        <p:tav tm="0">
                                          <p:val>
                                            <p:strVal val="#ppt_x"/>
                                          </p:val>
                                        </p:tav>
                                        <p:tav tm="100000">
                                          <p:val>
                                            <p:strVal val="#ppt_x"/>
                                          </p:val>
                                        </p:tav>
                                      </p:tavLst>
                                    </p:anim>
                                    <p:anim calcmode="lin" valueType="num">
                                      <p:cBhvr>
                                        <p:cTn id="70" dur="1000" fill="hold"/>
                                        <p:tgtEl>
                                          <p:spTgt spid="9">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9">
                                            <p:txEl>
                                              <p:pRg st="15" end="15"/>
                                            </p:txEl>
                                          </p:spTgt>
                                        </p:tgtEl>
                                        <p:attrNameLst>
                                          <p:attrName>style.visibility</p:attrName>
                                        </p:attrNameLst>
                                      </p:cBhvr>
                                      <p:to>
                                        <p:strVal val="visible"/>
                                      </p:to>
                                    </p:set>
                                    <p:animEffect transition="in" filter="fade">
                                      <p:cBhvr>
                                        <p:cTn id="75" dur="1000"/>
                                        <p:tgtEl>
                                          <p:spTgt spid="9">
                                            <p:txEl>
                                              <p:pRg st="15" end="15"/>
                                            </p:txEl>
                                          </p:spTgt>
                                        </p:tgtEl>
                                      </p:cBhvr>
                                    </p:animEffect>
                                    <p:anim calcmode="lin" valueType="num">
                                      <p:cBhvr>
                                        <p:cTn id="76" dur="1000" fill="hold"/>
                                        <p:tgtEl>
                                          <p:spTgt spid="9">
                                            <p:txEl>
                                              <p:pRg st="15" end="15"/>
                                            </p:txEl>
                                          </p:spTgt>
                                        </p:tgtEl>
                                        <p:attrNameLst>
                                          <p:attrName>ppt_x</p:attrName>
                                        </p:attrNameLst>
                                      </p:cBhvr>
                                      <p:tavLst>
                                        <p:tav tm="0">
                                          <p:val>
                                            <p:strVal val="#ppt_x"/>
                                          </p:val>
                                        </p:tav>
                                        <p:tav tm="100000">
                                          <p:val>
                                            <p:strVal val="#ppt_x"/>
                                          </p:val>
                                        </p:tav>
                                      </p:tavLst>
                                    </p:anim>
                                    <p:anim calcmode="lin" valueType="num">
                                      <p:cBhvr>
                                        <p:cTn id="77" dur="1000" fill="hold"/>
                                        <p:tgtEl>
                                          <p:spTgt spid="9">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Agenda</a:t>
            </a:r>
          </a:p>
        </p:txBody>
      </p:sp>
      <p:sp>
        <p:nvSpPr>
          <p:cNvPr id="14" name="Content Placeholder 13"/>
          <p:cNvSpPr>
            <a:spLocks noGrp="1"/>
          </p:cNvSpPr>
          <p:nvPr>
            <p:ph idx="1"/>
          </p:nvPr>
        </p:nvSpPr>
        <p:spPr/>
        <p:txBody>
          <a:bodyPr>
            <a:normAutofit/>
          </a:bodyPr>
          <a:lstStyle/>
          <a:p>
            <a:r>
              <a:rPr lang="en-US" b="1" dirty="0"/>
              <a:t> Understanding Problem Statement</a:t>
            </a:r>
          </a:p>
          <a:p>
            <a:r>
              <a:rPr lang="en-US" b="1" dirty="0"/>
              <a:t>EDA</a:t>
            </a:r>
            <a:r>
              <a:rPr lang="en-US" dirty="0"/>
              <a:t>-Exploring trends in Data Set</a:t>
            </a:r>
          </a:p>
          <a:p>
            <a:r>
              <a:rPr lang="en-US" b="1" dirty="0"/>
              <a:t> Model Building</a:t>
            </a:r>
          </a:p>
          <a:p>
            <a:r>
              <a:rPr lang="en-US" b="1" dirty="0"/>
              <a:t>Hyperparameter Tuning and Model Evaluation</a:t>
            </a:r>
          </a:p>
          <a:p>
            <a:r>
              <a:rPr lang="en-US" b="1" dirty="0"/>
              <a:t>Results &amp; Outcome</a:t>
            </a:r>
          </a:p>
          <a:p>
            <a:r>
              <a:rPr lang="en-US" dirty="0"/>
              <a:t> </a:t>
            </a:r>
            <a:r>
              <a:rPr lang="en-US" b="1" dirty="0"/>
              <a:t>Recommendation</a:t>
            </a:r>
            <a:r>
              <a:rPr lang="en-US" dirty="0"/>
              <a:t> to marketing team</a:t>
            </a: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1000"/>
                                        <p:tgtEl>
                                          <p:spTgt spid="14">
                                            <p:txEl>
                                              <p:pRg st="0" end="0"/>
                                            </p:txEl>
                                          </p:spTgt>
                                        </p:tgtEl>
                                      </p:cBhvr>
                                    </p:animEffect>
                                    <p:anim calcmode="lin" valueType="num">
                                      <p:cBhvr>
                                        <p:cTn id="13"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1000"/>
                                        <p:tgtEl>
                                          <p:spTgt spid="14">
                                            <p:txEl>
                                              <p:pRg st="1" end="1"/>
                                            </p:txEl>
                                          </p:spTgt>
                                        </p:tgtEl>
                                      </p:cBhvr>
                                    </p:animEffect>
                                    <p:anim calcmode="lin" valueType="num">
                                      <p:cBhvr>
                                        <p:cTn id="18"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1000"/>
                                        <p:tgtEl>
                                          <p:spTgt spid="14">
                                            <p:txEl>
                                              <p:pRg st="2" end="2"/>
                                            </p:txEl>
                                          </p:spTgt>
                                        </p:tgtEl>
                                      </p:cBhvr>
                                    </p:animEffect>
                                    <p:anim calcmode="lin" valueType="num">
                                      <p:cBhvr>
                                        <p:cTn id="23"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fade">
                                      <p:cBhvr>
                                        <p:cTn id="27" dur="1000"/>
                                        <p:tgtEl>
                                          <p:spTgt spid="14">
                                            <p:txEl>
                                              <p:pRg st="3" end="3"/>
                                            </p:txEl>
                                          </p:spTgt>
                                        </p:tgtEl>
                                      </p:cBhvr>
                                    </p:animEffect>
                                    <p:anim calcmode="lin" valueType="num">
                                      <p:cBhvr>
                                        <p:cTn id="28"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fade">
                                      <p:cBhvr>
                                        <p:cTn id="32" dur="1000"/>
                                        <p:tgtEl>
                                          <p:spTgt spid="14">
                                            <p:txEl>
                                              <p:pRg st="4" end="4"/>
                                            </p:txEl>
                                          </p:spTgt>
                                        </p:tgtEl>
                                      </p:cBhvr>
                                    </p:animEffect>
                                    <p:anim calcmode="lin" valueType="num">
                                      <p:cBhvr>
                                        <p:cTn id="33"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Effect transition="in" filter="fade">
                                      <p:cBhvr>
                                        <p:cTn id="37" dur="1000"/>
                                        <p:tgtEl>
                                          <p:spTgt spid="14">
                                            <p:txEl>
                                              <p:pRg st="5" end="5"/>
                                            </p:txEl>
                                          </p:spTgt>
                                        </p:tgtEl>
                                      </p:cBhvr>
                                    </p:animEffect>
                                    <p:anim calcmode="lin" valueType="num">
                                      <p:cBhvr>
                                        <p:cTn id="38"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6930-D0CC-434D-9D41-DA100C45E789}"/>
              </a:ext>
            </a:extLst>
          </p:cNvPr>
          <p:cNvSpPr>
            <a:spLocks noGrp="1"/>
          </p:cNvSpPr>
          <p:nvPr>
            <p:ph type="title"/>
          </p:nvPr>
        </p:nvSpPr>
        <p:spPr>
          <a:xfrm>
            <a:off x="837828" y="2276872"/>
            <a:ext cx="8229599" cy="2016224"/>
          </a:xfrm>
        </p:spPr>
        <p:txBody>
          <a:bodyPr>
            <a:noAutofit/>
          </a:bodyPr>
          <a:lstStyle/>
          <a:p>
            <a:r>
              <a:rPr lang="en-IN" sz="2800" dirty="0">
                <a:solidFill>
                  <a:schemeClr val="tx2"/>
                </a:solidFill>
              </a:rPr>
              <a:t>We could also  analyse the impact of positive account balance maintained by the clients and where the previous column = 0 can be potential client database to pitch for Term deposit.</a:t>
            </a:r>
          </a:p>
        </p:txBody>
      </p:sp>
      <p:sp>
        <p:nvSpPr>
          <p:cNvPr id="3" name="Text Placeholder 2">
            <a:extLst>
              <a:ext uri="{FF2B5EF4-FFF2-40B4-BE49-F238E27FC236}">
                <a16:creationId xmlns:a16="http://schemas.microsoft.com/office/drawing/2014/main" id="{84509FB5-D51A-4B66-9DCB-6ED0D63E0820}"/>
              </a:ext>
            </a:extLst>
          </p:cNvPr>
          <p:cNvSpPr>
            <a:spLocks noGrp="1"/>
          </p:cNvSpPr>
          <p:nvPr>
            <p:ph type="body" idx="1"/>
          </p:nvPr>
        </p:nvSpPr>
        <p:spPr/>
        <p:txBody>
          <a:bodyPr>
            <a:normAutofit/>
          </a:bodyPr>
          <a:lstStyle/>
          <a:p>
            <a:r>
              <a:rPr lang="en-IN" sz="3600" b="1" dirty="0">
                <a:solidFill>
                  <a:schemeClr val="accent2">
                    <a:lumMod val="75000"/>
                  </a:schemeClr>
                </a:solidFill>
              </a:rPr>
              <a:t>Future Scope</a:t>
            </a:r>
          </a:p>
        </p:txBody>
      </p:sp>
    </p:spTree>
    <p:extLst>
      <p:ext uri="{BB962C8B-B14F-4D97-AF65-F5344CB8AC3E}">
        <p14:creationId xmlns:p14="http://schemas.microsoft.com/office/powerpoint/2010/main" val="245724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5DB7-B073-4C09-9788-83B221365215}"/>
              </a:ext>
            </a:extLst>
          </p:cNvPr>
          <p:cNvSpPr>
            <a:spLocks noGrp="1"/>
          </p:cNvSpPr>
          <p:nvPr>
            <p:ph type="title"/>
          </p:nvPr>
        </p:nvSpPr>
        <p:spPr>
          <a:xfrm>
            <a:off x="3502124" y="2276872"/>
            <a:ext cx="5472608" cy="1558280"/>
          </a:xfrm>
        </p:spPr>
        <p:txBody>
          <a:bodyPr>
            <a:normAutofit/>
          </a:bodyPr>
          <a:lstStyle/>
          <a:p>
            <a:r>
              <a:rPr lang="en-IN" sz="7200" dirty="0"/>
              <a:t>Thankyou</a:t>
            </a:r>
          </a:p>
        </p:txBody>
      </p:sp>
    </p:spTree>
    <p:extLst>
      <p:ext uri="{BB962C8B-B14F-4D97-AF65-F5344CB8AC3E}">
        <p14:creationId xmlns:p14="http://schemas.microsoft.com/office/powerpoint/2010/main" val="193746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9124-DB3B-4F36-9429-867044BC39A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2D73FE5-E25D-4926-B812-F1E762229A19}"/>
              </a:ext>
            </a:extLst>
          </p:cNvPr>
          <p:cNvSpPr>
            <a:spLocks noGrp="1"/>
          </p:cNvSpPr>
          <p:nvPr>
            <p:ph idx="1"/>
          </p:nvPr>
        </p:nvSpPr>
        <p:spPr/>
        <p:txBody>
          <a:bodyPr>
            <a:normAutofit fontScale="92500" lnSpcReduction="10000"/>
          </a:bodyPr>
          <a:lstStyle/>
          <a:p>
            <a:r>
              <a:rPr lang="en-IN" b="1" dirty="0"/>
              <a:t>Abstract</a:t>
            </a:r>
            <a:r>
              <a:rPr lang="en-IN" dirty="0"/>
              <a:t>-Data from a marketing campaign run by Banco de Portugal is examined. The campaign’s aim was to increase customers’ subscription rates to fixed-term deposit products, such as CDs. Using knowledge from the course, a number of machine learning algorithms are implemented to answer the question: How can banks successfully market these products in the most efficient way possible and with the highest possible rate of success? </a:t>
            </a:r>
          </a:p>
          <a:p>
            <a:r>
              <a:rPr lang="en-US" b="1" dirty="0"/>
              <a:t>Goal</a:t>
            </a:r>
            <a:r>
              <a:rPr lang="en-US" dirty="0"/>
              <a:t>-</a:t>
            </a:r>
            <a:r>
              <a:rPr lang="en-IN" dirty="0"/>
              <a:t>The classification goal is to predict if the client will subscribe (yes/no) a term deposit(variable y).</a:t>
            </a:r>
            <a:endParaRPr lang="en-US" dirty="0"/>
          </a:p>
          <a:p>
            <a:r>
              <a:rPr lang="en-US" dirty="0"/>
              <a:t>To improvise the marketing campaign of bank by analyzing the past sampling data and recommending right target customer.</a:t>
            </a:r>
          </a:p>
          <a:p>
            <a:endParaRPr lang="en-US" dirty="0"/>
          </a:p>
          <a:p>
            <a:endParaRPr lang="en-IN" dirty="0"/>
          </a:p>
        </p:txBody>
      </p:sp>
    </p:spTree>
    <p:extLst>
      <p:ext uri="{BB962C8B-B14F-4D97-AF65-F5344CB8AC3E}">
        <p14:creationId xmlns:p14="http://schemas.microsoft.com/office/powerpoint/2010/main" val="428531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C8E-0985-4D45-A8BC-9E97D51F7FC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F47C335-94BA-49B2-94EA-7DEC5F8105C5}"/>
              </a:ext>
            </a:extLst>
          </p:cNvPr>
          <p:cNvSpPr>
            <a:spLocks noGrp="1"/>
          </p:cNvSpPr>
          <p:nvPr>
            <p:ph idx="1"/>
          </p:nvPr>
        </p:nvSpPr>
        <p:spPr/>
        <p:txBody>
          <a:bodyPr/>
          <a:lstStyle/>
          <a:p>
            <a:r>
              <a:rPr lang="en-IN" dirty="0"/>
              <a:t>Dataset with 20 features for 41,000 clients with binary target variable.</a:t>
            </a:r>
          </a:p>
          <a:p>
            <a:r>
              <a:rPr lang="en-IN" dirty="0"/>
              <a:t>Understanding the trends &amp; correlation among each features. </a:t>
            </a:r>
          </a:p>
        </p:txBody>
      </p:sp>
      <p:pic>
        <p:nvPicPr>
          <p:cNvPr id="5" name="Picture 4">
            <a:extLst>
              <a:ext uri="{FF2B5EF4-FFF2-40B4-BE49-F238E27FC236}">
                <a16:creationId xmlns:a16="http://schemas.microsoft.com/office/drawing/2014/main" id="{24278BCA-7D52-4A26-8AFB-2581FF3F0036}"/>
              </a:ext>
            </a:extLst>
          </p:cNvPr>
          <p:cNvPicPr>
            <a:picLocks noChangeAspect="1"/>
          </p:cNvPicPr>
          <p:nvPr/>
        </p:nvPicPr>
        <p:blipFill rotWithShape="1">
          <a:blip r:embed="rId2">
            <a:extLst>
              <a:ext uri="{28A0092B-C50C-407E-A947-70E740481C1C}">
                <a14:useLocalDpi xmlns:a14="http://schemas.microsoft.com/office/drawing/2010/main" val="0"/>
              </a:ext>
            </a:extLst>
          </a:blip>
          <a:srcRect l="18099" t="30036" r="14554" b="21629"/>
          <a:stretch/>
        </p:blipFill>
        <p:spPr>
          <a:xfrm>
            <a:off x="608012" y="2204864"/>
            <a:ext cx="10971372" cy="3967336"/>
          </a:xfrm>
          <a:prstGeom prst="rect">
            <a:avLst/>
          </a:prstGeom>
        </p:spPr>
      </p:pic>
      <p:sp>
        <p:nvSpPr>
          <p:cNvPr id="8" name="TextBox 7">
            <a:extLst>
              <a:ext uri="{FF2B5EF4-FFF2-40B4-BE49-F238E27FC236}">
                <a16:creationId xmlns:a16="http://schemas.microsoft.com/office/drawing/2014/main" id="{D7FA5E41-F209-435C-949E-FAB1954D8658}"/>
              </a:ext>
            </a:extLst>
          </p:cNvPr>
          <p:cNvSpPr txBox="1"/>
          <p:nvPr/>
        </p:nvSpPr>
        <p:spPr>
          <a:xfrm>
            <a:off x="4960818" y="202168"/>
            <a:ext cx="1152128" cy="523220"/>
          </a:xfrm>
          <a:prstGeom prst="rect">
            <a:avLst/>
          </a:prstGeom>
          <a:noFill/>
        </p:spPr>
        <p:txBody>
          <a:bodyPr wrap="square" rtlCol="0">
            <a:spAutoFit/>
          </a:bodyPr>
          <a:lstStyle/>
          <a:p>
            <a:r>
              <a:rPr lang="en-IN" sz="2800" b="1" dirty="0"/>
              <a:t>EDA</a:t>
            </a:r>
            <a:endParaRPr lang="en-IN" b="1" dirty="0"/>
          </a:p>
        </p:txBody>
      </p:sp>
    </p:spTree>
    <p:extLst>
      <p:ext uri="{BB962C8B-B14F-4D97-AF65-F5344CB8AC3E}">
        <p14:creationId xmlns:p14="http://schemas.microsoft.com/office/powerpoint/2010/main" val="29060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9B27-F6CB-4537-813C-5B98BB02B4AA}"/>
              </a:ext>
            </a:extLst>
          </p:cNvPr>
          <p:cNvSpPr>
            <a:spLocks noGrp="1"/>
          </p:cNvSpPr>
          <p:nvPr>
            <p:ph type="title"/>
          </p:nvPr>
        </p:nvSpPr>
        <p:spPr>
          <a:xfrm>
            <a:off x="189756" y="5105400"/>
            <a:ext cx="11391057" cy="1066800"/>
          </a:xfrm>
        </p:spPr>
        <p:txBody>
          <a:bodyPr>
            <a:normAutofit/>
          </a:bodyPr>
          <a:lstStyle/>
          <a:p>
            <a:r>
              <a:rPr lang="en-IN" sz="2800" dirty="0"/>
              <a:t>Features Comparison</a:t>
            </a:r>
          </a:p>
        </p:txBody>
      </p:sp>
      <p:pic>
        <p:nvPicPr>
          <p:cNvPr id="4" name="Content Placeholder 3">
            <a:extLst>
              <a:ext uri="{FF2B5EF4-FFF2-40B4-BE49-F238E27FC236}">
                <a16:creationId xmlns:a16="http://schemas.microsoft.com/office/drawing/2014/main" id="{4D79A3C6-0E0C-4F3A-8EB3-0D237D19B4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916" t="32137" r="13964" b="20579"/>
          <a:stretch/>
        </p:blipFill>
        <p:spPr>
          <a:xfrm>
            <a:off x="189756" y="120182"/>
            <a:ext cx="7848872" cy="2811658"/>
          </a:xfrm>
          <a:prstGeom prst="rect">
            <a:avLst/>
          </a:prstGeom>
        </p:spPr>
      </p:pic>
      <p:pic>
        <p:nvPicPr>
          <p:cNvPr id="6" name="Picture 5">
            <a:extLst>
              <a:ext uri="{FF2B5EF4-FFF2-40B4-BE49-F238E27FC236}">
                <a16:creationId xmlns:a16="http://schemas.microsoft.com/office/drawing/2014/main" id="{35C7ABE3-2A10-40D3-B172-EED97A968FED}"/>
              </a:ext>
            </a:extLst>
          </p:cNvPr>
          <p:cNvPicPr>
            <a:picLocks noChangeAspect="1"/>
          </p:cNvPicPr>
          <p:nvPr/>
        </p:nvPicPr>
        <p:blipFill rotWithShape="1">
          <a:blip r:embed="rId3">
            <a:extLst>
              <a:ext uri="{28A0092B-C50C-407E-A947-70E740481C1C}">
                <a14:useLocalDpi xmlns:a14="http://schemas.microsoft.com/office/drawing/2010/main" val="0"/>
              </a:ext>
            </a:extLst>
          </a:blip>
          <a:srcRect l="18098" t="31086" r="16917" b="21629"/>
          <a:stretch/>
        </p:blipFill>
        <p:spPr>
          <a:xfrm>
            <a:off x="3862164" y="3140968"/>
            <a:ext cx="7920881" cy="3240360"/>
          </a:xfrm>
          <a:prstGeom prst="rect">
            <a:avLst/>
          </a:prstGeom>
        </p:spPr>
      </p:pic>
    </p:spTree>
    <p:extLst>
      <p:ext uri="{BB962C8B-B14F-4D97-AF65-F5344CB8AC3E}">
        <p14:creationId xmlns:p14="http://schemas.microsoft.com/office/powerpoint/2010/main" val="272899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531A-8E4D-4B78-B482-5F4C5E1CCDF7}"/>
              </a:ext>
            </a:extLst>
          </p:cNvPr>
          <p:cNvSpPr>
            <a:spLocks noGrp="1"/>
          </p:cNvSpPr>
          <p:nvPr>
            <p:ph type="title"/>
          </p:nvPr>
        </p:nvSpPr>
        <p:spPr/>
        <p:txBody>
          <a:bodyPr/>
          <a:lstStyle/>
          <a:p>
            <a:r>
              <a:rPr lang="en-IN" dirty="0"/>
              <a:t>Handling the missing values</a:t>
            </a:r>
          </a:p>
        </p:txBody>
      </p:sp>
      <p:pic>
        <p:nvPicPr>
          <p:cNvPr id="4" name="Content Placeholder 3">
            <a:extLst>
              <a:ext uri="{FF2B5EF4-FFF2-40B4-BE49-F238E27FC236}">
                <a16:creationId xmlns:a16="http://schemas.microsoft.com/office/drawing/2014/main" id="{349F6959-48FD-4ED2-BD10-A799D9BDC07A}"/>
              </a:ext>
            </a:extLst>
          </p:cNvPr>
          <p:cNvPicPr>
            <a:picLocks noGrp="1" noChangeAspect="1"/>
          </p:cNvPicPr>
          <p:nvPr>
            <p:ph idx="1"/>
          </p:nvPr>
        </p:nvPicPr>
        <p:blipFill rotWithShape="1">
          <a:blip r:embed="rId2"/>
          <a:srcRect l="20185" t="36535" r="30743" b="26161"/>
          <a:stretch/>
        </p:blipFill>
        <p:spPr>
          <a:xfrm>
            <a:off x="1269876" y="980728"/>
            <a:ext cx="9560545" cy="4124672"/>
          </a:xfrm>
          <a:prstGeom prst="rect">
            <a:avLst/>
          </a:prstGeom>
        </p:spPr>
      </p:pic>
    </p:spTree>
    <p:extLst>
      <p:ext uri="{BB962C8B-B14F-4D97-AF65-F5344CB8AC3E}">
        <p14:creationId xmlns:p14="http://schemas.microsoft.com/office/powerpoint/2010/main" val="386366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D535-B7FC-46BC-A3E4-EBB53B3AA524}"/>
              </a:ext>
            </a:extLst>
          </p:cNvPr>
          <p:cNvSpPr>
            <a:spLocks noGrp="1"/>
          </p:cNvSpPr>
          <p:nvPr>
            <p:ph type="title"/>
          </p:nvPr>
        </p:nvSpPr>
        <p:spPr/>
        <p:txBody>
          <a:bodyPr/>
          <a:lstStyle/>
          <a:p>
            <a:r>
              <a:rPr lang="en-IN" dirty="0"/>
              <a:t>Correlation Heatmap</a:t>
            </a:r>
          </a:p>
        </p:txBody>
      </p:sp>
      <p:pic>
        <p:nvPicPr>
          <p:cNvPr id="8" name="Content Placeholder 7">
            <a:extLst>
              <a:ext uri="{FF2B5EF4-FFF2-40B4-BE49-F238E27FC236}">
                <a16:creationId xmlns:a16="http://schemas.microsoft.com/office/drawing/2014/main" id="{E298589B-4992-4911-894C-268FFB3437EA}"/>
              </a:ext>
            </a:extLst>
          </p:cNvPr>
          <p:cNvPicPr>
            <a:picLocks noGrp="1" noChangeAspect="1"/>
          </p:cNvPicPr>
          <p:nvPr>
            <p:ph idx="1"/>
          </p:nvPr>
        </p:nvPicPr>
        <p:blipFill rotWithShape="1">
          <a:blip r:embed="rId2"/>
          <a:srcRect l="3125" t="29442" r="46480" b="11292"/>
          <a:stretch/>
        </p:blipFill>
        <p:spPr>
          <a:xfrm>
            <a:off x="0" y="0"/>
            <a:ext cx="11953216" cy="5105400"/>
          </a:xfrm>
          <a:prstGeom prst="rect">
            <a:avLst/>
          </a:prstGeom>
        </p:spPr>
      </p:pic>
    </p:spTree>
    <p:extLst>
      <p:ext uri="{BB962C8B-B14F-4D97-AF65-F5344CB8AC3E}">
        <p14:creationId xmlns:p14="http://schemas.microsoft.com/office/powerpoint/2010/main" val="417767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92E7-5F38-4EA0-ACD5-ED8AFCA412A9}"/>
              </a:ext>
            </a:extLst>
          </p:cNvPr>
          <p:cNvSpPr>
            <a:spLocks noGrp="1"/>
          </p:cNvSpPr>
          <p:nvPr>
            <p:ph type="title"/>
          </p:nvPr>
        </p:nvSpPr>
        <p:spPr/>
        <p:txBody>
          <a:bodyPr/>
          <a:lstStyle/>
          <a:p>
            <a:r>
              <a:rPr lang="en-IN" dirty="0"/>
              <a:t>Scatter Plot –Relationship between number of calls and its  durations w.r.t target variable</a:t>
            </a:r>
          </a:p>
        </p:txBody>
      </p:sp>
      <p:pic>
        <p:nvPicPr>
          <p:cNvPr id="5" name="Content Placeholder 4">
            <a:extLst>
              <a:ext uri="{FF2B5EF4-FFF2-40B4-BE49-F238E27FC236}">
                <a16:creationId xmlns:a16="http://schemas.microsoft.com/office/drawing/2014/main" id="{60275D9C-43EA-4C3B-8FEC-3F628BAE3F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980" y="260648"/>
            <a:ext cx="6752857" cy="4547002"/>
          </a:xfrm>
        </p:spPr>
      </p:pic>
    </p:spTree>
    <p:extLst>
      <p:ext uri="{BB962C8B-B14F-4D97-AF65-F5344CB8AC3E}">
        <p14:creationId xmlns:p14="http://schemas.microsoft.com/office/powerpoint/2010/main" val="97645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2A6D-DF5D-4E69-B483-0C057153E001}"/>
              </a:ext>
            </a:extLst>
          </p:cNvPr>
          <p:cNvSpPr>
            <a:spLocks noGrp="1"/>
          </p:cNvSpPr>
          <p:nvPr>
            <p:ph type="title"/>
          </p:nvPr>
        </p:nvSpPr>
        <p:spPr/>
        <p:txBody>
          <a:bodyPr/>
          <a:lstStyle/>
          <a:p>
            <a:r>
              <a:rPr lang="en-IN" b="1" dirty="0"/>
              <a:t>Data Imbalance Count Plot  </a:t>
            </a:r>
          </a:p>
        </p:txBody>
      </p:sp>
      <p:pic>
        <p:nvPicPr>
          <p:cNvPr id="5" name="Content Placeholder 4">
            <a:extLst>
              <a:ext uri="{FF2B5EF4-FFF2-40B4-BE49-F238E27FC236}">
                <a16:creationId xmlns:a16="http://schemas.microsoft.com/office/drawing/2014/main" id="{F7445289-FB0B-49D8-8862-D82F21E6A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00" y="700498"/>
            <a:ext cx="5867565" cy="3378970"/>
          </a:xfrm>
        </p:spPr>
      </p:pic>
      <p:sp>
        <p:nvSpPr>
          <p:cNvPr id="8" name="TextBox 7">
            <a:extLst>
              <a:ext uri="{FF2B5EF4-FFF2-40B4-BE49-F238E27FC236}">
                <a16:creationId xmlns:a16="http://schemas.microsoft.com/office/drawing/2014/main" id="{7F6096E5-4355-4B56-81FA-F3FE50E04DF9}"/>
              </a:ext>
            </a:extLst>
          </p:cNvPr>
          <p:cNvSpPr txBox="1"/>
          <p:nvPr/>
        </p:nvSpPr>
        <p:spPr>
          <a:xfrm>
            <a:off x="1989956" y="4437112"/>
            <a:ext cx="1026243" cy="369332"/>
          </a:xfrm>
          <a:prstGeom prst="rect">
            <a:avLst/>
          </a:prstGeom>
          <a:noFill/>
        </p:spPr>
        <p:txBody>
          <a:bodyPr wrap="none" rtlCol="0">
            <a:spAutoFit/>
          </a:bodyPr>
          <a:lstStyle/>
          <a:p>
            <a:r>
              <a:rPr lang="en-IN" b="1" dirty="0"/>
              <a:t>BEFORE</a:t>
            </a:r>
          </a:p>
        </p:txBody>
      </p:sp>
      <p:pic>
        <p:nvPicPr>
          <p:cNvPr id="10" name="Picture 9">
            <a:extLst>
              <a:ext uri="{FF2B5EF4-FFF2-40B4-BE49-F238E27FC236}">
                <a16:creationId xmlns:a16="http://schemas.microsoft.com/office/drawing/2014/main" id="{44CBD9B1-FE8E-41D8-9886-C38422C67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97" y="656277"/>
            <a:ext cx="5480440" cy="3467412"/>
          </a:xfrm>
          <a:prstGeom prst="rect">
            <a:avLst/>
          </a:prstGeom>
        </p:spPr>
      </p:pic>
      <p:sp>
        <p:nvSpPr>
          <p:cNvPr id="11" name="TextBox 10">
            <a:extLst>
              <a:ext uri="{FF2B5EF4-FFF2-40B4-BE49-F238E27FC236}">
                <a16:creationId xmlns:a16="http://schemas.microsoft.com/office/drawing/2014/main" id="{DB452AA8-2146-4645-B667-CDA58DDA8A99}"/>
              </a:ext>
            </a:extLst>
          </p:cNvPr>
          <p:cNvSpPr txBox="1"/>
          <p:nvPr/>
        </p:nvSpPr>
        <p:spPr>
          <a:xfrm>
            <a:off x="8816634" y="4401924"/>
            <a:ext cx="864339" cy="369332"/>
          </a:xfrm>
          <a:prstGeom prst="rect">
            <a:avLst/>
          </a:prstGeom>
          <a:noFill/>
        </p:spPr>
        <p:txBody>
          <a:bodyPr wrap="none" rtlCol="0">
            <a:spAutoFit/>
          </a:bodyPr>
          <a:lstStyle/>
          <a:p>
            <a:r>
              <a:rPr lang="en-IN" b="1" dirty="0"/>
              <a:t>AFTER</a:t>
            </a:r>
          </a:p>
        </p:txBody>
      </p:sp>
    </p:spTree>
    <p:extLst>
      <p:ext uri="{BB962C8B-B14F-4D97-AF65-F5344CB8AC3E}">
        <p14:creationId xmlns:p14="http://schemas.microsoft.com/office/powerpoint/2010/main" val="277422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ircle(in)">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p:bld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1348</TotalTime>
  <Words>697</Words>
  <Application>Microsoft Office PowerPoint</Application>
  <PresentationFormat>Custom</PresentationFormat>
  <Paragraphs>117</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Corbel</vt:lpstr>
      <vt:lpstr>Wingdings</vt:lpstr>
      <vt:lpstr>Marketing 16x9</vt:lpstr>
      <vt:lpstr>Bank-Marketing-Campaign-Analysis using Machine Learning</vt:lpstr>
      <vt:lpstr>Agenda</vt:lpstr>
      <vt:lpstr>Problem Statement</vt:lpstr>
      <vt:lpstr>PowerPoint Presentation</vt:lpstr>
      <vt:lpstr>Features Comparison</vt:lpstr>
      <vt:lpstr>Handling the missing values</vt:lpstr>
      <vt:lpstr>Correlation Heatmap</vt:lpstr>
      <vt:lpstr>Scatter Plot –Relationship between number of calls and its  durations w.r.t target variable</vt:lpstr>
      <vt:lpstr>Data Imbalance Count Plot  </vt:lpstr>
      <vt:lpstr>Logistic Regression </vt:lpstr>
      <vt:lpstr>Random Forests</vt:lpstr>
      <vt:lpstr>Feature Importance</vt:lpstr>
      <vt:lpstr>Dropping column Duration</vt:lpstr>
      <vt:lpstr>Random Forests + Grid Search </vt:lpstr>
      <vt:lpstr>Comparison Chart for our models</vt:lpstr>
      <vt:lpstr>Model Building Summary</vt:lpstr>
      <vt:lpstr>Recommendations</vt:lpstr>
      <vt:lpstr>PowerPoint Presentation</vt:lpstr>
      <vt:lpstr>Conclusion</vt:lpstr>
      <vt:lpstr>We could also  analyse the impact of positive account balance maintained by the clients and where the previous column = 0 can be potential client database to pitch for Term deposit.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Bank-Marketing-Campaign-Analysis using Machine Learning</dc:title>
  <dc:creator>Rumana Shaikh</dc:creator>
  <cp:lastModifiedBy>Rumana Shaikh</cp:lastModifiedBy>
  <cp:revision>40</cp:revision>
  <dcterms:created xsi:type="dcterms:W3CDTF">2019-05-04T10:50:55Z</dcterms:created>
  <dcterms:modified xsi:type="dcterms:W3CDTF">2019-05-05T09:19:05Z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