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32740" cy="10287000"/>
          </a:xfrm>
          <a:custGeom>
            <a:avLst/>
            <a:gdLst/>
            <a:ahLst/>
            <a:cxnLst/>
            <a:rect l="l" t="t" r="r" b="b"/>
            <a:pathLst>
              <a:path w="13032740" h="10287000">
                <a:moveTo>
                  <a:pt x="0" y="10286999"/>
                </a:moveTo>
                <a:lnTo>
                  <a:pt x="13032401" y="10286999"/>
                </a:lnTo>
                <a:lnTo>
                  <a:pt x="13032401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11605" y="518970"/>
            <a:ext cx="745490" cy="743585"/>
          </a:xfrm>
          <a:custGeom>
            <a:avLst/>
            <a:gdLst/>
            <a:ahLst/>
            <a:cxnLst/>
            <a:rect l="l" t="t" r="r" b="b"/>
            <a:pathLst>
              <a:path w="745490" h="743585">
                <a:moveTo>
                  <a:pt x="695321" y="557002"/>
                </a:moveTo>
                <a:lnTo>
                  <a:pt x="375073" y="557002"/>
                </a:lnTo>
                <a:lnTo>
                  <a:pt x="422793" y="550560"/>
                </a:lnTo>
                <a:lnTo>
                  <a:pt x="465448" y="532405"/>
                </a:lnTo>
                <a:lnTo>
                  <a:pt x="501633" y="504301"/>
                </a:lnTo>
                <a:lnTo>
                  <a:pt x="529945" y="468009"/>
                </a:lnTo>
                <a:lnTo>
                  <a:pt x="548978" y="425289"/>
                </a:lnTo>
                <a:lnTo>
                  <a:pt x="557329" y="377905"/>
                </a:lnTo>
                <a:lnTo>
                  <a:pt x="557329" y="364511"/>
                </a:lnTo>
                <a:lnTo>
                  <a:pt x="553257" y="314710"/>
                </a:lnTo>
                <a:lnTo>
                  <a:pt x="542963" y="267122"/>
                </a:lnTo>
                <a:lnTo>
                  <a:pt x="526813" y="222136"/>
                </a:lnTo>
                <a:lnTo>
                  <a:pt x="505172" y="180142"/>
                </a:lnTo>
                <a:lnTo>
                  <a:pt x="478407" y="141527"/>
                </a:lnTo>
                <a:lnTo>
                  <a:pt x="446882" y="106680"/>
                </a:lnTo>
                <a:lnTo>
                  <a:pt x="410965" y="75990"/>
                </a:lnTo>
                <a:lnTo>
                  <a:pt x="371021" y="49846"/>
                </a:lnTo>
                <a:lnTo>
                  <a:pt x="327416" y="28637"/>
                </a:lnTo>
                <a:lnTo>
                  <a:pt x="280515" y="12751"/>
                </a:lnTo>
                <a:lnTo>
                  <a:pt x="303126" y="7259"/>
                </a:lnTo>
                <a:lnTo>
                  <a:pt x="326147" y="3264"/>
                </a:lnTo>
                <a:lnTo>
                  <a:pt x="349585" y="825"/>
                </a:lnTo>
                <a:lnTo>
                  <a:pt x="373440" y="0"/>
                </a:lnTo>
                <a:lnTo>
                  <a:pt x="420048" y="2897"/>
                </a:lnTo>
                <a:lnTo>
                  <a:pt x="464933" y="11358"/>
                </a:lnTo>
                <a:lnTo>
                  <a:pt x="507746" y="25035"/>
                </a:lnTo>
                <a:lnTo>
                  <a:pt x="548139" y="43581"/>
                </a:lnTo>
                <a:lnTo>
                  <a:pt x="585761" y="66647"/>
                </a:lnTo>
                <a:lnTo>
                  <a:pt x="620265" y="93887"/>
                </a:lnTo>
                <a:lnTo>
                  <a:pt x="651300" y="124954"/>
                </a:lnTo>
                <a:lnTo>
                  <a:pt x="678519" y="159499"/>
                </a:lnTo>
                <a:lnTo>
                  <a:pt x="701571" y="197175"/>
                </a:lnTo>
                <a:lnTo>
                  <a:pt x="720108" y="237635"/>
                </a:lnTo>
                <a:lnTo>
                  <a:pt x="733781" y="280531"/>
                </a:lnTo>
                <a:lnTo>
                  <a:pt x="742241" y="325516"/>
                </a:lnTo>
                <a:lnTo>
                  <a:pt x="745138" y="372242"/>
                </a:lnTo>
                <a:lnTo>
                  <a:pt x="742251" y="418734"/>
                </a:lnTo>
                <a:lnTo>
                  <a:pt x="733818" y="463521"/>
                </a:lnTo>
                <a:lnTo>
                  <a:pt x="720186" y="506252"/>
                </a:lnTo>
                <a:lnTo>
                  <a:pt x="701701" y="546577"/>
                </a:lnTo>
                <a:lnTo>
                  <a:pt x="695321" y="557002"/>
                </a:lnTo>
                <a:close/>
              </a:path>
              <a:path w="745490" h="743585">
                <a:moveTo>
                  <a:pt x="373985" y="743396"/>
                </a:moveTo>
                <a:lnTo>
                  <a:pt x="327182" y="740215"/>
                </a:lnTo>
                <a:lnTo>
                  <a:pt x="281604" y="731236"/>
                </a:lnTo>
                <a:lnTo>
                  <a:pt x="235358" y="716366"/>
                </a:lnTo>
                <a:lnTo>
                  <a:pt x="191844" y="695922"/>
                </a:lnTo>
                <a:lnTo>
                  <a:pt x="151545" y="670320"/>
                </a:lnTo>
                <a:lnTo>
                  <a:pt x="114945" y="639974"/>
                </a:lnTo>
                <a:lnTo>
                  <a:pt x="82524" y="605298"/>
                </a:lnTo>
                <a:lnTo>
                  <a:pt x="54765" y="566705"/>
                </a:lnTo>
                <a:lnTo>
                  <a:pt x="32151" y="524611"/>
                </a:lnTo>
                <a:lnTo>
                  <a:pt x="15164" y="479430"/>
                </a:lnTo>
                <a:lnTo>
                  <a:pt x="4286" y="431576"/>
                </a:lnTo>
                <a:lnTo>
                  <a:pt x="0" y="381462"/>
                </a:lnTo>
                <a:lnTo>
                  <a:pt x="0" y="364511"/>
                </a:lnTo>
                <a:lnTo>
                  <a:pt x="7895" y="316487"/>
                </a:lnTo>
                <a:lnTo>
                  <a:pt x="27169" y="273178"/>
                </a:lnTo>
                <a:lnTo>
                  <a:pt x="56189" y="236375"/>
                </a:lnTo>
                <a:lnTo>
                  <a:pt x="93320" y="207870"/>
                </a:lnTo>
                <a:lnTo>
                  <a:pt x="136927" y="189453"/>
                </a:lnTo>
                <a:lnTo>
                  <a:pt x="185377" y="182916"/>
                </a:lnTo>
                <a:lnTo>
                  <a:pt x="210671" y="184921"/>
                </a:lnTo>
                <a:lnTo>
                  <a:pt x="235437" y="190536"/>
                </a:lnTo>
                <a:lnTo>
                  <a:pt x="258958" y="199159"/>
                </a:lnTo>
                <a:lnTo>
                  <a:pt x="280516" y="210187"/>
                </a:lnTo>
                <a:lnTo>
                  <a:pt x="242973" y="239623"/>
                </a:lnTo>
                <a:lnTo>
                  <a:pt x="213785" y="277253"/>
                </a:lnTo>
                <a:lnTo>
                  <a:pt x="194867" y="321727"/>
                </a:lnTo>
                <a:lnTo>
                  <a:pt x="188135" y="371698"/>
                </a:lnTo>
                <a:lnTo>
                  <a:pt x="194799" y="421826"/>
                </a:lnTo>
                <a:lnTo>
                  <a:pt x="213649" y="466564"/>
                </a:lnTo>
                <a:lnTo>
                  <a:pt x="242973" y="504251"/>
                </a:lnTo>
                <a:lnTo>
                  <a:pt x="281060" y="533227"/>
                </a:lnTo>
                <a:lnTo>
                  <a:pt x="325372" y="551117"/>
                </a:lnTo>
                <a:lnTo>
                  <a:pt x="375073" y="557002"/>
                </a:lnTo>
                <a:lnTo>
                  <a:pt x="695321" y="557002"/>
                </a:lnTo>
                <a:lnTo>
                  <a:pt x="678708" y="584146"/>
                </a:lnTo>
                <a:lnTo>
                  <a:pt x="651554" y="618607"/>
                </a:lnTo>
                <a:lnTo>
                  <a:pt x="620583" y="649611"/>
                </a:lnTo>
                <a:lnTo>
                  <a:pt x="586142" y="676807"/>
                </a:lnTo>
                <a:lnTo>
                  <a:pt x="548576" y="699844"/>
                </a:lnTo>
                <a:lnTo>
                  <a:pt x="508232" y="718372"/>
                </a:lnTo>
                <a:lnTo>
                  <a:pt x="465455" y="732041"/>
                </a:lnTo>
                <a:lnTo>
                  <a:pt x="420590" y="740499"/>
                </a:lnTo>
                <a:lnTo>
                  <a:pt x="373985" y="743396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499" y="518970"/>
            <a:ext cx="742852" cy="74285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104" y="518971"/>
            <a:ext cx="745639" cy="7433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32401" y="0"/>
            <a:ext cx="5255597" cy="102869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057434" y="3489495"/>
            <a:ext cx="79375" cy="3562985"/>
          </a:xfrm>
          <a:custGeom>
            <a:avLst/>
            <a:gdLst/>
            <a:ahLst/>
            <a:cxnLst/>
            <a:rect l="l" t="t" r="r" b="b"/>
            <a:pathLst>
              <a:path w="79375" h="3562984">
                <a:moveTo>
                  <a:pt x="78987" y="3562468"/>
                </a:moveTo>
                <a:lnTo>
                  <a:pt x="0" y="3562468"/>
                </a:lnTo>
                <a:lnTo>
                  <a:pt x="0" y="0"/>
                </a:lnTo>
                <a:lnTo>
                  <a:pt x="78987" y="0"/>
                </a:lnTo>
                <a:lnTo>
                  <a:pt x="78987" y="3562468"/>
                </a:lnTo>
                <a:close/>
              </a:path>
            </a:pathLst>
          </a:custGeom>
          <a:solidFill>
            <a:srgbClr val="123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849764" y="2179913"/>
            <a:ext cx="5408295" cy="5384800"/>
          </a:xfrm>
          <a:custGeom>
            <a:avLst/>
            <a:gdLst/>
            <a:ahLst/>
            <a:cxnLst/>
            <a:rect l="l" t="t" r="r" b="b"/>
            <a:pathLst>
              <a:path w="5408294" h="5384800">
                <a:moveTo>
                  <a:pt x="3086379" y="12699"/>
                </a:moveTo>
                <a:lnTo>
                  <a:pt x="2321317" y="12699"/>
                </a:lnTo>
                <a:lnTo>
                  <a:pt x="2368306" y="0"/>
                </a:lnTo>
                <a:lnTo>
                  <a:pt x="3039389" y="0"/>
                </a:lnTo>
                <a:lnTo>
                  <a:pt x="3086379" y="12699"/>
                </a:lnTo>
                <a:close/>
              </a:path>
              <a:path w="5408294" h="5384800">
                <a:moveTo>
                  <a:pt x="3225774" y="38099"/>
                </a:moveTo>
                <a:lnTo>
                  <a:pt x="2181922" y="38099"/>
                </a:lnTo>
                <a:lnTo>
                  <a:pt x="2274584" y="12699"/>
                </a:lnTo>
                <a:lnTo>
                  <a:pt x="3133111" y="12699"/>
                </a:lnTo>
                <a:lnTo>
                  <a:pt x="3225774" y="38099"/>
                </a:lnTo>
                <a:close/>
              </a:path>
              <a:path w="5408294" h="5384800">
                <a:moveTo>
                  <a:pt x="3225774" y="5346699"/>
                </a:moveTo>
                <a:lnTo>
                  <a:pt x="2181922" y="5346699"/>
                </a:lnTo>
                <a:lnTo>
                  <a:pt x="1779578" y="5232399"/>
                </a:lnTo>
                <a:lnTo>
                  <a:pt x="1736495" y="5206999"/>
                </a:lnTo>
                <a:lnTo>
                  <a:pt x="1651388" y="5181599"/>
                </a:lnTo>
                <a:lnTo>
                  <a:pt x="1609378" y="5156199"/>
                </a:lnTo>
                <a:lnTo>
                  <a:pt x="1567740" y="5143499"/>
                </a:lnTo>
                <a:lnTo>
                  <a:pt x="1526481" y="5118099"/>
                </a:lnTo>
                <a:lnTo>
                  <a:pt x="1485609" y="5105399"/>
                </a:lnTo>
                <a:lnTo>
                  <a:pt x="1405051" y="5054599"/>
                </a:lnTo>
                <a:lnTo>
                  <a:pt x="1365381" y="5041899"/>
                </a:lnTo>
                <a:lnTo>
                  <a:pt x="1287291" y="4991099"/>
                </a:lnTo>
                <a:lnTo>
                  <a:pt x="1210919" y="4940299"/>
                </a:lnTo>
                <a:lnTo>
                  <a:pt x="1136320" y="4889499"/>
                </a:lnTo>
                <a:lnTo>
                  <a:pt x="1063552" y="4838699"/>
                </a:lnTo>
                <a:lnTo>
                  <a:pt x="1027873" y="4813299"/>
                </a:lnTo>
                <a:lnTo>
                  <a:pt x="992673" y="4775199"/>
                </a:lnTo>
                <a:lnTo>
                  <a:pt x="957960" y="4749799"/>
                </a:lnTo>
                <a:lnTo>
                  <a:pt x="923740" y="4724399"/>
                </a:lnTo>
                <a:lnTo>
                  <a:pt x="890020" y="4686299"/>
                </a:lnTo>
                <a:lnTo>
                  <a:pt x="856809" y="4660899"/>
                </a:lnTo>
                <a:lnTo>
                  <a:pt x="824113" y="4635499"/>
                </a:lnTo>
                <a:lnTo>
                  <a:pt x="791938" y="4597399"/>
                </a:lnTo>
                <a:lnTo>
                  <a:pt x="760293" y="4571999"/>
                </a:lnTo>
                <a:lnTo>
                  <a:pt x="729185" y="4533899"/>
                </a:lnTo>
                <a:lnTo>
                  <a:pt x="698619" y="4495799"/>
                </a:lnTo>
                <a:lnTo>
                  <a:pt x="668605" y="4470399"/>
                </a:lnTo>
                <a:lnTo>
                  <a:pt x="639149" y="4432299"/>
                </a:lnTo>
                <a:lnTo>
                  <a:pt x="610257" y="4394199"/>
                </a:lnTo>
                <a:lnTo>
                  <a:pt x="581938" y="4368799"/>
                </a:lnTo>
                <a:lnTo>
                  <a:pt x="554198" y="4330699"/>
                </a:lnTo>
                <a:lnTo>
                  <a:pt x="527045" y="4292599"/>
                </a:lnTo>
                <a:lnTo>
                  <a:pt x="500485" y="4254499"/>
                </a:lnTo>
                <a:lnTo>
                  <a:pt x="474526" y="4216399"/>
                </a:lnTo>
                <a:lnTo>
                  <a:pt x="449175" y="4178299"/>
                </a:lnTo>
                <a:lnTo>
                  <a:pt x="424439" y="4140199"/>
                </a:lnTo>
                <a:lnTo>
                  <a:pt x="400325" y="4102099"/>
                </a:lnTo>
                <a:lnTo>
                  <a:pt x="376841" y="4063999"/>
                </a:lnTo>
                <a:lnTo>
                  <a:pt x="353993" y="4025899"/>
                </a:lnTo>
                <a:lnTo>
                  <a:pt x="331789" y="3987799"/>
                </a:lnTo>
                <a:lnTo>
                  <a:pt x="310236" y="3949699"/>
                </a:lnTo>
                <a:lnTo>
                  <a:pt x="289340" y="3911599"/>
                </a:lnTo>
                <a:lnTo>
                  <a:pt x="269110" y="3860799"/>
                </a:lnTo>
                <a:lnTo>
                  <a:pt x="249552" y="3822699"/>
                </a:lnTo>
                <a:lnTo>
                  <a:pt x="230673" y="3784599"/>
                </a:lnTo>
                <a:lnTo>
                  <a:pt x="212481" y="3733799"/>
                </a:lnTo>
                <a:lnTo>
                  <a:pt x="194983" y="3695699"/>
                </a:lnTo>
                <a:lnTo>
                  <a:pt x="178185" y="3657599"/>
                </a:lnTo>
                <a:lnTo>
                  <a:pt x="162096" y="3606799"/>
                </a:lnTo>
                <a:lnTo>
                  <a:pt x="146722" y="3568699"/>
                </a:lnTo>
                <a:lnTo>
                  <a:pt x="132070" y="3530599"/>
                </a:lnTo>
                <a:lnTo>
                  <a:pt x="118147" y="3479799"/>
                </a:lnTo>
                <a:lnTo>
                  <a:pt x="104961" y="3441699"/>
                </a:lnTo>
                <a:lnTo>
                  <a:pt x="92519" y="3390899"/>
                </a:lnTo>
                <a:lnTo>
                  <a:pt x="80828" y="3340099"/>
                </a:lnTo>
                <a:lnTo>
                  <a:pt x="69895" y="3301999"/>
                </a:lnTo>
                <a:lnTo>
                  <a:pt x="59727" y="3251199"/>
                </a:lnTo>
                <a:lnTo>
                  <a:pt x="50331" y="3213099"/>
                </a:lnTo>
                <a:lnTo>
                  <a:pt x="41715" y="3162299"/>
                </a:lnTo>
                <a:lnTo>
                  <a:pt x="33886" y="3111499"/>
                </a:lnTo>
                <a:lnTo>
                  <a:pt x="26850" y="3073399"/>
                </a:lnTo>
                <a:lnTo>
                  <a:pt x="20615" y="3022599"/>
                </a:lnTo>
                <a:lnTo>
                  <a:pt x="15189" y="2971799"/>
                </a:lnTo>
                <a:lnTo>
                  <a:pt x="10577" y="2933699"/>
                </a:lnTo>
                <a:lnTo>
                  <a:pt x="6788" y="2882899"/>
                </a:lnTo>
                <a:lnTo>
                  <a:pt x="3829" y="2832099"/>
                </a:lnTo>
                <a:lnTo>
                  <a:pt x="1706" y="2781299"/>
                </a:lnTo>
                <a:lnTo>
                  <a:pt x="427" y="2730499"/>
                </a:lnTo>
                <a:lnTo>
                  <a:pt x="0" y="2692399"/>
                </a:lnTo>
                <a:lnTo>
                  <a:pt x="427" y="2641599"/>
                </a:lnTo>
                <a:lnTo>
                  <a:pt x="1706" y="2590799"/>
                </a:lnTo>
                <a:lnTo>
                  <a:pt x="3829" y="2539999"/>
                </a:lnTo>
                <a:lnTo>
                  <a:pt x="6788" y="2489199"/>
                </a:lnTo>
                <a:lnTo>
                  <a:pt x="10577" y="2451099"/>
                </a:lnTo>
                <a:lnTo>
                  <a:pt x="15189" y="2400299"/>
                </a:lnTo>
                <a:lnTo>
                  <a:pt x="20615" y="2349499"/>
                </a:lnTo>
                <a:lnTo>
                  <a:pt x="26850" y="2298699"/>
                </a:lnTo>
                <a:lnTo>
                  <a:pt x="33886" y="2260599"/>
                </a:lnTo>
                <a:lnTo>
                  <a:pt x="41715" y="2209799"/>
                </a:lnTo>
                <a:lnTo>
                  <a:pt x="50331" y="2171699"/>
                </a:lnTo>
                <a:lnTo>
                  <a:pt x="59727" y="2120899"/>
                </a:lnTo>
                <a:lnTo>
                  <a:pt x="69895" y="2070099"/>
                </a:lnTo>
                <a:lnTo>
                  <a:pt x="80828" y="2031999"/>
                </a:lnTo>
                <a:lnTo>
                  <a:pt x="92519" y="1981199"/>
                </a:lnTo>
                <a:lnTo>
                  <a:pt x="104961" y="1943099"/>
                </a:lnTo>
                <a:lnTo>
                  <a:pt x="118147" y="1892299"/>
                </a:lnTo>
                <a:lnTo>
                  <a:pt x="132070" y="1854199"/>
                </a:lnTo>
                <a:lnTo>
                  <a:pt x="146722" y="1803399"/>
                </a:lnTo>
                <a:lnTo>
                  <a:pt x="162096" y="1765299"/>
                </a:lnTo>
                <a:lnTo>
                  <a:pt x="178185" y="1714499"/>
                </a:lnTo>
                <a:lnTo>
                  <a:pt x="194983" y="1676399"/>
                </a:lnTo>
                <a:lnTo>
                  <a:pt x="212481" y="1638299"/>
                </a:lnTo>
                <a:lnTo>
                  <a:pt x="230673" y="1587499"/>
                </a:lnTo>
                <a:lnTo>
                  <a:pt x="249552" y="1549399"/>
                </a:lnTo>
                <a:lnTo>
                  <a:pt x="269110" y="1511299"/>
                </a:lnTo>
                <a:lnTo>
                  <a:pt x="289340" y="1473199"/>
                </a:lnTo>
                <a:lnTo>
                  <a:pt x="310236" y="1422399"/>
                </a:lnTo>
                <a:lnTo>
                  <a:pt x="331789" y="1384299"/>
                </a:lnTo>
                <a:lnTo>
                  <a:pt x="353993" y="1346199"/>
                </a:lnTo>
                <a:lnTo>
                  <a:pt x="376841" y="1308099"/>
                </a:lnTo>
                <a:lnTo>
                  <a:pt x="400325" y="1269999"/>
                </a:lnTo>
                <a:lnTo>
                  <a:pt x="424439" y="1231899"/>
                </a:lnTo>
                <a:lnTo>
                  <a:pt x="449175" y="1193799"/>
                </a:lnTo>
                <a:lnTo>
                  <a:pt x="474526" y="1155699"/>
                </a:lnTo>
                <a:lnTo>
                  <a:pt x="500485" y="1117599"/>
                </a:lnTo>
                <a:lnTo>
                  <a:pt x="527045" y="1079499"/>
                </a:lnTo>
                <a:lnTo>
                  <a:pt x="554198" y="1041399"/>
                </a:lnTo>
                <a:lnTo>
                  <a:pt x="581938" y="1015999"/>
                </a:lnTo>
                <a:lnTo>
                  <a:pt x="610257" y="977899"/>
                </a:lnTo>
                <a:lnTo>
                  <a:pt x="639149" y="939799"/>
                </a:lnTo>
                <a:lnTo>
                  <a:pt x="668605" y="901699"/>
                </a:lnTo>
                <a:lnTo>
                  <a:pt x="698619" y="876299"/>
                </a:lnTo>
                <a:lnTo>
                  <a:pt x="729185" y="838199"/>
                </a:lnTo>
                <a:lnTo>
                  <a:pt x="760293" y="812799"/>
                </a:lnTo>
                <a:lnTo>
                  <a:pt x="791938" y="774699"/>
                </a:lnTo>
                <a:lnTo>
                  <a:pt x="824113" y="749299"/>
                </a:lnTo>
                <a:lnTo>
                  <a:pt x="856809" y="711199"/>
                </a:lnTo>
                <a:lnTo>
                  <a:pt x="890020" y="685799"/>
                </a:lnTo>
                <a:lnTo>
                  <a:pt x="923740" y="647699"/>
                </a:lnTo>
                <a:lnTo>
                  <a:pt x="957960" y="622299"/>
                </a:lnTo>
                <a:lnTo>
                  <a:pt x="992673" y="596899"/>
                </a:lnTo>
                <a:lnTo>
                  <a:pt x="1027873" y="571499"/>
                </a:lnTo>
                <a:lnTo>
                  <a:pt x="1063552" y="533399"/>
                </a:lnTo>
                <a:lnTo>
                  <a:pt x="1136320" y="482599"/>
                </a:lnTo>
                <a:lnTo>
                  <a:pt x="1210919" y="431799"/>
                </a:lnTo>
                <a:lnTo>
                  <a:pt x="1287291" y="380999"/>
                </a:lnTo>
                <a:lnTo>
                  <a:pt x="1326125" y="355599"/>
                </a:lnTo>
                <a:lnTo>
                  <a:pt x="1365381" y="342899"/>
                </a:lnTo>
                <a:lnTo>
                  <a:pt x="1485609" y="266699"/>
                </a:lnTo>
                <a:lnTo>
                  <a:pt x="1526481" y="253999"/>
                </a:lnTo>
                <a:lnTo>
                  <a:pt x="1567740" y="228599"/>
                </a:lnTo>
                <a:lnTo>
                  <a:pt x="1609378" y="215899"/>
                </a:lnTo>
                <a:lnTo>
                  <a:pt x="1651388" y="190499"/>
                </a:lnTo>
                <a:lnTo>
                  <a:pt x="1736495" y="165099"/>
                </a:lnTo>
                <a:lnTo>
                  <a:pt x="1779578" y="139699"/>
                </a:lnTo>
                <a:lnTo>
                  <a:pt x="2136005" y="38099"/>
                </a:lnTo>
                <a:lnTo>
                  <a:pt x="3271690" y="38099"/>
                </a:lnTo>
                <a:lnTo>
                  <a:pt x="3628117" y="139699"/>
                </a:lnTo>
                <a:lnTo>
                  <a:pt x="3671200" y="165099"/>
                </a:lnTo>
                <a:lnTo>
                  <a:pt x="3756307" y="190499"/>
                </a:lnTo>
                <a:lnTo>
                  <a:pt x="3798317" y="215899"/>
                </a:lnTo>
                <a:lnTo>
                  <a:pt x="3839955" y="228599"/>
                </a:lnTo>
                <a:lnTo>
                  <a:pt x="3881214" y="253999"/>
                </a:lnTo>
                <a:lnTo>
                  <a:pt x="3922086" y="266699"/>
                </a:lnTo>
                <a:lnTo>
                  <a:pt x="4042315" y="342899"/>
                </a:lnTo>
                <a:lnTo>
                  <a:pt x="4081570" y="355599"/>
                </a:lnTo>
                <a:lnTo>
                  <a:pt x="4120404" y="380999"/>
                </a:lnTo>
                <a:lnTo>
                  <a:pt x="4196777" y="431799"/>
                </a:lnTo>
                <a:lnTo>
                  <a:pt x="4271375" y="482599"/>
                </a:lnTo>
                <a:lnTo>
                  <a:pt x="4344143" y="533399"/>
                </a:lnTo>
                <a:lnTo>
                  <a:pt x="4379822" y="571499"/>
                </a:lnTo>
                <a:lnTo>
                  <a:pt x="4415022" y="596899"/>
                </a:lnTo>
                <a:lnTo>
                  <a:pt x="4449735" y="622299"/>
                </a:lnTo>
                <a:lnTo>
                  <a:pt x="4483955" y="647699"/>
                </a:lnTo>
                <a:lnTo>
                  <a:pt x="4517675" y="685799"/>
                </a:lnTo>
                <a:lnTo>
                  <a:pt x="4550886" y="711199"/>
                </a:lnTo>
                <a:lnTo>
                  <a:pt x="4583583" y="749299"/>
                </a:lnTo>
                <a:lnTo>
                  <a:pt x="4615757" y="774699"/>
                </a:lnTo>
                <a:lnTo>
                  <a:pt x="4647402" y="812799"/>
                </a:lnTo>
                <a:lnTo>
                  <a:pt x="4678511" y="838199"/>
                </a:lnTo>
                <a:lnTo>
                  <a:pt x="4709076" y="876299"/>
                </a:lnTo>
                <a:lnTo>
                  <a:pt x="4739090" y="901699"/>
                </a:lnTo>
                <a:lnTo>
                  <a:pt x="4768546" y="939799"/>
                </a:lnTo>
                <a:lnTo>
                  <a:pt x="4797438" y="977899"/>
                </a:lnTo>
                <a:lnTo>
                  <a:pt x="4825757" y="1015999"/>
                </a:lnTo>
                <a:lnTo>
                  <a:pt x="4853497" y="1041399"/>
                </a:lnTo>
                <a:lnTo>
                  <a:pt x="4880650" y="1079499"/>
                </a:lnTo>
                <a:lnTo>
                  <a:pt x="4907210" y="1117599"/>
                </a:lnTo>
                <a:lnTo>
                  <a:pt x="4933169" y="1155699"/>
                </a:lnTo>
                <a:lnTo>
                  <a:pt x="4958520" y="1193799"/>
                </a:lnTo>
                <a:lnTo>
                  <a:pt x="4983256" y="1231899"/>
                </a:lnTo>
                <a:lnTo>
                  <a:pt x="5007370" y="1269999"/>
                </a:lnTo>
                <a:lnTo>
                  <a:pt x="5030854" y="1308099"/>
                </a:lnTo>
                <a:lnTo>
                  <a:pt x="5053702" y="1346199"/>
                </a:lnTo>
                <a:lnTo>
                  <a:pt x="5075906" y="1384299"/>
                </a:lnTo>
                <a:lnTo>
                  <a:pt x="5097460" y="1422399"/>
                </a:lnTo>
                <a:lnTo>
                  <a:pt x="5118355" y="1473199"/>
                </a:lnTo>
                <a:lnTo>
                  <a:pt x="5138585" y="1511299"/>
                </a:lnTo>
                <a:lnTo>
                  <a:pt x="5158143" y="1549399"/>
                </a:lnTo>
                <a:lnTo>
                  <a:pt x="5177022" y="1587499"/>
                </a:lnTo>
                <a:lnTo>
                  <a:pt x="5195214" y="1638299"/>
                </a:lnTo>
                <a:lnTo>
                  <a:pt x="5212712" y="1676399"/>
                </a:lnTo>
                <a:lnTo>
                  <a:pt x="5229510" y="1714499"/>
                </a:lnTo>
                <a:lnTo>
                  <a:pt x="5245599" y="1765299"/>
                </a:lnTo>
                <a:lnTo>
                  <a:pt x="5260974" y="1803399"/>
                </a:lnTo>
                <a:lnTo>
                  <a:pt x="5275626" y="1854199"/>
                </a:lnTo>
                <a:lnTo>
                  <a:pt x="5289548" y="1892299"/>
                </a:lnTo>
                <a:lnTo>
                  <a:pt x="5302734" y="1943099"/>
                </a:lnTo>
                <a:lnTo>
                  <a:pt x="5315176" y="1981199"/>
                </a:lnTo>
                <a:lnTo>
                  <a:pt x="5326867" y="2031999"/>
                </a:lnTo>
                <a:lnTo>
                  <a:pt x="5337801" y="2070099"/>
                </a:lnTo>
                <a:lnTo>
                  <a:pt x="5347969" y="2120899"/>
                </a:lnTo>
                <a:lnTo>
                  <a:pt x="5357364" y="2171699"/>
                </a:lnTo>
                <a:lnTo>
                  <a:pt x="5365980" y="2209799"/>
                </a:lnTo>
                <a:lnTo>
                  <a:pt x="5373810" y="2260599"/>
                </a:lnTo>
                <a:lnTo>
                  <a:pt x="5380845" y="2298699"/>
                </a:lnTo>
                <a:lnTo>
                  <a:pt x="5387080" y="2349499"/>
                </a:lnTo>
                <a:lnTo>
                  <a:pt x="5392507" y="2400299"/>
                </a:lnTo>
                <a:lnTo>
                  <a:pt x="5397118" y="2451099"/>
                </a:lnTo>
                <a:lnTo>
                  <a:pt x="5400907" y="2489199"/>
                </a:lnTo>
                <a:lnTo>
                  <a:pt x="5403867" y="2539999"/>
                </a:lnTo>
                <a:lnTo>
                  <a:pt x="5405989" y="2590799"/>
                </a:lnTo>
                <a:lnTo>
                  <a:pt x="5407268" y="2641599"/>
                </a:lnTo>
                <a:lnTo>
                  <a:pt x="5407696" y="2692399"/>
                </a:lnTo>
                <a:lnTo>
                  <a:pt x="5407268" y="2730499"/>
                </a:lnTo>
                <a:lnTo>
                  <a:pt x="5405989" y="2781299"/>
                </a:lnTo>
                <a:lnTo>
                  <a:pt x="5403867" y="2832099"/>
                </a:lnTo>
                <a:lnTo>
                  <a:pt x="5400907" y="2882899"/>
                </a:lnTo>
                <a:lnTo>
                  <a:pt x="5397118" y="2933699"/>
                </a:lnTo>
                <a:lnTo>
                  <a:pt x="5392507" y="2971799"/>
                </a:lnTo>
                <a:lnTo>
                  <a:pt x="5387080" y="3022599"/>
                </a:lnTo>
                <a:lnTo>
                  <a:pt x="5380845" y="3073399"/>
                </a:lnTo>
                <a:lnTo>
                  <a:pt x="5373810" y="3111499"/>
                </a:lnTo>
                <a:lnTo>
                  <a:pt x="5365980" y="3162299"/>
                </a:lnTo>
                <a:lnTo>
                  <a:pt x="5357364" y="3213099"/>
                </a:lnTo>
                <a:lnTo>
                  <a:pt x="5347969" y="3251199"/>
                </a:lnTo>
                <a:lnTo>
                  <a:pt x="5337801" y="3301999"/>
                </a:lnTo>
                <a:lnTo>
                  <a:pt x="5326867" y="3340099"/>
                </a:lnTo>
                <a:lnTo>
                  <a:pt x="5315176" y="3390899"/>
                </a:lnTo>
                <a:lnTo>
                  <a:pt x="5302734" y="3441699"/>
                </a:lnTo>
                <a:lnTo>
                  <a:pt x="5289548" y="3479799"/>
                </a:lnTo>
                <a:lnTo>
                  <a:pt x="5275626" y="3530599"/>
                </a:lnTo>
                <a:lnTo>
                  <a:pt x="5260974" y="3568699"/>
                </a:lnTo>
                <a:lnTo>
                  <a:pt x="5245599" y="3606799"/>
                </a:lnTo>
                <a:lnTo>
                  <a:pt x="5229510" y="3657599"/>
                </a:lnTo>
                <a:lnTo>
                  <a:pt x="5212712" y="3695699"/>
                </a:lnTo>
                <a:lnTo>
                  <a:pt x="5195214" y="3733799"/>
                </a:lnTo>
                <a:lnTo>
                  <a:pt x="5177022" y="3784599"/>
                </a:lnTo>
                <a:lnTo>
                  <a:pt x="5158143" y="3822699"/>
                </a:lnTo>
                <a:lnTo>
                  <a:pt x="5138585" y="3860799"/>
                </a:lnTo>
                <a:lnTo>
                  <a:pt x="5118355" y="3911599"/>
                </a:lnTo>
                <a:lnTo>
                  <a:pt x="5097460" y="3949699"/>
                </a:lnTo>
                <a:lnTo>
                  <a:pt x="5075906" y="3987799"/>
                </a:lnTo>
                <a:lnTo>
                  <a:pt x="5053702" y="4025899"/>
                </a:lnTo>
                <a:lnTo>
                  <a:pt x="5030854" y="4063999"/>
                </a:lnTo>
                <a:lnTo>
                  <a:pt x="5007370" y="4102099"/>
                </a:lnTo>
                <a:lnTo>
                  <a:pt x="4983256" y="4140199"/>
                </a:lnTo>
                <a:lnTo>
                  <a:pt x="4958520" y="4178299"/>
                </a:lnTo>
                <a:lnTo>
                  <a:pt x="4933169" y="4216399"/>
                </a:lnTo>
                <a:lnTo>
                  <a:pt x="4907210" y="4254499"/>
                </a:lnTo>
                <a:lnTo>
                  <a:pt x="4880650" y="4292599"/>
                </a:lnTo>
                <a:lnTo>
                  <a:pt x="4853497" y="4330699"/>
                </a:lnTo>
                <a:lnTo>
                  <a:pt x="4825757" y="4368799"/>
                </a:lnTo>
                <a:lnTo>
                  <a:pt x="4797438" y="4394199"/>
                </a:lnTo>
                <a:lnTo>
                  <a:pt x="4768546" y="4432299"/>
                </a:lnTo>
                <a:lnTo>
                  <a:pt x="4739090" y="4470399"/>
                </a:lnTo>
                <a:lnTo>
                  <a:pt x="4709076" y="4495799"/>
                </a:lnTo>
                <a:lnTo>
                  <a:pt x="4678511" y="4533899"/>
                </a:lnTo>
                <a:lnTo>
                  <a:pt x="4647402" y="4571999"/>
                </a:lnTo>
                <a:lnTo>
                  <a:pt x="4615757" y="4597399"/>
                </a:lnTo>
                <a:lnTo>
                  <a:pt x="4583583" y="4635499"/>
                </a:lnTo>
                <a:lnTo>
                  <a:pt x="4550886" y="4660899"/>
                </a:lnTo>
                <a:lnTo>
                  <a:pt x="4517675" y="4686299"/>
                </a:lnTo>
                <a:lnTo>
                  <a:pt x="4483955" y="4724399"/>
                </a:lnTo>
                <a:lnTo>
                  <a:pt x="4449735" y="4749799"/>
                </a:lnTo>
                <a:lnTo>
                  <a:pt x="4415022" y="4775199"/>
                </a:lnTo>
                <a:lnTo>
                  <a:pt x="4379822" y="4813299"/>
                </a:lnTo>
                <a:lnTo>
                  <a:pt x="4344143" y="4838699"/>
                </a:lnTo>
                <a:lnTo>
                  <a:pt x="4271375" y="4889499"/>
                </a:lnTo>
                <a:lnTo>
                  <a:pt x="4196777" y="4940299"/>
                </a:lnTo>
                <a:lnTo>
                  <a:pt x="4120404" y="4991099"/>
                </a:lnTo>
                <a:lnTo>
                  <a:pt x="4042315" y="5041899"/>
                </a:lnTo>
                <a:lnTo>
                  <a:pt x="4002644" y="5054599"/>
                </a:lnTo>
                <a:lnTo>
                  <a:pt x="3922086" y="5105399"/>
                </a:lnTo>
                <a:lnTo>
                  <a:pt x="3881214" y="5118099"/>
                </a:lnTo>
                <a:lnTo>
                  <a:pt x="3839955" y="5143499"/>
                </a:lnTo>
                <a:lnTo>
                  <a:pt x="3798317" y="5156199"/>
                </a:lnTo>
                <a:lnTo>
                  <a:pt x="3756307" y="5181599"/>
                </a:lnTo>
                <a:lnTo>
                  <a:pt x="3671200" y="5206999"/>
                </a:lnTo>
                <a:lnTo>
                  <a:pt x="3628117" y="5232399"/>
                </a:lnTo>
                <a:lnTo>
                  <a:pt x="3225774" y="5346699"/>
                </a:lnTo>
                <a:close/>
              </a:path>
              <a:path w="5408294" h="5384800">
                <a:moveTo>
                  <a:pt x="3133111" y="5359399"/>
                </a:moveTo>
                <a:lnTo>
                  <a:pt x="2274584" y="5359399"/>
                </a:lnTo>
                <a:lnTo>
                  <a:pt x="2228117" y="5346699"/>
                </a:lnTo>
                <a:lnTo>
                  <a:pt x="3179578" y="5346699"/>
                </a:lnTo>
                <a:lnTo>
                  <a:pt x="3133111" y="5359399"/>
                </a:lnTo>
                <a:close/>
              </a:path>
              <a:path w="5408294" h="5384800">
                <a:moveTo>
                  <a:pt x="3039389" y="5372099"/>
                </a:moveTo>
                <a:lnTo>
                  <a:pt x="2368306" y="5372099"/>
                </a:lnTo>
                <a:lnTo>
                  <a:pt x="2321317" y="5359399"/>
                </a:lnTo>
                <a:lnTo>
                  <a:pt x="3086379" y="5359399"/>
                </a:lnTo>
                <a:lnTo>
                  <a:pt x="3039389" y="5372099"/>
                </a:lnTo>
                <a:close/>
              </a:path>
              <a:path w="5408294" h="5384800">
                <a:moveTo>
                  <a:pt x="2944666" y="5384799"/>
                </a:moveTo>
                <a:lnTo>
                  <a:pt x="2463030" y="5384799"/>
                </a:lnTo>
                <a:lnTo>
                  <a:pt x="2415547" y="5372099"/>
                </a:lnTo>
                <a:lnTo>
                  <a:pt x="2992149" y="5372099"/>
                </a:lnTo>
                <a:lnTo>
                  <a:pt x="2944666" y="5384799"/>
                </a:lnTo>
                <a:close/>
              </a:path>
            </a:pathLst>
          </a:custGeom>
          <a:solidFill>
            <a:srgbClr val="F1F4F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46617" y="3024537"/>
            <a:ext cx="3809999" cy="3695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821" y="629244"/>
            <a:ext cx="2414904" cy="50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035C6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F676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035C6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F676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035C6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035C6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594184"/>
            <a:ext cx="9260912" cy="994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035C6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2703" y="2059693"/>
            <a:ext cx="8928100" cy="574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F676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hyperlink" Target="mailto:dipanshugupta780@gmail.com" TargetMode="External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4821" y="3205591"/>
            <a:ext cx="6001385" cy="402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7500" b="1">
                <a:solidFill>
                  <a:srgbClr val="181818"/>
                </a:solidFill>
                <a:latin typeface="Tahoma"/>
                <a:cs typeface="Tahoma"/>
              </a:rPr>
              <a:t>Call</a:t>
            </a:r>
            <a:r>
              <a:rPr dirty="0" sz="7500" spc="-295" b="1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dirty="0" sz="7500" spc="-10" b="1">
                <a:solidFill>
                  <a:srgbClr val="181818"/>
                </a:solidFill>
                <a:latin typeface="Tahoma"/>
                <a:cs typeface="Tahoma"/>
              </a:rPr>
              <a:t>Center </a:t>
            </a:r>
            <a:r>
              <a:rPr dirty="0" sz="7500" spc="-114" b="1">
                <a:solidFill>
                  <a:srgbClr val="181818"/>
                </a:solidFill>
                <a:latin typeface="Tahoma"/>
                <a:cs typeface="Tahoma"/>
              </a:rPr>
              <a:t>Performance </a:t>
            </a:r>
            <a:r>
              <a:rPr dirty="0" sz="7500" spc="-10" b="1">
                <a:solidFill>
                  <a:srgbClr val="181818"/>
                </a:solidFill>
                <a:latin typeface="Tahoma"/>
                <a:cs typeface="Tahoma"/>
              </a:rPr>
              <a:t>Analysis</a:t>
            </a:r>
            <a:endParaRPr sz="75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100"/>
              <a:t>AnalyticaLab</a:t>
            </a:r>
            <a:endParaRPr sz="31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906956" y="0"/>
            <a:ext cx="762000" cy="10240645"/>
          </a:xfrm>
          <a:custGeom>
            <a:avLst/>
            <a:gdLst/>
            <a:ahLst/>
            <a:cxnLst/>
            <a:rect l="l" t="t" r="r" b="b"/>
            <a:pathLst>
              <a:path w="762000" h="10240645">
                <a:moveTo>
                  <a:pt x="0" y="0"/>
                </a:moveTo>
                <a:lnTo>
                  <a:pt x="761999" y="0"/>
                </a:lnTo>
                <a:lnTo>
                  <a:pt x="761999" y="10240050"/>
                </a:lnTo>
                <a:lnTo>
                  <a:pt x="0" y="10240050"/>
                </a:lnTo>
                <a:lnTo>
                  <a:pt x="0" y="0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-380958" y="0"/>
            <a:ext cx="762000" cy="10240645"/>
          </a:xfrm>
          <a:custGeom>
            <a:avLst/>
            <a:gdLst/>
            <a:ahLst/>
            <a:cxnLst/>
            <a:rect l="l" t="t" r="r" b="b"/>
            <a:pathLst>
              <a:path w="762000" h="10240645">
                <a:moveTo>
                  <a:pt x="0" y="0"/>
                </a:moveTo>
                <a:lnTo>
                  <a:pt x="761999" y="0"/>
                </a:lnTo>
                <a:lnTo>
                  <a:pt x="761999" y="10240050"/>
                </a:lnTo>
                <a:lnTo>
                  <a:pt x="0" y="10240050"/>
                </a:lnTo>
                <a:lnTo>
                  <a:pt x="0" y="0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668201" y="576993"/>
            <a:ext cx="763270" cy="610870"/>
            <a:chOff x="668201" y="576993"/>
            <a:chExt cx="763270" cy="610870"/>
          </a:xfrm>
        </p:grpSpPr>
        <p:sp>
          <p:nvSpPr>
            <p:cNvPr id="5" name="object 5" descr=""/>
            <p:cNvSpPr/>
            <p:nvPr/>
          </p:nvSpPr>
          <p:spPr>
            <a:xfrm>
              <a:off x="819349" y="576994"/>
              <a:ext cx="612140" cy="610870"/>
            </a:xfrm>
            <a:custGeom>
              <a:avLst/>
              <a:gdLst/>
              <a:ahLst/>
              <a:cxnLst/>
              <a:rect l="l" t="t" r="r" b="b"/>
              <a:pathLst>
                <a:path w="612140" h="610869">
                  <a:moveTo>
                    <a:pt x="570472" y="457288"/>
                  </a:moveTo>
                  <a:lnTo>
                    <a:pt x="307928" y="457288"/>
                  </a:lnTo>
                  <a:lnTo>
                    <a:pt x="354478" y="449741"/>
                  </a:lnTo>
                  <a:lnTo>
                    <a:pt x="394709" y="428765"/>
                  </a:lnTo>
                  <a:lnTo>
                    <a:pt x="426627" y="396859"/>
                  </a:lnTo>
                  <a:lnTo>
                    <a:pt x="448240" y="356522"/>
                  </a:lnTo>
                  <a:lnTo>
                    <a:pt x="457556" y="310253"/>
                  </a:lnTo>
                  <a:lnTo>
                    <a:pt x="457556" y="299256"/>
                  </a:lnTo>
                  <a:lnTo>
                    <a:pt x="452568" y="248420"/>
                  </a:lnTo>
                  <a:lnTo>
                    <a:pt x="439715" y="200549"/>
                  </a:lnTo>
                  <a:lnTo>
                    <a:pt x="419584" y="156264"/>
                  </a:lnTo>
                  <a:lnTo>
                    <a:pt x="392763" y="116191"/>
                  </a:lnTo>
                  <a:lnTo>
                    <a:pt x="359836" y="80951"/>
                  </a:lnTo>
                  <a:lnTo>
                    <a:pt x="321392" y="51168"/>
                  </a:lnTo>
                  <a:lnTo>
                    <a:pt x="278017" y="27466"/>
                  </a:lnTo>
                  <a:lnTo>
                    <a:pt x="230298" y="10468"/>
                  </a:lnTo>
                  <a:lnTo>
                    <a:pt x="248860" y="5959"/>
                  </a:lnTo>
                  <a:lnTo>
                    <a:pt x="267761" y="2680"/>
                  </a:lnTo>
                  <a:lnTo>
                    <a:pt x="287002" y="677"/>
                  </a:lnTo>
                  <a:lnTo>
                    <a:pt x="306587" y="0"/>
                  </a:lnTo>
                  <a:lnTo>
                    <a:pt x="356068" y="3996"/>
                  </a:lnTo>
                  <a:lnTo>
                    <a:pt x="403013" y="15566"/>
                  </a:lnTo>
                  <a:lnTo>
                    <a:pt x="446793" y="34084"/>
                  </a:lnTo>
                  <a:lnTo>
                    <a:pt x="486778" y="58924"/>
                  </a:lnTo>
                  <a:lnTo>
                    <a:pt x="522339" y="89457"/>
                  </a:lnTo>
                  <a:lnTo>
                    <a:pt x="552846" y="125058"/>
                  </a:lnTo>
                  <a:lnTo>
                    <a:pt x="577670" y="165100"/>
                  </a:lnTo>
                  <a:lnTo>
                    <a:pt x="596180" y="208956"/>
                  </a:lnTo>
                  <a:lnTo>
                    <a:pt x="607748" y="256000"/>
                  </a:lnTo>
                  <a:lnTo>
                    <a:pt x="611744" y="305604"/>
                  </a:lnTo>
                  <a:lnTo>
                    <a:pt x="607762" y="354963"/>
                  </a:lnTo>
                  <a:lnTo>
                    <a:pt x="596230" y="401811"/>
                  </a:lnTo>
                  <a:lnTo>
                    <a:pt x="577772" y="445516"/>
                  </a:lnTo>
                  <a:lnTo>
                    <a:pt x="570472" y="457288"/>
                  </a:lnTo>
                  <a:close/>
                </a:path>
                <a:path w="612140" h="610869">
                  <a:moveTo>
                    <a:pt x="307034" y="610314"/>
                  </a:moveTo>
                  <a:lnTo>
                    <a:pt x="268610" y="607703"/>
                  </a:lnTo>
                  <a:lnTo>
                    <a:pt x="231192" y="600331"/>
                  </a:lnTo>
                  <a:lnTo>
                    <a:pt x="184067" y="584342"/>
                  </a:lnTo>
                  <a:lnTo>
                    <a:pt x="140603" y="561338"/>
                  </a:lnTo>
                  <a:lnTo>
                    <a:pt x="101573" y="531981"/>
                  </a:lnTo>
                  <a:lnTo>
                    <a:pt x="67750" y="496938"/>
                  </a:lnTo>
                  <a:lnTo>
                    <a:pt x="39908" y="456871"/>
                  </a:lnTo>
                  <a:lnTo>
                    <a:pt x="18820" y="412445"/>
                  </a:lnTo>
                  <a:lnTo>
                    <a:pt x="5259" y="364324"/>
                  </a:lnTo>
                  <a:lnTo>
                    <a:pt x="0" y="313173"/>
                  </a:lnTo>
                  <a:lnTo>
                    <a:pt x="0" y="299256"/>
                  </a:lnTo>
                  <a:lnTo>
                    <a:pt x="8942" y="252362"/>
                  </a:lnTo>
                  <a:lnTo>
                    <a:pt x="30950" y="211465"/>
                  </a:lnTo>
                  <a:lnTo>
                    <a:pt x="63707" y="179107"/>
                  </a:lnTo>
                  <a:lnTo>
                    <a:pt x="104893" y="157828"/>
                  </a:lnTo>
                  <a:lnTo>
                    <a:pt x="152191" y="150170"/>
                  </a:lnTo>
                  <a:lnTo>
                    <a:pt x="172957" y="151817"/>
                  </a:lnTo>
                  <a:lnTo>
                    <a:pt x="193289" y="156426"/>
                  </a:lnTo>
                  <a:lnTo>
                    <a:pt x="212600" y="163505"/>
                  </a:lnTo>
                  <a:lnTo>
                    <a:pt x="230298" y="172559"/>
                  </a:lnTo>
                  <a:lnTo>
                    <a:pt x="199476" y="196726"/>
                  </a:lnTo>
                  <a:lnTo>
                    <a:pt x="175513" y="227619"/>
                  </a:lnTo>
                  <a:lnTo>
                    <a:pt x="159982" y="264131"/>
                  </a:lnTo>
                  <a:lnTo>
                    <a:pt x="154456" y="305157"/>
                  </a:lnTo>
                  <a:lnTo>
                    <a:pt x="159926" y="346311"/>
                  </a:lnTo>
                  <a:lnTo>
                    <a:pt x="175402" y="383040"/>
                  </a:lnTo>
                  <a:lnTo>
                    <a:pt x="199476" y="413981"/>
                  </a:lnTo>
                  <a:lnTo>
                    <a:pt x="230745" y="437769"/>
                  </a:lnTo>
                  <a:lnTo>
                    <a:pt x="267124" y="452457"/>
                  </a:lnTo>
                  <a:lnTo>
                    <a:pt x="307928" y="457288"/>
                  </a:lnTo>
                  <a:lnTo>
                    <a:pt x="570472" y="457288"/>
                  </a:lnTo>
                  <a:lnTo>
                    <a:pt x="553012" y="485444"/>
                  </a:lnTo>
                  <a:lnTo>
                    <a:pt x="522574" y="520965"/>
                  </a:lnTo>
                  <a:lnTo>
                    <a:pt x="487081" y="551444"/>
                  </a:lnTo>
                  <a:lnTo>
                    <a:pt x="447157" y="576251"/>
                  </a:lnTo>
                  <a:lnTo>
                    <a:pt x="403425" y="594753"/>
                  </a:lnTo>
                  <a:lnTo>
                    <a:pt x="356510" y="606318"/>
                  </a:lnTo>
                  <a:lnTo>
                    <a:pt x="307034" y="610314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01" y="576993"/>
              <a:ext cx="609867" cy="60986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938" y="576994"/>
              <a:ext cx="612156" cy="610314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2288" y="763886"/>
            <a:ext cx="5676899" cy="35242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83356" y="5178149"/>
            <a:ext cx="6276973" cy="374332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16000" y="2073662"/>
            <a:ext cx="9751060" cy="61258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35"/>
              </a:spcBef>
            </a:pPr>
            <a:r>
              <a:rPr dirty="0" sz="2800" spc="-20" b="1">
                <a:solidFill>
                  <a:srgbClr val="0F6761"/>
                </a:solidFill>
                <a:latin typeface="Tahoma"/>
                <a:cs typeface="Tahoma"/>
              </a:rPr>
              <a:t>Average</a:t>
            </a:r>
            <a:r>
              <a:rPr dirty="0" sz="2800" spc="-150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2800" spc="70" b="1">
                <a:solidFill>
                  <a:srgbClr val="0F6761"/>
                </a:solidFill>
                <a:latin typeface="Tahoma"/>
                <a:cs typeface="Tahoma"/>
              </a:rPr>
              <a:t>Speed</a:t>
            </a:r>
            <a:r>
              <a:rPr dirty="0" sz="2800" spc="-150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2800" b="1">
                <a:solidFill>
                  <a:srgbClr val="0F6761"/>
                </a:solidFill>
                <a:latin typeface="Tahoma"/>
                <a:cs typeface="Tahoma"/>
              </a:rPr>
              <a:t>of</a:t>
            </a:r>
            <a:r>
              <a:rPr dirty="0" sz="2800" spc="-150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2800" spc="-10" b="1">
                <a:solidFill>
                  <a:srgbClr val="0F6761"/>
                </a:solidFill>
                <a:latin typeface="Tahoma"/>
                <a:cs typeface="Tahoma"/>
              </a:rPr>
              <a:t>Answer</a:t>
            </a:r>
            <a:endParaRPr sz="2800">
              <a:latin typeface="Tahoma"/>
              <a:cs typeface="Tahoma"/>
            </a:endParaRPr>
          </a:p>
          <a:p>
            <a:pPr marL="728345" marR="2003425">
              <a:lnSpc>
                <a:spcPct val="125000"/>
              </a:lnSpc>
              <a:spcBef>
                <a:spcPts val="1755"/>
              </a:spcBef>
            </a:pPr>
            <a:r>
              <a:rPr dirty="0" sz="2350">
                <a:solidFill>
                  <a:srgbClr val="333332"/>
                </a:solidFill>
                <a:latin typeface="Verdana"/>
                <a:cs typeface="Verdana"/>
              </a:rPr>
              <a:t>The</a:t>
            </a:r>
            <a:r>
              <a:rPr dirty="0" sz="2350" spc="2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350">
                <a:solidFill>
                  <a:srgbClr val="333332"/>
                </a:solidFill>
                <a:latin typeface="Verdana"/>
                <a:cs typeface="Verdana"/>
              </a:rPr>
              <a:t>average</a:t>
            </a:r>
            <a:r>
              <a:rPr dirty="0" sz="2350" spc="2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350" spc="55">
                <a:solidFill>
                  <a:srgbClr val="333332"/>
                </a:solidFill>
                <a:latin typeface="Verdana"/>
                <a:cs typeface="Verdana"/>
              </a:rPr>
              <a:t>speed</a:t>
            </a:r>
            <a:r>
              <a:rPr dirty="0" sz="2350" spc="2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350">
                <a:solidFill>
                  <a:srgbClr val="333332"/>
                </a:solidFill>
                <a:latin typeface="Verdana"/>
                <a:cs typeface="Verdana"/>
              </a:rPr>
              <a:t>of</a:t>
            </a:r>
            <a:r>
              <a:rPr dirty="0" sz="2350" spc="2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350">
                <a:solidFill>
                  <a:srgbClr val="333332"/>
                </a:solidFill>
                <a:latin typeface="Verdana"/>
                <a:cs typeface="Verdana"/>
              </a:rPr>
              <a:t>answer</a:t>
            </a:r>
            <a:r>
              <a:rPr dirty="0" sz="2350" spc="2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350">
                <a:solidFill>
                  <a:srgbClr val="333332"/>
                </a:solidFill>
                <a:latin typeface="Verdana"/>
                <a:cs typeface="Verdana"/>
              </a:rPr>
              <a:t>is</a:t>
            </a:r>
            <a:r>
              <a:rPr dirty="0" sz="2350" spc="2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350">
                <a:solidFill>
                  <a:srgbClr val="333332"/>
                </a:solidFill>
                <a:latin typeface="Verdana"/>
                <a:cs typeface="Verdana"/>
              </a:rPr>
              <a:t>55</a:t>
            </a:r>
            <a:r>
              <a:rPr dirty="0" sz="2350" spc="2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350" spc="-10">
                <a:solidFill>
                  <a:srgbClr val="333332"/>
                </a:solidFill>
                <a:latin typeface="Verdana"/>
                <a:cs typeface="Verdana"/>
              </a:rPr>
              <a:t>seconds, reflecting</a:t>
            </a:r>
            <a:r>
              <a:rPr dirty="0" sz="235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350" spc="-65">
                <a:solidFill>
                  <a:srgbClr val="333332"/>
                </a:solidFill>
                <a:latin typeface="Verdana"/>
                <a:cs typeface="Verdana"/>
              </a:rPr>
              <a:t>a</a:t>
            </a:r>
            <a:r>
              <a:rPr dirty="0" sz="2350" spc="-1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350" spc="-10">
                <a:solidFill>
                  <a:srgbClr val="333332"/>
                </a:solidFill>
                <a:latin typeface="Verdana"/>
                <a:cs typeface="Verdana"/>
              </a:rPr>
              <a:t>reasonable</a:t>
            </a:r>
            <a:r>
              <a:rPr dirty="0" sz="235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350">
                <a:solidFill>
                  <a:srgbClr val="333332"/>
                </a:solidFill>
                <a:latin typeface="Verdana"/>
                <a:cs typeface="Verdana"/>
              </a:rPr>
              <a:t>response</a:t>
            </a:r>
            <a:r>
              <a:rPr dirty="0" sz="2350" spc="-1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350" spc="-10">
                <a:solidFill>
                  <a:srgbClr val="333332"/>
                </a:solidFill>
                <a:latin typeface="Verdana"/>
                <a:cs typeface="Verdana"/>
              </a:rPr>
              <a:t>time.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solidFill>
                  <a:srgbClr val="0F6761"/>
                </a:solidFill>
                <a:latin typeface="Tahoma"/>
                <a:cs typeface="Tahoma"/>
              </a:rPr>
              <a:t>Topic</a:t>
            </a:r>
            <a:r>
              <a:rPr dirty="0" sz="2800" spc="-15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2800" spc="-20" b="1">
                <a:solidFill>
                  <a:srgbClr val="0F6761"/>
                </a:solidFill>
                <a:latin typeface="Tahoma"/>
                <a:cs typeface="Tahoma"/>
              </a:rPr>
              <a:t>Distribution</a:t>
            </a:r>
            <a:endParaRPr sz="2800">
              <a:latin typeface="Tahoma"/>
              <a:cs typeface="Tahoma"/>
            </a:endParaRPr>
          </a:p>
          <a:p>
            <a:pPr marL="728345" marR="5080">
              <a:lnSpc>
                <a:spcPct val="125000"/>
              </a:lnSpc>
              <a:spcBef>
                <a:spcPts val="2575"/>
              </a:spcBef>
              <a:tabLst>
                <a:tab pos="2345690" algn="l"/>
                <a:tab pos="3056255" algn="l"/>
                <a:tab pos="4526280" algn="l"/>
                <a:tab pos="5806440" algn="l"/>
                <a:tab pos="7451090" algn="l"/>
                <a:tab pos="8098155" algn="l"/>
                <a:tab pos="9001125" algn="l"/>
              </a:tabLst>
            </a:pPr>
            <a:r>
              <a:rPr dirty="0" sz="2250" spc="-10">
                <a:solidFill>
                  <a:srgbClr val="333332"/>
                </a:solidFill>
                <a:latin typeface="Verdana"/>
                <a:cs typeface="Verdana"/>
              </a:rPr>
              <a:t>Streaming</a:t>
            </a:r>
            <a:r>
              <a:rPr dirty="0" sz="22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250" spc="-25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22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250" spc="-10">
                <a:solidFill>
                  <a:srgbClr val="333332"/>
                </a:solidFill>
                <a:latin typeface="Verdana"/>
                <a:cs typeface="Verdana"/>
              </a:rPr>
              <a:t>technical</a:t>
            </a:r>
            <a:r>
              <a:rPr dirty="0" sz="22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250" spc="-10">
                <a:solidFill>
                  <a:srgbClr val="333332"/>
                </a:solidFill>
                <a:latin typeface="Verdana"/>
                <a:cs typeface="Verdana"/>
              </a:rPr>
              <a:t>support</a:t>
            </a:r>
            <a:r>
              <a:rPr dirty="0" sz="22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250" spc="-10">
                <a:solidFill>
                  <a:srgbClr val="333332"/>
                </a:solidFill>
                <a:latin typeface="Verdana"/>
                <a:cs typeface="Verdana"/>
              </a:rPr>
              <a:t>generated</a:t>
            </a:r>
            <a:r>
              <a:rPr dirty="0" sz="22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250" spc="-25">
                <a:solidFill>
                  <a:srgbClr val="333332"/>
                </a:solidFill>
                <a:latin typeface="Verdana"/>
                <a:cs typeface="Verdana"/>
              </a:rPr>
              <a:t>the</a:t>
            </a:r>
            <a:r>
              <a:rPr dirty="0" sz="22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250" spc="-20">
                <a:solidFill>
                  <a:srgbClr val="333332"/>
                </a:solidFill>
                <a:latin typeface="Verdana"/>
                <a:cs typeface="Verdana"/>
              </a:rPr>
              <a:t>most</a:t>
            </a:r>
            <a:r>
              <a:rPr dirty="0" sz="22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250" spc="-10">
                <a:solidFill>
                  <a:srgbClr val="333332"/>
                </a:solidFill>
                <a:latin typeface="Verdana"/>
                <a:cs typeface="Verdana"/>
              </a:rPr>
              <a:t>calls, </a:t>
            </a:r>
            <a:r>
              <a:rPr dirty="0" sz="2250" spc="-75">
                <a:solidFill>
                  <a:srgbClr val="333332"/>
                </a:solidFill>
                <a:latin typeface="Verdana"/>
                <a:cs typeface="Verdana"/>
              </a:rPr>
              <a:t>highlighting</a:t>
            </a:r>
            <a:r>
              <a:rPr dirty="0" sz="2250" spc="-14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333332"/>
                </a:solidFill>
                <a:latin typeface="Verdana"/>
                <a:cs typeface="Verdana"/>
              </a:rPr>
              <a:t>areas</a:t>
            </a:r>
            <a:r>
              <a:rPr dirty="0" sz="2250" spc="-13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90">
                <a:solidFill>
                  <a:srgbClr val="333332"/>
                </a:solidFill>
                <a:latin typeface="Verdana"/>
                <a:cs typeface="Verdana"/>
              </a:rPr>
              <a:t>that</a:t>
            </a:r>
            <a:r>
              <a:rPr dirty="0" sz="2250" spc="-13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50">
                <a:solidFill>
                  <a:srgbClr val="333332"/>
                </a:solidFill>
                <a:latin typeface="Verdana"/>
                <a:cs typeface="Verdana"/>
              </a:rPr>
              <a:t>require</a:t>
            </a:r>
            <a:r>
              <a:rPr dirty="0" sz="2250" spc="-13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333332"/>
                </a:solidFill>
                <a:latin typeface="Verdana"/>
                <a:cs typeface="Verdana"/>
              </a:rPr>
              <a:t>ongoing</a:t>
            </a:r>
            <a:r>
              <a:rPr dirty="0" sz="2250" spc="-13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10">
                <a:solidFill>
                  <a:srgbClr val="333332"/>
                </a:solidFill>
                <a:latin typeface="Verdana"/>
                <a:cs typeface="Verdana"/>
              </a:rPr>
              <a:t>attention.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2250">
              <a:latin typeface="Verdana"/>
              <a:cs typeface="Verdana"/>
            </a:endParaRPr>
          </a:p>
          <a:p>
            <a:pPr marL="159385">
              <a:lnSpc>
                <a:spcPct val="100000"/>
              </a:lnSpc>
            </a:pPr>
            <a:r>
              <a:rPr dirty="0" sz="2800" spc="-45" b="1">
                <a:solidFill>
                  <a:srgbClr val="0F6761"/>
                </a:solidFill>
                <a:latin typeface="Tahoma"/>
                <a:cs typeface="Tahoma"/>
              </a:rPr>
              <a:t>Resolution</a:t>
            </a:r>
            <a:r>
              <a:rPr dirty="0" sz="2800" spc="-135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2800" spc="-10" b="1">
                <a:solidFill>
                  <a:srgbClr val="0F6761"/>
                </a:solidFill>
                <a:latin typeface="Tahoma"/>
                <a:cs typeface="Tahoma"/>
              </a:rPr>
              <a:t>Efficiency</a:t>
            </a:r>
            <a:endParaRPr sz="2800">
              <a:latin typeface="Tahoma"/>
              <a:cs typeface="Tahoma"/>
            </a:endParaRPr>
          </a:p>
          <a:p>
            <a:pPr algn="just" marL="728345" marR="5080">
              <a:lnSpc>
                <a:spcPct val="125000"/>
              </a:lnSpc>
              <a:spcBef>
                <a:spcPts val="2340"/>
              </a:spcBef>
            </a:pP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Out</a:t>
            </a:r>
            <a:r>
              <a:rPr dirty="0" sz="2150" spc="28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of</a:t>
            </a:r>
            <a:r>
              <a:rPr dirty="0" sz="2150" spc="29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5</a:t>
            </a:r>
            <a:r>
              <a:rPr dirty="0" sz="2150" spc="29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key</a:t>
            </a:r>
            <a:r>
              <a:rPr dirty="0" sz="2150" spc="29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issue</a:t>
            </a:r>
            <a:r>
              <a:rPr dirty="0" sz="2150" spc="29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categories,</a:t>
            </a:r>
            <a:r>
              <a:rPr dirty="0" sz="2150" spc="29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333332"/>
                </a:solidFill>
                <a:latin typeface="Verdana"/>
                <a:cs typeface="Verdana"/>
              </a:rPr>
              <a:t>streaming-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related</a:t>
            </a:r>
            <a:r>
              <a:rPr dirty="0" sz="2150" spc="29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issues</a:t>
            </a:r>
            <a:r>
              <a:rPr dirty="0" sz="2150" spc="29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had</a:t>
            </a:r>
            <a:r>
              <a:rPr dirty="0" sz="2150" spc="29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the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highest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 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resolution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 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rate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 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(749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 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resolved),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 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while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 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contract-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related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issues</a:t>
            </a:r>
            <a:r>
              <a:rPr dirty="0" sz="2150" spc="-10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60">
                <a:solidFill>
                  <a:srgbClr val="333332"/>
                </a:solidFill>
                <a:latin typeface="Verdana"/>
                <a:cs typeface="Verdana"/>
              </a:rPr>
              <a:t>had</a:t>
            </a:r>
            <a:r>
              <a:rPr dirty="0" sz="2150" spc="-10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333332"/>
                </a:solidFill>
                <a:latin typeface="Verdana"/>
                <a:cs typeface="Verdana"/>
              </a:rPr>
              <a:t>the</a:t>
            </a:r>
            <a:r>
              <a:rPr dirty="0" sz="2150" spc="-10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lowest</a:t>
            </a:r>
            <a:r>
              <a:rPr dirty="0" sz="2150" spc="-10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70">
                <a:solidFill>
                  <a:srgbClr val="333332"/>
                </a:solidFill>
                <a:latin typeface="Verdana"/>
                <a:cs typeface="Verdana"/>
              </a:rPr>
              <a:t>(709</a:t>
            </a:r>
            <a:r>
              <a:rPr dirty="0" sz="2150" spc="-10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resolved).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09270">
              <a:lnSpc>
                <a:spcPct val="100000"/>
              </a:lnSpc>
              <a:spcBef>
                <a:spcPts val="105"/>
              </a:spcBef>
            </a:pPr>
            <a:r>
              <a:rPr dirty="0" spc="-90"/>
              <a:t>AnalyticaLab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927998" y="10057"/>
            <a:ext cx="2360295" cy="4717415"/>
          </a:xfrm>
          <a:custGeom>
            <a:avLst/>
            <a:gdLst/>
            <a:ahLst/>
            <a:cxnLst/>
            <a:rect l="l" t="t" r="r" b="b"/>
            <a:pathLst>
              <a:path w="2360294" h="4717415">
                <a:moveTo>
                  <a:pt x="1179982" y="3537115"/>
                </a:moveTo>
                <a:lnTo>
                  <a:pt x="1179004" y="3488448"/>
                </a:lnTo>
                <a:lnTo>
                  <a:pt x="1176070" y="3440277"/>
                </a:lnTo>
                <a:lnTo>
                  <a:pt x="1171232" y="3392640"/>
                </a:lnTo>
                <a:lnTo>
                  <a:pt x="1164526" y="3345599"/>
                </a:lnTo>
                <a:lnTo>
                  <a:pt x="1155992" y="3299168"/>
                </a:lnTo>
                <a:lnTo>
                  <a:pt x="1145667" y="3253384"/>
                </a:lnTo>
                <a:lnTo>
                  <a:pt x="1133589" y="3208299"/>
                </a:lnTo>
                <a:lnTo>
                  <a:pt x="1119784" y="3163951"/>
                </a:lnTo>
                <a:lnTo>
                  <a:pt x="1104315" y="3120364"/>
                </a:lnTo>
                <a:lnTo>
                  <a:pt x="1087196" y="3077591"/>
                </a:lnTo>
                <a:lnTo>
                  <a:pt x="1068476" y="3035655"/>
                </a:lnTo>
                <a:lnTo>
                  <a:pt x="1048194" y="2994596"/>
                </a:lnTo>
                <a:lnTo>
                  <a:pt x="1026388" y="2954464"/>
                </a:lnTo>
                <a:lnTo>
                  <a:pt x="1003096" y="2915285"/>
                </a:lnTo>
                <a:lnTo>
                  <a:pt x="978357" y="2877108"/>
                </a:lnTo>
                <a:lnTo>
                  <a:pt x="952195" y="2839948"/>
                </a:lnTo>
                <a:lnTo>
                  <a:pt x="924661" y="2803880"/>
                </a:lnTo>
                <a:lnTo>
                  <a:pt x="895794" y="2768904"/>
                </a:lnTo>
                <a:lnTo>
                  <a:pt x="865632" y="2735072"/>
                </a:lnTo>
                <a:lnTo>
                  <a:pt x="834212" y="2702433"/>
                </a:lnTo>
                <a:lnTo>
                  <a:pt x="801573" y="2671013"/>
                </a:lnTo>
                <a:lnTo>
                  <a:pt x="767753" y="2640850"/>
                </a:lnTo>
                <a:lnTo>
                  <a:pt x="732777" y="2611983"/>
                </a:lnTo>
                <a:lnTo>
                  <a:pt x="696696" y="2584450"/>
                </a:lnTo>
                <a:lnTo>
                  <a:pt x="659549" y="2558288"/>
                </a:lnTo>
                <a:lnTo>
                  <a:pt x="621372" y="2533548"/>
                </a:lnTo>
                <a:lnTo>
                  <a:pt x="582206" y="2510244"/>
                </a:lnTo>
                <a:lnTo>
                  <a:pt x="542086" y="2488425"/>
                </a:lnTo>
                <a:lnTo>
                  <a:pt x="501040" y="2468130"/>
                </a:lnTo>
                <a:lnTo>
                  <a:pt x="459130" y="2449398"/>
                </a:lnTo>
                <a:lnTo>
                  <a:pt x="416369" y="2432253"/>
                </a:lnTo>
                <a:lnTo>
                  <a:pt x="372808" y="2416759"/>
                </a:lnTo>
                <a:lnTo>
                  <a:pt x="328472" y="2402929"/>
                </a:lnTo>
                <a:lnTo>
                  <a:pt x="283425" y="2390813"/>
                </a:lnTo>
                <a:lnTo>
                  <a:pt x="237693" y="2380450"/>
                </a:lnTo>
                <a:lnTo>
                  <a:pt x="191300" y="2371877"/>
                </a:lnTo>
                <a:lnTo>
                  <a:pt x="144297" y="2365121"/>
                </a:lnTo>
                <a:lnTo>
                  <a:pt x="96723" y="2360231"/>
                </a:lnTo>
                <a:lnTo>
                  <a:pt x="48615" y="2357247"/>
                </a:lnTo>
                <a:lnTo>
                  <a:pt x="0" y="2356193"/>
                </a:lnTo>
                <a:lnTo>
                  <a:pt x="0" y="4717097"/>
                </a:lnTo>
                <a:lnTo>
                  <a:pt x="48615" y="4716119"/>
                </a:lnTo>
                <a:lnTo>
                  <a:pt x="96723" y="4713198"/>
                </a:lnTo>
                <a:lnTo>
                  <a:pt x="144297" y="4708360"/>
                </a:lnTo>
                <a:lnTo>
                  <a:pt x="191300" y="4701667"/>
                </a:lnTo>
                <a:lnTo>
                  <a:pt x="237693" y="4693145"/>
                </a:lnTo>
                <a:lnTo>
                  <a:pt x="283425" y="4682833"/>
                </a:lnTo>
                <a:lnTo>
                  <a:pt x="328472" y="4670768"/>
                </a:lnTo>
                <a:lnTo>
                  <a:pt x="372808" y="4656988"/>
                </a:lnTo>
                <a:lnTo>
                  <a:pt x="416369" y="4641532"/>
                </a:lnTo>
                <a:lnTo>
                  <a:pt x="459130" y="4624438"/>
                </a:lnTo>
                <a:lnTo>
                  <a:pt x="501040" y="4605744"/>
                </a:lnTo>
                <a:lnTo>
                  <a:pt x="542086" y="4585487"/>
                </a:lnTo>
                <a:lnTo>
                  <a:pt x="582206" y="4563707"/>
                </a:lnTo>
                <a:lnTo>
                  <a:pt x="621372" y="4540428"/>
                </a:lnTo>
                <a:lnTo>
                  <a:pt x="659549" y="4515713"/>
                </a:lnTo>
                <a:lnTo>
                  <a:pt x="696696" y="4489577"/>
                </a:lnTo>
                <a:lnTo>
                  <a:pt x="732777" y="4462069"/>
                </a:lnTo>
                <a:lnTo>
                  <a:pt x="767753" y="4433227"/>
                </a:lnTo>
                <a:lnTo>
                  <a:pt x="801573" y="4403090"/>
                </a:lnTo>
                <a:lnTo>
                  <a:pt x="834212" y="4371683"/>
                </a:lnTo>
                <a:lnTo>
                  <a:pt x="865632" y="4339056"/>
                </a:lnTo>
                <a:lnTo>
                  <a:pt x="895794" y="4305249"/>
                </a:lnTo>
                <a:lnTo>
                  <a:pt x="924661" y="4270286"/>
                </a:lnTo>
                <a:lnTo>
                  <a:pt x="952195" y="4234218"/>
                </a:lnTo>
                <a:lnTo>
                  <a:pt x="978357" y="4197083"/>
                </a:lnTo>
                <a:lnTo>
                  <a:pt x="1003096" y="4158907"/>
                </a:lnTo>
                <a:lnTo>
                  <a:pt x="1026388" y="4119740"/>
                </a:lnTo>
                <a:lnTo>
                  <a:pt x="1048194" y="4079608"/>
                </a:lnTo>
                <a:lnTo>
                  <a:pt x="1068476" y="4038562"/>
                </a:lnTo>
                <a:lnTo>
                  <a:pt x="1087196" y="3996639"/>
                </a:lnTo>
                <a:lnTo>
                  <a:pt x="1104315" y="3953865"/>
                </a:lnTo>
                <a:lnTo>
                  <a:pt x="1119784" y="3910279"/>
                </a:lnTo>
                <a:lnTo>
                  <a:pt x="1133589" y="3865930"/>
                </a:lnTo>
                <a:lnTo>
                  <a:pt x="1145667" y="3820845"/>
                </a:lnTo>
                <a:lnTo>
                  <a:pt x="1155992" y="3775075"/>
                </a:lnTo>
                <a:lnTo>
                  <a:pt x="1164526" y="3728643"/>
                </a:lnTo>
                <a:lnTo>
                  <a:pt x="1171232" y="3681590"/>
                </a:lnTo>
                <a:lnTo>
                  <a:pt x="1176070" y="3633965"/>
                </a:lnTo>
                <a:lnTo>
                  <a:pt x="1179004" y="3585794"/>
                </a:lnTo>
                <a:lnTo>
                  <a:pt x="1179982" y="3537115"/>
                </a:lnTo>
                <a:close/>
              </a:path>
              <a:path w="2360294" h="4717415">
                <a:moveTo>
                  <a:pt x="2067801" y="3537115"/>
                </a:moveTo>
                <a:lnTo>
                  <a:pt x="2064575" y="3493274"/>
                </a:lnTo>
                <a:lnTo>
                  <a:pt x="2054936" y="3450386"/>
                </a:lnTo>
                <a:lnTo>
                  <a:pt x="2039124" y="3409378"/>
                </a:lnTo>
                <a:lnTo>
                  <a:pt x="2017458" y="3371126"/>
                </a:lnTo>
                <a:lnTo>
                  <a:pt x="1990407" y="3336480"/>
                </a:lnTo>
                <a:lnTo>
                  <a:pt x="1958568" y="3306165"/>
                </a:lnTo>
                <a:lnTo>
                  <a:pt x="1922640" y="3280854"/>
                </a:lnTo>
                <a:lnTo>
                  <a:pt x="1883371" y="3261093"/>
                </a:lnTo>
                <a:lnTo>
                  <a:pt x="1841627" y="3247301"/>
                </a:lnTo>
                <a:lnTo>
                  <a:pt x="1798320" y="3239795"/>
                </a:lnTo>
                <a:lnTo>
                  <a:pt x="1769033" y="3238347"/>
                </a:lnTo>
                <a:lnTo>
                  <a:pt x="1754378" y="3238716"/>
                </a:lnTo>
                <a:lnTo>
                  <a:pt x="1710753" y="3244088"/>
                </a:lnTo>
                <a:lnTo>
                  <a:pt x="1668386" y="3255810"/>
                </a:lnTo>
                <a:lnTo>
                  <a:pt x="1628203" y="3273628"/>
                </a:lnTo>
                <a:lnTo>
                  <a:pt x="1591068" y="3297148"/>
                </a:lnTo>
                <a:lnTo>
                  <a:pt x="1557782" y="3325863"/>
                </a:lnTo>
                <a:lnTo>
                  <a:pt x="1529067" y="3359137"/>
                </a:lnTo>
                <a:lnTo>
                  <a:pt x="1505546" y="3396284"/>
                </a:lnTo>
                <a:lnTo>
                  <a:pt x="1487741" y="3436467"/>
                </a:lnTo>
                <a:lnTo>
                  <a:pt x="1476006" y="3478834"/>
                </a:lnTo>
                <a:lnTo>
                  <a:pt x="1470634" y="3522459"/>
                </a:lnTo>
                <a:lnTo>
                  <a:pt x="1470266" y="3537115"/>
                </a:lnTo>
                <a:lnTo>
                  <a:pt x="1470634" y="3551783"/>
                </a:lnTo>
                <a:lnTo>
                  <a:pt x="1476006" y="3595408"/>
                </a:lnTo>
                <a:lnTo>
                  <a:pt x="1487741" y="3637762"/>
                </a:lnTo>
                <a:lnTo>
                  <a:pt x="1505546" y="3677958"/>
                </a:lnTo>
                <a:lnTo>
                  <a:pt x="1529067" y="3715093"/>
                </a:lnTo>
                <a:lnTo>
                  <a:pt x="1557782" y="3748379"/>
                </a:lnTo>
                <a:lnTo>
                  <a:pt x="1591068" y="3777094"/>
                </a:lnTo>
                <a:lnTo>
                  <a:pt x="1628203" y="3800602"/>
                </a:lnTo>
                <a:lnTo>
                  <a:pt x="1668386" y="3818420"/>
                </a:lnTo>
                <a:lnTo>
                  <a:pt x="1710753" y="3830142"/>
                </a:lnTo>
                <a:lnTo>
                  <a:pt x="1754378" y="3835527"/>
                </a:lnTo>
                <a:lnTo>
                  <a:pt x="1769033" y="3835882"/>
                </a:lnTo>
                <a:lnTo>
                  <a:pt x="1783702" y="3835527"/>
                </a:lnTo>
                <a:lnTo>
                  <a:pt x="1827326" y="3830142"/>
                </a:lnTo>
                <a:lnTo>
                  <a:pt x="1869694" y="3818420"/>
                </a:lnTo>
                <a:lnTo>
                  <a:pt x="1909876" y="3800602"/>
                </a:lnTo>
                <a:lnTo>
                  <a:pt x="1947011" y="3777094"/>
                </a:lnTo>
                <a:lnTo>
                  <a:pt x="1980298" y="3748379"/>
                </a:lnTo>
                <a:lnTo>
                  <a:pt x="2009013" y="3715093"/>
                </a:lnTo>
                <a:lnTo>
                  <a:pt x="2032520" y="3677958"/>
                </a:lnTo>
                <a:lnTo>
                  <a:pt x="2050338" y="3637762"/>
                </a:lnTo>
                <a:lnTo>
                  <a:pt x="2062060" y="3595408"/>
                </a:lnTo>
                <a:lnTo>
                  <a:pt x="2067445" y="3551783"/>
                </a:lnTo>
                <a:lnTo>
                  <a:pt x="2067801" y="3537115"/>
                </a:lnTo>
                <a:close/>
              </a:path>
              <a:path w="2360294" h="4717415">
                <a:moveTo>
                  <a:pt x="2359977" y="0"/>
                </a:moveTo>
                <a:lnTo>
                  <a:pt x="0" y="0"/>
                </a:lnTo>
                <a:lnTo>
                  <a:pt x="0" y="1180922"/>
                </a:lnTo>
                <a:lnTo>
                  <a:pt x="990" y="1229601"/>
                </a:lnTo>
                <a:lnTo>
                  <a:pt x="3911" y="1277759"/>
                </a:lnTo>
                <a:lnTo>
                  <a:pt x="8737" y="1325397"/>
                </a:lnTo>
                <a:lnTo>
                  <a:pt x="15430" y="1372438"/>
                </a:lnTo>
                <a:lnTo>
                  <a:pt x="23952" y="1418869"/>
                </a:lnTo>
                <a:lnTo>
                  <a:pt x="34264" y="1464652"/>
                </a:lnTo>
                <a:lnTo>
                  <a:pt x="46329" y="1509725"/>
                </a:lnTo>
                <a:lnTo>
                  <a:pt x="60109" y="1554086"/>
                </a:lnTo>
                <a:lnTo>
                  <a:pt x="75565" y="1597660"/>
                </a:lnTo>
                <a:lnTo>
                  <a:pt x="92659" y="1640433"/>
                </a:lnTo>
                <a:lnTo>
                  <a:pt x="111353" y="1682369"/>
                </a:lnTo>
                <a:lnTo>
                  <a:pt x="131610" y="1723415"/>
                </a:lnTo>
                <a:lnTo>
                  <a:pt x="153403" y="1763547"/>
                </a:lnTo>
                <a:lnTo>
                  <a:pt x="176669" y="1802714"/>
                </a:lnTo>
                <a:lnTo>
                  <a:pt x="201396" y="1840877"/>
                </a:lnTo>
                <a:lnTo>
                  <a:pt x="227520" y="1878025"/>
                </a:lnTo>
                <a:lnTo>
                  <a:pt x="255028" y="1914093"/>
                </a:lnTo>
                <a:lnTo>
                  <a:pt x="283883" y="1949043"/>
                </a:lnTo>
                <a:lnTo>
                  <a:pt x="314020" y="1982863"/>
                </a:lnTo>
                <a:lnTo>
                  <a:pt x="345427" y="2015490"/>
                </a:lnTo>
                <a:lnTo>
                  <a:pt x="378053" y="2046884"/>
                </a:lnTo>
                <a:lnTo>
                  <a:pt x="411861" y="2077034"/>
                </a:lnTo>
                <a:lnTo>
                  <a:pt x="446824" y="2105876"/>
                </a:lnTo>
                <a:lnTo>
                  <a:pt x="482879" y="2133384"/>
                </a:lnTo>
                <a:lnTo>
                  <a:pt x="520026" y="2159520"/>
                </a:lnTo>
                <a:lnTo>
                  <a:pt x="558203" y="2184235"/>
                </a:lnTo>
                <a:lnTo>
                  <a:pt x="597369" y="2207514"/>
                </a:lnTo>
                <a:lnTo>
                  <a:pt x="637489" y="2229294"/>
                </a:lnTo>
                <a:lnTo>
                  <a:pt x="678535" y="2249551"/>
                </a:lnTo>
                <a:lnTo>
                  <a:pt x="720471" y="2268245"/>
                </a:lnTo>
                <a:lnTo>
                  <a:pt x="763244" y="2285339"/>
                </a:lnTo>
                <a:lnTo>
                  <a:pt x="806831" y="2300795"/>
                </a:lnTo>
                <a:lnTo>
                  <a:pt x="851179" y="2314575"/>
                </a:lnTo>
                <a:lnTo>
                  <a:pt x="896264" y="2326640"/>
                </a:lnTo>
                <a:lnTo>
                  <a:pt x="942035" y="2336952"/>
                </a:lnTo>
                <a:lnTo>
                  <a:pt x="988466" y="2345474"/>
                </a:lnTo>
                <a:lnTo>
                  <a:pt x="1035519" y="2352167"/>
                </a:lnTo>
                <a:lnTo>
                  <a:pt x="1083144" y="2356993"/>
                </a:lnTo>
                <a:lnTo>
                  <a:pt x="1131316" y="2359926"/>
                </a:lnTo>
                <a:lnTo>
                  <a:pt x="1179982" y="2360904"/>
                </a:lnTo>
                <a:lnTo>
                  <a:pt x="1228598" y="2359926"/>
                </a:lnTo>
                <a:lnTo>
                  <a:pt x="1276705" y="2356993"/>
                </a:lnTo>
                <a:lnTo>
                  <a:pt x="1324279" y="2352167"/>
                </a:lnTo>
                <a:lnTo>
                  <a:pt x="1371282" y="2345474"/>
                </a:lnTo>
                <a:lnTo>
                  <a:pt x="1417675" y="2336952"/>
                </a:lnTo>
                <a:lnTo>
                  <a:pt x="1463408" y="2326640"/>
                </a:lnTo>
                <a:lnTo>
                  <a:pt x="1508467" y="2314575"/>
                </a:lnTo>
                <a:lnTo>
                  <a:pt x="1552790" y="2300795"/>
                </a:lnTo>
                <a:lnTo>
                  <a:pt x="1596351" y="2285339"/>
                </a:lnTo>
                <a:lnTo>
                  <a:pt x="1639112" y="2268245"/>
                </a:lnTo>
                <a:lnTo>
                  <a:pt x="1681022" y="2249551"/>
                </a:lnTo>
                <a:lnTo>
                  <a:pt x="1722069" y="2229294"/>
                </a:lnTo>
                <a:lnTo>
                  <a:pt x="1762188" y="2207514"/>
                </a:lnTo>
                <a:lnTo>
                  <a:pt x="1801355" y="2184235"/>
                </a:lnTo>
                <a:lnTo>
                  <a:pt x="1839531" y="2159520"/>
                </a:lnTo>
                <a:lnTo>
                  <a:pt x="1876679" y="2133384"/>
                </a:lnTo>
                <a:lnTo>
                  <a:pt x="1912759" y="2105876"/>
                </a:lnTo>
                <a:lnTo>
                  <a:pt x="1947735" y="2077034"/>
                </a:lnTo>
                <a:lnTo>
                  <a:pt x="1981555" y="2046884"/>
                </a:lnTo>
                <a:lnTo>
                  <a:pt x="2014194" y="2015490"/>
                </a:lnTo>
                <a:lnTo>
                  <a:pt x="2045627" y="1982863"/>
                </a:lnTo>
                <a:lnTo>
                  <a:pt x="2075789" y="1949043"/>
                </a:lnTo>
                <a:lnTo>
                  <a:pt x="2104644" y="1914093"/>
                </a:lnTo>
                <a:lnTo>
                  <a:pt x="2132177" y="1878025"/>
                </a:lnTo>
                <a:lnTo>
                  <a:pt x="2158339" y="1840877"/>
                </a:lnTo>
                <a:lnTo>
                  <a:pt x="2183079" y="1802714"/>
                </a:lnTo>
                <a:lnTo>
                  <a:pt x="2206371" y="1763547"/>
                </a:lnTo>
                <a:lnTo>
                  <a:pt x="2228177" y="1723415"/>
                </a:lnTo>
                <a:lnTo>
                  <a:pt x="2248458" y="1682369"/>
                </a:lnTo>
                <a:lnTo>
                  <a:pt x="2267178" y="1640433"/>
                </a:lnTo>
                <a:lnTo>
                  <a:pt x="2284298" y="1597660"/>
                </a:lnTo>
                <a:lnTo>
                  <a:pt x="2299779" y="1554086"/>
                </a:lnTo>
                <a:lnTo>
                  <a:pt x="2313571" y="1509725"/>
                </a:lnTo>
                <a:lnTo>
                  <a:pt x="2325649" y="1464652"/>
                </a:lnTo>
                <a:lnTo>
                  <a:pt x="2335987" y="1418869"/>
                </a:lnTo>
                <a:lnTo>
                  <a:pt x="2344521" y="1372438"/>
                </a:lnTo>
                <a:lnTo>
                  <a:pt x="2351227" y="1325397"/>
                </a:lnTo>
                <a:lnTo>
                  <a:pt x="2356053" y="1277759"/>
                </a:lnTo>
                <a:lnTo>
                  <a:pt x="2358987" y="1229601"/>
                </a:lnTo>
                <a:lnTo>
                  <a:pt x="2359977" y="1180922"/>
                </a:lnTo>
                <a:lnTo>
                  <a:pt x="2359977" y="0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840507"/>
            <a:ext cx="1623695" cy="1649730"/>
          </a:xfrm>
          <a:custGeom>
            <a:avLst/>
            <a:gdLst/>
            <a:ahLst/>
            <a:cxnLst/>
            <a:rect l="l" t="t" r="r" b="b"/>
            <a:pathLst>
              <a:path w="1623695" h="1649729">
                <a:moveTo>
                  <a:pt x="1623674" y="1649287"/>
                </a:moveTo>
                <a:lnTo>
                  <a:pt x="0" y="1649287"/>
                </a:lnTo>
                <a:lnTo>
                  <a:pt x="0" y="0"/>
                </a:lnTo>
                <a:lnTo>
                  <a:pt x="74633" y="2479"/>
                </a:lnTo>
                <a:lnTo>
                  <a:pt x="122585" y="5953"/>
                </a:lnTo>
                <a:lnTo>
                  <a:pt x="170146" y="10783"/>
                </a:lnTo>
                <a:lnTo>
                  <a:pt x="217297" y="16950"/>
                </a:lnTo>
                <a:lnTo>
                  <a:pt x="264019" y="24433"/>
                </a:lnTo>
                <a:lnTo>
                  <a:pt x="310293" y="33215"/>
                </a:lnTo>
                <a:lnTo>
                  <a:pt x="356100" y="43275"/>
                </a:lnTo>
                <a:lnTo>
                  <a:pt x="401419" y="54594"/>
                </a:lnTo>
                <a:lnTo>
                  <a:pt x="446232" y="67153"/>
                </a:lnTo>
                <a:lnTo>
                  <a:pt x="490520" y="80932"/>
                </a:lnTo>
                <a:lnTo>
                  <a:pt x="534263" y="95912"/>
                </a:lnTo>
                <a:lnTo>
                  <a:pt x="577442" y="112073"/>
                </a:lnTo>
                <a:lnTo>
                  <a:pt x="620038" y="129396"/>
                </a:lnTo>
                <a:lnTo>
                  <a:pt x="662031" y="147862"/>
                </a:lnTo>
                <a:lnTo>
                  <a:pt x="703403" y="167451"/>
                </a:lnTo>
                <a:lnTo>
                  <a:pt x="744134" y="188143"/>
                </a:lnTo>
                <a:lnTo>
                  <a:pt x="784204" y="209920"/>
                </a:lnTo>
                <a:lnTo>
                  <a:pt x="823595" y="232762"/>
                </a:lnTo>
                <a:lnTo>
                  <a:pt x="862287" y="256650"/>
                </a:lnTo>
                <a:lnTo>
                  <a:pt x="900261" y="281564"/>
                </a:lnTo>
                <a:lnTo>
                  <a:pt x="937497" y="307484"/>
                </a:lnTo>
                <a:lnTo>
                  <a:pt x="973977" y="334392"/>
                </a:lnTo>
                <a:lnTo>
                  <a:pt x="1009681" y="362268"/>
                </a:lnTo>
                <a:lnTo>
                  <a:pt x="1044590" y="391093"/>
                </a:lnTo>
                <a:lnTo>
                  <a:pt x="1078684" y="420846"/>
                </a:lnTo>
                <a:lnTo>
                  <a:pt x="1111945" y="451510"/>
                </a:lnTo>
                <a:lnTo>
                  <a:pt x="1144353" y="483063"/>
                </a:lnTo>
                <a:lnTo>
                  <a:pt x="1175888" y="515488"/>
                </a:lnTo>
                <a:lnTo>
                  <a:pt x="1206532" y="548764"/>
                </a:lnTo>
                <a:lnTo>
                  <a:pt x="1236266" y="582873"/>
                </a:lnTo>
                <a:lnTo>
                  <a:pt x="1265069" y="617794"/>
                </a:lnTo>
                <a:lnTo>
                  <a:pt x="1292923" y="653509"/>
                </a:lnTo>
                <a:lnTo>
                  <a:pt x="1319808" y="689997"/>
                </a:lnTo>
                <a:lnTo>
                  <a:pt x="1345706" y="727240"/>
                </a:lnTo>
                <a:lnTo>
                  <a:pt x="1370596" y="765219"/>
                </a:lnTo>
                <a:lnTo>
                  <a:pt x="1394461" y="803913"/>
                </a:lnTo>
                <a:lnTo>
                  <a:pt x="1417279" y="843303"/>
                </a:lnTo>
                <a:lnTo>
                  <a:pt x="1439033" y="883370"/>
                </a:lnTo>
                <a:lnTo>
                  <a:pt x="1459702" y="924095"/>
                </a:lnTo>
                <a:lnTo>
                  <a:pt x="1479268" y="965458"/>
                </a:lnTo>
                <a:lnTo>
                  <a:pt x="1497712" y="1007440"/>
                </a:lnTo>
                <a:lnTo>
                  <a:pt x="1515013" y="1050021"/>
                </a:lnTo>
                <a:lnTo>
                  <a:pt x="1531153" y="1093182"/>
                </a:lnTo>
                <a:lnTo>
                  <a:pt x="1546113" y="1136904"/>
                </a:lnTo>
                <a:lnTo>
                  <a:pt x="1559873" y="1181166"/>
                </a:lnTo>
                <a:lnTo>
                  <a:pt x="1572413" y="1225951"/>
                </a:lnTo>
                <a:lnTo>
                  <a:pt x="1583716" y="1271237"/>
                </a:lnTo>
                <a:lnTo>
                  <a:pt x="1593761" y="1317007"/>
                </a:lnTo>
                <a:lnTo>
                  <a:pt x="1602529" y="1363240"/>
                </a:lnTo>
                <a:lnTo>
                  <a:pt x="1610001" y="1409918"/>
                </a:lnTo>
                <a:lnTo>
                  <a:pt x="1616158" y="1457020"/>
                </a:lnTo>
                <a:lnTo>
                  <a:pt x="1620980" y="1504527"/>
                </a:lnTo>
                <a:lnTo>
                  <a:pt x="1623674" y="1541727"/>
                </a:lnTo>
                <a:lnTo>
                  <a:pt x="1623674" y="1649287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309646"/>
            <a:ext cx="797560" cy="977900"/>
          </a:xfrm>
          <a:custGeom>
            <a:avLst/>
            <a:gdLst/>
            <a:ahLst/>
            <a:cxnLst/>
            <a:rect l="l" t="t" r="r" b="b"/>
            <a:pathLst>
              <a:path w="797560" h="977900">
                <a:moveTo>
                  <a:pt x="781759" y="977353"/>
                </a:moveTo>
                <a:lnTo>
                  <a:pt x="0" y="977353"/>
                </a:lnTo>
                <a:lnTo>
                  <a:pt x="0" y="0"/>
                </a:lnTo>
                <a:lnTo>
                  <a:pt x="47948" y="2705"/>
                </a:lnTo>
                <a:lnTo>
                  <a:pt x="87928" y="7138"/>
                </a:lnTo>
                <a:lnTo>
                  <a:pt x="127642" y="13529"/>
                </a:lnTo>
                <a:lnTo>
                  <a:pt x="166994" y="21859"/>
                </a:lnTo>
                <a:lnTo>
                  <a:pt x="205891" y="32111"/>
                </a:lnTo>
                <a:lnTo>
                  <a:pt x="244237" y="44260"/>
                </a:lnTo>
                <a:lnTo>
                  <a:pt x="281942" y="58274"/>
                </a:lnTo>
                <a:lnTo>
                  <a:pt x="318913" y="74123"/>
                </a:lnTo>
                <a:lnTo>
                  <a:pt x="355062" y="91766"/>
                </a:lnTo>
                <a:lnTo>
                  <a:pt x="390302" y="111162"/>
                </a:lnTo>
                <a:lnTo>
                  <a:pt x="424547" y="132263"/>
                </a:lnTo>
                <a:lnTo>
                  <a:pt x="457716" y="155020"/>
                </a:lnTo>
                <a:lnTo>
                  <a:pt x="489729" y="179376"/>
                </a:lnTo>
                <a:lnTo>
                  <a:pt x="520508" y="205274"/>
                </a:lnTo>
                <a:lnTo>
                  <a:pt x="549978" y="232651"/>
                </a:lnTo>
                <a:lnTo>
                  <a:pt x="578070" y="261441"/>
                </a:lnTo>
                <a:lnTo>
                  <a:pt x="604716" y="291575"/>
                </a:lnTo>
                <a:lnTo>
                  <a:pt x="629851" y="322980"/>
                </a:lnTo>
                <a:lnTo>
                  <a:pt x="653415" y="355580"/>
                </a:lnTo>
                <a:lnTo>
                  <a:pt x="675350" y="389298"/>
                </a:lnTo>
                <a:lnTo>
                  <a:pt x="695605" y="424051"/>
                </a:lnTo>
                <a:lnTo>
                  <a:pt x="714130" y="459756"/>
                </a:lnTo>
                <a:lnTo>
                  <a:pt x="730881" y="496327"/>
                </a:lnTo>
                <a:lnTo>
                  <a:pt x="745817" y="533676"/>
                </a:lnTo>
                <a:lnTo>
                  <a:pt x="758902" y="571713"/>
                </a:lnTo>
                <a:lnTo>
                  <a:pt x="770106" y="610346"/>
                </a:lnTo>
                <a:lnTo>
                  <a:pt x="779400" y="649482"/>
                </a:lnTo>
                <a:lnTo>
                  <a:pt x="786763" y="689028"/>
                </a:lnTo>
                <a:lnTo>
                  <a:pt x="792177" y="728887"/>
                </a:lnTo>
                <a:lnTo>
                  <a:pt x="795628" y="768963"/>
                </a:lnTo>
                <a:lnTo>
                  <a:pt x="797108" y="809161"/>
                </a:lnTo>
                <a:lnTo>
                  <a:pt x="797108" y="829276"/>
                </a:lnTo>
                <a:lnTo>
                  <a:pt x="795628" y="869474"/>
                </a:lnTo>
                <a:lnTo>
                  <a:pt x="792177" y="909550"/>
                </a:lnTo>
                <a:lnTo>
                  <a:pt x="786763" y="949409"/>
                </a:lnTo>
                <a:lnTo>
                  <a:pt x="781759" y="977353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3708" y="5803825"/>
            <a:ext cx="5924549" cy="3460543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355100" y="292854"/>
            <a:ext cx="664210" cy="531495"/>
            <a:chOff x="355100" y="292854"/>
            <a:chExt cx="664210" cy="531495"/>
          </a:xfrm>
        </p:grpSpPr>
        <p:sp>
          <p:nvSpPr>
            <p:cNvPr id="7" name="object 7" descr=""/>
            <p:cNvSpPr/>
            <p:nvPr/>
          </p:nvSpPr>
          <p:spPr>
            <a:xfrm>
              <a:off x="486647" y="292854"/>
              <a:ext cx="532765" cy="531495"/>
            </a:xfrm>
            <a:custGeom>
              <a:avLst/>
              <a:gdLst/>
              <a:ahLst/>
              <a:cxnLst/>
              <a:rect l="l" t="t" r="r" b="b"/>
              <a:pathLst>
                <a:path w="532765" h="531494">
                  <a:moveTo>
                    <a:pt x="497066" y="397986"/>
                  </a:moveTo>
                  <a:lnTo>
                    <a:pt x="267995" y="397986"/>
                  </a:lnTo>
                  <a:lnTo>
                    <a:pt x="317845" y="387864"/>
                  </a:lnTo>
                  <a:lnTo>
                    <a:pt x="358424" y="360330"/>
                  </a:lnTo>
                  <a:lnTo>
                    <a:pt x="386344" y="319632"/>
                  </a:lnTo>
                  <a:lnTo>
                    <a:pt x="398219" y="270018"/>
                  </a:lnTo>
                  <a:lnTo>
                    <a:pt x="398219" y="260448"/>
                  </a:lnTo>
                  <a:lnTo>
                    <a:pt x="392687" y="210082"/>
                  </a:lnTo>
                  <a:lnTo>
                    <a:pt x="378310" y="163187"/>
                  </a:lnTo>
                  <a:lnTo>
                    <a:pt x="355851" y="120572"/>
                  </a:lnTo>
                  <a:lnTo>
                    <a:pt x="326071" y="83047"/>
                  </a:lnTo>
                  <a:lnTo>
                    <a:pt x="289733" y="51422"/>
                  </a:lnTo>
                  <a:lnTo>
                    <a:pt x="247600" y="26507"/>
                  </a:lnTo>
                  <a:lnTo>
                    <a:pt x="200432" y="9111"/>
                  </a:lnTo>
                  <a:lnTo>
                    <a:pt x="216587" y="5186"/>
                  </a:lnTo>
                  <a:lnTo>
                    <a:pt x="233037" y="2332"/>
                  </a:lnTo>
                  <a:lnTo>
                    <a:pt x="249783" y="589"/>
                  </a:lnTo>
                  <a:lnTo>
                    <a:pt x="266828" y="0"/>
                  </a:lnTo>
                  <a:lnTo>
                    <a:pt x="314551" y="4281"/>
                  </a:lnTo>
                  <a:lnTo>
                    <a:pt x="359474" y="16626"/>
                  </a:lnTo>
                  <a:lnTo>
                    <a:pt x="400846" y="36286"/>
                  </a:lnTo>
                  <a:lnTo>
                    <a:pt x="437915" y="62514"/>
                  </a:lnTo>
                  <a:lnTo>
                    <a:pt x="469930" y="94560"/>
                  </a:lnTo>
                  <a:lnTo>
                    <a:pt x="496138" y="131677"/>
                  </a:lnTo>
                  <a:lnTo>
                    <a:pt x="515789" y="173117"/>
                  </a:lnTo>
                  <a:lnTo>
                    <a:pt x="528131" y="218132"/>
                  </a:lnTo>
                  <a:lnTo>
                    <a:pt x="532412" y="265972"/>
                  </a:lnTo>
                  <a:lnTo>
                    <a:pt x="528145" y="313579"/>
                  </a:lnTo>
                  <a:lnTo>
                    <a:pt x="515841" y="358412"/>
                  </a:lnTo>
                  <a:lnTo>
                    <a:pt x="497066" y="397986"/>
                  </a:lnTo>
                  <a:close/>
                </a:path>
                <a:path w="532765" h="531494">
                  <a:moveTo>
                    <a:pt x="267217" y="531167"/>
                  </a:moveTo>
                  <a:lnTo>
                    <a:pt x="217363" y="526167"/>
                  </a:lnTo>
                  <a:lnTo>
                    <a:pt x="154582" y="506064"/>
                  </a:lnTo>
                  <a:lnTo>
                    <a:pt x="112241" y="481781"/>
                  </a:lnTo>
                  <a:lnTo>
                    <a:pt x="75191" y="450494"/>
                  </a:lnTo>
                  <a:lnTo>
                    <a:pt x="44437" y="413066"/>
                  </a:lnTo>
                  <a:lnTo>
                    <a:pt x="20984" y="370359"/>
                  </a:lnTo>
                  <a:lnTo>
                    <a:pt x="5837" y="323236"/>
                  </a:lnTo>
                  <a:lnTo>
                    <a:pt x="0" y="272560"/>
                  </a:lnTo>
                  <a:lnTo>
                    <a:pt x="0" y="260448"/>
                  </a:lnTo>
                  <a:lnTo>
                    <a:pt x="11583" y="210161"/>
                  </a:lnTo>
                  <a:lnTo>
                    <a:pt x="40148" y="168894"/>
                  </a:lnTo>
                  <a:lnTo>
                    <a:pt x="81752" y="140965"/>
                  </a:lnTo>
                  <a:lnTo>
                    <a:pt x="132454" y="130696"/>
                  </a:lnTo>
                  <a:lnTo>
                    <a:pt x="150527" y="132129"/>
                  </a:lnTo>
                  <a:lnTo>
                    <a:pt x="168223" y="136141"/>
                  </a:lnTo>
                  <a:lnTo>
                    <a:pt x="185029" y="142302"/>
                  </a:lnTo>
                  <a:lnTo>
                    <a:pt x="200432" y="150181"/>
                  </a:lnTo>
                  <a:lnTo>
                    <a:pt x="173608" y="171214"/>
                  </a:lnTo>
                  <a:lnTo>
                    <a:pt x="152752" y="198101"/>
                  </a:lnTo>
                  <a:lnTo>
                    <a:pt x="139235" y="229878"/>
                  </a:lnTo>
                  <a:lnTo>
                    <a:pt x="134425" y="265583"/>
                  </a:lnTo>
                  <a:lnTo>
                    <a:pt x="139187" y="301401"/>
                  </a:lnTo>
                  <a:lnTo>
                    <a:pt x="173608" y="360295"/>
                  </a:lnTo>
                  <a:lnTo>
                    <a:pt x="215935" y="388478"/>
                  </a:lnTo>
                  <a:lnTo>
                    <a:pt x="267995" y="397986"/>
                  </a:lnTo>
                  <a:lnTo>
                    <a:pt x="497066" y="397986"/>
                  </a:lnTo>
                  <a:lnTo>
                    <a:pt x="496245" y="399716"/>
                  </a:lnTo>
                  <a:lnTo>
                    <a:pt x="470100" y="436737"/>
                  </a:lnTo>
                  <a:lnTo>
                    <a:pt x="438152" y="468719"/>
                  </a:lnTo>
                  <a:lnTo>
                    <a:pt x="401145" y="494908"/>
                  </a:lnTo>
                  <a:lnTo>
                    <a:pt x="359824" y="514549"/>
                  </a:lnTo>
                  <a:lnTo>
                    <a:pt x="314933" y="526887"/>
                  </a:lnTo>
                  <a:lnTo>
                    <a:pt x="267217" y="531167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100" y="292854"/>
              <a:ext cx="530778" cy="53077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289" y="292855"/>
              <a:ext cx="532770" cy="531167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52627" y="2177115"/>
            <a:ext cx="4229099" cy="30098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14646" y="1057613"/>
            <a:ext cx="12284075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105" b="1">
                <a:solidFill>
                  <a:srgbClr val="181818"/>
                </a:solidFill>
                <a:latin typeface="Tahoma"/>
                <a:cs typeface="Tahoma"/>
              </a:rPr>
              <a:t>Recommendations</a:t>
            </a:r>
            <a:r>
              <a:rPr dirty="0" sz="4700" spc="-260" b="1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dirty="0" sz="4700" spc="-140" b="1">
                <a:solidFill>
                  <a:srgbClr val="181818"/>
                </a:solidFill>
                <a:latin typeface="Tahoma"/>
                <a:cs typeface="Tahoma"/>
              </a:rPr>
              <a:t>and</a:t>
            </a:r>
            <a:r>
              <a:rPr dirty="0" sz="4700" spc="-254" b="1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dirty="0" sz="4700" spc="-60" b="1">
                <a:solidFill>
                  <a:srgbClr val="181818"/>
                </a:solidFill>
                <a:latin typeface="Tahoma"/>
                <a:cs typeface="Tahoma"/>
              </a:rPr>
              <a:t>Actionable</a:t>
            </a:r>
            <a:r>
              <a:rPr dirty="0" sz="4700" spc="-254" b="1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dirty="0" sz="4700" spc="-160" b="1">
                <a:solidFill>
                  <a:srgbClr val="181818"/>
                </a:solidFill>
                <a:latin typeface="Tahoma"/>
                <a:cs typeface="Tahoma"/>
              </a:rPr>
              <a:t>Insights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35"/>
              <a:t>Improve</a:t>
            </a:r>
            <a:r>
              <a:rPr dirty="0" spc="-130"/>
              <a:t> </a:t>
            </a:r>
            <a:r>
              <a:rPr dirty="0"/>
              <a:t>Call</a:t>
            </a:r>
            <a:r>
              <a:rPr dirty="0" spc="-130"/>
              <a:t> </a:t>
            </a:r>
            <a:r>
              <a:rPr dirty="0" spc="-25"/>
              <a:t>Answer</a:t>
            </a:r>
            <a:r>
              <a:rPr dirty="0" spc="-130"/>
              <a:t> </a:t>
            </a:r>
            <a:r>
              <a:rPr dirty="0" spc="-10"/>
              <a:t>Rates</a:t>
            </a:r>
          </a:p>
          <a:p>
            <a:pPr algn="just" marL="299085" marR="1003300">
              <a:lnSpc>
                <a:spcPct val="124900"/>
              </a:lnSpc>
              <a:spcBef>
                <a:spcPts val="1345"/>
              </a:spcBef>
            </a:pP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Stewart</a:t>
            </a:r>
            <a:r>
              <a:rPr dirty="0" sz="1900" spc="1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1900" spc="1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Joe</a:t>
            </a:r>
            <a:r>
              <a:rPr dirty="0" sz="1900" spc="1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have</a:t>
            </a:r>
            <a:r>
              <a:rPr dirty="0" sz="1900" spc="1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lower</a:t>
            </a:r>
            <a:r>
              <a:rPr dirty="0" sz="1900" spc="1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call</a:t>
            </a:r>
            <a:r>
              <a:rPr dirty="0" sz="1900" spc="1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answer</a:t>
            </a:r>
            <a:r>
              <a:rPr dirty="0" sz="1900" spc="1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rates,</a:t>
            </a:r>
            <a:r>
              <a:rPr dirty="0" sz="1900" spc="1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1900" spc="1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spc="-35" b="0">
                <a:solidFill>
                  <a:srgbClr val="333332"/>
                </a:solidFill>
                <a:latin typeface="Verdana"/>
                <a:cs typeface="Verdana"/>
              </a:rPr>
              <a:t>improving </a:t>
            </a:r>
            <a:r>
              <a:rPr dirty="0" sz="1900" spc="-20" b="0">
                <a:solidFill>
                  <a:srgbClr val="333332"/>
                </a:solidFill>
                <a:latin typeface="Verdana"/>
                <a:cs typeface="Verdana"/>
              </a:rPr>
              <a:t>their</a:t>
            </a:r>
            <a:r>
              <a:rPr dirty="0" sz="1900" spc="2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performance</a:t>
            </a:r>
            <a:r>
              <a:rPr dirty="0" sz="1900" spc="2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could</a:t>
            </a:r>
            <a:r>
              <a:rPr dirty="0" sz="1900" spc="3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be</a:t>
            </a:r>
            <a:r>
              <a:rPr dirty="0" sz="1900" spc="2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achieved</a:t>
            </a:r>
            <a:r>
              <a:rPr dirty="0" sz="1900" spc="2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spc="-25" b="0">
                <a:solidFill>
                  <a:srgbClr val="333332"/>
                </a:solidFill>
                <a:latin typeface="Verdana"/>
                <a:cs typeface="Verdana"/>
              </a:rPr>
              <a:t>through</a:t>
            </a:r>
            <a:r>
              <a:rPr dirty="0" sz="1900" spc="3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spc="-50" b="0">
                <a:solidFill>
                  <a:srgbClr val="333332"/>
                </a:solidFill>
                <a:latin typeface="Verdana"/>
                <a:cs typeface="Verdana"/>
              </a:rPr>
              <a:t>training</a:t>
            </a:r>
            <a:r>
              <a:rPr dirty="0" sz="1900" spc="2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or</a:t>
            </a:r>
            <a:r>
              <a:rPr dirty="0" sz="1900" spc="2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spc="-10" b="0">
                <a:solidFill>
                  <a:srgbClr val="333332"/>
                </a:solidFill>
                <a:latin typeface="Verdana"/>
                <a:cs typeface="Verdana"/>
              </a:rPr>
              <a:t>better workload</a:t>
            </a:r>
            <a:r>
              <a:rPr dirty="0" sz="1900" spc="-10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spc="-50" b="0">
                <a:solidFill>
                  <a:srgbClr val="333332"/>
                </a:solidFill>
                <a:latin typeface="Verdana"/>
                <a:cs typeface="Verdana"/>
              </a:rPr>
              <a:t>distribution</a:t>
            </a:r>
            <a:r>
              <a:rPr dirty="0" sz="1900" spc="-10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b="0">
                <a:solidFill>
                  <a:srgbClr val="333332"/>
                </a:solidFill>
                <a:latin typeface="Verdana"/>
                <a:cs typeface="Verdana"/>
              </a:rPr>
              <a:t>to</a:t>
            </a:r>
            <a:r>
              <a:rPr dirty="0" sz="1900" spc="-10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spc="-20" b="0">
                <a:solidFill>
                  <a:srgbClr val="333332"/>
                </a:solidFill>
                <a:latin typeface="Verdana"/>
                <a:cs typeface="Verdana"/>
              </a:rPr>
              <a:t>enhance</a:t>
            </a:r>
            <a:r>
              <a:rPr dirty="0" sz="1900" spc="-10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spc="-30" b="0">
                <a:solidFill>
                  <a:srgbClr val="333332"/>
                </a:solidFill>
                <a:latin typeface="Verdana"/>
                <a:cs typeface="Verdana"/>
              </a:rPr>
              <a:t>overall</a:t>
            </a:r>
            <a:r>
              <a:rPr dirty="0" sz="1900" spc="-10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00" spc="-10" b="0">
                <a:solidFill>
                  <a:srgbClr val="333332"/>
                </a:solidFill>
                <a:latin typeface="Verdana"/>
                <a:cs typeface="Verdana"/>
              </a:rPr>
              <a:t>efficiency.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pc="70"/>
              <a:t>Focus</a:t>
            </a:r>
            <a:r>
              <a:rPr dirty="0" spc="-170"/>
              <a:t> </a:t>
            </a:r>
            <a:r>
              <a:rPr dirty="0"/>
              <a:t>on</a:t>
            </a:r>
            <a:r>
              <a:rPr dirty="0" spc="-165"/>
              <a:t> </a:t>
            </a:r>
            <a:r>
              <a:rPr dirty="0" spc="70"/>
              <a:t>Speed</a:t>
            </a:r>
            <a:r>
              <a:rPr dirty="0" spc="-165"/>
              <a:t> </a:t>
            </a:r>
            <a:r>
              <a:rPr dirty="0"/>
              <a:t>of</a:t>
            </a:r>
            <a:r>
              <a:rPr dirty="0" spc="-165"/>
              <a:t> </a:t>
            </a:r>
            <a:r>
              <a:rPr dirty="0" spc="-10"/>
              <a:t>Answer</a:t>
            </a:r>
          </a:p>
          <a:p>
            <a:pPr algn="just" marL="297180" marR="718820">
              <a:lnSpc>
                <a:spcPct val="125000"/>
              </a:lnSpc>
              <a:spcBef>
                <a:spcPts val="500"/>
              </a:spcBef>
            </a:pP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Despite</a:t>
            </a:r>
            <a:r>
              <a:rPr dirty="0" sz="1950" spc="229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a</a:t>
            </a:r>
            <a:r>
              <a:rPr dirty="0" sz="1950" spc="229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55" b="0">
                <a:solidFill>
                  <a:srgbClr val="333332"/>
                </a:solidFill>
                <a:latin typeface="Verdana"/>
                <a:cs typeface="Verdana"/>
              </a:rPr>
              <a:t>55-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second</a:t>
            </a:r>
            <a:r>
              <a:rPr dirty="0" sz="1950" spc="229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average</a:t>
            </a:r>
            <a:r>
              <a:rPr dirty="0" sz="1950" spc="23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speed</a:t>
            </a:r>
            <a:r>
              <a:rPr dirty="0" sz="1950" spc="229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of</a:t>
            </a:r>
            <a:r>
              <a:rPr dirty="0" sz="1950" spc="229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answer,</a:t>
            </a:r>
            <a:r>
              <a:rPr dirty="0" sz="1950" spc="23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10" b="0">
                <a:solidFill>
                  <a:srgbClr val="333332"/>
                </a:solidFill>
                <a:latin typeface="Verdana"/>
                <a:cs typeface="Verdana"/>
              </a:rPr>
              <a:t>improvements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can</a:t>
            </a:r>
            <a:r>
              <a:rPr dirty="0" sz="1950" spc="-4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be</a:t>
            </a:r>
            <a:r>
              <a:rPr dirty="0" sz="1950" spc="-4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made</a:t>
            </a:r>
            <a:r>
              <a:rPr dirty="0" sz="1950" spc="-4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by</a:t>
            </a:r>
            <a:r>
              <a:rPr dirty="0" sz="1950" spc="-4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40" b="0">
                <a:solidFill>
                  <a:srgbClr val="333332"/>
                </a:solidFill>
                <a:latin typeface="Verdana"/>
                <a:cs typeface="Verdana"/>
              </a:rPr>
              <a:t>optimizing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call</a:t>
            </a:r>
            <a:r>
              <a:rPr dirty="0" sz="1950" spc="-4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45" b="0">
                <a:solidFill>
                  <a:srgbClr val="333332"/>
                </a:solidFill>
                <a:latin typeface="Verdana"/>
                <a:cs typeface="Verdana"/>
              </a:rPr>
              <a:t>routing</a:t>
            </a:r>
            <a:r>
              <a:rPr dirty="0" sz="1950" spc="-4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or</a:t>
            </a:r>
            <a:r>
              <a:rPr dirty="0" sz="1950" spc="-4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20" b="0">
                <a:solidFill>
                  <a:srgbClr val="333332"/>
                </a:solidFill>
                <a:latin typeface="Verdana"/>
                <a:cs typeface="Verdana"/>
              </a:rPr>
              <a:t>increasing</a:t>
            </a:r>
            <a:r>
              <a:rPr dirty="0" sz="1950" spc="-4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staff</a:t>
            </a:r>
            <a:r>
              <a:rPr dirty="0" sz="1950" spc="-4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10" b="0">
                <a:solidFill>
                  <a:srgbClr val="333332"/>
                </a:solidFill>
                <a:latin typeface="Verdana"/>
                <a:cs typeface="Verdana"/>
              </a:rPr>
              <a:t>during peak</a:t>
            </a:r>
            <a:r>
              <a:rPr dirty="0" sz="1950" spc="-10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30" b="0">
                <a:solidFill>
                  <a:srgbClr val="333332"/>
                </a:solidFill>
                <a:latin typeface="Verdana"/>
                <a:cs typeface="Verdana"/>
              </a:rPr>
              <a:t>times</a:t>
            </a:r>
            <a:r>
              <a:rPr dirty="0" sz="1950" spc="-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to</a:t>
            </a:r>
            <a:r>
              <a:rPr dirty="0" sz="1950" spc="-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reduce</a:t>
            </a:r>
            <a:r>
              <a:rPr dirty="0" sz="1950" spc="-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response</a:t>
            </a:r>
            <a:r>
              <a:rPr dirty="0" sz="1950" spc="-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60" b="0">
                <a:solidFill>
                  <a:srgbClr val="333332"/>
                </a:solidFill>
                <a:latin typeface="Verdana"/>
                <a:cs typeface="Verdana"/>
              </a:rPr>
              <a:t>time</a:t>
            </a:r>
            <a:r>
              <a:rPr dirty="0" sz="1950" spc="-9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10" b="0">
                <a:solidFill>
                  <a:srgbClr val="333332"/>
                </a:solidFill>
                <a:latin typeface="Verdana"/>
                <a:cs typeface="Verdana"/>
              </a:rPr>
              <a:t>further.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pc="-55"/>
              <a:t>Monitor</a:t>
            </a:r>
            <a:r>
              <a:rPr dirty="0" spc="-114"/>
              <a:t> </a:t>
            </a:r>
            <a:r>
              <a:rPr dirty="0" spc="-55"/>
              <a:t>Declining</a:t>
            </a:r>
            <a:r>
              <a:rPr dirty="0" spc="-114"/>
              <a:t> </a:t>
            </a:r>
            <a:r>
              <a:rPr dirty="0"/>
              <a:t>Call</a:t>
            </a:r>
            <a:r>
              <a:rPr dirty="0" spc="-114"/>
              <a:t> </a:t>
            </a:r>
            <a:r>
              <a:rPr dirty="0" spc="-10"/>
              <a:t>Volume</a:t>
            </a:r>
          </a:p>
          <a:p>
            <a:pPr algn="just" marL="297180" marR="5080">
              <a:lnSpc>
                <a:spcPct val="125000"/>
              </a:lnSpc>
              <a:spcBef>
                <a:spcPts val="1280"/>
              </a:spcBef>
            </a:pP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The</a:t>
            </a:r>
            <a:r>
              <a:rPr dirty="0" sz="1950" spc="-16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drop</a:t>
            </a:r>
            <a:r>
              <a:rPr dirty="0" sz="1950" spc="-8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135" b="0">
                <a:solidFill>
                  <a:srgbClr val="333332"/>
                </a:solidFill>
                <a:latin typeface="Verdana"/>
                <a:cs typeface="Verdana"/>
              </a:rPr>
              <a:t>in</a:t>
            </a:r>
            <a:r>
              <a:rPr dirty="0" sz="1950" spc="-3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call</a:t>
            </a:r>
            <a:r>
              <a:rPr dirty="0" sz="1950" spc="-8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40" b="0">
                <a:solidFill>
                  <a:srgbClr val="333332"/>
                </a:solidFill>
                <a:latin typeface="Verdana"/>
                <a:cs typeface="Verdana"/>
              </a:rPr>
              <a:t>volume</a:t>
            </a:r>
            <a:r>
              <a:rPr dirty="0" sz="1950" spc="-8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50" b="0">
                <a:solidFill>
                  <a:srgbClr val="333332"/>
                </a:solidFill>
                <a:latin typeface="Verdana"/>
                <a:cs typeface="Verdana"/>
              </a:rPr>
              <a:t>from</a:t>
            </a:r>
            <a:r>
              <a:rPr dirty="0" sz="1950" spc="-8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105" b="0">
                <a:solidFill>
                  <a:srgbClr val="333332"/>
                </a:solidFill>
                <a:latin typeface="Verdana"/>
                <a:cs typeface="Verdana"/>
              </a:rPr>
              <a:t>January</a:t>
            </a:r>
            <a:r>
              <a:rPr dirty="0" sz="1950" spc="-7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to</a:t>
            </a:r>
            <a:r>
              <a:rPr dirty="0" sz="1950" spc="-8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March</a:t>
            </a:r>
            <a:r>
              <a:rPr dirty="0" sz="1950" spc="-8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100" b="0">
                <a:solidFill>
                  <a:srgbClr val="333332"/>
                </a:solidFill>
                <a:latin typeface="Verdana"/>
                <a:cs typeface="Verdana"/>
              </a:rPr>
              <a:t>may</a:t>
            </a:r>
            <a:r>
              <a:rPr dirty="0" sz="1950" spc="-7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20" b="0">
                <a:solidFill>
                  <a:srgbClr val="333332"/>
                </a:solidFill>
                <a:latin typeface="Verdana"/>
                <a:cs typeface="Verdana"/>
              </a:rPr>
              <a:t>indicate</a:t>
            </a:r>
            <a:r>
              <a:rPr dirty="0" sz="1950" spc="-8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a</a:t>
            </a:r>
            <a:r>
              <a:rPr dirty="0" sz="1950" spc="-8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10" b="0">
                <a:solidFill>
                  <a:srgbClr val="333332"/>
                </a:solidFill>
                <a:latin typeface="Verdana"/>
                <a:cs typeface="Verdana"/>
              </a:rPr>
              <a:t>seasonal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trend</a:t>
            </a:r>
            <a:r>
              <a:rPr dirty="0" sz="1950" spc="-7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or</a:t>
            </a:r>
            <a:r>
              <a:rPr dirty="0" sz="1950" spc="-7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declining</a:t>
            </a:r>
            <a:r>
              <a:rPr dirty="0" sz="1950" spc="-7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customer</a:t>
            </a:r>
            <a:r>
              <a:rPr dirty="0" sz="1950" spc="-7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25" b="0">
                <a:solidFill>
                  <a:srgbClr val="333332"/>
                </a:solidFill>
                <a:latin typeface="Verdana"/>
                <a:cs typeface="Verdana"/>
              </a:rPr>
              <a:t>engagement,</a:t>
            </a:r>
            <a:r>
              <a:rPr dirty="0" sz="1950" spc="-7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40" b="0">
                <a:solidFill>
                  <a:srgbClr val="333332"/>
                </a:solidFill>
                <a:latin typeface="Verdana"/>
                <a:cs typeface="Verdana"/>
              </a:rPr>
              <a:t>requiring</a:t>
            </a:r>
            <a:r>
              <a:rPr dirty="0" sz="1950" spc="-7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40" b="0">
                <a:solidFill>
                  <a:srgbClr val="333332"/>
                </a:solidFill>
                <a:latin typeface="Verdana"/>
                <a:cs typeface="Verdana"/>
              </a:rPr>
              <a:t>further</a:t>
            </a:r>
            <a:r>
              <a:rPr dirty="0" sz="1950" spc="-7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analysis</a:t>
            </a:r>
            <a:r>
              <a:rPr dirty="0" sz="1950" spc="-7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25" b="0">
                <a:solidFill>
                  <a:srgbClr val="333332"/>
                </a:solidFill>
                <a:latin typeface="Verdana"/>
                <a:cs typeface="Verdana"/>
              </a:rPr>
              <a:t>to </a:t>
            </a:r>
            <a:r>
              <a:rPr dirty="0" sz="1950" spc="-45" b="0">
                <a:solidFill>
                  <a:srgbClr val="333332"/>
                </a:solidFill>
                <a:latin typeface="Verdana"/>
                <a:cs typeface="Verdana"/>
              </a:rPr>
              <a:t>identify</a:t>
            </a:r>
            <a:r>
              <a:rPr dirty="0" sz="1950" spc="-8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40" b="0">
                <a:solidFill>
                  <a:srgbClr val="333332"/>
                </a:solidFill>
                <a:latin typeface="Verdana"/>
                <a:cs typeface="Verdana"/>
              </a:rPr>
              <a:t>the</a:t>
            </a:r>
            <a:r>
              <a:rPr dirty="0" sz="1950" spc="-8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cause</a:t>
            </a:r>
            <a:r>
              <a:rPr dirty="0" sz="1950" spc="-7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55" b="0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1950" spc="-8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b="0">
                <a:solidFill>
                  <a:srgbClr val="333332"/>
                </a:solidFill>
                <a:latin typeface="Verdana"/>
                <a:cs typeface="Verdana"/>
              </a:rPr>
              <a:t>develop</a:t>
            </a:r>
            <a:r>
              <a:rPr dirty="0" sz="1950" spc="-75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35" b="0">
                <a:solidFill>
                  <a:srgbClr val="333332"/>
                </a:solidFill>
                <a:latin typeface="Verdana"/>
                <a:cs typeface="Verdana"/>
              </a:rPr>
              <a:t>appropriate</a:t>
            </a:r>
            <a:r>
              <a:rPr dirty="0" sz="1950" spc="-80" b="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1950" spc="-10" b="0">
                <a:solidFill>
                  <a:srgbClr val="333332"/>
                </a:solidFill>
                <a:latin typeface="Verdana"/>
                <a:cs typeface="Verdana"/>
              </a:rPr>
              <a:t>strategies.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66244" y="325236"/>
            <a:ext cx="1960880" cy="415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-85">
                <a:solidFill>
                  <a:srgbClr val="035C61"/>
                </a:solidFill>
                <a:latin typeface="Verdana"/>
                <a:cs typeface="Verdana"/>
              </a:rPr>
              <a:t>AnalyticaLab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31670" y="2681435"/>
            <a:ext cx="5636260" cy="4924425"/>
            <a:chOff x="5631670" y="2681435"/>
            <a:chExt cx="5636260" cy="49244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1670" y="2681435"/>
              <a:ext cx="5635818" cy="492412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108888" y="4532215"/>
              <a:ext cx="43180" cy="2482850"/>
            </a:xfrm>
            <a:custGeom>
              <a:avLst/>
              <a:gdLst/>
              <a:ahLst/>
              <a:cxnLst/>
              <a:rect l="l" t="t" r="r" b="b"/>
              <a:pathLst>
                <a:path w="43179" h="2482850">
                  <a:moveTo>
                    <a:pt x="42695" y="2482531"/>
                  </a:moveTo>
                  <a:lnTo>
                    <a:pt x="0" y="2482531"/>
                  </a:lnTo>
                  <a:lnTo>
                    <a:pt x="0" y="0"/>
                  </a:lnTo>
                  <a:lnTo>
                    <a:pt x="42695" y="0"/>
                  </a:lnTo>
                  <a:lnTo>
                    <a:pt x="42695" y="2482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77171" y="2937629"/>
            <a:ext cx="4411345" cy="8001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19400" algn="l"/>
              </a:tabLst>
            </a:pPr>
            <a:r>
              <a:rPr dirty="0" sz="5050" spc="355" b="1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dirty="0" sz="5050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5050" spc="434" b="1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endParaRPr sz="50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96188" y="3935645"/>
            <a:ext cx="4780915" cy="23907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-5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6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watching</a:t>
            </a:r>
            <a:r>
              <a:rPr dirty="0" sz="26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6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presentation</a:t>
            </a:r>
            <a:endParaRPr sz="2600">
              <a:latin typeface="Verdana"/>
              <a:cs typeface="Verdana"/>
            </a:endParaRPr>
          </a:p>
          <a:p>
            <a:pPr marL="296545">
              <a:lnSpc>
                <a:spcPct val="100000"/>
              </a:lnSpc>
              <a:spcBef>
                <a:spcPts val="2735"/>
              </a:spcBef>
            </a:pPr>
            <a:r>
              <a:rPr dirty="0" sz="3150" spc="-40" b="1">
                <a:solidFill>
                  <a:srgbClr val="FFFFFF"/>
                </a:solidFill>
                <a:latin typeface="Tahoma"/>
                <a:cs typeface="Tahoma"/>
              </a:rPr>
              <a:t>Dipanshu</a:t>
            </a:r>
            <a:r>
              <a:rPr dirty="0" sz="3150" spc="-1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50" spc="-20" b="1">
                <a:solidFill>
                  <a:srgbClr val="FFFFFF"/>
                </a:solidFill>
                <a:latin typeface="Tahoma"/>
                <a:cs typeface="Tahoma"/>
              </a:rPr>
              <a:t>Gupta</a:t>
            </a:r>
            <a:endParaRPr sz="3150">
              <a:latin typeface="Tahoma"/>
              <a:cs typeface="Tahoma"/>
            </a:endParaRPr>
          </a:p>
          <a:p>
            <a:pPr marL="1016000">
              <a:lnSpc>
                <a:spcPct val="100000"/>
              </a:lnSpc>
              <a:spcBef>
                <a:spcPts val="2000"/>
              </a:spcBef>
            </a:pP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8427706063</a:t>
            </a:r>
            <a:endParaRPr sz="1950">
              <a:latin typeface="Verdana"/>
              <a:cs typeface="Verdana"/>
            </a:endParaRPr>
          </a:p>
          <a:p>
            <a:pPr marL="1033780">
              <a:lnSpc>
                <a:spcPct val="100000"/>
              </a:lnSpc>
              <a:spcBef>
                <a:spcPts val="2295"/>
              </a:spcBef>
            </a:pPr>
            <a:r>
              <a:rPr dirty="0" sz="1950" spc="-4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dipanshugupta780@gmail.com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5811617" y="10110506"/>
            <a:ext cx="7620" cy="176530"/>
          </a:xfrm>
          <a:custGeom>
            <a:avLst/>
            <a:gdLst/>
            <a:ahLst/>
            <a:cxnLst/>
            <a:rect l="l" t="t" r="r" b="b"/>
            <a:pathLst>
              <a:path w="7619" h="176529">
                <a:moveTo>
                  <a:pt x="0" y="0"/>
                </a:moveTo>
                <a:lnTo>
                  <a:pt x="513" y="45661"/>
                </a:lnTo>
                <a:lnTo>
                  <a:pt x="2132" y="93608"/>
                </a:lnTo>
                <a:lnTo>
                  <a:pt x="4817" y="141277"/>
                </a:lnTo>
                <a:lnTo>
                  <a:pt x="7596" y="176493"/>
                </a:lnTo>
              </a:path>
            </a:pathLst>
          </a:custGeom>
          <a:ln w="1485899">
            <a:solidFill>
              <a:srgbClr val="AEE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58582"/>
            <a:ext cx="2332355" cy="2041525"/>
          </a:xfrm>
          <a:custGeom>
            <a:avLst/>
            <a:gdLst/>
            <a:ahLst/>
            <a:cxnLst/>
            <a:rect l="l" t="t" r="r" b="b"/>
            <a:pathLst>
              <a:path w="2332355" h="2041525">
                <a:moveTo>
                  <a:pt x="485" y="2029421"/>
                </a:moveTo>
                <a:lnTo>
                  <a:pt x="41008" y="2033536"/>
                </a:lnTo>
                <a:lnTo>
                  <a:pt x="88387" y="2037274"/>
                </a:lnTo>
                <a:lnTo>
                  <a:pt x="136056" y="2039959"/>
                </a:lnTo>
                <a:lnTo>
                  <a:pt x="173627" y="2041228"/>
                </a:lnTo>
              </a:path>
              <a:path w="2332355" h="2041525">
                <a:moveTo>
                  <a:pt x="290802" y="2041228"/>
                </a:moveTo>
                <a:lnTo>
                  <a:pt x="328373" y="2039959"/>
                </a:lnTo>
                <a:lnTo>
                  <a:pt x="376042" y="2037274"/>
                </a:lnTo>
                <a:lnTo>
                  <a:pt x="423422" y="2033536"/>
                </a:lnTo>
                <a:lnTo>
                  <a:pt x="463944" y="2029421"/>
                </a:lnTo>
              </a:path>
              <a:path w="2332355" h="2041525">
                <a:moveTo>
                  <a:pt x="0" y="2029372"/>
                </a:moveTo>
                <a:lnTo>
                  <a:pt x="485" y="2029421"/>
                </a:lnTo>
              </a:path>
              <a:path w="2332355" h="2041525">
                <a:moveTo>
                  <a:pt x="463944" y="2029421"/>
                </a:moveTo>
                <a:lnTo>
                  <a:pt x="470501" y="2028755"/>
                </a:lnTo>
                <a:lnTo>
                  <a:pt x="517269" y="2022944"/>
                </a:lnTo>
                <a:lnTo>
                  <a:pt x="559580" y="2016721"/>
                </a:lnTo>
              </a:path>
              <a:path w="2332355" h="2041525">
                <a:moveTo>
                  <a:pt x="559580" y="2016721"/>
                </a:moveTo>
                <a:lnTo>
                  <a:pt x="563712" y="2016113"/>
                </a:lnTo>
                <a:lnTo>
                  <a:pt x="609820" y="2008275"/>
                </a:lnTo>
                <a:lnTo>
                  <a:pt x="655581" y="1999442"/>
                </a:lnTo>
                <a:lnTo>
                  <a:pt x="693135" y="1991321"/>
                </a:lnTo>
              </a:path>
              <a:path w="2332355" h="2041525">
                <a:moveTo>
                  <a:pt x="693135" y="1991321"/>
                </a:moveTo>
                <a:lnTo>
                  <a:pt x="746016" y="1978833"/>
                </a:lnTo>
                <a:lnTo>
                  <a:pt x="790666" y="1967081"/>
                </a:lnTo>
                <a:lnTo>
                  <a:pt x="834924" y="1954380"/>
                </a:lnTo>
                <a:lnTo>
                  <a:pt x="878776" y="1940741"/>
                </a:lnTo>
                <a:lnTo>
                  <a:pt x="922212" y="1926175"/>
                </a:lnTo>
                <a:lnTo>
                  <a:pt x="965220" y="1910695"/>
                </a:lnTo>
                <a:lnTo>
                  <a:pt x="1007788" y="1894312"/>
                </a:lnTo>
                <a:lnTo>
                  <a:pt x="1049905" y="1877037"/>
                </a:lnTo>
                <a:lnTo>
                  <a:pt x="1091560" y="1858882"/>
                </a:lnTo>
                <a:lnTo>
                  <a:pt x="1132739" y="1839858"/>
                </a:lnTo>
                <a:lnTo>
                  <a:pt x="1173433" y="1819978"/>
                </a:lnTo>
                <a:lnTo>
                  <a:pt x="1213629" y="1799252"/>
                </a:lnTo>
                <a:lnTo>
                  <a:pt x="1253316" y="1777693"/>
                </a:lnTo>
                <a:lnTo>
                  <a:pt x="1292483" y="1755312"/>
                </a:lnTo>
                <a:lnTo>
                  <a:pt x="1331117" y="1732121"/>
                </a:lnTo>
                <a:lnTo>
                  <a:pt x="1369207" y="1708130"/>
                </a:lnTo>
                <a:lnTo>
                  <a:pt x="1406741" y="1683353"/>
                </a:lnTo>
                <a:lnTo>
                  <a:pt x="1443708" y="1657799"/>
                </a:lnTo>
                <a:lnTo>
                  <a:pt x="1480097" y="1631482"/>
                </a:lnTo>
                <a:lnTo>
                  <a:pt x="1515895" y="1604412"/>
                </a:lnTo>
                <a:lnTo>
                  <a:pt x="1551092" y="1576601"/>
                </a:lnTo>
                <a:lnTo>
                  <a:pt x="1585675" y="1548060"/>
                </a:lnTo>
                <a:lnTo>
                  <a:pt x="1619633" y="1518802"/>
                </a:lnTo>
                <a:lnTo>
                  <a:pt x="1652954" y="1488838"/>
                </a:lnTo>
                <a:lnTo>
                  <a:pt x="1685627" y="1458179"/>
                </a:lnTo>
                <a:lnTo>
                  <a:pt x="1717640" y="1426837"/>
                </a:lnTo>
                <a:lnTo>
                  <a:pt x="1748982" y="1394824"/>
                </a:lnTo>
                <a:lnTo>
                  <a:pt x="1779641" y="1362151"/>
                </a:lnTo>
                <a:lnTo>
                  <a:pt x="1809605" y="1328830"/>
                </a:lnTo>
                <a:lnTo>
                  <a:pt x="1838863" y="1294872"/>
                </a:lnTo>
                <a:lnTo>
                  <a:pt x="1867403" y="1260289"/>
                </a:lnTo>
                <a:lnTo>
                  <a:pt x="1895214" y="1225092"/>
                </a:lnTo>
                <a:lnTo>
                  <a:pt x="1922284" y="1189294"/>
                </a:lnTo>
                <a:lnTo>
                  <a:pt x="1948602" y="1152905"/>
                </a:lnTo>
                <a:lnTo>
                  <a:pt x="1974155" y="1115938"/>
                </a:lnTo>
                <a:lnTo>
                  <a:pt x="1998933" y="1078404"/>
                </a:lnTo>
                <a:lnTo>
                  <a:pt x="2022924" y="1040314"/>
                </a:lnTo>
                <a:lnTo>
                  <a:pt x="2046115" y="1001680"/>
                </a:lnTo>
                <a:lnTo>
                  <a:pt x="2068496" y="962514"/>
                </a:lnTo>
                <a:lnTo>
                  <a:pt x="2090055" y="922827"/>
                </a:lnTo>
                <a:lnTo>
                  <a:pt x="2110781" y="882630"/>
                </a:lnTo>
                <a:lnTo>
                  <a:pt x="2130661" y="841937"/>
                </a:lnTo>
                <a:lnTo>
                  <a:pt x="2149684" y="800757"/>
                </a:lnTo>
                <a:lnTo>
                  <a:pt x="2167839" y="759103"/>
                </a:lnTo>
                <a:lnTo>
                  <a:pt x="2185114" y="716985"/>
                </a:lnTo>
                <a:lnTo>
                  <a:pt x="2201498" y="674417"/>
                </a:lnTo>
                <a:lnTo>
                  <a:pt x="2216978" y="631409"/>
                </a:lnTo>
                <a:lnTo>
                  <a:pt x="2231544" y="587973"/>
                </a:lnTo>
                <a:lnTo>
                  <a:pt x="2245183" y="544121"/>
                </a:lnTo>
                <a:lnTo>
                  <a:pt x="2257884" y="499864"/>
                </a:lnTo>
                <a:lnTo>
                  <a:pt x="2269636" y="455213"/>
                </a:lnTo>
                <a:lnTo>
                  <a:pt x="2280427" y="410180"/>
                </a:lnTo>
                <a:lnTo>
                  <a:pt x="2290245" y="364778"/>
                </a:lnTo>
                <a:lnTo>
                  <a:pt x="2299078" y="319017"/>
                </a:lnTo>
                <a:lnTo>
                  <a:pt x="2306916" y="272909"/>
                </a:lnTo>
                <a:lnTo>
                  <a:pt x="2313747" y="226466"/>
                </a:lnTo>
                <a:lnTo>
                  <a:pt x="2319558" y="179699"/>
                </a:lnTo>
                <a:lnTo>
                  <a:pt x="2324339" y="132619"/>
                </a:lnTo>
                <a:lnTo>
                  <a:pt x="2328077" y="85239"/>
                </a:lnTo>
                <a:lnTo>
                  <a:pt x="2330762" y="37570"/>
                </a:lnTo>
                <a:lnTo>
                  <a:pt x="2332031" y="0"/>
                </a:lnTo>
              </a:path>
            </a:pathLst>
          </a:custGeom>
          <a:ln w="1485899">
            <a:solidFill>
              <a:srgbClr val="AEE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067949" y="6633634"/>
            <a:ext cx="762635" cy="762635"/>
          </a:xfrm>
          <a:custGeom>
            <a:avLst/>
            <a:gdLst/>
            <a:ahLst/>
            <a:cxnLst/>
            <a:rect l="l" t="t" r="r" b="b"/>
            <a:pathLst>
              <a:path w="762634" h="762634">
                <a:moveTo>
                  <a:pt x="381042" y="762082"/>
                </a:moveTo>
                <a:lnTo>
                  <a:pt x="333243" y="759113"/>
                </a:lnTo>
                <a:lnTo>
                  <a:pt x="287218" y="750445"/>
                </a:lnTo>
                <a:lnTo>
                  <a:pt x="243321" y="736434"/>
                </a:lnTo>
                <a:lnTo>
                  <a:pt x="201911" y="717437"/>
                </a:lnTo>
                <a:lnTo>
                  <a:pt x="163343" y="693812"/>
                </a:lnTo>
                <a:lnTo>
                  <a:pt x="127975" y="665916"/>
                </a:lnTo>
                <a:lnTo>
                  <a:pt x="96165" y="634106"/>
                </a:lnTo>
                <a:lnTo>
                  <a:pt x="68268" y="598738"/>
                </a:lnTo>
                <a:lnTo>
                  <a:pt x="44643" y="560170"/>
                </a:lnTo>
                <a:lnTo>
                  <a:pt x="25647" y="518760"/>
                </a:lnTo>
                <a:lnTo>
                  <a:pt x="11636" y="474863"/>
                </a:lnTo>
                <a:lnTo>
                  <a:pt x="2967" y="428838"/>
                </a:lnTo>
                <a:lnTo>
                  <a:pt x="0" y="381022"/>
                </a:lnTo>
                <a:lnTo>
                  <a:pt x="2967" y="333244"/>
                </a:lnTo>
                <a:lnTo>
                  <a:pt x="11636" y="287219"/>
                </a:lnTo>
                <a:lnTo>
                  <a:pt x="25647" y="243322"/>
                </a:lnTo>
                <a:lnTo>
                  <a:pt x="44643" y="201912"/>
                </a:lnTo>
                <a:lnTo>
                  <a:pt x="68268" y="163344"/>
                </a:lnTo>
                <a:lnTo>
                  <a:pt x="96165" y="127976"/>
                </a:lnTo>
                <a:lnTo>
                  <a:pt x="127975" y="96166"/>
                </a:lnTo>
                <a:lnTo>
                  <a:pt x="163343" y="68269"/>
                </a:lnTo>
                <a:lnTo>
                  <a:pt x="201911" y="44644"/>
                </a:lnTo>
                <a:lnTo>
                  <a:pt x="243321" y="25648"/>
                </a:lnTo>
                <a:lnTo>
                  <a:pt x="287218" y="11637"/>
                </a:lnTo>
                <a:lnTo>
                  <a:pt x="333243" y="2968"/>
                </a:lnTo>
                <a:lnTo>
                  <a:pt x="381040" y="0"/>
                </a:lnTo>
                <a:lnTo>
                  <a:pt x="428837" y="2968"/>
                </a:lnTo>
                <a:lnTo>
                  <a:pt x="474862" y="11637"/>
                </a:lnTo>
                <a:lnTo>
                  <a:pt x="518759" y="25648"/>
                </a:lnTo>
                <a:lnTo>
                  <a:pt x="560170" y="44644"/>
                </a:lnTo>
                <a:lnTo>
                  <a:pt x="598737" y="68269"/>
                </a:lnTo>
                <a:lnTo>
                  <a:pt x="634105" y="96166"/>
                </a:lnTo>
                <a:lnTo>
                  <a:pt x="665915" y="127976"/>
                </a:lnTo>
                <a:lnTo>
                  <a:pt x="693812" y="163344"/>
                </a:lnTo>
                <a:lnTo>
                  <a:pt x="717437" y="201912"/>
                </a:lnTo>
                <a:lnTo>
                  <a:pt x="736433" y="243322"/>
                </a:lnTo>
                <a:lnTo>
                  <a:pt x="750444" y="287219"/>
                </a:lnTo>
                <a:lnTo>
                  <a:pt x="759113" y="333244"/>
                </a:lnTo>
                <a:lnTo>
                  <a:pt x="762079" y="381041"/>
                </a:lnTo>
                <a:lnTo>
                  <a:pt x="759113" y="428838"/>
                </a:lnTo>
                <a:lnTo>
                  <a:pt x="750444" y="474863"/>
                </a:lnTo>
                <a:lnTo>
                  <a:pt x="736433" y="518760"/>
                </a:lnTo>
                <a:lnTo>
                  <a:pt x="717437" y="560170"/>
                </a:lnTo>
                <a:lnTo>
                  <a:pt x="693812" y="598738"/>
                </a:lnTo>
                <a:lnTo>
                  <a:pt x="665915" y="634106"/>
                </a:lnTo>
                <a:lnTo>
                  <a:pt x="634105" y="665916"/>
                </a:lnTo>
                <a:lnTo>
                  <a:pt x="598737" y="693812"/>
                </a:lnTo>
                <a:lnTo>
                  <a:pt x="560170" y="717437"/>
                </a:lnTo>
                <a:lnTo>
                  <a:pt x="518759" y="736434"/>
                </a:lnTo>
                <a:lnTo>
                  <a:pt x="474862" y="750445"/>
                </a:lnTo>
                <a:lnTo>
                  <a:pt x="428837" y="759113"/>
                </a:lnTo>
                <a:lnTo>
                  <a:pt x="381042" y="762082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9258300"/>
            <a:ext cx="1040130" cy="1028700"/>
          </a:xfrm>
          <a:custGeom>
            <a:avLst/>
            <a:gdLst/>
            <a:ahLst/>
            <a:cxnLst/>
            <a:rect l="l" t="t" r="r" b="b"/>
            <a:pathLst>
              <a:path w="1040130" h="1028700">
                <a:moveTo>
                  <a:pt x="1008785" y="1028699"/>
                </a:moveTo>
                <a:lnTo>
                  <a:pt x="0" y="1028699"/>
                </a:lnTo>
                <a:lnTo>
                  <a:pt x="0" y="33977"/>
                </a:lnTo>
                <a:lnTo>
                  <a:pt x="47078" y="21325"/>
                </a:lnTo>
                <a:lnTo>
                  <a:pt x="92129" y="12109"/>
                </a:lnTo>
                <a:lnTo>
                  <a:pt x="138053" y="5432"/>
                </a:lnTo>
                <a:lnTo>
                  <a:pt x="184775" y="1370"/>
                </a:lnTo>
                <a:lnTo>
                  <a:pt x="232219" y="0"/>
                </a:lnTo>
                <a:lnTo>
                  <a:pt x="279663" y="1370"/>
                </a:lnTo>
                <a:lnTo>
                  <a:pt x="326385" y="5432"/>
                </a:lnTo>
                <a:lnTo>
                  <a:pt x="372310" y="12109"/>
                </a:lnTo>
                <a:lnTo>
                  <a:pt x="417361" y="21325"/>
                </a:lnTo>
                <a:lnTo>
                  <a:pt x="461463" y="33005"/>
                </a:lnTo>
                <a:lnTo>
                  <a:pt x="504540" y="47073"/>
                </a:lnTo>
                <a:lnTo>
                  <a:pt x="546516" y="63453"/>
                </a:lnTo>
                <a:lnTo>
                  <a:pt x="587317" y="82070"/>
                </a:lnTo>
                <a:lnTo>
                  <a:pt x="626865" y="102847"/>
                </a:lnTo>
                <a:lnTo>
                  <a:pt x="665085" y="125710"/>
                </a:lnTo>
                <a:lnTo>
                  <a:pt x="701902" y="150582"/>
                </a:lnTo>
                <a:lnTo>
                  <a:pt x="737240" y="177388"/>
                </a:lnTo>
                <a:lnTo>
                  <a:pt x="771023" y="206051"/>
                </a:lnTo>
                <a:lnTo>
                  <a:pt x="803175" y="236497"/>
                </a:lnTo>
                <a:lnTo>
                  <a:pt x="833620" y="268649"/>
                </a:lnTo>
                <a:lnTo>
                  <a:pt x="862284" y="302432"/>
                </a:lnTo>
                <a:lnTo>
                  <a:pt x="889090" y="337769"/>
                </a:lnTo>
                <a:lnTo>
                  <a:pt x="913962" y="374586"/>
                </a:lnTo>
                <a:lnTo>
                  <a:pt x="936824" y="412807"/>
                </a:lnTo>
                <a:lnTo>
                  <a:pt x="957602" y="452355"/>
                </a:lnTo>
                <a:lnTo>
                  <a:pt x="976219" y="493155"/>
                </a:lnTo>
                <a:lnTo>
                  <a:pt x="992599" y="535132"/>
                </a:lnTo>
                <a:lnTo>
                  <a:pt x="1006667" y="578209"/>
                </a:lnTo>
                <a:lnTo>
                  <a:pt x="1018347" y="622311"/>
                </a:lnTo>
                <a:lnTo>
                  <a:pt x="1027563" y="667362"/>
                </a:lnTo>
                <a:lnTo>
                  <a:pt x="1034240" y="713286"/>
                </a:lnTo>
                <a:lnTo>
                  <a:pt x="1038302" y="760008"/>
                </a:lnTo>
                <a:lnTo>
                  <a:pt x="1039672" y="807450"/>
                </a:lnTo>
                <a:lnTo>
                  <a:pt x="1038302" y="854896"/>
                </a:lnTo>
                <a:lnTo>
                  <a:pt x="1034240" y="901619"/>
                </a:lnTo>
                <a:lnTo>
                  <a:pt x="1027563" y="947543"/>
                </a:lnTo>
                <a:lnTo>
                  <a:pt x="1018347" y="992594"/>
                </a:lnTo>
                <a:lnTo>
                  <a:pt x="1008785" y="1028699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14013121" y="418317"/>
            <a:ext cx="763270" cy="610870"/>
            <a:chOff x="14013121" y="418317"/>
            <a:chExt cx="763270" cy="610870"/>
          </a:xfrm>
        </p:grpSpPr>
        <p:sp>
          <p:nvSpPr>
            <p:cNvPr id="12" name="object 12" descr=""/>
            <p:cNvSpPr/>
            <p:nvPr/>
          </p:nvSpPr>
          <p:spPr>
            <a:xfrm>
              <a:off x="14164269" y="418317"/>
              <a:ext cx="612140" cy="610870"/>
            </a:xfrm>
            <a:custGeom>
              <a:avLst/>
              <a:gdLst/>
              <a:ahLst/>
              <a:cxnLst/>
              <a:rect l="l" t="t" r="r" b="b"/>
              <a:pathLst>
                <a:path w="612140" h="610869">
                  <a:moveTo>
                    <a:pt x="570472" y="457288"/>
                  </a:moveTo>
                  <a:lnTo>
                    <a:pt x="307928" y="457288"/>
                  </a:lnTo>
                  <a:lnTo>
                    <a:pt x="354478" y="449741"/>
                  </a:lnTo>
                  <a:lnTo>
                    <a:pt x="394709" y="428765"/>
                  </a:lnTo>
                  <a:lnTo>
                    <a:pt x="426627" y="396859"/>
                  </a:lnTo>
                  <a:lnTo>
                    <a:pt x="448240" y="356522"/>
                  </a:lnTo>
                  <a:lnTo>
                    <a:pt x="457556" y="310253"/>
                  </a:lnTo>
                  <a:lnTo>
                    <a:pt x="457556" y="299256"/>
                  </a:lnTo>
                  <a:lnTo>
                    <a:pt x="452568" y="248420"/>
                  </a:lnTo>
                  <a:lnTo>
                    <a:pt x="439715" y="200549"/>
                  </a:lnTo>
                  <a:lnTo>
                    <a:pt x="419584" y="156264"/>
                  </a:lnTo>
                  <a:lnTo>
                    <a:pt x="392763" y="116191"/>
                  </a:lnTo>
                  <a:lnTo>
                    <a:pt x="359836" y="80951"/>
                  </a:lnTo>
                  <a:lnTo>
                    <a:pt x="321392" y="51168"/>
                  </a:lnTo>
                  <a:lnTo>
                    <a:pt x="278017" y="27466"/>
                  </a:lnTo>
                  <a:lnTo>
                    <a:pt x="230298" y="10468"/>
                  </a:lnTo>
                  <a:lnTo>
                    <a:pt x="248860" y="5959"/>
                  </a:lnTo>
                  <a:lnTo>
                    <a:pt x="267761" y="2680"/>
                  </a:lnTo>
                  <a:lnTo>
                    <a:pt x="287002" y="677"/>
                  </a:lnTo>
                  <a:lnTo>
                    <a:pt x="306587" y="0"/>
                  </a:lnTo>
                  <a:lnTo>
                    <a:pt x="356068" y="3996"/>
                  </a:lnTo>
                  <a:lnTo>
                    <a:pt x="403013" y="15566"/>
                  </a:lnTo>
                  <a:lnTo>
                    <a:pt x="446793" y="34084"/>
                  </a:lnTo>
                  <a:lnTo>
                    <a:pt x="486778" y="58924"/>
                  </a:lnTo>
                  <a:lnTo>
                    <a:pt x="522339" y="89457"/>
                  </a:lnTo>
                  <a:lnTo>
                    <a:pt x="552846" y="125058"/>
                  </a:lnTo>
                  <a:lnTo>
                    <a:pt x="577670" y="165100"/>
                  </a:lnTo>
                  <a:lnTo>
                    <a:pt x="596180" y="208956"/>
                  </a:lnTo>
                  <a:lnTo>
                    <a:pt x="607748" y="256000"/>
                  </a:lnTo>
                  <a:lnTo>
                    <a:pt x="611744" y="305604"/>
                  </a:lnTo>
                  <a:lnTo>
                    <a:pt x="607762" y="354963"/>
                  </a:lnTo>
                  <a:lnTo>
                    <a:pt x="596230" y="401811"/>
                  </a:lnTo>
                  <a:lnTo>
                    <a:pt x="577772" y="445516"/>
                  </a:lnTo>
                  <a:lnTo>
                    <a:pt x="570472" y="457288"/>
                  </a:lnTo>
                  <a:close/>
                </a:path>
                <a:path w="612140" h="610869">
                  <a:moveTo>
                    <a:pt x="307034" y="610314"/>
                  </a:moveTo>
                  <a:lnTo>
                    <a:pt x="268610" y="607703"/>
                  </a:lnTo>
                  <a:lnTo>
                    <a:pt x="231192" y="600331"/>
                  </a:lnTo>
                  <a:lnTo>
                    <a:pt x="184067" y="584342"/>
                  </a:lnTo>
                  <a:lnTo>
                    <a:pt x="140603" y="561338"/>
                  </a:lnTo>
                  <a:lnTo>
                    <a:pt x="101573" y="531981"/>
                  </a:lnTo>
                  <a:lnTo>
                    <a:pt x="67750" y="496938"/>
                  </a:lnTo>
                  <a:lnTo>
                    <a:pt x="39908" y="456871"/>
                  </a:lnTo>
                  <a:lnTo>
                    <a:pt x="18820" y="412445"/>
                  </a:lnTo>
                  <a:lnTo>
                    <a:pt x="5259" y="364324"/>
                  </a:lnTo>
                  <a:lnTo>
                    <a:pt x="0" y="313173"/>
                  </a:lnTo>
                  <a:lnTo>
                    <a:pt x="0" y="299256"/>
                  </a:lnTo>
                  <a:lnTo>
                    <a:pt x="8942" y="252362"/>
                  </a:lnTo>
                  <a:lnTo>
                    <a:pt x="30950" y="211465"/>
                  </a:lnTo>
                  <a:lnTo>
                    <a:pt x="63707" y="179107"/>
                  </a:lnTo>
                  <a:lnTo>
                    <a:pt x="104893" y="157828"/>
                  </a:lnTo>
                  <a:lnTo>
                    <a:pt x="152191" y="150170"/>
                  </a:lnTo>
                  <a:lnTo>
                    <a:pt x="172957" y="151817"/>
                  </a:lnTo>
                  <a:lnTo>
                    <a:pt x="193289" y="156426"/>
                  </a:lnTo>
                  <a:lnTo>
                    <a:pt x="212600" y="163505"/>
                  </a:lnTo>
                  <a:lnTo>
                    <a:pt x="230298" y="172559"/>
                  </a:lnTo>
                  <a:lnTo>
                    <a:pt x="199476" y="196726"/>
                  </a:lnTo>
                  <a:lnTo>
                    <a:pt x="175513" y="227619"/>
                  </a:lnTo>
                  <a:lnTo>
                    <a:pt x="159982" y="264131"/>
                  </a:lnTo>
                  <a:lnTo>
                    <a:pt x="154456" y="305157"/>
                  </a:lnTo>
                  <a:lnTo>
                    <a:pt x="159926" y="346311"/>
                  </a:lnTo>
                  <a:lnTo>
                    <a:pt x="175402" y="383040"/>
                  </a:lnTo>
                  <a:lnTo>
                    <a:pt x="199476" y="413981"/>
                  </a:lnTo>
                  <a:lnTo>
                    <a:pt x="230745" y="437769"/>
                  </a:lnTo>
                  <a:lnTo>
                    <a:pt x="267124" y="452457"/>
                  </a:lnTo>
                  <a:lnTo>
                    <a:pt x="307928" y="457288"/>
                  </a:lnTo>
                  <a:lnTo>
                    <a:pt x="570472" y="457288"/>
                  </a:lnTo>
                  <a:lnTo>
                    <a:pt x="553012" y="485444"/>
                  </a:lnTo>
                  <a:lnTo>
                    <a:pt x="522574" y="520965"/>
                  </a:lnTo>
                  <a:lnTo>
                    <a:pt x="487081" y="551444"/>
                  </a:lnTo>
                  <a:lnTo>
                    <a:pt x="447157" y="576251"/>
                  </a:lnTo>
                  <a:lnTo>
                    <a:pt x="403425" y="594753"/>
                  </a:lnTo>
                  <a:lnTo>
                    <a:pt x="356510" y="606318"/>
                  </a:lnTo>
                  <a:lnTo>
                    <a:pt x="307034" y="610314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3121" y="418317"/>
              <a:ext cx="609867" cy="60986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63858" y="418318"/>
              <a:ext cx="612156" cy="610314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4857671" y="435507"/>
            <a:ext cx="2111375" cy="446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90">
                <a:solidFill>
                  <a:srgbClr val="035C61"/>
                </a:solidFill>
                <a:latin typeface="Verdana"/>
                <a:cs typeface="Verdana"/>
              </a:rPr>
              <a:t>AnalyticaLab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881967" y="0"/>
            <a:ext cx="5657850" cy="2828925"/>
          </a:xfrm>
          <a:custGeom>
            <a:avLst/>
            <a:gdLst/>
            <a:ahLst/>
            <a:cxnLst/>
            <a:rect l="l" t="t" r="r" b="b"/>
            <a:pathLst>
              <a:path w="5657850" h="2828925">
                <a:moveTo>
                  <a:pt x="3528924" y="2752724"/>
                </a:moveTo>
                <a:lnTo>
                  <a:pt x="2128924" y="2752724"/>
                </a:lnTo>
                <a:lnTo>
                  <a:pt x="1952174" y="2701924"/>
                </a:lnTo>
                <a:lnTo>
                  <a:pt x="1908745" y="2676524"/>
                </a:lnTo>
                <a:lnTo>
                  <a:pt x="1780382" y="2638424"/>
                </a:lnTo>
                <a:lnTo>
                  <a:pt x="1738257" y="2613024"/>
                </a:lnTo>
                <a:lnTo>
                  <a:pt x="1696474" y="2600324"/>
                </a:lnTo>
                <a:lnTo>
                  <a:pt x="1655038" y="2574924"/>
                </a:lnTo>
                <a:lnTo>
                  <a:pt x="1613957" y="2562224"/>
                </a:lnTo>
                <a:lnTo>
                  <a:pt x="1573238" y="2536824"/>
                </a:lnTo>
                <a:lnTo>
                  <a:pt x="1532885" y="2524124"/>
                </a:lnTo>
                <a:lnTo>
                  <a:pt x="1453308" y="2473324"/>
                </a:lnTo>
                <a:lnTo>
                  <a:pt x="1414095" y="2460624"/>
                </a:lnTo>
                <a:lnTo>
                  <a:pt x="1336856" y="2409824"/>
                </a:lnTo>
                <a:lnTo>
                  <a:pt x="1261239" y="2359024"/>
                </a:lnTo>
                <a:lnTo>
                  <a:pt x="1187295" y="2308224"/>
                </a:lnTo>
                <a:lnTo>
                  <a:pt x="1115076" y="2257424"/>
                </a:lnTo>
                <a:lnTo>
                  <a:pt x="1044633" y="2206624"/>
                </a:lnTo>
                <a:lnTo>
                  <a:pt x="1010093" y="2168524"/>
                </a:lnTo>
                <a:lnTo>
                  <a:pt x="976016" y="2143124"/>
                </a:lnTo>
                <a:lnTo>
                  <a:pt x="942409" y="2117724"/>
                </a:lnTo>
                <a:lnTo>
                  <a:pt x="909278" y="2079624"/>
                </a:lnTo>
                <a:lnTo>
                  <a:pt x="876628" y="2054224"/>
                </a:lnTo>
                <a:lnTo>
                  <a:pt x="844467" y="2016124"/>
                </a:lnTo>
                <a:lnTo>
                  <a:pt x="812802" y="1990724"/>
                </a:lnTo>
                <a:lnTo>
                  <a:pt x="781637" y="1952624"/>
                </a:lnTo>
                <a:lnTo>
                  <a:pt x="750980" y="1927224"/>
                </a:lnTo>
                <a:lnTo>
                  <a:pt x="720838" y="1889124"/>
                </a:lnTo>
                <a:lnTo>
                  <a:pt x="691216" y="1863724"/>
                </a:lnTo>
                <a:lnTo>
                  <a:pt x="662120" y="1825624"/>
                </a:lnTo>
                <a:lnTo>
                  <a:pt x="633558" y="1787524"/>
                </a:lnTo>
                <a:lnTo>
                  <a:pt x="605536" y="1749424"/>
                </a:lnTo>
                <a:lnTo>
                  <a:pt x="578060" y="1724024"/>
                </a:lnTo>
                <a:lnTo>
                  <a:pt x="551136" y="1685924"/>
                </a:lnTo>
                <a:lnTo>
                  <a:pt x="524771" y="1647824"/>
                </a:lnTo>
                <a:lnTo>
                  <a:pt x="498971" y="1609724"/>
                </a:lnTo>
                <a:lnTo>
                  <a:pt x="473742" y="1571624"/>
                </a:lnTo>
                <a:lnTo>
                  <a:pt x="449091" y="1533524"/>
                </a:lnTo>
                <a:lnTo>
                  <a:pt x="425025" y="1495424"/>
                </a:lnTo>
                <a:lnTo>
                  <a:pt x="401550" y="1457324"/>
                </a:lnTo>
                <a:lnTo>
                  <a:pt x="378671" y="1419224"/>
                </a:lnTo>
                <a:lnTo>
                  <a:pt x="356396" y="1381124"/>
                </a:lnTo>
                <a:lnTo>
                  <a:pt x="334731" y="1343024"/>
                </a:lnTo>
                <a:lnTo>
                  <a:pt x="313682" y="1304924"/>
                </a:lnTo>
                <a:lnTo>
                  <a:pt x="293255" y="1266824"/>
                </a:lnTo>
                <a:lnTo>
                  <a:pt x="273458" y="1216024"/>
                </a:lnTo>
                <a:lnTo>
                  <a:pt x="254296" y="1177924"/>
                </a:lnTo>
                <a:lnTo>
                  <a:pt x="235776" y="1139824"/>
                </a:lnTo>
                <a:lnTo>
                  <a:pt x="217903" y="1101724"/>
                </a:lnTo>
                <a:lnTo>
                  <a:pt x="200686" y="1050924"/>
                </a:lnTo>
                <a:lnTo>
                  <a:pt x="184129" y="1012824"/>
                </a:lnTo>
                <a:lnTo>
                  <a:pt x="168239" y="974724"/>
                </a:lnTo>
                <a:lnTo>
                  <a:pt x="153023" y="923924"/>
                </a:lnTo>
                <a:lnTo>
                  <a:pt x="138488" y="885824"/>
                </a:lnTo>
                <a:lnTo>
                  <a:pt x="124638" y="835024"/>
                </a:lnTo>
                <a:lnTo>
                  <a:pt x="111481" y="796924"/>
                </a:lnTo>
                <a:lnTo>
                  <a:pt x="99024" y="746124"/>
                </a:lnTo>
                <a:lnTo>
                  <a:pt x="87272" y="708024"/>
                </a:lnTo>
                <a:lnTo>
                  <a:pt x="76232" y="657224"/>
                </a:lnTo>
                <a:lnTo>
                  <a:pt x="65910" y="619124"/>
                </a:lnTo>
                <a:lnTo>
                  <a:pt x="56313" y="568324"/>
                </a:lnTo>
                <a:lnTo>
                  <a:pt x="47448" y="530224"/>
                </a:lnTo>
                <a:lnTo>
                  <a:pt x="39319" y="479424"/>
                </a:lnTo>
                <a:lnTo>
                  <a:pt x="31935" y="428624"/>
                </a:lnTo>
                <a:lnTo>
                  <a:pt x="25300" y="390524"/>
                </a:lnTo>
                <a:lnTo>
                  <a:pt x="19422" y="339724"/>
                </a:lnTo>
                <a:lnTo>
                  <a:pt x="14308" y="288924"/>
                </a:lnTo>
                <a:lnTo>
                  <a:pt x="9962" y="250824"/>
                </a:lnTo>
                <a:lnTo>
                  <a:pt x="6393" y="200024"/>
                </a:lnTo>
                <a:lnTo>
                  <a:pt x="3605" y="149224"/>
                </a:lnTo>
                <a:lnTo>
                  <a:pt x="1606" y="98424"/>
                </a:lnTo>
                <a:lnTo>
                  <a:pt x="402" y="60324"/>
                </a:lnTo>
                <a:lnTo>
                  <a:pt x="0" y="9524"/>
                </a:lnTo>
                <a:lnTo>
                  <a:pt x="75" y="0"/>
                </a:lnTo>
                <a:lnTo>
                  <a:pt x="5657774" y="0"/>
                </a:lnTo>
                <a:lnTo>
                  <a:pt x="5657848" y="9524"/>
                </a:lnTo>
                <a:lnTo>
                  <a:pt x="5657446" y="60324"/>
                </a:lnTo>
                <a:lnTo>
                  <a:pt x="5656242" y="98424"/>
                </a:lnTo>
                <a:lnTo>
                  <a:pt x="5654243" y="149224"/>
                </a:lnTo>
                <a:lnTo>
                  <a:pt x="5651456" y="200024"/>
                </a:lnTo>
                <a:lnTo>
                  <a:pt x="5647886" y="250824"/>
                </a:lnTo>
                <a:lnTo>
                  <a:pt x="5643541" y="288924"/>
                </a:lnTo>
                <a:lnTo>
                  <a:pt x="5638426" y="339724"/>
                </a:lnTo>
                <a:lnTo>
                  <a:pt x="5632548" y="390524"/>
                </a:lnTo>
                <a:lnTo>
                  <a:pt x="5625914" y="428624"/>
                </a:lnTo>
                <a:lnTo>
                  <a:pt x="5618529" y="479424"/>
                </a:lnTo>
                <a:lnTo>
                  <a:pt x="5610401" y="530224"/>
                </a:lnTo>
                <a:lnTo>
                  <a:pt x="5601535" y="568324"/>
                </a:lnTo>
                <a:lnTo>
                  <a:pt x="5591938" y="619124"/>
                </a:lnTo>
                <a:lnTo>
                  <a:pt x="5581617" y="657224"/>
                </a:lnTo>
                <a:lnTo>
                  <a:pt x="5570577" y="708024"/>
                </a:lnTo>
                <a:lnTo>
                  <a:pt x="5558825" y="746124"/>
                </a:lnTo>
                <a:lnTo>
                  <a:pt x="5546367" y="796924"/>
                </a:lnTo>
                <a:lnTo>
                  <a:pt x="5533210" y="835024"/>
                </a:lnTo>
                <a:lnTo>
                  <a:pt x="5519361" y="885824"/>
                </a:lnTo>
                <a:lnTo>
                  <a:pt x="5504825" y="923924"/>
                </a:lnTo>
                <a:lnTo>
                  <a:pt x="5489609" y="974724"/>
                </a:lnTo>
                <a:lnTo>
                  <a:pt x="5473720" y="1012824"/>
                </a:lnTo>
                <a:lnTo>
                  <a:pt x="5457163" y="1050924"/>
                </a:lnTo>
                <a:lnTo>
                  <a:pt x="5439945" y="1101724"/>
                </a:lnTo>
                <a:lnTo>
                  <a:pt x="5422073" y="1139824"/>
                </a:lnTo>
                <a:lnTo>
                  <a:pt x="5403553" y="1177924"/>
                </a:lnTo>
                <a:lnTo>
                  <a:pt x="5384391" y="1216024"/>
                </a:lnTo>
                <a:lnTo>
                  <a:pt x="5364593" y="1266824"/>
                </a:lnTo>
                <a:lnTo>
                  <a:pt x="5344167" y="1304924"/>
                </a:lnTo>
                <a:lnTo>
                  <a:pt x="5323118" y="1343024"/>
                </a:lnTo>
                <a:lnTo>
                  <a:pt x="5301452" y="1381124"/>
                </a:lnTo>
                <a:lnTo>
                  <a:pt x="5279177" y="1419224"/>
                </a:lnTo>
                <a:lnTo>
                  <a:pt x="5256299" y="1457324"/>
                </a:lnTo>
                <a:lnTo>
                  <a:pt x="5232823" y="1495424"/>
                </a:lnTo>
                <a:lnTo>
                  <a:pt x="5208757" y="1533524"/>
                </a:lnTo>
                <a:lnTo>
                  <a:pt x="5184106" y="1571624"/>
                </a:lnTo>
                <a:lnTo>
                  <a:pt x="5158878" y="1609724"/>
                </a:lnTo>
                <a:lnTo>
                  <a:pt x="5133078" y="1647824"/>
                </a:lnTo>
                <a:lnTo>
                  <a:pt x="5106713" y="1685924"/>
                </a:lnTo>
                <a:lnTo>
                  <a:pt x="5079789" y="1724024"/>
                </a:lnTo>
                <a:lnTo>
                  <a:pt x="5052312" y="1749424"/>
                </a:lnTo>
                <a:lnTo>
                  <a:pt x="5024290" y="1787524"/>
                </a:lnTo>
                <a:lnTo>
                  <a:pt x="4995728" y="1825624"/>
                </a:lnTo>
                <a:lnTo>
                  <a:pt x="4966633" y="1863724"/>
                </a:lnTo>
                <a:lnTo>
                  <a:pt x="4937011" y="1889124"/>
                </a:lnTo>
                <a:lnTo>
                  <a:pt x="4906868" y="1927224"/>
                </a:lnTo>
                <a:lnTo>
                  <a:pt x="4876211" y="1952624"/>
                </a:lnTo>
                <a:lnTo>
                  <a:pt x="4845047" y="1990724"/>
                </a:lnTo>
                <a:lnTo>
                  <a:pt x="4813381" y="2016124"/>
                </a:lnTo>
                <a:lnTo>
                  <a:pt x="4781220" y="2054224"/>
                </a:lnTo>
                <a:lnTo>
                  <a:pt x="4748571" y="2079624"/>
                </a:lnTo>
                <a:lnTo>
                  <a:pt x="4715439" y="2117724"/>
                </a:lnTo>
                <a:lnTo>
                  <a:pt x="4681832" y="2143124"/>
                </a:lnTo>
                <a:lnTo>
                  <a:pt x="4647755" y="2168524"/>
                </a:lnTo>
                <a:lnTo>
                  <a:pt x="4613215" y="2206624"/>
                </a:lnTo>
                <a:lnTo>
                  <a:pt x="4542772" y="2257424"/>
                </a:lnTo>
                <a:lnTo>
                  <a:pt x="4470553" y="2308224"/>
                </a:lnTo>
                <a:lnTo>
                  <a:pt x="4396610" y="2359024"/>
                </a:lnTo>
                <a:lnTo>
                  <a:pt x="4320993" y="2409824"/>
                </a:lnTo>
                <a:lnTo>
                  <a:pt x="4243753" y="2460624"/>
                </a:lnTo>
                <a:lnTo>
                  <a:pt x="4204541" y="2473324"/>
                </a:lnTo>
                <a:lnTo>
                  <a:pt x="4124963" y="2524124"/>
                </a:lnTo>
                <a:lnTo>
                  <a:pt x="4084611" y="2536824"/>
                </a:lnTo>
                <a:lnTo>
                  <a:pt x="4043891" y="2562224"/>
                </a:lnTo>
                <a:lnTo>
                  <a:pt x="4002810" y="2574924"/>
                </a:lnTo>
                <a:lnTo>
                  <a:pt x="3961375" y="2600324"/>
                </a:lnTo>
                <a:lnTo>
                  <a:pt x="3919591" y="2613024"/>
                </a:lnTo>
                <a:lnTo>
                  <a:pt x="3877466" y="2638424"/>
                </a:lnTo>
                <a:lnTo>
                  <a:pt x="3749103" y="2676524"/>
                </a:lnTo>
                <a:lnTo>
                  <a:pt x="3705674" y="2701924"/>
                </a:lnTo>
                <a:lnTo>
                  <a:pt x="3528924" y="2752724"/>
                </a:lnTo>
                <a:close/>
              </a:path>
              <a:path w="5657850" h="2828925">
                <a:moveTo>
                  <a:pt x="3347625" y="2790824"/>
                </a:moveTo>
                <a:lnTo>
                  <a:pt x="2310224" y="2790824"/>
                </a:lnTo>
                <a:lnTo>
                  <a:pt x="2173839" y="2752724"/>
                </a:lnTo>
                <a:lnTo>
                  <a:pt x="3484010" y="2752724"/>
                </a:lnTo>
                <a:lnTo>
                  <a:pt x="3347625" y="2790824"/>
                </a:lnTo>
                <a:close/>
              </a:path>
              <a:path w="5657850" h="2828925">
                <a:moveTo>
                  <a:pt x="3208910" y="2816224"/>
                </a:moveTo>
                <a:lnTo>
                  <a:pt x="2448939" y="2816224"/>
                </a:lnTo>
                <a:lnTo>
                  <a:pt x="2356212" y="2790824"/>
                </a:lnTo>
                <a:lnTo>
                  <a:pt x="3301637" y="2790824"/>
                </a:lnTo>
                <a:lnTo>
                  <a:pt x="3208910" y="2816224"/>
                </a:lnTo>
                <a:close/>
              </a:path>
              <a:path w="5657850" h="2828925">
                <a:moveTo>
                  <a:pt x="3068038" y="2828924"/>
                </a:moveTo>
                <a:lnTo>
                  <a:pt x="2589811" y="2828924"/>
                </a:lnTo>
                <a:lnTo>
                  <a:pt x="2542625" y="2816224"/>
                </a:lnTo>
                <a:lnTo>
                  <a:pt x="3115224" y="2816224"/>
                </a:lnTo>
                <a:lnTo>
                  <a:pt x="3068038" y="2828924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8567820"/>
            <a:ext cx="1695450" cy="1719580"/>
          </a:xfrm>
          <a:custGeom>
            <a:avLst/>
            <a:gdLst/>
            <a:ahLst/>
            <a:cxnLst/>
            <a:rect l="l" t="t" r="r" b="b"/>
            <a:pathLst>
              <a:path w="1695450" h="1719579">
                <a:moveTo>
                  <a:pt x="1685048" y="1719179"/>
                </a:moveTo>
                <a:lnTo>
                  <a:pt x="0" y="1719179"/>
                </a:lnTo>
                <a:lnTo>
                  <a:pt x="0" y="7512"/>
                </a:lnTo>
                <a:lnTo>
                  <a:pt x="9024" y="6544"/>
                </a:lnTo>
                <a:lnTo>
                  <a:pt x="56333" y="2922"/>
                </a:lnTo>
                <a:lnTo>
                  <a:pt x="104029" y="734"/>
                </a:lnTo>
                <a:lnTo>
                  <a:pt x="152091" y="0"/>
                </a:lnTo>
                <a:lnTo>
                  <a:pt x="200153" y="734"/>
                </a:lnTo>
                <a:lnTo>
                  <a:pt x="247849" y="2922"/>
                </a:lnTo>
                <a:lnTo>
                  <a:pt x="295157" y="6544"/>
                </a:lnTo>
                <a:lnTo>
                  <a:pt x="342058" y="11577"/>
                </a:lnTo>
                <a:lnTo>
                  <a:pt x="388528" y="18000"/>
                </a:lnTo>
                <a:lnTo>
                  <a:pt x="434546" y="25793"/>
                </a:lnTo>
                <a:lnTo>
                  <a:pt x="480092" y="34933"/>
                </a:lnTo>
                <a:lnTo>
                  <a:pt x="525144" y="45399"/>
                </a:lnTo>
                <a:lnTo>
                  <a:pt x="569681" y="57170"/>
                </a:lnTo>
                <a:lnTo>
                  <a:pt x="613680" y="70225"/>
                </a:lnTo>
                <a:lnTo>
                  <a:pt x="657122" y="84542"/>
                </a:lnTo>
                <a:lnTo>
                  <a:pt x="699985" y="100100"/>
                </a:lnTo>
                <a:lnTo>
                  <a:pt x="742246" y="116878"/>
                </a:lnTo>
                <a:lnTo>
                  <a:pt x="783886" y="134853"/>
                </a:lnTo>
                <a:lnTo>
                  <a:pt x="824882" y="154006"/>
                </a:lnTo>
                <a:lnTo>
                  <a:pt x="865214" y="174314"/>
                </a:lnTo>
                <a:lnTo>
                  <a:pt x="904859" y="195757"/>
                </a:lnTo>
                <a:lnTo>
                  <a:pt x="943797" y="218312"/>
                </a:lnTo>
                <a:lnTo>
                  <a:pt x="982006" y="241959"/>
                </a:lnTo>
                <a:lnTo>
                  <a:pt x="1019465" y="266676"/>
                </a:lnTo>
                <a:lnTo>
                  <a:pt x="1056153" y="292441"/>
                </a:lnTo>
                <a:lnTo>
                  <a:pt x="1092048" y="319235"/>
                </a:lnTo>
                <a:lnTo>
                  <a:pt x="1127129" y="347034"/>
                </a:lnTo>
                <a:lnTo>
                  <a:pt x="1161374" y="375819"/>
                </a:lnTo>
                <a:lnTo>
                  <a:pt x="1194762" y="405567"/>
                </a:lnTo>
                <a:lnTo>
                  <a:pt x="1227273" y="436257"/>
                </a:lnTo>
                <a:lnTo>
                  <a:pt x="1258883" y="467868"/>
                </a:lnTo>
                <a:lnTo>
                  <a:pt x="1289574" y="500378"/>
                </a:lnTo>
                <a:lnTo>
                  <a:pt x="1319321" y="533766"/>
                </a:lnTo>
                <a:lnTo>
                  <a:pt x="1348106" y="568012"/>
                </a:lnTo>
                <a:lnTo>
                  <a:pt x="1375905" y="603092"/>
                </a:lnTo>
                <a:lnTo>
                  <a:pt x="1402699" y="638987"/>
                </a:lnTo>
                <a:lnTo>
                  <a:pt x="1428465" y="675675"/>
                </a:lnTo>
                <a:lnTo>
                  <a:pt x="1453182" y="713134"/>
                </a:lnTo>
                <a:lnTo>
                  <a:pt x="1476828" y="751343"/>
                </a:lnTo>
                <a:lnTo>
                  <a:pt x="1499384" y="790281"/>
                </a:lnTo>
                <a:lnTo>
                  <a:pt x="1520826" y="829926"/>
                </a:lnTo>
                <a:lnTo>
                  <a:pt x="1541134" y="870258"/>
                </a:lnTo>
                <a:lnTo>
                  <a:pt x="1560287" y="911254"/>
                </a:lnTo>
                <a:lnTo>
                  <a:pt x="1578263" y="952894"/>
                </a:lnTo>
                <a:lnTo>
                  <a:pt x="1595040" y="995155"/>
                </a:lnTo>
                <a:lnTo>
                  <a:pt x="1610598" y="1038018"/>
                </a:lnTo>
                <a:lnTo>
                  <a:pt x="1624915" y="1081460"/>
                </a:lnTo>
                <a:lnTo>
                  <a:pt x="1637970" y="1125460"/>
                </a:lnTo>
                <a:lnTo>
                  <a:pt x="1649741" y="1169996"/>
                </a:lnTo>
                <a:lnTo>
                  <a:pt x="1660207" y="1215048"/>
                </a:lnTo>
                <a:lnTo>
                  <a:pt x="1669347" y="1260594"/>
                </a:lnTo>
                <a:lnTo>
                  <a:pt x="1677140" y="1306613"/>
                </a:lnTo>
                <a:lnTo>
                  <a:pt x="1683563" y="1353083"/>
                </a:lnTo>
                <a:lnTo>
                  <a:pt x="1688596" y="1399983"/>
                </a:lnTo>
                <a:lnTo>
                  <a:pt x="1692218" y="1447291"/>
                </a:lnTo>
                <a:lnTo>
                  <a:pt x="1694406" y="1494987"/>
                </a:lnTo>
                <a:lnTo>
                  <a:pt x="1695141" y="1543049"/>
                </a:lnTo>
                <a:lnTo>
                  <a:pt x="1694406" y="1591112"/>
                </a:lnTo>
                <a:lnTo>
                  <a:pt x="1692218" y="1638808"/>
                </a:lnTo>
                <a:lnTo>
                  <a:pt x="1688596" y="1686116"/>
                </a:lnTo>
                <a:lnTo>
                  <a:pt x="1685048" y="1719179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206534" y="3314080"/>
            <a:ext cx="655320" cy="655320"/>
          </a:xfrm>
          <a:custGeom>
            <a:avLst/>
            <a:gdLst/>
            <a:ahLst/>
            <a:cxnLst/>
            <a:rect l="l" t="t" r="r" b="b"/>
            <a:pathLst>
              <a:path w="655320" h="655320">
                <a:moveTo>
                  <a:pt x="327444" y="654888"/>
                </a:moveTo>
                <a:lnTo>
                  <a:pt x="279056" y="651338"/>
                </a:lnTo>
                <a:lnTo>
                  <a:pt x="232873" y="641024"/>
                </a:lnTo>
                <a:lnTo>
                  <a:pt x="189401" y="624454"/>
                </a:lnTo>
                <a:lnTo>
                  <a:pt x="149147" y="602135"/>
                </a:lnTo>
                <a:lnTo>
                  <a:pt x="112616" y="574571"/>
                </a:lnTo>
                <a:lnTo>
                  <a:pt x="80316" y="542271"/>
                </a:lnTo>
                <a:lnTo>
                  <a:pt x="52753" y="505741"/>
                </a:lnTo>
                <a:lnTo>
                  <a:pt x="30433" y="465486"/>
                </a:lnTo>
                <a:lnTo>
                  <a:pt x="13863" y="422014"/>
                </a:lnTo>
                <a:lnTo>
                  <a:pt x="3550" y="375831"/>
                </a:lnTo>
                <a:lnTo>
                  <a:pt x="0" y="327442"/>
                </a:lnTo>
                <a:lnTo>
                  <a:pt x="3550" y="279056"/>
                </a:lnTo>
                <a:lnTo>
                  <a:pt x="13863" y="232873"/>
                </a:lnTo>
                <a:lnTo>
                  <a:pt x="30433" y="189401"/>
                </a:lnTo>
                <a:lnTo>
                  <a:pt x="52753" y="149147"/>
                </a:lnTo>
                <a:lnTo>
                  <a:pt x="80316" y="112616"/>
                </a:lnTo>
                <a:lnTo>
                  <a:pt x="112616" y="80316"/>
                </a:lnTo>
                <a:lnTo>
                  <a:pt x="149147" y="52753"/>
                </a:lnTo>
                <a:lnTo>
                  <a:pt x="189401" y="30433"/>
                </a:lnTo>
                <a:lnTo>
                  <a:pt x="232873" y="13863"/>
                </a:lnTo>
                <a:lnTo>
                  <a:pt x="279056" y="3550"/>
                </a:lnTo>
                <a:lnTo>
                  <a:pt x="327444" y="0"/>
                </a:lnTo>
                <a:lnTo>
                  <a:pt x="375831" y="3550"/>
                </a:lnTo>
                <a:lnTo>
                  <a:pt x="422014" y="13863"/>
                </a:lnTo>
                <a:lnTo>
                  <a:pt x="465486" y="30433"/>
                </a:lnTo>
                <a:lnTo>
                  <a:pt x="505740" y="52753"/>
                </a:lnTo>
                <a:lnTo>
                  <a:pt x="542271" y="80316"/>
                </a:lnTo>
                <a:lnTo>
                  <a:pt x="574571" y="112616"/>
                </a:lnTo>
                <a:lnTo>
                  <a:pt x="602135" y="149147"/>
                </a:lnTo>
                <a:lnTo>
                  <a:pt x="624454" y="189401"/>
                </a:lnTo>
                <a:lnTo>
                  <a:pt x="641024" y="232873"/>
                </a:lnTo>
                <a:lnTo>
                  <a:pt x="651337" y="279056"/>
                </a:lnTo>
                <a:lnTo>
                  <a:pt x="654888" y="327444"/>
                </a:lnTo>
                <a:lnTo>
                  <a:pt x="651337" y="375831"/>
                </a:lnTo>
                <a:lnTo>
                  <a:pt x="641024" y="422014"/>
                </a:lnTo>
                <a:lnTo>
                  <a:pt x="624454" y="465486"/>
                </a:lnTo>
                <a:lnTo>
                  <a:pt x="602135" y="505741"/>
                </a:lnTo>
                <a:lnTo>
                  <a:pt x="574571" y="542271"/>
                </a:lnTo>
                <a:lnTo>
                  <a:pt x="542271" y="574571"/>
                </a:lnTo>
                <a:lnTo>
                  <a:pt x="505740" y="602135"/>
                </a:lnTo>
                <a:lnTo>
                  <a:pt x="465486" y="624454"/>
                </a:lnTo>
                <a:lnTo>
                  <a:pt x="422014" y="641024"/>
                </a:lnTo>
                <a:lnTo>
                  <a:pt x="375831" y="651338"/>
                </a:lnTo>
                <a:lnTo>
                  <a:pt x="327444" y="654888"/>
                </a:lnTo>
                <a:close/>
              </a:path>
            </a:pathLst>
          </a:custGeom>
          <a:solidFill>
            <a:srgbClr val="123C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327499" y="518970"/>
            <a:ext cx="929640" cy="743585"/>
            <a:chOff x="327499" y="518970"/>
            <a:chExt cx="929640" cy="743585"/>
          </a:xfrm>
        </p:grpSpPr>
        <p:sp>
          <p:nvSpPr>
            <p:cNvPr id="7" name="object 7" descr=""/>
            <p:cNvSpPr/>
            <p:nvPr/>
          </p:nvSpPr>
          <p:spPr>
            <a:xfrm>
              <a:off x="511605" y="518970"/>
              <a:ext cx="745490" cy="743585"/>
            </a:xfrm>
            <a:custGeom>
              <a:avLst/>
              <a:gdLst/>
              <a:ahLst/>
              <a:cxnLst/>
              <a:rect l="l" t="t" r="r" b="b"/>
              <a:pathLst>
                <a:path w="745490" h="743585">
                  <a:moveTo>
                    <a:pt x="695321" y="557002"/>
                  </a:moveTo>
                  <a:lnTo>
                    <a:pt x="375073" y="557002"/>
                  </a:lnTo>
                  <a:lnTo>
                    <a:pt x="422793" y="550560"/>
                  </a:lnTo>
                  <a:lnTo>
                    <a:pt x="465448" y="532405"/>
                  </a:lnTo>
                  <a:lnTo>
                    <a:pt x="501633" y="504301"/>
                  </a:lnTo>
                  <a:lnTo>
                    <a:pt x="529945" y="468009"/>
                  </a:lnTo>
                  <a:lnTo>
                    <a:pt x="548978" y="425289"/>
                  </a:lnTo>
                  <a:lnTo>
                    <a:pt x="557329" y="377905"/>
                  </a:lnTo>
                  <a:lnTo>
                    <a:pt x="557329" y="364511"/>
                  </a:lnTo>
                  <a:lnTo>
                    <a:pt x="553257" y="314710"/>
                  </a:lnTo>
                  <a:lnTo>
                    <a:pt x="542963" y="267122"/>
                  </a:lnTo>
                  <a:lnTo>
                    <a:pt x="526813" y="222136"/>
                  </a:lnTo>
                  <a:lnTo>
                    <a:pt x="505172" y="180142"/>
                  </a:lnTo>
                  <a:lnTo>
                    <a:pt x="478407" y="141527"/>
                  </a:lnTo>
                  <a:lnTo>
                    <a:pt x="446882" y="106680"/>
                  </a:lnTo>
                  <a:lnTo>
                    <a:pt x="410965" y="75990"/>
                  </a:lnTo>
                  <a:lnTo>
                    <a:pt x="371021" y="49846"/>
                  </a:lnTo>
                  <a:lnTo>
                    <a:pt x="327416" y="28637"/>
                  </a:lnTo>
                  <a:lnTo>
                    <a:pt x="280515" y="12751"/>
                  </a:lnTo>
                  <a:lnTo>
                    <a:pt x="303126" y="7259"/>
                  </a:lnTo>
                  <a:lnTo>
                    <a:pt x="326147" y="3264"/>
                  </a:lnTo>
                  <a:lnTo>
                    <a:pt x="349585" y="825"/>
                  </a:lnTo>
                  <a:lnTo>
                    <a:pt x="373440" y="0"/>
                  </a:lnTo>
                  <a:lnTo>
                    <a:pt x="420048" y="2897"/>
                  </a:lnTo>
                  <a:lnTo>
                    <a:pt x="464933" y="11358"/>
                  </a:lnTo>
                  <a:lnTo>
                    <a:pt x="507746" y="25035"/>
                  </a:lnTo>
                  <a:lnTo>
                    <a:pt x="548139" y="43581"/>
                  </a:lnTo>
                  <a:lnTo>
                    <a:pt x="585761" y="66647"/>
                  </a:lnTo>
                  <a:lnTo>
                    <a:pt x="620265" y="93887"/>
                  </a:lnTo>
                  <a:lnTo>
                    <a:pt x="651300" y="124954"/>
                  </a:lnTo>
                  <a:lnTo>
                    <a:pt x="678519" y="159499"/>
                  </a:lnTo>
                  <a:lnTo>
                    <a:pt x="701571" y="197175"/>
                  </a:lnTo>
                  <a:lnTo>
                    <a:pt x="720108" y="237635"/>
                  </a:lnTo>
                  <a:lnTo>
                    <a:pt x="733781" y="280531"/>
                  </a:lnTo>
                  <a:lnTo>
                    <a:pt x="742241" y="325516"/>
                  </a:lnTo>
                  <a:lnTo>
                    <a:pt x="745138" y="372242"/>
                  </a:lnTo>
                  <a:lnTo>
                    <a:pt x="742251" y="418734"/>
                  </a:lnTo>
                  <a:lnTo>
                    <a:pt x="733818" y="463521"/>
                  </a:lnTo>
                  <a:lnTo>
                    <a:pt x="720186" y="506252"/>
                  </a:lnTo>
                  <a:lnTo>
                    <a:pt x="701701" y="546577"/>
                  </a:lnTo>
                  <a:lnTo>
                    <a:pt x="695321" y="557002"/>
                  </a:lnTo>
                  <a:close/>
                </a:path>
                <a:path w="745490" h="743585">
                  <a:moveTo>
                    <a:pt x="373985" y="743396"/>
                  </a:moveTo>
                  <a:lnTo>
                    <a:pt x="327182" y="740215"/>
                  </a:lnTo>
                  <a:lnTo>
                    <a:pt x="281604" y="731236"/>
                  </a:lnTo>
                  <a:lnTo>
                    <a:pt x="235358" y="716366"/>
                  </a:lnTo>
                  <a:lnTo>
                    <a:pt x="191844" y="695922"/>
                  </a:lnTo>
                  <a:lnTo>
                    <a:pt x="151545" y="670320"/>
                  </a:lnTo>
                  <a:lnTo>
                    <a:pt x="114945" y="639974"/>
                  </a:lnTo>
                  <a:lnTo>
                    <a:pt x="82524" y="605298"/>
                  </a:lnTo>
                  <a:lnTo>
                    <a:pt x="54765" y="566705"/>
                  </a:lnTo>
                  <a:lnTo>
                    <a:pt x="32151" y="524611"/>
                  </a:lnTo>
                  <a:lnTo>
                    <a:pt x="15164" y="479430"/>
                  </a:lnTo>
                  <a:lnTo>
                    <a:pt x="4286" y="431576"/>
                  </a:lnTo>
                  <a:lnTo>
                    <a:pt x="0" y="381462"/>
                  </a:lnTo>
                  <a:lnTo>
                    <a:pt x="0" y="364511"/>
                  </a:lnTo>
                  <a:lnTo>
                    <a:pt x="7895" y="316487"/>
                  </a:lnTo>
                  <a:lnTo>
                    <a:pt x="27169" y="273178"/>
                  </a:lnTo>
                  <a:lnTo>
                    <a:pt x="56189" y="236375"/>
                  </a:lnTo>
                  <a:lnTo>
                    <a:pt x="93320" y="207870"/>
                  </a:lnTo>
                  <a:lnTo>
                    <a:pt x="136927" y="189453"/>
                  </a:lnTo>
                  <a:lnTo>
                    <a:pt x="185377" y="182916"/>
                  </a:lnTo>
                  <a:lnTo>
                    <a:pt x="210671" y="184921"/>
                  </a:lnTo>
                  <a:lnTo>
                    <a:pt x="235437" y="190536"/>
                  </a:lnTo>
                  <a:lnTo>
                    <a:pt x="258958" y="199159"/>
                  </a:lnTo>
                  <a:lnTo>
                    <a:pt x="280516" y="210187"/>
                  </a:lnTo>
                  <a:lnTo>
                    <a:pt x="242973" y="239623"/>
                  </a:lnTo>
                  <a:lnTo>
                    <a:pt x="213785" y="277253"/>
                  </a:lnTo>
                  <a:lnTo>
                    <a:pt x="194867" y="321727"/>
                  </a:lnTo>
                  <a:lnTo>
                    <a:pt x="188135" y="371698"/>
                  </a:lnTo>
                  <a:lnTo>
                    <a:pt x="194799" y="421826"/>
                  </a:lnTo>
                  <a:lnTo>
                    <a:pt x="213649" y="466564"/>
                  </a:lnTo>
                  <a:lnTo>
                    <a:pt x="242973" y="504251"/>
                  </a:lnTo>
                  <a:lnTo>
                    <a:pt x="281060" y="533227"/>
                  </a:lnTo>
                  <a:lnTo>
                    <a:pt x="325372" y="551117"/>
                  </a:lnTo>
                  <a:lnTo>
                    <a:pt x="375073" y="557002"/>
                  </a:lnTo>
                  <a:lnTo>
                    <a:pt x="695321" y="557002"/>
                  </a:lnTo>
                  <a:lnTo>
                    <a:pt x="678708" y="584146"/>
                  </a:lnTo>
                  <a:lnTo>
                    <a:pt x="651554" y="618607"/>
                  </a:lnTo>
                  <a:lnTo>
                    <a:pt x="620583" y="649611"/>
                  </a:lnTo>
                  <a:lnTo>
                    <a:pt x="586142" y="676807"/>
                  </a:lnTo>
                  <a:lnTo>
                    <a:pt x="548576" y="699844"/>
                  </a:lnTo>
                  <a:lnTo>
                    <a:pt x="508232" y="718372"/>
                  </a:lnTo>
                  <a:lnTo>
                    <a:pt x="465455" y="732041"/>
                  </a:lnTo>
                  <a:lnTo>
                    <a:pt x="420590" y="740499"/>
                  </a:lnTo>
                  <a:lnTo>
                    <a:pt x="373985" y="743396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499" y="518970"/>
              <a:ext cx="742852" cy="742851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0891" y="0"/>
            <a:ext cx="6577107" cy="1028371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104" y="518971"/>
            <a:ext cx="745639" cy="74339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0891" y="3362533"/>
            <a:ext cx="104775" cy="104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0891" y="3905458"/>
            <a:ext cx="104775" cy="104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0891" y="4448383"/>
            <a:ext cx="104775" cy="1047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0891" y="4991308"/>
            <a:ext cx="104775" cy="1047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0891" y="6077158"/>
            <a:ext cx="104775" cy="10477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0891" y="6620083"/>
            <a:ext cx="104775" cy="10477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0891" y="7163008"/>
            <a:ext cx="104775" cy="10477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0891" y="7705933"/>
            <a:ext cx="104775" cy="104774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282437" y="1813569"/>
            <a:ext cx="4702810" cy="6667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750" spc="-10" b="1">
                <a:solidFill>
                  <a:srgbClr val="181818"/>
                </a:solidFill>
                <a:latin typeface="Tahoma"/>
                <a:cs typeface="Tahoma"/>
              </a:rPr>
              <a:t>Overview</a:t>
            </a:r>
            <a:endParaRPr sz="4750">
              <a:latin typeface="Tahoma"/>
              <a:cs typeface="Tahoma"/>
            </a:endParaRPr>
          </a:p>
          <a:p>
            <a:pPr marL="977265" marR="1033780">
              <a:lnSpc>
                <a:spcPct val="137000"/>
              </a:lnSpc>
              <a:spcBef>
                <a:spcPts val="3845"/>
              </a:spcBef>
            </a:pPr>
            <a:r>
              <a:rPr dirty="0" sz="2600" spc="-10">
                <a:solidFill>
                  <a:srgbClr val="181818"/>
                </a:solidFill>
                <a:latin typeface="Verdana"/>
                <a:cs typeface="Verdana"/>
              </a:rPr>
              <a:t>Introduction </a:t>
            </a:r>
            <a:r>
              <a:rPr dirty="0" sz="2600" spc="-90">
                <a:solidFill>
                  <a:srgbClr val="181818"/>
                </a:solidFill>
                <a:latin typeface="Verdana"/>
                <a:cs typeface="Verdana"/>
              </a:rPr>
              <a:t>Data</a:t>
            </a:r>
            <a:r>
              <a:rPr dirty="0" sz="2600" spc="-15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181818"/>
                </a:solidFill>
                <a:latin typeface="Verdana"/>
                <a:cs typeface="Verdana"/>
              </a:rPr>
              <a:t>Description</a:t>
            </a:r>
            <a:endParaRPr sz="2600">
              <a:latin typeface="Verdana"/>
              <a:cs typeface="Verdana"/>
            </a:endParaRPr>
          </a:p>
          <a:p>
            <a:pPr marL="977265" marR="365125">
              <a:lnSpc>
                <a:spcPct val="137000"/>
              </a:lnSpc>
            </a:pPr>
            <a:r>
              <a:rPr dirty="0" sz="2600">
                <a:solidFill>
                  <a:srgbClr val="181818"/>
                </a:solidFill>
                <a:latin typeface="Verdana"/>
                <a:cs typeface="Verdana"/>
              </a:rPr>
              <a:t>Problem</a:t>
            </a:r>
            <a:r>
              <a:rPr dirty="0" sz="2600" spc="-22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181818"/>
                </a:solidFill>
                <a:latin typeface="Verdana"/>
                <a:cs typeface="Verdana"/>
              </a:rPr>
              <a:t>Statement </a:t>
            </a:r>
            <a:r>
              <a:rPr dirty="0" sz="2600" spc="-90">
                <a:solidFill>
                  <a:srgbClr val="181818"/>
                </a:solidFill>
                <a:latin typeface="Verdana"/>
                <a:cs typeface="Verdana"/>
              </a:rPr>
              <a:t>Data</a:t>
            </a:r>
            <a:r>
              <a:rPr dirty="0" sz="2600" spc="-1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30">
                <a:solidFill>
                  <a:srgbClr val="181818"/>
                </a:solidFill>
                <a:latin typeface="Verdana"/>
                <a:cs typeface="Verdana"/>
              </a:rPr>
              <a:t>Cleaning</a:t>
            </a:r>
            <a:r>
              <a:rPr dirty="0" sz="2600" spc="-1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181818"/>
                </a:solidFill>
                <a:latin typeface="Verdana"/>
                <a:cs typeface="Verdana"/>
              </a:rPr>
              <a:t>and </a:t>
            </a:r>
            <a:r>
              <a:rPr dirty="0" sz="2600" spc="-10">
                <a:solidFill>
                  <a:srgbClr val="181818"/>
                </a:solidFill>
                <a:latin typeface="Verdana"/>
                <a:cs typeface="Verdana"/>
              </a:rPr>
              <a:t>Preparation </a:t>
            </a:r>
            <a:r>
              <a:rPr dirty="0" sz="2600" spc="-40">
                <a:solidFill>
                  <a:srgbClr val="181818"/>
                </a:solidFill>
                <a:latin typeface="Verdana"/>
                <a:cs typeface="Verdana"/>
              </a:rPr>
              <a:t>Dashboard</a:t>
            </a:r>
            <a:r>
              <a:rPr dirty="0" sz="2600" spc="-1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40">
                <a:solidFill>
                  <a:srgbClr val="181818"/>
                </a:solidFill>
                <a:latin typeface="Verdana"/>
                <a:cs typeface="Verdana"/>
              </a:rPr>
              <a:t>Overview </a:t>
            </a:r>
            <a:r>
              <a:rPr dirty="0" sz="2600" spc="-10">
                <a:solidFill>
                  <a:srgbClr val="181818"/>
                </a:solidFill>
                <a:latin typeface="Verdana"/>
                <a:cs typeface="Verdana"/>
              </a:rPr>
              <a:t>Dashboard</a:t>
            </a:r>
            <a:endParaRPr sz="2600">
              <a:latin typeface="Verdana"/>
              <a:cs typeface="Verdana"/>
            </a:endParaRPr>
          </a:p>
          <a:p>
            <a:pPr marL="977265" marR="5080">
              <a:lnSpc>
                <a:spcPct val="137000"/>
              </a:lnSpc>
            </a:pPr>
            <a:r>
              <a:rPr dirty="0" sz="2600" spc="-70">
                <a:solidFill>
                  <a:srgbClr val="181818"/>
                </a:solidFill>
                <a:latin typeface="Verdana"/>
                <a:cs typeface="Verdana"/>
              </a:rPr>
              <a:t>Key</a:t>
            </a:r>
            <a:r>
              <a:rPr dirty="0" sz="2600" spc="-1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181818"/>
                </a:solidFill>
                <a:latin typeface="Verdana"/>
                <a:cs typeface="Verdana"/>
              </a:rPr>
              <a:t>Insights </a:t>
            </a:r>
            <a:r>
              <a:rPr dirty="0" sz="2600" spc="-30">
                <a:solidFill>
                  <a:srgbClr val="181818"/>
                </a:solidFill>
                <a:latin typeface="Verdana"/>
                <a:cs typeface="Verdana"/>
              </a:rPr>
              <a:t>Recommendations</a:t>
            </a:r>
            <a:r>
              <a:rPr dirty="0" sz="2600" spc="-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181818"/>
                </a:solidFill>
                <a:latin typeface="Verdana"/>
                <a:cs typeface="Verdana"/>
              </a:rPr>
              <a:t>and </a:t>
            </a:r>
            <a:r>
              <a:rPr dirty="0" sz="2600">
                <a:solidFill>
                  <a:srgbClr val="181818"/>
                </a:solidFill>
                <a:latin typeface="Verdana"/>
                <a:cs typeface="Verdana"/>
              </a:rPr>
              <a:t>Actionable</a:t>
            </a:r>
            <a:r>
              <a:rPr dirty="0" sz="2600" spc="-17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181818"/>
                </a:solidFill>
                <a:latin typeface="Verdana"/>
                <a:cs typeface="Verdana"/>
              </a:rPr>
              <a:t>Insights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176230" y="3009465"/>
            <a:ext cx="468630" cy="219710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600" spc="60" b="1">
                <a:solidFill>
                  <a:srgbClr val="181818"/>
                </a:solidFill>
                <a:latin typeface="Tahoma"/>
                <a:cs typeface="Tahoma"/>
              </a:rPr>
              <a:t>03</a:t>
            </a:r>
            <a:endParaRPr sz="26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1155"/>
              </a:spcBef>
            </a:pPr>
            <a:r>
              <a:rPr dirty="0" sz="2600" spc="35" b="1">
                <a:solidFill>
                  <a:srgbClr val="181818"/>
                </a:solidFill>
                <a:latin typeface="Tahoma"/>
                <a:cs typeface="Tahoma"/>
              </a:rPr>
              <a:t>04</a:t>
            </a:r>
            <a:endParaRPr sz="2600">
              <a:latin typeface="Tahoma"/>
              <a:cs typeface="Tahoma"/>
            </a:endParaRPr>
          </a:p>
          <a:p>
            <a:pPr marL="14604">
              <a:lnSpc>
                <a:spcPct val="100000"/>
              </a:lnSpc>
              <a:spcBef>
                <a:spcPts val="1155"/>
              </a:spcBef>
            </a:pPr>
            <a:r>
              <a:rPr dirty="0" sz="2600" spc="55" b="1">
                <a:solidFill>
                  <a:srgbClr val="181818"/>
                </a:solidFill>
                <a:latin typeface="Tahoma"/>
                <a:cs typeface="Tahoma"/>
              </a:rPr>
              <a:t>05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600" spc="60" b="1">
                <a:solidFill>
                  <a:srgbClr val="181818"/>
                </a:solidFill>
                <a:latin typeface="Tahoma"/>
                <a:cs typeface="Tahoma"/>
              </a:rPr>
              <a:t>06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174296" y="5724089"/>
            <a:ext cx="470534" cy="219710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250"/>
              </a:spcBef>
            </a:pPr>
            <a:r>
              <a:rPr dirty="0" sz="2600" spc="-25" b="1">
                <a:solidFill>
                  <a:srgbClr val="181818"/>
                </a:solidFill>
                <a:latin typeface="Tahoma"/>
                <a:cs typeface="Tahoma"/>
              </a:rPr>
              <a:t>07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600" spc="60" b="1">
                <a:solidFill>
                  <a:srgbClr val="181818"/>
                </a:solidFill>
                <a:latin typeface="Tahoma"/>
                <a:cs typeface="Tahoma"/>
              </a:rPr>
              <a:t>08</a:t>
            </a:r>
            <a:endParaRPr sz="2600">
              <a:latin typeface="Tahoma"/>
              <a:cs typeface="Tahoma"/>
            </a:endParaRPr>
          </a:p>
          <a:p>
            <a:pPr marL="14604">
              <a:lnSpc>
                <a:spcPct val="100000"/>
              </a:lnSpc>
              <a:spcBef>
                <a:spcPts val="1155"/>
              </a:spcBef>
            </a:pPr>
            <a:r>
              <a:rPr dirty="0" sz="2600" spc="60" b="1">
                <a:solidFill>
                  <a:srgbClr val="181818"/>
                </a:solidFill>
                <a:latin typeface="Tahoma"/>
                <a:cs typeface="Tahoma"/>
              </a:rPr>
              <a:t>09</a:t>
            </a:r>
            <a:endParaRPr sz="2600">
              <a:latin typeface="Tahoma"/>
              <a:cs typeface="Tahoma"/>
            </a:endParaRPr>
          </a:p>
          <a:p>
            <a:pPr marL="157480">
              <a:lnSpc>
                <a:spcPct val="100000"/>
              </a:lnSpc>
              <a:spcBef>
                <a:spcPts val="1155"/>
              </a:spcBef>
            </a:pPr>
            <a:r>
              <a:rPr dirty="0" sz="2600" spc="-509" b="1">
                <a:solidFill>
                  <a:srgbClr val="181818"/>
                </a:solidFill>
                <a:latin typeface="Tahoma"/>
                <a:cs typeface="Tahoma"/>
              </a:rPr>
              <a:t>11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1475">
              <a:lnSpc>
                <a:spcPct val="100000"/>
              </a:lnSpc>
              <a:spcBef>
                <a:spcPts val="105"/>
              </a:spcBef>
            </a:pPr>
            <a:r>
              <a:rPr dirty="0" sz="3150" spc="-100"/>
              <a:t>AnalyticaLab</a:t>
            </a:r>
            <a:endParaRPr sz="31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2791" y="7419950"/>
            <a:ext cx="12706349" cy="11810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11"/>
            <a:ext cx="18282920" cy="9092565"/>
          </a:xfrm>
          <a:custGeom>
            <a:avLst/>
            <a:gdLst/>
            <a:ahLst/>
            <a:cxnLst/>
            <a:rect l="l" t="t" r="r" b="b"/>
            <a:pathLst>
              <a:path w="18282920" h="9092565">
                <a:moveTo>
                  <a:pt x="18282323" y="0"/>
                </a:moveTo>
                <a:lnTo>
                  <a:pt x="0" y="0"/>
                </a:lnTo>
                <a:lnTo>
                  <a:pt x="0" y="4491621"/>
                </a:lnTo>
                <a:lnTo>
                  <a:pt x="2757817" y="4491621"/>
                </a:lnTo>
                <a:lnTo>
                  <a:pt x="2757817" y="8853957"/>
                </a:lnTo>
                <a:lnTo>
                  <a:pt x="2762427" y="8900630"/>
                </a:lnTo>
                <a:lnTo>
                  <a:pt x="2775940" y="8945093"/>
                </a:lnTo>
                <a:lnTo>
                  <a:pt x="2797822" y="8986075"/>
                </a:lnTo>
                <a:lnTo>
                  <a:pt x="2827553" y="9022347"/>
                </a:lnTo>
                <a:lnTo>
                  <a:pt x="2863824" y="9052077"/>
                </a:lnTo>
                <a:lnTo>
                  <a:pt x="2904807" y="9073959"/>
                </a:lnTo>
                <a:lnTo>
                  <a:pt x="2949270" y="9087472"/>
                </a:lnTo>
                <a:lnTo>
                  <a:pt x="2995930" y="9092082"/>
                </a:lnTo>
                <a:lnTo>
                  <a:pt x="15251037" y="9092082"/>
                </a:lnTo>
                <a:lnTo>
                  <a:pt x="15297709" y="9087472"/>
                </a:lnTo>
                <a:lnTo>
                  <a:pt x="15342159" y="9073959"/>
                </a:lnTo>
                <a:lnTo>
                  <a:pt x="15383142" y="9052077"/>
                </a:lnTo>
                <a:lnTo>
                  <a:pt x="15419413" y="9022347"/>
                </a:lnTo>
                <a:lnTo>
                  <a:pt x="15449157" y="8986075"/>
                </a:lnTo>
                <a:lnTo>
                  <a:pt x="15471039" y="8945093"/>
                </a:lnTo>
                <a:lnTo>
                  <a:pt x="15484539" y="8900630"/>
                </a:lnTo>
                <a:lnTo>
                  <a:pt x="15489162" y="8853957"/>
                </a:lnTo>
                <a:lnTo>
                  <a:pt x="15489162" y="4491621"/>
                </a:lnTo>
                <a:lnTo>
                  <a:pt x="18282323" y="4491621"/>
                </a:lnTo>
                <a:lnTo>
                  <a:pt x="18282323" y="0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247271" y="9363075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63723" y="327444"/>
                </a:moveTo>
                <a:lnTo>
                  <a:pt x="120198" y="321595"/>
                </a:lnTo>
                <a:lnTo>
                  <a:pt x="81088" y="305091"/>
                </a:lnTo>
                <a:lnTo>
                  <a:pt x="47952" y="279491"/>
                </a:lnTo>
                <a:lnTo>
                  <a:pt x="22352" y="246355"/>
                </a:lnTo>
                <a:lnTo>
                  <a:pt x="5848" y="207245"/>
                </a:lnTo>
                <a:lnTo>
                  <a:pt x="0" y="163720"/>
                </a:lnTo>
                <a:lnTo>
                  <a:pt x="5848" y="120198"/>
                </a:lnTo>
                <a:lnTo>
                  <a:pt x="22352" y="81088"/>
                </a:lnTo>
                <a:lnTo>
                  <a:pt x="47952" y="47953"/>
                </a:lnTo>
                <a:lnTo>
                  <a:pt x="81088" y="22352"/>
                </a:lnTo>
                <a:lnTo>
                  <a:pt x="120198" y="5848"/>
                </a:lnTo>
                <a:lnTo>
                  <a:pt x="163722" y="0"/>
                </a:lnTo>
                <a:lnTo>
                  <a:pt x="207246" y="5848"/>
                </a:lnTo>
                <a:lnTo>
                  <a:pt x="246355" y="22352"/>
                </a:lnTo>
                <a:lnTo>
                  <a:pt x="279490" y="47953"/>
                </a:lnTo>
                <a:lnTo>
                  <a:pt x="305091" y="81088"/>
                </a:lnTo>
                <a:lnTo>
                  <a:pt x="321595" y="120198"/>
                </a:lnTo>
                <a:lnTo>
                  <a:pt x="327443" y="163722"/>
                </a:lnTo>
                <a:lnTo>
                  <a:pt x="321595" y="207245"/>
                </a:lnTo>
                <a:lnTo>
                  <a:pt x="305091" y="246355"/>
                </a:lnTo>
                <a:lnTo>
                  <a:pt x="279490" y="279491"/>
                </a:lnTo>
                <a:lnTo>
                  <a:pt x="246355" y="305091"/>
                </a:lnTo>
                <a:lnTo>
                  <a:pt x="207246" y="321595"/>
                </a:lnTo>
                <a:lnTo>
                  <a:pt x="163723" y="327444"/>
                </a:lnTo>
                <a:close/>
              </a:path>
            </a:pathLst>
          </a:custGeom>
          <a:solidFill>
            <a:srgbClr val="123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781456" y="9363075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63723" y="327444"/>
                </a:moveTo>
                <a:lnTo>
                  <a:pt x="120198" y="321595"/>
                </a:lnTo>
                <a:lnTo>
                  <a:pt x="81088" y="305091"/>
                </a:lnTo>
                <a:lnTo>
                  <a:pt x="47952" y="279491"/>
                </a:lnTo>
                <a:lnTo>
                  <a:pt x="22352" y="246355"/>
                </a:lnTo>
                <a:lnTo>
                  <a:pt x="5848" y="207245"/>
                </a:lnTo>
                <a:lnTo>
                  <a:pt x="0" y="163720"/>
                </a:lnTo>
                <a:lnTo>
                  <a:pt x="5848" y="120198"/>
                </a:lnTo>
                <a:lnTo>
                  <a:pt x="22352" y="81088"/>
                </a:lnTo>
                <a:lnTo>
                  <a:pt x="47952" y="47953"/>
                </a:lnTo>
                <a:lnTo>
                  <a:pt x="81088" y="22352"/>
                </a:lnTo>
                <a:lnTo>
                  <a:pt x="120198" y="5848"/>
                </a:lnTo>
                <a:lnTo>
                  <a:pt x="163722" y="0"/>
                </a:lnTo>
                <a:lnTo>
                  <a:pt x="207245" y="5848"/>
                </a:lnTo>
                <a:lnTo>
                  <a:pt x="246355" y="22352"/>
                </a:lnTo>
                <a:lnTo>
                  <a:pt x="279490" y="47953"/>
                </a:lnTo>
                <a:lnTo>
                  <a:pt x="305091" y="81088"/>
                </a:lnTo>
                <a:lnTo>
                  <a:pt x="321595" y="120198"/>
                </a:lnTo>
                <a:lnTo>
                  <a:pt x="327443" y="163722"/>
                </a:lnTo>
                <a:lnTo>
                  <a:pt x="321595" y="207245"/>
                </a:lnTo>
                <a:lnTo>
                  <a:pt x="305091" y="246355"/>
                </a:lnTo>
                <a:lnTo>
                  <a:pt x="279490" y="279491"/>
                </a:lnTo>
                <a:lnTo>
                  <a:pt x="246355" y="305091"/>
                </a:lnTo>
                <a:lnTo>
                  <a:pt x="207245" y="321595"/>
                </a:lnTo>
                <a:lnTo>
                  <a:pt x="163723" y="327444"/>
                </a:lnTo>
                <a:close/>
              </a:path>
            </a:pathLst>
          </a:custGeom>
          <a:solidFill>
            <a:srgbClr val="123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5295071" y="9363075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63723" y="327444"/>
                </a:moveTo>
                <a:lnTo>
                  <a:pt x="120198" y="321595"/>
                </a:lnTo>
                <a:lnTo>
                  <a:pt x="81088" y="305091"/>
                </a:lnTo>
                <a:lnTo>
                  <a:pt x="47952" y="279491"/>
                </a:lnTo>
                <a:lnTo>
                  <a:pt x="22352" y="246355"/>
                </a:lnTo>
                <a:lnTo>
                  <a:pt x="5848" y="207245"/>
                </a:lnTo>
                <a:lnTo>
                  <a:pt x="0" y="163720"/>
                </a:lnTo>
                <a:lnTo>
                  <a:pt x="5848" y="120198"/>
                </a:lnTo>
                <a:lnTo>
                  <a:pt x="22352" y="81088"/>
                </a:lnTo>
                <a:lnTo>
                  <a:pt x="47952" y="47953"/>
                </a:lnTo>
                <a:lnTo>
                  <a:pt x="81088" y="22352"/>
                </a:lnTo>
                <a:lnTo>
                  <a:pt x="120198" y="5848"/>
                </a:lnTo>
                <a:lnTo>
                  <a:pt x="163722" y="0"/>
                </a:lnTo>
                <a:lnTo>
                  <a:pt x="207245" y="5848"/>
                </a:lnTo>
                <a:lnTo>
                  <a:pt x="246355" y="22352"/>
                </a:lnTo>
                <a:lnTo>
                  <a:pt x="279490" y="47953"/>
                </a:lnTo>
                <a:lnTo>
                  <a:pt x="305091" y="81088"/>
                </a:lnTo>
                <a:lnTo>
                  <a:pt x="321595" y="120198"/>
                </a:lnTo>
                <a:lnTo>
                  <a:pt x="327443" y="163722"/>
                </a:lnTo>
                <a:lnTo>
                  <a:pt x="321595" y="207245"/>
                </a:lnTo>
                <a:lnTo>
                  <a:pt x="305091" y="246355"/>
                </a:lnTo>
                <a:lnTo>
                  <a:pt x="279490" y="279491"/>
                </a:lnTo>
                <a:lnTo>
                  <a:pt x="246355" y="305091"/>
                </a:lnTo>
                <a:lnTo>
                  <a:pt x="207245" y="321595"/>
                </a:lnTo>
                <a:lnTo>
                  <a:pt x="163723" y="327444"/>
                </a:lnTo>
                <a:close/>
              </a:path>
            </a:pathLst>
          </a:custGeom>
          <a:solidFill>
            <a:srgbClr val="123C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18284825" cy="4524375"/>
            <a:chOff x="0" y="0"/>
            <a:chExt cx="18284825" cy="452437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34474" cy="44957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3746" y="28575"/>
              <a:ext cx="9150876" cy="449579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3555902" y="4715672"/>
            <a:ext cx="11176635" cy="398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2700"/>
              </a:lnSpc>
              <a:spcBef>
                <a:spcPts val="95"/>
              </a:spcBef>
            </a:pP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450" spc="-12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initiated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request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Claire,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Call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Centre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Manager</a:t>
            </a:r>
            <a:r>
              <a:rPr dirty="0" sz="2450" spc="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dirty="0" sz="2450" spc="4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b="1">
                <a:solidFill>
                  <a:srgbClr val="FFFFFF"/>
                </a:solidFill>
                <a:latin typeface="Tahoma"/>
                <a:cs typeface="Tahoma"/>
              </a:rPr>
              <a:t>PhoneNow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450" spc="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50" spc="4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aim</a:t>
            </a:r>
            <a:r>
              <a:rPr dirty="0" sz="2450" spc="4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50" spc="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providing</a:t>
            </a:r>
            <a:r>
              <a:rPr dirty="0" sz="2450" spc="4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transparency</a:t>
            </a:r>
            <a:r>
              <a:rPr dirty="0" sz="2450" spc="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actionable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45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dirty="0" sz="245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call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35">
                <a:solidFill>
                  <a:srgbClr val="FFFFFF"/>
                </a:solidFill>
                <a:latin typeface="Verdana"/>
                <a:cs typeface="Verdana"/>
              </a:rPr>
              <a:t>center.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5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objective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24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24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dashboard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3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4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visualizes</a:t>
            </a:r>
            <a:r>
              <a:rPr dirty="0" sz="24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critical</a:t>
            </a:r>
            <a:r>
              <a:rPr dirty="0" sz="24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related</a:t>
            </a:r>
            <a:r>
              <a:rPr dirty="0" sz="24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call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center</a:t>
            </a:r>
            <a:r>
              <a:rPr dirty="0" sz="2450" spc="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operations,</a:t>
            </a:r>
            <a:r>
              <a:rPr dirty="0" sz="2450" spc="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allowing</a:t>
            </a:r>
            <a:r>
              <a:rPr dirty="0" sz="2450" spc="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2450" spc="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50" spc="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easily</a:t>
            </a:r>
            <a:r>
              <a:rPr dirty="0" sz="2450" spc="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interpret</a:t>
            </a:r>
            <a:r>
              <a:rPr dirty="0" sz="2450" spc="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long-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term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trends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both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agent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45">
                <a:solidFill>
                  <a:srgbClr val="FFFFFF"/>
                </a:solidFill>
                <a:latin typeface="Verdana"/>
                <a:cs typeface="Verdana"/>
              </a:rPr>
              <a:t>behavior.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3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Power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BI,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dashboard</a:t>
            </a:r>
            <a:r>
              <a:rPr dirty="0" sz="2450" spc="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enables</a:t>
            </a:r>
            <a:r>
              <a:rPr dirty="0" sz="2450" spc="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clear</a:t>
            </a:r>
            <a:r>
              <a:rPr dirty="0" sz="2450" spc="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r>
              <a:rPr dirty="0" sz="2450" spc="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50" spc="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50" spc="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data,</a:t>
            </a:r>
            <a:r>
              <a:rPr dirty="0" sz="2450" spc="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facilitating</a:t>
            </a:r>
            <a:r>
              <a:rPr dirty="0" sz="2450" spc="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informed </a:t>
            </a:r>
            <a:r>
              <a:rPr dirty="0" sz="2450" spc="-30">
                <a:solidFill>
                  <a:srgbClr val="FFFFFF"/>
                </a:solidFill>
                <a:latin typeface="Verdana"/>
                <a:cs typeface="Verdana"/>
              </a:rPr>
              <a:t>decision-</a:t>
            </a:r>
            <a:r>
              <a:rPr dirty="0" sz="2450" spc="-10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dirty="0" sz="24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6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35">
                <a:solidFill>
                  <a:srgbClr val="FFFFFF"/>
                </a:solidFill>
                <a:latin typeface="Verdana"/>
                <a:cs typeface="Verdana"/>
              </a:rPr>
              <a:t>operational</a:t>
            </a:r>
            <a:r>
              <a:rPr dirty="0" sz="24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improvements.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565010" y="3167764"/>
            <a:ext cx="5117465" cy="10687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850" spc="-330" b="1">
                <a:solidFill>
                  <a:srgbClr val="FDFAFA"/>
                </a:solidFill>
                <a:latin typeface="Tahoma"/>
                <a:cs typeface="Tahoma"/>
              </a:rPr>
              <a:t>Introduction</a:t>
            </a:r>
            <a:endParaRPr sz="685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27499" y="9363075"/>
            <a:ext cx="798830" cy="638810"/>
            <a:chOff x="327499" y="9363075"/>
            <a:chExt cx="798830" cy="638810"/>
          </a:xfrm>
        </p:grpSpPr>
        <p:sp>
          <p:nvSpPr>
            <p:cNvPr id="14" name="object 14" descr=""/>
            <p:cNvSpPr/>
            <p:nvPr/>
          </p:nvSpPr>
          <p:spPr>
            <a:xfrm>
              <a:off x="485657" y="9363075"/>
              <a:ext cx="640715" cy="638810"/>
            </a:xfrm>
            <a:custGeom>
              <a:avLst/>
              <a:gdLst/>
              <a:ahLst/>
              <a:cxnLst/>
              <a:rect l="l" t="t" r="r" b="b"/>
              <a:pathLst>
                <a:path w="640715" h="638809">
                  <a:moveTo>
                    <a:pt x="596986" y="478498"/>
                  </a:moveTo>
                  <a:lnTo>
                    <a:pt x="322210" y="478498"/>
                  </a:lnTo>
                  <a:lnTo>
                    <a:pt x="370919" y="470600"/>
                  </a:lnTo>
                  <a:lnTo>
                    <a:pt x="413016" y="448651"/>
                  </a:lnTo>
                  <a:lnTo>
                    <a:pt x="446414" y="415265"/>
                  </a:lnTo>
                  <a:lnTo>
                    <a:pt x="469030" y="373057"/>
                  </a:lnTo>
                  <a:lnTo>
                    <a:pt x="478778" y="324642"/>
                  </a:lnTo>
                  <a:lnTo>
                    <a:pt x="478778" y="313136"/>
                  </a:lnTo>
                  <a:lnTo>
                    <a:pt x="474556" y="265712"/>
                  </a:lnTo>
                  <a:lnTo>
                    <a:pt x="463778" y="220681"/>
                  </a:lnTo>
                  <a:lnTo>
                    <a:pt x="446875" y="178501"/>
                  </a:lnTo>
                  <a:lnTo>
                    <a:pt x="424278" y="139631"/>
                  </a:lnTo>
                  <a:lnTo>
                    <a:pt x="396419" y="104528"/>
                  </a:lnTo>
                  <a:lnTo>
                    <a:pt x="363728" y="73651"/>
                  </a:lnTo>
                  <a:lnTo>
                    <a:pt x="326637" y="47457"/>
                  </a:lnTo>
                  <a:lnTo>
                    <a:pt x="285577" y="26406"/>
                  </a:lnTo>
                  <a:lnTo>
                    <a:pt x="240979" y="10954"/>
                  </a:lnTo>
                  <a:lnTo>
                    <a:pt x="260403" y="6236"/>
                  </a:lnTo>
                  <a:lnTo>
                    <a:pt x="280180" y="2804"/>
                  </a:lnTo>
                  <a:lnTo>
                    <a:pt x="300314" y="709"/>
                  </a:lnTo>
                  <a:lnTo>
                    <a:pt x="320807" y="0"/>
                  </a:lnTo>
                  <a:lnTo>
                    <a:pt x="367976" y="3463"/>
                  </a:lnTo>
                  <a:lnTo>
                    <a:pt x="413001" y="13527"/>
                  </a:lnTo>
                  <a:lnTo>
                    <a:pt x="455388" y="29697"/>
                  </a:lnTo>
                  <a:lnTo>
                    <a:pt x="494642" y="51481"/>
                  </a:lnTo>
                  <a:lnTo>
                    <a:pt x="530268" y="78387"/>
                  </a:lnTo>
                  <a:lnTo>
                    <a:pt x="561771" y="109921"/>
                  </a:lnTo>
                  <a:lnTo>
                    <a:pt x="588656" y="145592"/>
                  </a:lnTo>
                  <a:lnTo>
                    <a:pt x="610428" y="184905"/>
                  </a:lnTo>
                  <a:lnTo>
                    <a:pt x="626592" y="227369"/>
                  </a:lnTo>
                  <a:lnTo>
                    <a:pt x="636654" y="272491"/>
                  </a:lnTo>
                  <a:lnTo>
                    <a:pt x="640118" y="319778"/>
                  </a:lnTo>
                  <a:lnTo>
                    <a:pt x="636665" y="366830"/>
                  </a:lnTo>
                  <a:lnTo>
                    <a:pt x="626636" y="411760"/>
                  </a:lnTo>
                  <a:lnTo>
                    <a:pt x="610518" y="454071"/>
                  </a:lnTo>
                  <a:lnTo>
                    <a:pt x="596986" y="478498"/>
                  </a:lnTo>
                  <a:close/>
                </a:path>
                <a:path w="640715" h="638809">
                  <a:moveTo>
                    <a:pt x="321275" y="638621"/>
                  </a:moveTo>
                  <a:lnTo>
                    <a:pt x="281069" y="635889"/>
                  </a:lnTo>
                  <a:lnTo>
                    <a:pt x="241915" y="628175"/>
                  </a:lnTo>
                  <a:lnTo>
                    <a:pt x="197909" y="613679"/>
                  </a:lnTo>
                  <a:lnTo>
                    <a:pt x="156859" y="593321"/>
                  </a:lnTo>
                  <a:lnTo>
                    <a:pt x="119332" y="567590"/>
                  </a:lnTo>
                  <a:lnTo>
                    <a:pt x="85898" y="536974"/>
                  </a:lnTo>
                  <a:lnTo>
                    <a:pt x="57124" y="501961"/>
                  </a:lnTo>
                  <a:lnTo>
                    <a:pt x="33578" y="463038"/>
                  </a:lnTo>
                  <a:lnTo>
                    <a:pt x="15830" y="420695"/>
                  </a:lnTo>
                  <a:lnTo>
                    <a:pt x="4448" y="375419"/>
                  </a:lnTo>
                  <a:lnTo>
                    <a:pt x="0" y="327698"/>
                  </a:lnTo>
                  <a:lnTo>
                    <a:pt x="0" y="313136"/>
                  </a:lnTo>
                  <a:lnTo>
                    <a:pt x="9356" y="264067"/>
                  </a:lnTo>
                  <a:lnTo>
                    <a:pt x="32386" y="221273"/>
                  </a:lnTo>
                  <a:lnTo>
                    <a:pt x="66662" y="187414"/>
                  </a:lnTo>
                  <a:lnTo>
                    <a:pt x="109758" y="165148"/>
                  </a:lnTo>
                  <a:lnTo>
                    <a:pt x="159249" y="157135"/>
                  </a:lnTo>
                  <a:lnTo>
                    <a:pt x="180978" y="158858"/>
                  </a:lnTo>
                  <a:lnTo>
                    <a:pt x="202254" y="163682"/>
                  </a:lnTo>
                  <a:lnTo>
                    <a:pt x="222460" y="171089"/>
                  </a:lnTo>
                  <a:lnTo>
                    <a:pt x="240979" y="180563"/>
                  </a:lnTo>
                  <a:lnTo>
                    <a:pt x="208728" y="205851"/>
                  </a:lnTo>
                  <a:lnTo>
                    <a:pt x="183654" y="238176"/>
                  </a:lnTo>
                  <a:lnTo>
                    <a:pt x="167402" y="276382"/>
                  </a:lnTo>
                  <a:lnTo>
                    <a:pt x="161619" y="319310"/>
                  </a:lnTo>
                  <a:lnTo>
                    <a:pt x="167344" y="362373"/>
                  </a:lnTo>
                  <a:lnTo>
                    <a:pt x="183537" y="400806"/>
                  </a:lnTo>
                  <a:lnTo>
                    <a:pt x="208728" y="433182"/>
                  </a:lnTo>
                  <a:lnTo>
                    <a:pt x="241447" y="458073"/>
                  </a:lnTo>
                  <a:lnTo>
                    <a:pt x="279513" y="473442"/>
                  </a:lnTo>
                  <a:lnTo>
                    <a:pt x="322210" y="478498"/>
                  </a:lnTo>
                  <a:lnTo>
                    <a:pt x="596986" y="478498"/>
                  </a:lnTo>
                  <a:lnTo>
                    <a:pt x="588804" y="493266"/>
                  </a:lnTo>
                  <a:lnTo>
                    <a:pt x="561984" y="528847"/>
                  </a:lnTo>
                  <a:lnTo>
                    <a:pt x="530546" y="560318"/>
                  </a:lnTo>
                  <a:lnTo>
                    <a:pt x="494983" y="587182"/>
                  </a:lnTo>
                  <a:lnTo>
                    <a:pt x="455784" y="608941"/>
                  </a:lnTo>
                  <a:lnTo>
                    <a:pt x="413439" y="625098"/>
                  </a:lnTo>
                  <a:lnTo>
                    <a:pt x="368439" y="635157"/>
                  </a:lnTo>
                  <a:lnTo>
                    <a:pt x="321275" y="638621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499" y="9363075"/>
              <a:ext cx="638153" cy="638153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227" y="9363076"/>
              <a:ext cx="640548" cy="638621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189430" y="9477254"/>
            <a:ext cx="188087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-85">
                <a:solidFill>
                  <a:srgbClr val="035C61"/>
                </a:solidFill>
                <a:latin typeface="Verdana"/>
                <a:cs typeface="Verdana"/>
              </a:rPr>
              <a:t>AnalyticaLab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287238" y="-742950"/>
            <a:ext cx="5744210" cy="3952875"/>
            <a:chOff x="13287238" y="-742950"/>
            <a:chExt cx="5744210" cy="3952875"/>
          </a:xfrm>
        </p:grpSpPr>
        <p:sp>
          <p:nvSpPr>
            <p:cNvPr id="3" name="object 3" descr=""/>
            <p:cNvSpPr/>
            <p:nvPr/>
          </p:nvSpPr>
          <p:spPr>
            <a:xfrm>
              <a:off x="14030187" y="228150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5" h="452755">
                  <a:moveTo>
                    <a:pt x="226236" y="452471"/>
                  </a:moveTo>
                  <a:lnTo>
                    <a:pt x="180641" y="447875"/>
                  </a:lnTo>
                  <a:lnTo>
                    <a:pt x="138174" y="434693"/>
                  </a:lnTo>
                  <a:lnTo>
                    <a:pt x="99745" y="413834"/>
                  </a:lnTo>
                  <a:lnTo>
                    <a:pt x="66263" y="386208"/>
                  </a:lnTo>
                  <a:lnTo>
                    <a:pt x="38637" y="352726"/>
                  </a:lnTo>
                  <a:lnTo>
                    <a:pt x="17778" y="314297"/>
                  </a:lnTo>
                  <a:lnTo>
                    <a:pt x="4596" y="271830"/>
                  </a:lnTo>
                  <a:lnTo>
                    <a:pt x="0" y="226235"/>
                  </a:lnTo>
                  <a:lnTo>
                    <a:pt x="4596" y="180641"/>
                  </a:lnTo>
                  <a:lnTo>
                    <a:pt x="17778" y="138174"/>
                  </a:lnTo>
                  <a:lnTo>
                    <a:pt x="38637" y="99745"/>
                  </a:lnTo>
                  <a:lnTo>
                    <a:pt x="66263" y="66262"/>
                  </a:lnTo>
                  <a:lnTo>
                    <a:pt x="99745" y="38637"/>
                  </a:lnTo>
                  <a:lnTo>
                    <a:pt x="138174" y="17778"/>
                  </a:lnTo>
                  <a:lnTo>
                    <a:pt x="180641" y="4596"/>
                  </a:lnTo>
                  <a:lnTo>
                    <a:pt x="226236" y="0"/>
                  </a:lnTo>
                  <a:lnTo>
                    <a:pt x="271830" y="4596"/>
                  </a:lnTo>
                  <a:lnTo>
                    <a:pt x="314297" y="17778"/>
                  </a:lnTo>
                  <a:lnTo>
                    <a:pt x="352726" y="38637"/>
                  </a:lnTo>
                  <a:lnTo>
                    <a:pt x="386208" y="66262"/>
                  </a:lnTo>
                  <a:lnTo>
                    <a:pt x="413834" y="99745"/>
                  </a:lnTo>
                  <a:lnTo>
                    <a:pt x="434692" y="138174"/>
                  </a:lnTo>
                  <a:lnTo>
                    <a:pt x="447875" y="180641"/>
                  </a:lnTo>
                  <a:lnTo>
                    <a:pt x="452471" y="226235"/>
                  </a:lnTo>
                  <a:lnTo>
                    <a:pt x="447875" y="271830"/>
                  </a:lnTo>
                  <a:lnTo>
                    <a:pt x="434692" y="314297"/>
                  </a:lnTo>
                  <a:lnTo>
                    <a:pt x="413834" y="352726"/>
                  </a:lnTo>
                  <a:lnTo>
                    <a:pt x="386208" y="386208"/>
                  </a:lnTo>
                  <a:lnTo>
                    <a:pt x="352726" y="413834"/>
                  </a:lnTo>
                  <a:lnTo>
                    <a:pt x="314297" y="434693"/>
                  </a:lnTo>
                  <a:lnTo>
                    <a:pt x="271830" y="447875"/>
                  </a:lnTo>
                  <a:lnTo>
                    <a:pt x="226236" y="452471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030188" y="228151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5" h="452755">
                  <a:moveTo>
                    <a:pt x="0" y="226227"/>
                  </a:moveTo>
                  <a:lnTo>
                    <a:pt x="4594" y="271808"/>
                  </a:lnTo>
                  <a:lnTo>
                    <a:pt x="17776" y="314272"/>
                  </a:lnTo>
                  <a:lnTo>
                    <a:pt x="38633" y="352698"/>
                  </a:lnTo>
                  <a:lnTo>
                    <a:pt x="66256" y="386178"/>
                  </a:lnTo>
                  <a:lnTo>
                    <a:pt x="99736" y="413801"/>
                  </a:lnTo>
                  <a:lnTo>
                    <a:pt x="138163" y="434659"/>
                  </a:lnTo>
                  <a:lnTo>
                    <a:pt x="180626" y="447840"/>
                  </a:lnTo>
                  <a:lnTo>
                    <a:pt x="226217" y="452436"/>
                  </a:lnTo>
                  <a:lnTo>
                    <a:pt x="271808" y="447840"/>
                  </a:lnTo>
                  <a:lnTo>
                    <a:pt x="314272" y="434659"/>
                  </a:lnTo>
                  <a:lnTo>
                    <a:pt x="352698" y="413801"/>
                  </a:lnTo>
                  <a:lnTo>
                    <a:pt x="386178" y="386178"/>
                  </a:lnTo>
                  <a:lnTo>
                    <a:pt x="413801" y="352698"/>
                  </a:lnTo>
                  <a:lnTo>
                    <a:pt x="434659" y="314272"/>
                  </a:lnTo>
                  <a:lnTo>
                    <a:pt x="447840" y="271808"/>
                  </a:lnTo>
                  <a:lnTo>
                    <a:pt x="452436" y="226217"/>
                  </a:lnTo>
                  <a:lnTo>
                    <a:pt x="447840" y="180626"/>
                  </a:lnTo>
                  <a:lnTo>
                    <a:pt x="434659" y="138163"/>
                  </a:lnTo>
                  <a:lnTo>
                    <a:pt x="413801" y="99736"/>
                  </a:lnTo>
                  <a:lnTo>
                    <a:pt x="386178" y="66257"/>
                  </a:lnTo>
                  <a:lnTo>
                    <a:pt x="352698" y="38633"/>
                  </a:lnTo>
                  <a:lnTo>
                    <a:pt x="314272" y="17776"/>
                  </a:lnTo>
                  <a:lnTo>
                    <a:pt x="271808" y="4595"/>
                  </a:lnTo>
                  <a:lnTo>
                    <a:pt x="226226" y="0"/>
                  </a:lnTo>
                </a:path>
              </a:pathLst>
            </a:custGeom>
            <a:ln w="1485900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018178" y="0"/>
              <a:ext cx="3270250" cy="2468880"/>
            </a:xfrm>
            <a:custGeom>
              <a:avLst/>
              <a:gdLst/>
              <a:ahLst/>
              <a:cxnLst/>
              <a:rect l="l" t="t" r="r" b="b"/>
              <a:pathLst>
                <a:path w="3270250" h="2468880">
                  <a:moveTo>
                    <a:pt x="3061405" y="2417510"/>
                  </a:moveTo>
                  <a:lnTo>
                    <a:pt x="1940191" y="2417510"/>
                  </a:lnTo>
                  <a:lnTo>
                    <a:pt x="1675717" y="2341310"/>
                  </a:lnTo>
                  <a:lnTo>
                    <a:pt x="1632843" y="2315910"/>
                  </a:lnTo>
                  <a:lnTo>
                    <a:pt x="1548202" y="2290510"/>
                  </a:lnTo>
                  <a:lnTo>
                    <a:pt x="1506450" y="2265110"/>
                  </a:lnTo>
                  <a:lnTo>
                    <a:pt x="1465089" y="2252410"/>
                  </a:lnTo>
                  <a:lnTo>
                    <a:pt x="1424126" y="2227010"/>
                  </a:lnTo>
                  <a:lnTo>
                    <a:pt x="1383570" y="2214310"/>
                  </a:lnTo>
                  <a:lnTo>
                    <a:pt x="1343428" y="2188910"/>
                  </a:lnTo>
                  <a:lnTo>
                    <a:pt x="1303709" y="2176210"/>
                  </a:lnTo>
                  <a:lnTo>
                    <a:pt x="1225571" y="2125410"/>
                  </a:lnTo>
                  <a:lnTo>
                    <a:pt x="1149221" y="2074610"/>
                  </a:lnTo>
                  <a:lnTo>
                    <a:pt x="1074724" y="2023810"/>
                  </a:lnTo>
                  <a:lnTo>
                    <a:pt x="1002143" y="1973010"/>
                  </a:lnTo>
                  <a:lnTo>
                    <a:pt x="966592" y="1947610"/>
                  </a:lnTo>
                  <a:lnTo>
                    <a:pt x="931545" y="1922210"/>
                  </a:lnTo>
                  <a:lnTo>
                    <a:pt x="897010" y="1896810"/>
                  </a:lnTo>
                  <a:lnTo>
                    <a:pt x="862994" y="1858710"/>
                  </a:lnTo>
                  <a:lnTo>
                    <a:pt x="829506" y="1833310"/>
                  </a:lnTo>
                  <a:lnTo>
                    <a:pt x="796554" y="1807910"/>
                  </a:lnTo>
                  <a:lnTo>
                    <a:pt x="764146" y="1769810"/>
                  </a:lnTo>
                  <a:lnTo>
                    <a:pt x="732291" y="1744410"/>
                  </a:lnTo>
                  <a:lnTo>
                    <a:pt x="700996" y="1706310"/>
                  </a:lnTo>
                  <a:lnTo>
                    <a:pt x="670269" y="1680910"/>
                  </a:lnTo>
                  <a:lnTo>
                    <a:pt x="640118" y="1642810"/>
                  </a:lnTo>
                  <a:lnTo>
                    <a:pt x="610552" y="1617410"/>
                  </a:lnTo>
                  <a:lnTo>
                    <a:pt x="581579" y="1579310"/>
                  </a:lnTo>
                  <a:lnTo>
                    <a:pt x="553207" y="1541210"/>
                  </a:lnTo>
                  <a:lnTo>
                    <a:pt x="525443" y="1503110"/>
                  </a:lnTo>
                  <a:lnTo>
                    <a:pt x="498297" y="1477710"/>
                  </a:lnTo>
                  <a:lnTo>
                    <a:pt x="471775" y="1439610"/>
                  </a:lnTo>
                  <a:lnTo>
                    <a:pt x="445887" y="1401510"/>
                  </a:lnTo>
                  <a:lnTo>
                    <a:pt x="420639" y="1363410"/>
                  </a:lnTo>
                  <a:lnTo>
                    <a:pt x="396042" y="1325310"/>
                  </a:lnTo>
                  <a:lnTo>
                    <a:pt x="372101" y="1287210"/>
                  </a:lnTo>
                  <a:lnTo>
                    <a:pt x="348826" y="1249110"/>
                  </a:lnTo>
                  <a:lnTo>
                    <a:pt x="326225" y="1211010"/>
                  </a:lnTo>
                  <a:lnTo>
                    <a:pt x="304306" y="1172910"/>
                  </a:lnTo>
                  <a:lnTo>
                    <a:pt x="283076" y="1134810"/>
                  </a:lnTo>
                  <a:lnTo>
                    <a:pt x="262544" y="1096710"/>
                  </a:lnTo>
                  <a:lnTo>
                    <a:pt x="242718" y="1045910"/>
                  </a:lnTo>
                  <a:lnTo>
                    <a:pt x="223607" y="1007810"/>
                  </a:lnTo>
                  <a:lnTo>
                    <a:pt x="205217" y="969710"/>
                  </a:lnTo>
                  <a:lnTo>
                    <a:pt x="187558" y="931610"/>
                  </a:lnTo>
                  <a:lnTo>
                    <a:pt x="170637" y="880810"/>
                  </a:lnTo>
                  <a:lnTo>
                    <a:pt x="154463" y="842710"/>
                  </a:lnTo>
                  <a:lnTo>
                    <a:pt x="139043" y="804610"/>
                  </a:lnTo>
                  <a:lnTo>
                    <a:pt x="124386" y="753810"/>
                  </a:lnTo>
                  <a:lnTo>
                    <a:pt x="110500" y="715710"/>
                  </a:lnTo>
                  <a:lnTo>
                    <a:pt x="97393" y="664910"/>
                  </a:lnTo>
                  <a:lnTo>
                    <a:pt x="85072" y="626810"/>
                  </a:lnTo>
                  <a:lnTo>
                    <a:pt x="73547" y="576010"/>
                  </a:lnTo>
                  <a:lnTo>
                    <a:pt x="62825" y="537910"/>
                  </a:lnTo>
                  <a:lnTo>
                    <a:pt x="52914" y="487110"/>
                  </a:lnTo>
                  <a:lnTo>
                    <a:pt x="43822" y="449010"/>
                  </a:lnTo>
                  <a:lnTo>
                    <a:pt x="35558" y="398210"/>
                  </a:lnTo>
                  <a:lnTo>
                    <a:pt x="28129" y="347410"/>
                  </a:lnTo>
                  <a:lnTo>
                    <a:pt x="21544" y="309310"/>
                  </a:lnTo>
                  <a:lnTo>
                    <a:pt x="15811" y="258510"/>
                  </a:lnTo>
                  <a:lnTo>
                    <a:pt x="10938" y="207710"/>
                  </a:lnTo>
                  <a:lnTo>
                    <a:pt x="6932" y="169610"/>
                  </a:lnTo>
                  <a:lnTo>
                    <a:pt x="3803" y="118810"/>
                  </a:lnTo>
                  <a:lnTo>
                    <a:pt x="1557" y="68010"/>
                  </a:lnTo>
                  <a:lnTo>
                    <a:pt x="204" y="17210"/>
                  </a:lnTo>
                  <a:lnTo>
                    <a:pt x="0" y="0"/>
                  </a:lnTo>
                  <a:lnTo>
                    <a:pt x="3269822" y="0"/>
                  </a:lnTo>
                  <a:lnTo>
                    <a:pt x="3269822" y="2357461"/>
                  </a:lnTo>
                  <a:lnTo>
                    <a:pt x="3061405" y="2417510"/>
                  </a:lnTo>
                  <a:close/>
                </a:path>
                <a:path w="3270250" h="2468880">
                  <a:moveTo>
                    <a:pt x="2924882" y="2442910"/>
                  </a:moveTo>
                  <a:lnTo>
                    <a:pt x="2076714" y="2442910"/>
                  </a:lnTo>
                  <a:lnTo>
                    <a:pt x="1985400" y="2417510"/>
                  </a:lnTo>
                  <a:lnTo>
                    <a:pt x="3016196" y="2417510"/>
                  </a:lnTo>
                  <a:lnTo>
                    <a:pt x="2924882" y="2442910"/>
                  </a:lnTo>
                  <a:close/>
                </a:path>
                <a:path w="3270250" h="2468880">
                  <a:moveTo>
                    <a:pt x="2832429" y="2455610"/>
                  </a:moveTo>
                  <a:lnTo>
                    <a:pt x="2169167" y="2455610"/>
                  </a:lnTo>
                  <a:lnTo>
                    <a:pt x="2122802" y="2442910"/>
                  </a:lnTo>
                  <a:lnTo>
                    <a:pt x="2878794" y="2442910"/>
                  </a:lnTo>
                  <a:lnTo>
                    <a:pt x="2832429" y="2455610"/>
                  </a:lnTo>
                  <a:close/>
                </a:path>
                <a:path w="3270250" h="2468880">
                  <a:moveTo>
                    <a:pt x="2738900" y="2468310"/>
                  </a:moveTo>
                  <a:lnTo>
                    <a:pt x="2262696" y="2468310"/>
                  </a:lnTo>
                  <a:lnTo>
                    <a:pt x="2215801" y="2455610"/>
                  </a:lnTo>
                  <a:lnTo>
                    <a:pt x="2785795" y="2455610"/>
                  </a:lnTo>
                  <a:lnTo>
                    <a:pt x="2738900" y="2468310"/>
                  </a:lnTo>
                  <a:close/>
                </a:path>
              </a:pathLst>
            </a:custGeom>
            <a:solidFill>
              <a:srgbClr val="0F6761">
                <a:alpha val="32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018238" y="0"/>
              <a:ext cx="3270250" cy="2466975"/>
            </a:xfrm>
            <a:custGeom>
              <a:avLst/>
              <a:gdLst/>
              <a:ahLst/>
              <a:cxnLst/>
              <a:rect l="l" t="t" r="r" b="b"/>
              <a:pathLst>
                <a:path w="3270250" h="2466975">
                  <a:moveTo>
                    <a:pt x="2248011" y="2455481"/>
                  </a:moveTo>
                  <a:lnTo>
                    <a:pt x="2262577" y="2456995"/>
                  </a:lnTo>
                  <a:lnTo>
                    <a:pt x="2309723" y="2461000"/>
                  </a:lnTo>
                  <a:lnTo>
                    <a:pt x="2357114" y="2464129"/>
                  </a:lnTo>
                  <a:lnTo>
                    <a:pt x="2404741" y="2466375"/>
                  </a:lnTo>
                  <a:lnTo>
                    <a:pt x="2421247" y="2466841"/>
                  </a:lnTo>
                </a:path>
                <a:path w="3270250" h="2466975">
                  <a:moveTo>
                    <a:pt x="2580098" y="2466841"/>
                  </a:moveTo>
                  <a:lnTo>
                    <a:pt x="2596604" y="2466375"/>
                  </a:lnTo>
                  <a:lnTo>
                    <a:pt x="2644231" y="2464129"/>
                  </a:lnTo>
                  <a:lnTo>
                    <a:pt x="2691622" y="2461000"/>
                  </a:lnTo>
                  <a:lnTo>
                    <a:pt x="2738768" y="2456995"/>
                  </a:lnTo>
                  <a:lnTo>
                    <a:pt x="2753334" y="2455481"/>
                  </a:lnTo>
                </a:path>
                <a:path w="3270250" h="2466975">
                  <a:moveTo>
                    <a:pt x="2143651" y="2442781"/>
                  </a:moveTo>
                  <a:lnTo>
                    <a:pt x="2169050" y="2446388"/>
                  </a:lnTo>
                  <a:lnTo>
                    <a:pt x="2215683" y="2452121"/>
                  </a:lnTo>
                  <a:lnTo>
                    <a:pt x="2248011" y="2455481"/>
                  </a:lnTo>
                </a:path>
                <a:path w="3270250" h="2466975">
                  <a:moveTo>
                    <a:pt x="2753334" y="2455481"/>
                  </a:moveTo>
                  <a:lnTo>
                    <a:pt x="2785662" y="2452121"/>
                  </a:lnTo>
                  <a:lnTo>
                    <a:pt x="2832295" y="2446388"/>
                  </a:lnTo>
                  <a:lnTo>
                    <a:pt x="2857694" y="2442781"/>
                  </a:lnTo>
                </a:path>
                <a:path w="3270250" h="2466975">
                  <a:moveTo>
                    <a:pt x="1997108" y="2417381"/>
                  </a:moveTo>
                  <a:lnTo>
                    <a:pt x="2030797" y="2424111"/>
                  </a:lnTo>
                  <a:lnTo>
                    <a:pt x="2076599" y="2432375"/>
                  </a:lnTo>
                  <a:lnTo>
                    <a:pt x="2122686" y="2439803"/>
                  </a:lnTo>
                  <a:lnTo>
                    <a:pt x="2143651" y="2442781"/>
                  </a:lnTo>
                </a:path>
                <a:path w="3270250" h="2466975">
                  <a:moveTo>
                    <a:pt x="2857694" y="2442781"/>
                  </a:moveTo>
                  <a:lnTo>
                    <a:pt x="2878659" y="2439803"/>
                  </a:lnTo>
                  <a:lnTo>
                    <a:pt x="2924746" y="2432375"/>
                  </a:lnTo>
                  <a:lnTo>
                    <a:pt x="2970548" y="2424111"/>
                  </a:lnTo>
                  <a:lnTo>
                    <a:pt x="3004237" y="2417381"/>
                  </a:lnTo>
                </a:path>
                <a:path w="3270250" h="2466975">
                  <a:moveTo>
                    <a:pt x="0" y="0"/>
                  </a:moveTo>
                  <a:lnTo>
                    <a:pt x="1497" y="63130"/>
                  </a:lnTo>
                  <a:lnTo>
                    <a:pt x="3742" y="110757"/>
                  </a:lnTo>
                  <a:lnTo>
                    <a:pt x="6871" y="158148"/>
                  </a:lnTo>
                  <a:lnTo>
                    <a:pt x="10877" y="205295"/>
                  </a:lnTo>
                  <a:lnTo>
                    <a:pt x="15750" y="252188"/>
                  </a:lnTo>
                  <a:lnTo>
                    <a:pt x="21483" y="298821"/>
                  </a:lnTo>
                  <a:lnTo>
                    <a:pt x="28068" y="345185"/>
                  </a:lnTo>
                  <a:lnTo>
                    <a:pt x="35496" y="391272"/>
                  </a:lnTo>
                  <a:lnTo>
                    <a:pt x="43760" y="437074"/>
                  </a:lnTo>
                  <a:lnTo>
                    <a:pt x="52852" y="482583"/>
                  </a:lnTo>
                  <a:lnTo>
                    <a:pt x="62762" y="527791"/>
                  </a:lnTo>
                  <a:lnTo>
                    <a:pt x="73484" y="572689"/>
                  </a:lnTo>
                  <a:lnTo>
                    <a:pt x="85009" y="617270"/>
                  </a:lnTo>
                  <a:lnTo>
                    <a:pt x="97329" y="661526"/>
                  </a:lnTo>
                  <a:lnTo>
                    <a:pt x="110436" y="705448"/>
                  </a:lnTo>
                  <a:lnTo>
                    <a:pt x="124322" y="749028"/>
                  </a:lnTo>
                  <a:lnTo>
                    <a:pt x="138979" y="792259"/>
                  </a:lnTo>
                  <a:lnTo>
                    <a:pt x="154398" y="835131"/>
                  </a:lnTo>
                  <a:lnTo>
                    <a:pt x="170572" y="877638"/>
                  </a:lnTo>
                  <a:lnTo>
                    <a:pt x="187493" y="919770"/>
                  </a:lnTo>
                  <a:lnTo>
                    <a:pt x="205151" y="961521"/>
                  </a:lnTo>
                  <a:lnTo>
                    <a:pt x="223540" y="1002881"/>
                  </a:lnTo>
                  <a:lnTo>
                    <a:pt x="242651" y="1043843"/>
                  </a:lnTo>
                  <a:lnTo>
                    <a:pt x="262477" y="1084398"/>
                  </a:lnTo>
                  <a:lnTo>
                    <a:pt x="283008" y="1124539"/>
                  </a:lnTo>
                  <a:lnTo>
                    <a:pt x="304237" y="1164257"/>
                  </a:lnTo>
                  <a:lnTo>
                    <a:pt x="326156" y="1203544"/>
                  </a:lnTo>
                  <a:lnTo>
                    <a:pt x="348757" y="1242392"/>
                  </a:lnTo>
                  <a:lnTo>
                    <a:pt x="372031" y="1280794"/>
                  </a:lnTo>
                  <a:lnTo>
                    <a:pt x="395971" y="1318741"/>
                  </a:lnTo>
                  <a:lnTo>
                    <a:pt x="420568" y="1356224"/>
                  </a:lnTo>
                  <a:lnTo>
                    <a:pt x="445814" y="1393236"/>
                  </a:lnTo>
                  <a:lnTo>
                    <a:pt x="471702" y="1429769"/>
                  </a:lnTo>
                  <a:lnTo>
                    <a:pt x="498223" y="1465815"/>
                  </a:lnTo>
                  <a:lnTo>
                    <a:pt x="525369" y="1501365"/>
                  </a:lnTo>
                  <a:lnTo>
                    <a:pt x="553132" y="1536411"/>
                  </a:lnTo>
                  <a:lnTo>
                    <a:pt x="581503" y="1570946"/>
                  </a:lnTo>
                  <a:lnTo>
                    <a:pt x="610476" y="1604960"/>
                  </a:lnTo>
                  <a:lnTo>
                    <a:pt x="640041" y="1638447"/>
                  </a:lnTo>
                  <a:lnTo>
                    <a:pt x="670191" y="1671398"/>
                  </a:lnTo>
                  <a:lnTo>
                    <a:pt x="700917" y="1703805"/>
                  </a:lnTo>
                  <a:lnTo>
                    <a:pt x="732211" y="1735660"/>
                  </a:lnTo>
                  <a:lnTo>
                    <a:pt x="764066" y="1766955"/>
                  </a:lnTo>
                  <a:lnTo>
                    <a:pt x="796473" y="1797681"/>
                  </a:lnTo>
                  <a:lnTo>
                    <a:pt x="829424" y="1827830"/>
                  </a:lnTo>
                  <a:lnTo>
                    <a:pt x="862911" y="1857395"/>
                  </a:lnTo>
                  <a:lnTo>
                    <a:pt x="896926" y="1886368"/>
                  </a:lnTo>
                  <a:lnTo>
                    <a:pt x="931460" y="1914740"/>
                  </a:lnTo>
                  <a:lnTo>
                    <a:pt x="966507" y="1942502"/>
                  </a:lnTo>
                  <a:lnTo>
                    <a:pt x="1002057" y="1969648"/>
                  </a:lnTo>
                  <a:lnTo>
                    <a:pt x="1038102" y="1996169"/>
                  </a:lnTo>
                  <a:lnTo>
                    <a:pt x="1074635" y="2022057"/>
                  </a:lnTo>
                  <a:lnTo>
                    <a:pt x="1111647" y="2047303"/>
                  </a:lnTo>
                  <a:lnTo>
                    <a:pt x="1149131" y="2071901"/>
                  </a:lnTo>
                  <a:lnTo>
                    <a:pt x="1187077" y="2095840"/>
                  </a:lnTo>
                  <a:lnTo>
                    <a:pt x="1225479" y="2119115"/>
                  </a:lnTo>
                  <a:lnTo>
                    <a:pt x="1264327" y="2141715"/>
                  </a:lnTo>
                  <a:lnTo>
                    <a:pt x="1303615" y="2163634"/>
                  </a:lnTo>
                  <a:lnTo>
                    <a:pt x="1343333" y="2184863"/>
                  </a:lnTo>
                  <a:lnTo>
                    <a:pt x="1383473" y="2205395"/>
                  </a:lnTo>
                  <a:lnTo>
                    <a:pt x="1424029" y="2225220"/>
                  </a:lnTo>
                  <a:lnTo>
                    <a:pt x="1464990" y="2244331"/>
                  </a:lnTo>
                  <a:lnTo>
                    <a:pt x="1506351" y="2262720"/>
                  </a:lnTo>
                  <a:lnTo>
                    <a:pt x="1548101" y="2280379"/>
                  </a:lnTo>
                  <a:lnTo>
                    <a:pt x="1590233" y="2297299"/>
                  </a:lnTo>
                  <a:lnTo>
                    <a:pt x="1632740" y="2313473"/>
                  </a:lnTo>
                  <a:lnTo>
                    <a:pt x="1675613" y="2328892"/>
                  </a:lnTo>
                  <a:lnTo>
                    <a:pt x="1718843" y="2343549"/>
                  </a:lnTo>
                  <a:lnTo>
                    <a:pt x="1762423" y="2357435"/>
                  </a:lnTo>
                  <a:lnTo>
                    <a:pt x="1806345" y="2370542"/>
                  </a:lnTo>
                  <a:lnTo>
                    <a:pt x="1850601" y="2382862"/>
                  </a:lnTo>
                  <a:lnTo>
                    <a:pt x="1895182" y="2394387"/>
                  </a:lnTo>
                  <a:lnTo>
                    <a:pt x="1940080" y="2405109"/>
                  </a:lnTo>
                  <a:lnTo>
                    <a:pt x="1985288" y="2415020"/>
                  </a:lnTo>
                  <a:lnTo>
                    <a:pt x="1997108" y="2417381"/>
                  </a:lnTo>
                </a:path>
                <a:path w="3270250" h="2466975">
                  <a:moveTo>
                    <a:pt x="3004237" y="2417381"/>
                  </a:moveTo>
                  <a:lnTo>
                    <a:pt x="3061265" y="2405109"/>
                  </a:lnTo>
                  <a:lnTo>
                    <a:pt x="3106163" y="2394387"/>
                  </a:lnTo>
                  <a:lnTo>
                    <a:pt x="3150744" y="2382862"/>
                  </a:lnTo>
                  <a:lnTo>
                    <a:pt x="3195000" y="2370542"/>
                  </a:lnTo>
                  <a:lnTo>
                    <a:pt x="3238922" y="2357435"/>
                  </a:lnTo>
                  <a:lnTo>
                    <a:pt x="3269761" y="2347608"/>
                  </a:lnTo>
                </a:path>
              </a:pathLst>
            </a:custGeom>
            <a:ln w="1485899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657104" y="3413212"/>
            <a:ext cx="59690" cy="180975"/>
          </a:xfrm>
          <a:custGeom>
            <a:avLst/>
            <a:gdLst/>
            <a:ahLst/>
            <a:cxnLst/>
            <a:rect l="l" t="t" r="r" b="b"/>
            <a:pathLst>
              <a:path w="59689" h="180975">
                <a:moveTo>
                  <a:pt x="59319" y="180600"/>
                </a:moveTo>
                <a:lnTo>
                  <a:pt x="58805" y="180001"/>
                </a:lnTo>
                <a:lnTo>
                  <a:pt x="34019" y="140065"/>
                </a:lnTo>
                <a:lnTo>
                  <a:pt x="15538" y="96334"/>
                </a:lnTo>
                <a:lnTo>
                  <a:pt x="3989" y="49437"/>
                </a:lnTo>
                <a:lnTo>
                  <a:pt x="0" y="0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691566" y="1170412"/>
            <a:ext cx="4801235" cy="23183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190" b="1">
                <a:solidFill>
                  <a:srgbClr val="181818"/>
                </a:solidFill>
                <a:latin typeface="Tahoma"/>
                <a:cs typeface="Tahoma"/>
              </a:rPr>
              <a:t>Data</a:t>
            </a:r>
            <a:r>
              <a:rPr dirty="0" sz="4700" spc="-285" b="1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dirty="0" sz="4700" spc="-75" b="1">
                <a:solidFill>
                  <a:srgbClr val="181818"/>
                </a:solidFill>
                <a:latin typeface="Tahoma"/>
                <a:cs typeface="Tahoma"/>
              </a:rPr>
              <a:t>Description</a:t>
            </a:r>
            <a:endParaRPr sz="4700">
              <a:latin typeface="Tahoma"/>
              <a:cs typeface="Tahoma"/>
            </a:endParaRPr>
          </a:p>
          <a:p>
            <a:pPr marL="472440">
              <a:lnSpc>
                <a:spcPct val="100000"/>
              </a:lnSpc>
              <a:spcBef>
                <a:spcPts val="4375"/>
              </a:spcBef>
            </a:pPr>
            <a:r>
              <a:rPr dirty="0" sz="2350" b="1">
                <a:solidFill>
                  <a:srgbClr val="333231"/>
                </a:solidFill>
                <a:latin typeface="Tahoma"/>
                <a:cs typeface="Tahoma"/>
              </a:rPr>
              <a:t>Call</a:t>
            </a:r>
            <a:r>
              <a:rPr dirty="0" sz="2350" spc="114" b="1">
                <a:solidFill>
                  <a:srgbClr val="333231"/>
                </a:solidFill>
                <a:latin typeface="Tahoma"/>
                <a:cs typeface="Tahoma"/>
              </a:rPr>
              <a:t> </a:t>
            </a:r>
            <a:r>
              <a:rPr dirty="0" sz="2350" spc="-25" b="1">
                <a:solidFill>
                  <a:srgbClr val="333231"/>
                </a:solidFill>
                <a:latin typeface="Tahoma"/>
                <a:cs typeface="Tahoma"/>
              </a:rPr>
              <a:t>Id</a:t>
            </a:r>
            <a:endParaRPr sz="2350">
              <a:latin typeface="Tahoma"/>
              <a:cs typeface="Tahoma"/>
            </a:endParaRPr>
          </a:p>
          <a:p>
            <a:pPr marL="226060" marR="435609">
              <a:lnSpc>
                <a:spcPct val="104200"/>
              </a:lnSpc>
              <a:spcBef>
                <a:spcPts val="725"/>
              </a:spcBef>
            </a:pP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1800" spc="-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31F20"/>
                </a:solidFill>
                <a:latin typeface="Verdana"/>
                <a:cs typeface="Verdana"/>
              </a:rPr>
              <a:t>unique</a:t>
            </a:r>
            <a:r>
              <a:rPr dirty="0" sz="1800" spc="-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Verdana"/>
                <a:cs typeface="Verdana"/>
              </a:rPr>
              <a:t>identifier</a:t>
            </a:r>
            <a:r>
              <a:rPr dirty="0" sz="1800" spc="-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dirty="0" sz="1800" spc="-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each</a:t>
            </a:r>
            <a:r>
              <a:rPr dirty="0" sz="1800" spc="-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call</a:t>
            </a:r>
            <a:r>
              <a:rPr dirty="0" sz="1800" spc="-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1800" spc="-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1800" spc="-10">
                <a:solidFill>
                  <a:srgbClr val="231F20"/>
                </a:solidFill>
                <a:latin typeface="Verdana"/>
                <a:cs typeface="Verdana"/>
              </a:rPr>
              <a:t>dataset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4474558" y="7923641"/>
            <a:ext cx="2667000" cy="2667000"/>
            <a:chOff x="14474558" y="7923641"/>
            <a:chExt cx="2667000" cy="2667000"/>
          </a:xfrm>
        </p:grpSpPr>
        <p:sp>
          <p:nvSpPr>
            <p:cNvPr id="10" name="object 10" descr=""/>
            <p:cNvSpPr/>
            <p:nvPr/>
          </p:nvSpPr>
          <p:spPr>
            <a:xfrm>
              <a:off x="15217506" y="8666591"/>
              <a:ext cx="1183640" cy="1183640"/>
            </a:xfrm>
            <a:custGeom>
              <a:avLst/>
              <a:gdLst/>
              <a:ahLst/>
              <a:cxnLst/>
              <a:rect l="l" t="t" r="r" b="b"/>
              <a:pathLst>
                <a:path w="1183640" h="1183640">
                  <a:moveTo>
                    <a:pt x="591709" y="1183416"/>
                  </a:moveTo>
                  <a:lnTo>
                    <a:pt x="543179" y="1181455"/>
                  </a:lnTo>
                  <a:lnTo>
                    <a:pt x="495730" y="1175672"/>
                  </a:lnTo>
                  <a:lnTo>
                    <a:pt x="449514" y="1166220"/>
                  </a:lnTo>
                  <a:lnTo>
                    <a:pt x="404682" y="1153251"/>
                  </a:lnTo>
                  <a:lnTo>
                    <a:pt x="361388" y="1136917"/>
                  </a:lnTo>
                  <a:lnTo>
                    <a:pt x="319784" y="1117371"/>
                  </a:lnTo>
                  <a:lnTo>
                    <a:pt x="280021" y="1094765"/>
                  </a:lnTo>
                  <a:lnTo>
                    <a:pt x="242252" y="1069251"/>
                  </a:lnTo>
                  <a:lnTo>
                    <a:pt x="206630" y="1040982"/>
                  </a:lnTo>
                  <a:lnTo>
                    <a:pt x="173307" y="1010109"/>
                  </a:lnTo>
                  <a:lnTo>
                    <a:pt x="142434" y="976786"/>
                  </a:lnTo>
                  <a:lnTo>
                    <a:pt x="114165" y="941163"/>
                  </a:lnTo>
                  <a:lnTo>
                    <a:pt x="88651" y="903395"/>
                  </a:lnTo>
                  <a:lnTo>
                    <a:pt x="66044" y="863632"/>
                  </a:lnTo>
                  <a:lnTo>
                    <a:pt x="46498" y="822028"/>
                  </a:lnTo>
                  <a:lnTo>
                    <a:pt x="30165" y="778734"/>
                  </a:lnTo>
                  <a:lnTo>
                    <a:pt x="17196" y="733902"/>
                  </a:lnTo>
                  <a:lnTo>
                    <a:pt x="7744" y="687686"/>
                  </a:lnTo>
                  <a:lnTo>
                    <a:pt x="1961" y="640237"/>
                  </a:lnTo>
                  <a:lnTo>
                    <a:pt x="0" y="591697"/>
                  </a:lnTo>
                  <a:lnTo>
                    <a:pt x="1961" y="543179"/>
                  </a:lnTo>
                  <a:lnTo>
                    <a:pt x="7744" y="495730"/>
                  </a:lnTo>
                  <a:lnTo>
                    <a:pt x="17196" y="449514"/>
                  </a:lnTo>
                  <a:lnTo>
                    <a:pt x="30165" y="404682"/>
                  </a:lnTo>
                  <a:lnTo>
                    <a:pt x="46498" y="361388"/>
                  </a:lnTo>
                  <a:lnTo>
                    <a:pt x="66044" y="319784"/>
                  </a:lnTo>
                  <a:lnTo>
                    <a:pt x="88651" y="280021"/>
                  </a:lnTo>
                  <a:lnTo>
                    <a:pt x="114165" y="242253"/>
                  </a:lnTo>
                  <a:lnTo>
                    <a:pt x="142434" y="206630"/>
                  </a:lnTo>
                  <a:lnTo>
                    <a:pt x="173307" y="173307"/>
                  </a:lnTo>
                  <a:lnTo>
                    <a:pt x="206630" y="142434"/>
                  </a:lnTo>
                  <a:lnTo>
                    <a:pt x="242252" y="114165"/>
                  </a:lnTo>
                  <a:lnTo>
                    <a:pt x="280021" y="88651"/>
                  </a:lnTo>
                  <a:lnTo>
                    <a:pt x="319784" y="66045"/>
                  </a:lnTo>
                  <a:lnTo>
                    <a:pt x="361388" y="46499"/>
                  </a:lnTo>
                  <a:lnTo>
                    <a:pt x="404682" y="30165"/>
                  </a:lnTo>
                  <a:lnTo>
                    <a:pt x="449514" y="17196"/>
                  </a:lnTo>
                  <a:lnTo>
                    <a:pt x="495730" y="7744"/>
                  </a:lnTo>
                  <a:lnTo>
                    <a:pt x="543179" y="1961"/>
                  </a:lnTo>
                  <a:lnTo>
                    <a:pt x="591708" y="0"/>
                  </a:lnTo>
                  <a:lnTo>
                    <a:pt x="640238" y="1961"/>
                  </a:lnTo>
                  <a:lnTo>
                    <a:pt x="687686" y="7744"/>
                  </a:lnTo>
                  <a:lnTo>
                    <a:pt x="733903" y="17196"/>
                  </a:lnTo>
                  <a:lnTo>
                    <a:pt x="778734" y="30165"/>
                  </a:lnTo>
                  <a:lnTo>
                    <a:pt x="822028" y="46499"/>
                  </a:lnTo>
                  <a:lnTo>
                    <a:pt x="863632" y="66045"/>
                  </a:lnTo>
                  <a:lnTo>
                    <a:pt x="903395" y="88651"/>
                  </a:lnTo>
                  <a:lnTo>
                    <a:pt x="941163" y="114165"/>
                  </a:lnTo>
                  <a:lnTo>
                    <a:pt x="976785" y="142434"/>
                  </a:lnTo>
                  <a:lnTo>
                    <a:pt x="1010109" y="173307"/>
                  </a:lnTo>
                  <a:lnTo>
                    <a:pt x="1040981" y="206630"/>
                  </a:lnTo>
                  <a:lnTo>
                    <a:pt x="1069251" y="242253"/>
                  </a:lnTo>
                  <a:lnTo>
                    <a:pt x="1094765" y="280021"/>
                  </a:lnTo>
                  <a:lnTo>
                    <a:pt x="1117371" y="319784"/>
                  </a:lnTo>
                  <a:lnTo>
                    <a:pt x="1136917" y="361388"/>
                  </a:lnTo>
                  <a:lnTo>
                    <a:pt x="1153251" y="404682"/>
                  </a:lnTo>
                  <a:lnTo>
                    <a:pt x="1166220" y="449514"/>
                  </a:lnTo>
                  <a:lnTo>
                    <a:pt x="1175672" y="495730"/>
                  </a:lnTo>
                  <a:lnTo>
                    <a:pt x="1181455" y="543179"/>
                  </a:lnTo>
                  <a:lnTo>
                    <a:pt x="1183415" y="591708"/>
                  </a:lnTo>
                  <a:lnTo>
                    <a:pt x="1181455" y="640237"/>
                  </a:lnTo>
                  <a:lnTo>
                    <a:pt x="1175672" y="687686"/>
                  </a:lnTo>
                  <a:lnTo>
                    <a:pt x="1166220" y="733902"/>
                  </a:lnTo>
                  <a:lnTo>
                    <a:pt x="1153251" y="778734"/>
                  </a:lnTo>
                  <a:lnTo>
                    <a:pt x="1136917" y="822028"/>
                  </a:lnTo>
                  <a:lnTo>
                    <a:pt x="1117371" y="863632"/>
                  </a:lnTo>
                  <a:lnTo>
                    <a:pt x="1094765" y="903395"/>
                  </a:lnTo>
                  <a:lnTo>
                    <a:pt x="1069251" y="941163"/>
                  </a:lnTo>
                  <a:lnTo>
                    <a:pt x="1040981" y="976786"/>
                  </a:lnTo>
                  <a:lnTo>
                    <a:pt x="1010109" y="1010109"/>
                  </a:lnTo>
                  <a:lnTo>
                    <a:pt x="976785" y="1040982"/>
                  </a:lnTo>
                  <a:lnTo>
                    <a:pt x="941163" y="1069251"/>
                  </a:lnTo>
                  <a:lnTo>
                    <a:pt x="903395" y="1094765"/>
                  </a:lnTo>
                  <a:lnTo>
                    <a:pt x="863632" y="1117371"/>
                  </a:lnTo>
                  <a:lnTo>
                    <a:pt x="822028" y="1136917"/>
                  </a:lnTo>
                  <a:lnTo>
                    <a:pt x="778734" y="1153251"/>
                  </a:lnTo>
                  <a:lnTo>
                    <a:pt x="733903" y="1166220"/>
                  </a:lnTo>
                  <a:lnTo>
                    <a:pt x="687686" y="1175672"/>
                  </a:lnTo>
                  <a:lnTo>
                    <a:pt x="640238" y="1181455"/>
                  </a:lnTo>
                  <a:lnTo>
                    <a:pt x="591709" y="1183416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217508" y="8666591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0" y="591690"/>
                  </a:moveTo>
                  <a:lnTo>
                    <a:pt x="1960" y="640190"/>
                  </a:lnTo>
                  <a:lnTo>
                    <a:pt x="7742" y="687636"/>
                  </a:lnTo>
                  <a:lnTo>
                    <a:pt x="17194" y="733849"/>
                  </a:lnTo>
                  <a:lnTo>
                    <a:pt x="30162" y="778677"/>
                  </a:lnTo>
                  <a:lnTo>
                    <a:pt x="46495" y="821968"/>
                  </a:lnTo>
                  <a:lnTo>
                    <a:pt x="66039" y="863569"/>
                  </a:lnTo>
                  <a:lnTo>
                    <a:pt x="88644" y="903329"/>
                  </a:lnTo>
                  <a:lnTo>
                    <a:pt x="114156" y="941095"/>
                  </a:lnTo>
                  <a:lnTo>
                    <a:pt x="142423" y="976715"/>
                  </a:lnTo>
                  <a:lnTo>
                    <a:pt x="173293" y="1010036"/>
                  </a:lnTo>
                  <a:lnTo>
                    <a:pt x="206615" y="1040906"/>
                  </a:lnTo>
                  <a:lnTo>
                    <a:pt x="242234" y="1069174"/>
                  </a:lnTo>
                  <a:lnTo>
                    <a:pt x="280000" y="1094686"/>
                  </a:lnTo>
                  <a:lnTo>
                    <a:pt x="319760" y="1117290"/>
                  </a:lnTo>
                  <a:lnTo>
                    <a:pt x="361361" y="1136835"/>
                  </a:lnTo>
                  <a:lnTo>
                    <a:pt x="404652" y="1153167"/>
                  </a:lnTo>
                  <a:lnTo>
                    <a:pt x="449480" y="1166135"/>
                  </a:lnTo>
                  <a:lnTo>
                    <a:pt x="495693" y="1175587"/>
                  </a:lnTo>
                  <a:lnTo>
                    <a:pt x="540917" y="1181099"/>
                  </a:lnTo>
                </a:path>
                <a:path w="1181100" h="1181100">
                  <a:moveTo>
                    <a:pt x="642413" y="1181099"/>
                  </a:moveTo>
                  <a:lnTo>
                    <a:pt x="687636" y="1175587"/>
                  </a:lnTo>
                  <a:lnTo>
                    <a:pt x="733849" y="1166135"/>
                  </a:lnTo>
                  <a:lnTo>
                    <a:pt x="778677" y="1153167"/>
                  </a:lnTo>
                  <a:lnTo>
                    <a:pt x="821968" y="1136835"/>
                  </a:lnTo>
                  <a:lnTo>
                    <a:pt x="863569" y="1117290"/>
                  </a:lnTo>
                  <a:lnTo>
                    <a:pt x="903329" y="1094686"/>
                  </a:lnTo>
                  <a:lnTo>
                    <a:pt x="941095" y="1069174"/>
                  </a:lnTo>
                  <a:lnTo>
                    <a:pt x="976715" y="1040906"/>
                  </a:lnTo>
                  <a:lnTo>
                    <a:pt x="1010036" y="1010036"/>
                  </a:lnTo>
                  <a:lnTo>
                    <a:pt x="1040906" y="976715"/>
                  </a:lnTo>
                  <a:lnTo>
                    <a:pt x="1069174" y="941095"/>
                  </a:lnTo>
                  <a:lnTo>
                    <a:pt x="1094686" y="903329"/>
                  </a:lnTo>
                  <a:lnTo>
                    <a:pt x="1117290" y="863569"/>
                  </a:lnTo>
                  <a:lnTo>
                    <a:pt x="1136835" y="821968"/>
                  </a:lnTo>
                  <a:lnTo>
                    <a:pt x="1153167" y="778677"/>
                  </a:lnTo>
                  <a:lnTo>
                    <a:pt x="1166135" y="733849"/>
                  </a:lnTo>
                  <a:lnTo>
                    <a:pt x="1175587" y="687636"/>
                  </a:lnTo>
                  <a:lnTo>
                    <a:pt x="1181099" y="642412"/>
                  </a:lnTo>
                </a:path>
                <a:path w="1181100" h="1181100">
                  <a:moveTo>
                    <a:pt x="1181099" y="540918"/>
                  </a:moveTo>
                  <a:lnTo>
                    <a:pt x="1175587" y="495693"/>
                  </a:lnTo>
                  <a:lnTo>
                    <a:pt x="1166135" y="449480"/>
                  </a:lnTo>
                  <a:lnTo>
                    <a:pt x="1153167" y="404652"/>
                  </a:lnTo>
                  <a:lnTo>
                    <a:pt x="1136835" y="361362"/>
                  </a:lnTo>
                  <a:lnTo>
                    <a:pt x="1117290" y="319760"/>
                  </a:lnTo>
                  <a:lnTo>
                    <a:pt x="1094686" y="280000"/>
                  </a:lnTo>
                  <a:lnTo>
                    <a:pt x="1069174" y="242234"/>
                  </a:lnTo>
                  <a:lnTo>
                    <a:pt x="1040906" y="206615"/>
                  </a:lnTo>
                  <a:lnTo>
                    <a:pt x="1010036" y="173294"/>
                  </a:lnTo>
                  <a:lnTo>
                    <a:pt x="976715" y="142423"/>
                  </a:lnTo>
                  <a:lnTo>
                    <a:pt x="941095" y="114156"/>
                  </a:lnTo>
                  <a:lnTo>
                    <a:pt x="903329" y="88644"/>
                  </a:lnTo>
                  <a:lnTo>
                    <a:pt x="863569" y="66039"/>
                  </a:lnTo>
                  <a:lnTo>
                    <a:pt x="821968" y="46495"/>
                  </a:lnTo>
                  <a:lnTo>
                    <a:pt x="778677" y="30162"/>
                  </a:lnTo>
                  <a:lnTo>
                    <a:pt x="733849" y="17194"/>
                  </a:lnTo>
                  <a:lnTo>
                    <a:pt x="687636" y="7742"/>
                  </a:lnTo>
                  <a:lnTo>
                    <a:pt x="640190" y="1960"/>
                  </a:lnTo>
                  <a:lnTo>
                    <a:pt x="591688" y="0"/>
                  </a:lnTo>
                </a:path>
              </a:pathLst>
            </a:custGeom>
            <a:ln w="1485899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6018029" y="5402900"/>
            <a:ext cx="55880" cy="15240"/>
          </a:xfrm>
          <a:custGeom>
            <a:avLst/>
            <a:gdLst/>
            <a:ahLst/>
            <a:cxnLst/>
            <a:rect l="l" t="t" r="r" b="b"/>
            <a:pathLst>
              <a:path w="55879" h="15239">
                <a:moveTo>
                  <a:pt x="55441" y="0"/>
                </a:moveTo>
                <a:lnTo>
                  <a:pt x="46779" y="3660"/>
                </a:lnTo>
                <a:lnTo>
                  <a:pt x="0" y="15180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790362" y="5363293"/>
            <a:ext cx="130810" cy="55244"/>
          </a:xfrm>
          <a:custGeom>
            <a:avLst/>
            <a:gdLst/>
            <a:ahLst/>
            <a:cxnLst/>
            <a:rect l="l" t="t" r="r" b="b"/>
            <a:pathLst>
              <a:path w="130810" h="55245">
                <a:moveTo>
                  <a:pt x="130445" y="54787"/>
                </a:moveTo>
                <a:lnTo>
                  <a:pt x="83665" y="43267"/>
                </a:lnTo>
                <a:lnTo>
                  <a:pt x="39935" y="24786"/>
                </a:lnTo>
                <a:lnTo>
                  <a:pt x="0" y="0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913912" y="4013036"/>
            <a:ext cx="3886200" cy="117983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1140"/>
              </a:spcBef>
            </a:pPr>
            <a:r>
              <a:rPr dirty="0" sz="2350" spc="-10" b="1">
                <a:solidFill>
                  <a:srgbClr val="333231"/>
                </a:solidFill>
                <a:latin typeface="Tahoma"/>
                <a:cs typeface="Tahoma"/>
              </a:rPr>
              <a:t>Agent</a:t>
            </a:r>
            <a:endParaRPr sz="2350">
              <a:latin typeface="Tahoma"/>
              <a:cs typeface="Tahoma"/>
            </a:endParaRPr>
          </a:p>
          <a:p>
            <a:pPr marL="12700" marR="5080">
              <a:lnSpc>
                <a:spcPct val="104200"/>
              </a:lnSpc>
              <a:spcBef>
                <a:spcPts val="725"/>
              </a:spcBef>
            </a:pP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231F20"/>
                </a:solidFill>
                <a:latin typeface="Verdana"/>
                <a:cs typeface="Verdana"/>
              </a:rPr>
              <a:t>name</a:t>
            </a:r>
            <a:r>
              <a:rPr dirty="0" sz="1800" spc="-1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Verdana"/>
                <a:cs typeface="Verdana"/>
              </a:rPr>
              <a:t>or</a:t>
            </a:r>
            <a:r>
              <a:rPr dirty="0" sz="1800" spc="-1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Verdana"/>
                <a:cs typeface="Verdana"/>
              </a:rPr>
              <a:t>identifier</a:t>
            </a:r>
            <a:r>
              <a:rPr dirty="0" sz="1800" spc="-1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Verdana"/>
                <a:cs typeface="Verdana"/>
              </a:rPr>
              <a:t>agent </a:t>
            </a:r>
            <a:r>
              <a:rPr dirty="0" sz="1800" spc="-55">
                <a:solidFill>
                  <a:srgbClr val="231F20"/>
                </a:solidFill>
                <a:latin typeface="Verdana"/>
                <a:cs typeface="Verdana"/>
              </a:rPr>
              <a:t>handling</a:t>
            </a:r>
            <a:r>
              <a:rPr dirty="0" sz="18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8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Verdana"/>
                <a:cs typeface="Verdana"/>
              </a:rPr>
              <a:t>call.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874028" y="7172781"/>
            <a:ext cx="46990" cy="12065"/>
          </a:xfrm>
          <a:custGeom>
            <a:avLst/>
            <a:gdLst/>
            <a:ahLst/>
            <a:cxnLst/>
            <a:rect l="l" t="t" r="r" b="b"/>
            <a:pathLst>
              <a:path w="46989" h="12065">
                <a:moveTo>
                  <a:pt x="46778" y="11519"/>
                </a:moveTo>
                <a:lnTo>
                  <a:pt x="0" y="0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913912" y="5789854"/>
            <a:ext cx="3465195" cy="124015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1060"/>
              </a:spcBef>
            </a:pPr>
            <a:r>
              <a:rPr dirty="0" sz="2350" spc="-20" b="1">
                <a:solidFill>
                  <a:srgbClr val="333231"/>
                </a:solidFill>
                <a:latin typeface="Tahoma"/>
                <a:cs typeface="Tahoma"/>
              </a:rPr>
              <a:t>Time</a:t>
            </a:r>
            <a:endParaRPr sz="2350">
              <a:latin typeface="Tahoma"/>
              <a:cs typeface="Tahoma"/>
            </a:endParaRPr>
          </a:p>
          <a:p>
            <a:pPr marL="12700" marR="5080">
              <a:lnSpc>
                <a:spcPct val="106300"/>
              </a:lnSpc>
              <a:spcBef>
                <a:spcPts val="675"/>
              </a:spcBef>
            </a:pPr>
            <a:r>
              <a:rPr dirty="0" sz="200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20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31F20"/>
                </a:solidFill>
                <a:latin typeface="Verdana"/>
                <a:cs typeface="Verdana"/>
              </a:rPr>
              <a:t>time</a:t>
            </a:r>
            <a:r>
              <a:rPr dirty="0" sz="20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231F20"/>
                </a:solidFill>
                <a:latin typeface="Verdana"/>
                <a:cs typeface="Verdana"/>
              </a:rPr>
              <a:t>when</a:t>
            </a:r>
            <a:r>
              <a:rPr dirty="0" sz="20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20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31F20"/>
                </a:solidFill>
                <a:latin typeface="Verdana"/>
                <a:cs typeface="Verdana"/>
              </a:rPr>
              <a:t>call</a:t>
            </a:r>
            <a:r>
              <a:rPr dirty="0" sz="20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231F20"/>
                </a:solidFill>
                <a:latin typeface="Verdana"/>
                <a:cs typeface="Verdana"/>
              </a:rPr>
              <a:t>took </a:t>
            </a:r>
            <a:r>
              <a:rPr dirty="0" sz="2000" spc="-10">
                <a:solidFill>
                  <a:srgbClr val="231F20"/>
                </a:solidFill>
                <a:latin typeface="Verdana"/>
                <a:cs typeface="Verdana"/>
              </a:rPr>
              <a:t>place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037419" y="7510565"/>
            <a:ext cx="255270" cy="1304290"/>
          </a:xfrm>
          <a:custGeom>
            <a:avLst/>
            <a:gdLst/>
            <a:ahLst/>
            <a:cxnLst/>
            <a:rect l="l" t="t" r="r" b="b"/>
            <a:pathLst>
              <a:path w="255270" h="1304290">
                <a:moveTo>
                  <a:pt x="196422" y="0"/>
                </a:moveTo>
                <a:lnTo>
                  <a:pt x="221208" y="39935"/>
                </a:lnTo>
                <a:lnTo>
                  <a:pt x="239690" y="83665"/>
                </a:lnTo>
                <a:lnTo>
                  <a:pt x="251239" y="130563"/>
                </a:lnTo>
                <a:lnTo>
                  <a:pt x="255228" y="180000"/>
                </a:lnTo>
                <a:lnTo>
                  <a:pt x="255228" y="1003202"/>
                </a:lnTo>
                <a:lnTo>
                  <a:pt x="251239" y="1052639"/>
                </a:lnTo>
                <a:lnTo>
                  <a:pt x="239690" y="1099537"/>
                </a:lnTo>
                <a:lnTo>
                  <a:pt x="221208" y="1143267"/>
                </a:lnTo>
                <a:lnTo>
                  <a:pt x="196422" y="1183203"/>
                </a:lnTo>
                <a:lnTo>
                  <a:pt x="165959" y="1218716"/>
                </a:lnTo>
                <a:lnTo>
                  <a:pt x="130445" y="1249180"/>
                </a:lnTo>
                <a:lnTo>
                  <a:pt x="90510" y="1273966"/>
                </a:lnTo>
                <a:lnTo>
                  <a:pt x="46779" y="1292447"/>
                </a:lnTo>
                <a:lnTo>
                  <a:pt x="0" y="1303967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684970" y="8513767"/>
            <a:ext cx="255270" cy="300990"/>
          </a:xfrm>
          <a:custGeom>
            <a:avLst/>
            <a:gdLst/>
            <a:ahLst/>
            <a:cxnLst/>
            <a:rect l="l" t="t" r="r" b="b"/>
            <a:pathLst>
              <a:path w="255269" h="300990">
                <a:moveTo>
                  <a:pt x="255228" y="300765"/>
                </a:moveTo>
                <a:lnTo>
                  <a:pt x="208448" y="289245"/>
                </a:lnTo>
                <a:lnTo>
                  <a:pt x="164717" y="270763"/>
                </a:lnTo>
                <a:lnTo>
                  <a:pt x="124782" y="245977"/>
                </a:lnTo>
                <a:lnTo>
                  <a:pt x="89268" y="215514"/>
                </a:lnTo>
                <a:lnTo>
                  <a:pt x="58805" y="180000"/>
                </a:lnTo>
                <a:lnTo>
                  <a:pt x="34019" y="140065"/>
                </a:lnTo>
                <a:lnTo>
                  <a:pt x="15538" y="96334"/>
                </a:lnTo>
                <a:lnTo>
                  <a:pt x="3989" y="49437"/>
                </a:lnTo>
                <a:lnTo>
                  <a:pt x="0" y="0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933302" y="7420086"/>
            <a:ext cx="3377565" cy="91630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1060"/>
              </a:spcBef>
            </a:pPr>
            <a:r>
              <a:rPr dirty="0" sz="2350" spc="-20" b="1">
                <a:solidFill>
                  <a:srgbClr val="333231"/>
                </a:solidFill>
                <a:latin typeface="Tahoma"/>
                <a:cs typeface="Tahoma"/>
              </a:rPr>
              <a:t>Date</a:t>
            </a: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200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20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31F20"/>
                </a:solidFill>
                <a:latin typeface="Verdana"/>
                <a:cs typeface="Verdana"/>
              </a:rPr>
              <a:t>date</a:t>
            </a:r>
            <a:r>
              <a:rPr dirty="0" sz="20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20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31F20"/>
                </a:solidFill>
                <a:latin typeface="Verdana"/>
                <a:cs typeface="Verdana"/>
              </a:rPr>
              <a:t>call</a:t>
            </a:r>
            <a:r>
              <a:rPr dirty="0" sz="20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31F20"/>
                </a:solidFill>
                <a:latin typeface="Verdana"/>
                <a:cs typeface="Verdana"/>
              </a:rPr>
              <a:t>occurred.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943411" y="3593214"/>
            <a:ext cx="30480" cy="35560"/>
          </a:xfrm>
          <a:custGeom>
            <a:avLst/>
            <a:gdLst/>
            <a:ahLst/>
            <a:cxnLst/>
            <a:rect l="l" t="t" r="r" b="b"/>
            <a:pathLst>
              <a:path w="30479" h="35560">
                <a:moveTo>
                  <a:pt x="30463" y="35513"/>
                </a:moveTo>
                <a:lnTo>
                  <a:pt x="0" y="0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132939" y="2295705"/>
            <a:ext cx="3987800" cy="113220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1245"/>
              </a:spcBef>
            </a:pPr>
            <a:r>
              <a:rPr dirty="0" sz="2350" spc="-10" b="1">
                <a:solidFill>
                  <a:srgbClr val="333231"/>
                </a:solidFill>
                <a:latin typeface="Tahoma"/>
                <a:cs typeface="Tahoma"/>
              </a:rPr>
              <a:t>Topic</a:t>
            </a:r>
            <a:endParaRPr sz="2350">
              <a:latin typeface="Tahoma"/>
              <a:cs typeface="Tahoma"/>
            </a:endParaRPr>
          </a:p>
          <a:p>
            <a:pPr marL="12700" marR="5080">
              <a:lnSpc>
                <a:spcPct val="105500"/>
              </a:lnSpc>
              <a:spcBef>
                <a:spcPts val="690"/>
              </a:spcBef>
            </a:pPr>
            <a:r>
              <a:rPr dirty="0" sz="160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Verdana"/>
                <a:cs typeface="Verdana"/>
              </a:rPr>
              <a:t>subject</a:t>
            </a:r>
            <a:r>
              <a:rPr dirty="0" sz="1600" spc="-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231F20"/>
                </a:solidFill>
                <a:latin typeface="Verdana"/>
                <a:cs typeface="Verdana"/>
              </a:rPr>
              <a:t>or</a:t>
            </a:r>
            <a:r>
              <a:rPr dirty="0" sz="1600" spc="-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Verdana"/>
                <a:cs typeface="Verdana"/>
              </a:rPr>
              <a:t>category</a:t>
            </a:r>
            <a:r>
              <a:rPr dirty="0" sz="1600" spc="-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1600" spc="-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231F20"/>
                </a:solidFill>
                <a:latin typeface="Verdana"/>
                <a:cs typeface="Verdana"/>
              </a:rPr>
              <a:t>call</a:t>
            </a:r>
            <a:r>
              <a:rPr dirty="0" sz="1600" spc="-90">
                <a:solidFill>
                  <a:srgbClr val="231F20"/>
                </a:solidFill>
                <a:latin typeface="Verdana"/>
                <a:cs typeface="Verdana"/>
              </a:rPr>
              <a:t> (e.g., </a:t>
            </a:r>
            <a:r>
              <a:rPr dirty="0" sz="1600" spc="-10">
                <a:solidFill>
                  <a:srgbClr val="231F20"/>
                </a:solidFill>
                <a:latin typeface="Verdana"/>
                <a:cs typeface="Verdana"/>
              </a:rPr>
              <a:t>technical</a:t>
            </a:r>
            <a:r>
              <a:rPr dirty="0" sz="1600" spc="-7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231F20"/>
                </a:solidFill>
                <a:latin typeface="Verdana"/>
                <a:cs typeface="Verdana"/>
              </a:rPr>
              <a:t>support,</a:t>
            </a:r>
            <a:r>
              <a:rPr dirty="0" sz="1600" spc="-7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231F20"/>
                </a:solidFill>
                <a:latin typeface="Verdana"/>
                <a:cs typeface="Verdana"/>
              </a:rPr>
              <a:t>payment,</a:t>
            </a:r>
            <a:r>
              <a:rPr dirty="0" sz="1600" spc="-7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231F20"/>
                </a:solidFill>
                <a:latin typeface="Verdana"/>
                <a:cs typeface="Verdana"/>
              </a:rPr>
              <a:t>streaming).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1245530" y="5406561"/>
            <a:ext cx="46990" cy="12065"/>
          </a:xfrm>
          <a:custGeom>
            <a:avLst/>
            <a:gdLst/>
            <a:ahLst/>
            <a:cxnLst/>
            <a:rect l="l" t="t" r="r" b="b"/>
            <a:pathLst>
              <a:path w="46990" h="12064">
                <a:moveTo>
                  <a:pt x="46779" y="0"/>
                </a:moveTo>
                <a:lnTo>
                  <a:pt x="0" y="11519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017863" y="5363293"/>
            <a:ext cx="130810" cy="55244"/>
          </a:xfrm>
          <a:custGeom>
            <a:avLst/>
            <a:gdLst/>
            <a:ahLst/>
            <a:cxnLst/>
            <a:rect l="l" t="t" r="r" b="b"/>
            <a:pathLst>
              <a:path w="130809" h="55245">
                <a:moveTo>
                  <a:pt x="130445" y="54787"/>
                </a:moveTo>
                <a:lnTo>
                  <a:pt x="83665" y="43267"/>
                </a:lnTo>
                <a:lnTo>
                  <a:pt x="39935" y="24786"/>
                </a:lnTo>
                <a:lnTo>
                  <a:pt x="0" y="0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7141414" y="4013036"/>
            <a:ext cx="3438525" cy="117983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1140"/>
              </a:spcBef>
            </a:pPr>
            <a:r>
              <a:rPr dirty="0" sz="2350" b="1">
                <a:solidFill>
                  <a:srgbClr val="333231"/>
                </a:solidFill>
                <a:latin typeface="Tahoma"/>
                <a:cs typeface="Tahoma"/>
              </a:rPr>
              <a:t>Answered</a:t>
            </a:r>
            <a:r>
              <a:rPr dirty="0" sz="2350" spc="20" b="1">
                <a:solidFill>
                  <a:srgbClr val="333231"/>
                </a:solidFill>
                <a:latin typeface="Tahoma"/>
                <a:cs typeface="Tahoma"/>
              </a:rPr>
              <a:t> </a:t>
            </a:r>
            <a:r>
              <a:rPr dirty="0" sz="2350" spc="-10" b="1">
                <a:solidFill>
                  <a:srgbClr val="333231"/>
                </a:solidFill>
                <a:latin typeface="Tahoma"/>
                <a:cs typeface="Tahoma"/>
              </a:rPr>
              <a:t>(Y/N)</a:t>
            </a:r>
            <a:endParaRPr sz="2350">
              <a:latin typeface="Tahoma"/>
              <a:cs typeface="Tahoma"/>
            </a:endParaRPr>
          </a:p>
          <a:p>
            <a:pPr marL="12700" marR="5080">
              <a:lnSpc>
                <a:spcPct val="104200"/>
              </a:lnSpc>
              <a:spcBef>
                <a:spcPts val="725"/>
              </a:spcBef>
            </a:pPr>
            <a:r>
              <a:rPr dirty="0" sz="1800" spc="-40">
                <a:solidFill>
                  <a:srgbClr val="231F20"/>
                </a:solidFill>
                <a:latin typeface="Verdana"/>
                <a:cs typeface="Verdana"/>
              </a:rPr>
              <a:t>Indicates</a:t>
            </a:r>
            <a:r>
              <a:rPr dirty="0" sz="1800" spc="-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31F20"/>
                </a:solidFill>
                <a:latin typeface="Verdana"/>
                <a:cs typeface="Verdana"/>
              </a:rPr>
              <a:t>whether</a:t>
            </a:r>
            <a:r>
              <a:rPr dirty="0" sz="1800" spc="-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call</a:t>
            </a:r>
            <a:r>
              <a:rPr dirty="0" sz="1800" spc="-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31F20"/>
                </a:solidFill>
                <a:latin typeface="Verdana"/>
                <a:cs typeface="Verdana"/>
              </a:rPr>
              <a:t>was </a:t>
            </a:r>
            <a:r>
              <a:rPr dirty="0" sz="1800" spc="-10">
                <a:solidFill>
                  <a:srgbClr val="231F20"/>
                </a:solidFill>
                <a:latin typeface="Verdana"/>
                <a:cs typeface="Verdana"/>
              </a:rPr>
              <a:t>answered</a:t>
            </a:r>
            <a:r>
              <a:rPr dirty="0" sz="1800" spc="-1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31F20"/>
                </a:solidFill>
                <a:latin typeface="Verdana"/>
                <a:cs typeface="Verdana"/>
              </a:rPr>
              <a:t>(Yes)</a:t>
            </a:r>
            <a:r>
              <a:rPr dirty="0" sz="1800" spc="-1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Verdana"/>
                <a:cs typeface="Verdana"/>
              </a:rPr>
              <a:t>or</a:t>
            </a:r>
            <a:r>
              <a:rPr dirty="0" sz="1800" spc="-1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missed</a:t>
            </a:r>
            <a:r>
              <a:rPr dirty="0" sz="1800" spc="-1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231F20"/>
                </a:solidFill>
                <a:latin typeface="Verdana"/>
                <a:cs typeface="Verdana"/>
              </a:rPr>
              <a:t>(No)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141414" y="5766876"/>
            <a:ext cx="4039235" cy="120205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1240"/>
              </a:spcBef>
            </a:pPr>
            <a:r>
              <a:rPr dirty="0" sz="2350" spc="-10" b="1">
                <a:solidFill>
                  <a:srgbClr val="333231"/>
                </a:solidFill>
                <a:latin typeface="Tahoma"/>
                <a:cs typeface="Tahoma"/>
              </a:rPr>
              <a:t>Resolved</a:t>
            </a:r>
            <a:endParaRPr sz="2350">
              <a:latin typeface="Tahoma"/>
              <a:cs typeface="Tahoma"/>
            </a:endParaRPr>
          </a:p>
          <a:p>
            <a:pPr marL="12700" marR="5080">
              <a:lnSpc>
                <a:spcPct val="104200"/>
              </a:lnSpc>
              <a:spcBef>
                <a:spcPts val="795"/>
              </a:spcBef>
            </a:pP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Shows</a:t>
            </a:r>
            <a:r>
              <a:rPr dirty="0" sz="18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31F20"/>
                </a:solidFill>
                <a:latin typeface="Verdana"/>
                <a:cs typeface="Verdana"/>
              </a:rPr>
              <a:t>whether</a:t>
            </a:r>
            <a:r>
              <a:rPr dirty="0" sz="18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8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issue</a:t>
            </a:r>
            <a:r>
              <a:rPr dirty="0" sz="18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Verdana"/>
                <a:cs typeface="Verdana"/>
              </a:rPr>
              <a:t>discussed </a:t>
            </a:r>
            <a:r>
              <a:rPr dirty="0" sz="1800" spc="-2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dirty="0" sz="1800" spc="-1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call</a:t>
            </a:r>
            <a:r>
              <a:rPr dirty="0" sz="1800" spc="-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was</a:t>
            </a:r>
            <a:r>
              <a:rPr dirty="0" sz="1800" spc="-1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resolved</a:t>
            </a:r>
            <a:r>
              <a:rPr dirty="0" sz="1800" spc="-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Verdana"/>
                <a:cs typeface="Verdana"/>
              </a:rPr>
              <a:t>(Yes/No)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1264920" y="8693769"/>
            <a:ext cx="196850" cy="121285"/>
          </a:xfrm>
          <a:custGeom>
            <a:avLst/>
            <a:gdLst/>
            <a:ahLst/>
            <a:cxnLst/>
            <a:rect l="l" t="t" r="r" b="b"/>
            <a:pathLst>
              <a:path w="196850" h="121284">
                <a:moveTo>
                  <a:pt x="196422" y="0"/>
                </a:moveTo>
                <a:lnTo>
                  <a:pt x="165959" y="35513"/>
                </a:lnTo>
                <a:lnTo>
                  <a:pt x="130445" y="65976"/>
                </a:lnTo>
                <a:lnTo>
                  <a:pt x="90510" y="90762"/>
                </a:lnTo>
                <a:lnTo>
                  <a:pt x="46779" y="109244"/>
                </a:lnTo>
                <a:lnTo>
                  <a:pt x="0" y="120763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6928010" y="8610103"/>
            <a:ext cx="240029" cy="204470"/>
          </a:xfrm>
          <a:custGeom>
            <a:avLst/>
            <a:gdLst/>
            <a:ahLst/>
            <a:cxnLst/>
            <a:rect l="l" t="t" r="r" b="b"/>
            <a:pathLst>
              <a:path w="240029" h="204470">
                <a:moveTo>
                  <a:pt x="239689" y="204430"/>
                </a:moveTo>
                <a:lnTo>
                  <a:pt x="192910" y="192910"/>
                </a:lnTo>
                <a:lnTo>
                  <a:pt x="149179" y="174428"/>
                </a:lnTo>
                <a:lnTo>
                  <a:pt x="109244" y="149642"/>
                </a:lnTo>
                <a:lnTo>
                  <a:pt x="73730" y="119179"/>
                </a:lnTo>
                <a:lnTo>
                  <a:pt x="43267" y="83665"/>
                </a:lnTo>
                <a:lnTo>
                  <a:pt x="18481" y="43730"/>
                </a:lnTo>
                <a:lnTo>
                  <a:pt x="0" y="0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092701" y="7426228"/>
            <a:ext cx="4255135" cy="121158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150"/>
              </a:spcBef>
            </a:pPr>
            <a:r>
              <a:rPr dirty="0" sz="2250" spc="75" b="1">
                <a:solidFill>
                  <a:srgbClr val="333231"/>
                </a:solidFill>
                <a:latin typeface="Tahoma"/>
                <a:cs typeface="Tahoma"/>
              </a:rPr>
              <a:t>Speed</a:t>
            </a:r>
            <a:r>
              <a:rPr dirty="0" sz="2250" spc="-50" b="1">
                <a:solidFill>
                  <a:srgbClr val="333231"/>
                </a:solidFill>
                <a:latin typeface="Tahoma"/>
                <a:cs typeface="Tahoma"/>
              </a:rPr>
              <a:t> </a:t>
            </a:r>
            <a:r>
              <a:rPr dirty="0" sz="2250" b="1">
                <a:solidFill>
                  <a:srgbClr val="333231"/>
                </a:solidFill>
                <a:latin typeface="Tahoma"/>
                <a:cs typeface="Tahoma"/>
              </a:rPr>
              <a:t>of</a:t>
            </a:r>
            <a:r>
              <a:rPr dirty="0" sz="2250" spc="-50" b="1">
                <a:solidFill>
                  <a:srgbClr val="333231"/>
                </a:solidFill>
                <a:latin typeface="Tahoma"/>
                <a:cs typeface="Tahoma"/>
              </a:rPr>
              <a:t> </a:t>
            </a:r>
            <a:r>
              <a:rPr dirty="0" sz="2250" b="1">
                <a:solidFill>
                  <a:srgbClr val="333231"/>
                </a:solidFill>
                <a:latin typeface="Tahoma"/>
                <a:cs typeface="Tahoma"/>
              </a:rPr>
              <a:t>Answer</a:t>
            </a:r>
            <a:r>
              <a:rPr dirty="0" sz="2250" spc="-50" b="1">
                <a:solidFill>
                  <a:srgbClr val="333231"/>
                </a:solidFill>
                <a:latin typeface="Tahoma"/>
                <a:cs typeface="Tahoma"/>
              </a:rPr>
              <a:t> </a:t>
            </a:r>
            <a:r>
              <a:rPr dirty="0" sz="2250" spc="-65" b="1">
                <a:solidFill>
                  <a:srgbClr val="333231"/>
                </a:solidFill>
                <a:latin typeface="Tahoma"/>
                <a:cs typeface="Tahoma"/>
              </a:rPr>
              <a:t>in</a:t>
            </a:r>
            <a:r>
              <a:rPr dirty="0" sz="2250" spc="-50" b="1">
                <a:solidFill>
                  <a:srgbClr val="333231"/>
                </a:solidFill>
                <a:latin typeface="Tahoma"/>
                <a:cs typeface="Tahoma"/>
              </a:rPr>
              <a:t> </a:t>
            </a:r>
            <a:r>
              <a:rPr dirty="0" sz="2250" spc="70" b="1">
                <a:solidFill>
                  <a:srgbClr val="333231"/>
                </a:solidFill>
                <a:latin typeface="Tahoma"/>
                <a:cs typeface="Tahoma"/>
              </a:rPr>
              <a:t>seconds</a:t>
            </a:r>
            <a:endParaRPr sz="2250">
              <a:latin typeface="Tahoma"/>
              <a:cs typeface="Tahoma"/>
            </a:endParaRPr>
          </a:p>
          <a:p>
            <a:pPr marL="12700" marR="244475">
              <a:lnSpc>
                <a:spcPct val="105300"/>
              </a:lnSpc>
              <a:spcBef>
                <a:spcPts val="785"/>
              </a:spcBef>
            </a:pPr>
            <a:r>
              <a:rPr dirty="0" sz="190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900" spc="-1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900" spc="-75">
                <a:solidFill>
                  <a:srgbClr val="231F20"/>
                </a:solidFill>
                <a:latin typeface="Verdana"/>
                <a:cs typeface="Verdana"/>
              </a:rPr>
              <a:t>time</a:t>
            </a:r>
            <a:r>
              <a:rPr dirty="0" sz="1900" spc="-1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900" spc="-50">
                <a:solidFill>
                  <a:srgbClr val="231F20"/>
                </a:solidFill>
                <a:latin typeface="Verdana"/>
                <a:cs typeface="Verdana"/>
              </a:rPr>
              <a:t>taken</a:t>
            </a:r>
            <a:r>
              <a:rPr dirty="0" sz="1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90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dirty="0" sz="1900" spc="-1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900" spc="-30">
                <a:solidFill>
                  <a:srgbClr val="231F20"/>
                </a:solidFill>
                <a:latin typeface="Verdana"/>
                <a:cs typeface="Verdana"/>
              </a:rPr>
              <a:t>answer</a:t>
            </a:r>
            <a:r>
              <a:rPr dirty="0" sz="1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900" spc="-1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900" spc="-10">
                <a:solidFill>
                  <a:srgbClr val="231F20"/>
                </a:solidFill>
                <a:latin typeface="Verdana"/>
                <a:cs typeface="Verdana"/>
              </a:rPr>
              <a:t>call, </a:t>
            </a:r>
            <a:r>
              <a:rPr dirty="0" sz="1900" spc="-35">
                <a:solidFill>
                  <a:srgbClr val="231F20"/>
                </a:solidFill>
                <a:latin typeface="Verdana"/>
                <a:cs typeface="Verdana"/>
              </a:rPr>
              <a:t>measured</a:t>
            </a:r>
            <a:r>
              <a:rPr dirty="0" sz="1900" spc="-110">
                <a:solidFill>
                  <a:srgbClr val="231F20"/>
                </a:solidFill>
                <a:latin typeface="Verdana"/>
                <a:cs typeface="Verdana"/>
              </a:rPr>
              <a:t> in </a:t>
            </a:r>
            <a:r>
              <a:rPr dirty="0" sz="1900" spc="-10">
                <a:solidFill>
                  <a:srgbClr val="231F20"/>
                </a:solidFill>
                <a:latin typeface="Verdana"/>
                <a:cs typeface="Verdana"/>
              </a:rPr>
              <a:t>seconds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6300646" y="3993319"/>
            <a:ext cx="255904" cy="1424940"/>
          </a:xfrm>
          <a:custGeom>
            <a:avLst/>
            <a:gdLst/>
            <a:ahLst/>
            <a:cxnLst/>
            <a:rect l="l" t="t" r="r" b="b"/>
            <a:pathLst>
              <a:path w="255905" h="1424939">
                <a:moveTo>
                  <a:pt x="0" y="0"/>
                </a:moveTo>
                <a:lnTo>
                  <a:pt x="46897" y="11548"/>
                </a:lnTo>
                <a:lnTo>
                  <a:pt x="90628" y="30030"/>
                </a:lnTo>
                <a:lnTo>
                  <a:pt x="130563" y="54816"/>
                </a:lnTo>
                <a:lnTo>
                  <a:pt x="166076" y="85279"/>
                </a:lnTo>
                <a:lnTo>
                  <a:pt x="196540" y="120793"/>
                </a:lnTo>
                <a:lnTo>
                  <a:pt x="221326" y="160728"/>
                </a:lnTo>
                <a:lnTo>
                  <a:pt x="239807" y="204459"/>
                </a:lnTo>
                <a:lnTo>
                  <a:pt x="251356" y="251356"/>
                </a:lnTo>
                <a:lnTo>
                  <a:pt x="255346" y="300794"/>
                </a:lnTo>
                <a:lnTo>
                  <a:pt x="255346" y="1123995"/>
                </a:lnTo>
                <a:lnTo>
                  <a:pt x="251356" y="1173432"/>
                </a:lnTo>
                <a:lnTo>
                  <a:pt x="239807" y="1220330"/>
                </a:lnTo>
                <a:lnTo>
                  <a:pt x="221326" y="1264061"/>
                </a:lnTo>
                <a:lnTo>
                  <a:pt x="196540" y="1303996"/>
                </a:lnTo>
                <a:lnTo>
                  <a:pt x="166076" y="1339510"/>
                </a:lnTo>
                <a:lnTo>
                  <a:pt x="130563" y="1369973"/>
                </a:lnTo>
                <a:lnTo>
                  <a:pt x="90628" y="1394759"/>
                </a:lnTo>
                <a:lnTo>
                  <a:pt x="46897" y="1413240"/>
                </a:lnTo>
                <a:lnTo>
                  <a:pt x="118" y="1424760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2156764" y="5406561"/>
            <a:ext cx="46990" cy="12065"/>
          </a:xfrm>
          <a:custGeom>
            <a:avLst/>
            <a:gdLst/>
            <a:ahLst/>
            <a:cxnLst/>
            <a:rect l="l" t="t" r="r" b="b"/>
            <a:pathLst>
              <a:path w="46990" h="12064">
                <a:moveTo>
                  <a:pt x="46779" y="11519"/>
                </a:moveTo>
                <a:lnTo>
                  <a:pt x="0" y="0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2196648" y="4013036"/>
            <a:ext cx="3575050" cy="117983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1140"/>
              </a:spcBef>
            </a:pPr>
            <a:r>
              <a:rPr dirty="0" sz="2350" spc="-10" b="1">
                <a:solidFill>
                  <a:srgbClr val="333231"/>
                </a:solidFill>
                <a:latin typeface="Tahoma"/>
                <a:cs typeface="Tahoma"/>
              </a:rPr>
              <a:t>AvgTalkDuration</a:t>
            </a:r>
            <a:endParaRPr sz="2350">
              <a:latin typeface="Tahoma"/>
              <a:cs typeface="Tahoma"/>
            </a:endParaRPr>
          </a:p>
          <a:p>
            <a:pPr marL="12700" marR="5080">
              <a:lnSpc>
                <a:spcPct val="104200"/>
              </a:lnSpc>
              <a:spcBef>
                <a:spcPts val="725"/>
              </a:spcBef>
            </a:pP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31F20"/>
                </a:solidFill>
                <a:latin typeface="Verdana"/>
                <a:cs typeface="Verdana"/>
              </a:rPr>
              <a:t>average</a:t>
            </a:r>
            <a:r>
              <a:rPr dirty="0" sz="1800" spc="-1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231F20"/>
                </a:solidFill>
                <a:latin typeface="Verdana"/>
                <a:cs typeface="Verdana"/>
              </a:rPr>
              <a:t>duration</a:t>
            </a:r>
            <a:r>
              <a:rPr dirty="0" sz="1800" spc="-1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1800" spc="-1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Verdana"/>
                <a:cs typeface="Verdana"/>
              </a:rPr>
              <a:t>call </a:t>
            </a:r>
            <a:r>
              <a:rPr dirty="0" sz="1800" spc="-10">
                <a:solidFill>
                  <a:srgbClr val="231F20"/>
                </a:solidFill>
                <a:latin typeface="Verdana"/>
                <a:cs typeface="Verdana"/>
              </a:rPr>
              <a:t>conversation.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6309122" y="5697422"/>
            <a:ext cx="255904" cy="1424940"/>
          </a:xfrm>
          <a:custGeom>
            <a:avLst/>
            <a:gdLst/>
            <a:ahLst/>
            <a:cxnLst/>
            <a:rect l="l" t="t" r="r" b="b"/>
            <a:pathLst>
              <a:path w="255905" h="1424940">
                <a:moveTo>
                  <a:pt x="0" y="0"/>
                </a:moveTo>
                <a:lnTo>
                  <a:pt x="46897" y="11548"/>
                </a:lnTo>
                <a:lnTo>
                  <a:pt x="90627" y="30030"/>
                </a:lnTo>
                <a:lnTo>
                  <a:pt x="130563" y="54816"/>
                </a:lnTo>
                <a:lnTo>
                  <a:pt x="166076" y="85279"/>
                </a:lnTo>
                <a:lnTo>
                  <a:pt x="196540" y="120793"/>
                </a:lnTo>
                <a:lnTo>
                  <a:pt x="221326" y="160728"/>
                </a:lnTo>
                <a:lnTo>
                  <a:pt x="239807" y="204459"/>
                </a:lnTo>
                <a:lnTo>
                  <a:pt x="251356" y="251356"/>
                </a:lnTo>
                <a:lnTo>
                  <a:pt x="255345" y="300794"/>
                </a:lnTo>
                <a:lnTo>
                  <a:pt x="255345" y="1123995"/>
                </a:lnTo>
                <a:lnTo>
                  <a:pt x="251356" y="1173432"/>
                </a:lnTo>
                <a:lnTo>
                  <a:pt x="239807" y="1220330"/>
                </a:lnTo>
                <a:lnTo>
                  <a:pt x="221326" y="1264061"/>
                </a:lnTo>
                <a:lnTo>
                  <a:pt x="196540" y="1303996"/>
                </a:lnTo>
                <a:lnTo>
                  <a:pt x="166076" y="1339509"/>
                </a:lnTo>
                <a:lnTo>
                  <a:pt x="130563" y="1369973"/>
                </a:lnTo>
                <a:lnTo>
                  <a:pt x="90627" y="1394759"/>
                </a:lnTo>
                <a:lnTo>
                  <a:pt x="46897" y="1413240"/>
                </a:lnTo>
                <a:lnTo>
                  <a:pt x="117" y="1424760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2015596" y="7001418"/>
            <a:ext cx="196850" cy="121285"/>
          </a:xfrm>
          <a:custGeom>
            <a:avLst/>
            <a:gdLst/>
            <a:ahLst/>
            <a:cxnLst/>
            <a:rect l="l" t="t" r="r" b="b"/>
            <a:pathLst>
              <a:path w="196850" h="121284">
                <a:moveTo>
                  <a:pt x="196422" y="120764"/>
                </a:moveTo>
                <a:lnTo>
                  <a:pt x="149642" y="109244"/>
                </a:lnTo>
                <a:lnTo>
                  <a:pt x="105912" y="90762"/>
                </a:lnTo>
                <a:lnTo>
                  <a:pt x="65976" y="65976"/>
                </a:lnTo>
                <a:lnTo>
                  <a:pt x="30463" y="35513"/>
                </a:lnTo>
                <a:lnTo>
                  <a:pt x="0" y="0"/>
                </a:lnTo>
              </a:path>
            </a:pathLst>
          </a:custGeom>
          <a:ln w="209549">
            <a:solidFill>
              <a:srgbClr val="0F67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12205123" y="5777482"/>
            <a:ext cx="3735070" cy="124206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620"/>
              </a:spcBef>
            </a:pPr>
            <a:r>
              <a:rPr dirty="0" sz="2250" b="1">
                <a:solidFill>
                  <a:srgbClr val="333231"/>
                </a:solidFill>
                <a:latin typeface="Tahoma"/>
                <a:cs typeface="Tahoma"/>
              </a:rPr>
              <a:t>Satisfaction</a:t>
            </a:r>
            <a:r>
              <a:rPr dirty="0" sz="2250" spc="-45" b="1">
                <a:solidFill>
                  <a:srgbClr val="333231"/>
                </a:solidFill>
                <a:latin typeface="Tahoma"/>
                <a:cs typeface="Tahoma"/>
              </a:rPr>
              <a:t> </a:t>
            </a:r>
            <a:r>
              <a:rPr dirty="0" sz="2250" spc="-10" b="1">
                <a:solidFill>
                  <a:srgbClr val="333231"/>
                </a:solidFill>
                <a:latin typeface="Tahoma"/>
                <a:cs typeface="Tahoma"/>
              </a:rPr>
              <a:t>Rating</a:t>
            </a:r>
            <a:endParaRPr sz="2250">
              <a:latin typeface="Tahoma"/>
              <a:cs typeface="Tahoma"/>
            </a:endParaRPr>
          </a:p>
          <a:p>
            <a:pPr algn="just" marL="12700" marR="5080">
              <a:lnSpc>
                <a:spcPct val="105500"/>
              </a:lnSpc>
              <a:spcBef>
                <a:spcPts val="280"/>
              </a:spcBef>
            </a:pPr>
            <a:r>
              <a:rPr dirty="0" sz="160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600" spc="-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231F20"/>
                </a:solidFill>
                <a:latin typeface="Verdana"/>
                <a:cs typeface="Verdana"/>
              </a:rPr>
              <a:t>customer’s</a:t>
            </a:r>
            <a:r>
              <a:rPr dirty="0" sz="1600" spc="-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231F20"/>
                </a:solidFill>
                <a:latin typeface="Verdana"/>
                <a:cs typeface="Verdana"/>
              </a:rPr>
              <a:t>feedback</a:t>
            </a:r>
            <a:r>
              <a:rPr dirty="0" sz="1600" spc="-7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dirty="0" sz="1600" spc="-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1600" spc="-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Verdana"/>
                <a:cs typeface="Verdana"/>
              </a:rPr>
              <a:t>call, </a:t>
            </a:r>
            <a:r>
              <a:rPr dirty="0" sz="1600" spc="-30">
                <a:solidFill>
                  <a:srgbClr val="231F20"/>
                </a:solidFill>
                <a:latin typeface="Verdana"/>
                <a:cs typeface="Verdana"/>
              </a:rPr>
              <a:t>representing</a:t>
            </a:r>
            <a:r>
              <a:rPr dirty="0" sz="1600" spc="-7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Verdana"/>
                <a:cs typeface="Verdana"/>
              </a:rPr>
              <a:t>overall</a:t>
            </a:r>
            <a:r>
              <a:rPr dirty="0" sz="1600" spc="-7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Verdana"/>
                <a:cs typeface="Verdana"/>
              </a:rPr>
              <a:t>satisfaction</a:t>
            </a:r>
            <a:r>
              <a:rPr dirty="0" sz="1600" spc="-7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dirty="0" sz="1600" spc="-7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dirty="0" sz="1600" spc="-10">
                <a:solidFill>
                  <a:srgbClr val="231F20"/>
                </a:solidFill>
                <a:latin typeface="Verdana"/>
                <a:cs typeface="Verdana"/>
              </a:rPr>
              <a:t>scale.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235785" y="275708"/>
            <a:ext cx="763270" cy="610870"/>
            <a:chOff x="235785" y="275708"/>
            <a:chExt cx="763270" cy="610870"/>
          </a:xfrm>
        </p:grpSpPr>
        <p:sp>
          <p:nvSpPr>
            <p:cNvPr id="36" name="object 36" descr=""/>
            <p:cNvSpPr/>
            <p:nvPr/>
          </p:nvSpPr>
          <p:spPr>
            <a:xfrm>
              <a:off x="386933" y="275708"/>
              <a:ext cx="612140" cy="610870"/>
            </a:xfrm>
            <a:custGeom>
              <a:avLst/>
              <a:gdLst/>
              <a:ahLst/>
              <a:cxnLst/>
              <a:rect l="l" t="t" r="r" b="b"/>
              <a:pathLst>
                <a:path w="612140" h="610869">
                  <a:moveTo>
                    <a:pt x="570472" y="457288"/>
                  </a:moveTo>
                  <a:lnTo>
                    <a:pt x="307928" y="457288"/>
                  </a:lnTo>
                  <a:lnTo>
                    <a:pt x="354478" y="449741"/>
                  </a:lnTo>
                  <a:lnTo>
                    <a:pt x="394709" y="428765"/>
                  </a:lnTo>
                  <a:lnTo>
                    <a:pt x="426627" y="396859"/>
                  </a:lnTo>
                  <a:lnTo>
                    <a:pt x="448240" y="356522"/>
                  </a:lnTo>
                  <a:lnTo>
                    <a:pt x="457556" y="310253"/>
                  </a:lnTo>
                  <a:lnTo>
                    <a:pt x="457556" y="299256"/>
                  </a:lnTo>
                  <a:lnTo>
                    <a:pt x="452568" y="248420"/>
                  </a:lnTo>
                  <a:lnTo>
                    <a:pt x="439715" y="200549"/>
                  </a:lnTo>
                  <a:lnTo>
                    <a:pt x="419584" y="156264"/>
                  </a:lnTo>
                  <a:lnTo>
                    <a:pt x="392763" y="116191"/>
                  </a:lnTo>
                  <a:lnTo>
                    <a:pt x="359836" y="80951"/>
                  </a:lnTo>
                  <a:lnTo>
                    <a:pt x="321392" y="51168"/>
                  </a:lnTo>
                  <a:lnTo>
                    <a:pt x="278017" y="27466"/>
                  </a:lnTo>
                  <a:lnTo>
                    <a:pt x="230298" y="10468"/>
                  </a:lnTo>
                  <a:lnTo>
                    <a:pt x="248860" y="5959"/>
                  </a:lnTo>
                  <a:lnTo>
                    <a:pt x="267761" y="2680"/>
                  </a:lnTo>
                  <a:lnTo>
                    <a:pt x="287002" y="677"/>
                  </a:lnTo>
                  <a:lnTo>
                    <a:pt x="306587" y="0"/>
                  </a:lnTo>
                  <a:lnTo>
                    <a:pt x="356068" y="3996"/>
                  </a:lnTo>
                  <a:lnTo>
                    <a:pt x="403013" y="15566"/>
                  </a:lnTo>
                  <a:lnTo>
                    <a:pt x="446793" y="34084"/>
                  </a:lnTo>
                  <a:lnTo>
                    <a:pt x="486778" y="58924"/>
                  </a:lnTo>
                  <a:lnTo>
                    <a:pt x="522339" y="89457"/>
                  </a:lnTo>
                  <a:lnTo>
                    <a:pt x="552846" y="125058"/>
                  </a:lnTo>
                  <a:lnTo>
                    <a:pt x="577670" y="165100"/>
                  </a:lnTo>
                  <a:lnTo>
                    <a:pt x="596180" y="208956"/>
                  </a:lnTo>
                  <a:lnTo>
                    <a:pt x="607748" y="256000"/>
                  </a:lnTo>
                  <a:lnTo>
                    <a:pt x="611744" y="305604"/>
                  </a:lnTo>
                  <a:lnTo>
                    <a:pt x="607762" y="354963"/>
                  </a:lnTo>
                  <a:lnTo>
                    <a:pt x="596230" y="401811"/>
                  </a:lnTo>
                  <a:lnTo>
                    <a:pt x="577772" y="445516"/>
                  </a:lnTo>
                  <a:lnTo>
                    <a:pt x="570472" y="457288"/>
                  </a:lnTo>
                  <a:close/>
                </a:path>
                <a:path w="612140" h="610869">
                  <a:moveTo>
                    <a:pt x="307034" y="610314"/>
                  </a:moveTo>
                  <a:lnTo>
                    <a:pt x="268610" y="607703"/>
                  </a:lnTo>
                  <a:lnTo>
                    <a:pt x="231192" y="600331"/>
                  </a:lnTo>
                  <a:lnTo>
                    <a:pt x="184067" y="584342"/>
                  </a:lnTo>
                  <a:lnTo>
                    <a:pt x="140603" y="561338"/>
                  </a:lnTo>
                  <a:lnTo>
                    <a:pt x="101573" y="531981"/>
                  </a:lnTo>
                  <a:lnTo>
                    <a:pt x="67750" y="496938"/>
                  </a:lnTo>
                  <a:lnTo>
                    <a:pt x="39908" y="456871"/>
                  </a:lnTo>
                  <a:lnTo>
                    <a:pt x="18820" y="412445"/>
                  </a:lnTo>
                  <a:lnTo>
                    <a:pt x="5259" y="364324"/>
                  </a:lnTo>
                  <a:lnTo>
                    <a:pt x="0" y="313173"/>
                  </a:lnTo>
                  <a:lnTo>
                    <a:pt x="0" y="299256"/>
                  </a:lnTo>
                  <a:lnTo>
                    <a:pt x="8942" y="252362"/>
                  </a:lnTo>
                  <a:lnTo>
                    <a:pt x="30950" y="211465"/>
                  </a:lnTo>
                  <a:lnTo>
                    <a:pt x="63707" y="179107"/>
                  </a:lnTo>
                  <a:lnTo>
                    <a:pt x="104893" y="157828"/>
                  </a:lnTo>
                  <a:lnTo>
                    <a:pt x="152191" y="150170"/>
                  </a:lnTo>
                  <a:lnTo>
                    <a:pt x="172957" y="151817"/>
                  </a:lnTo>
                  <a:lnTo>
                    <a:pt x="193289" y="156426"/>
                  </a:lnTo>
                  <a:lnTo>
                    <a:pt x="212600" y="163505"/>
                  </a:lnTo>
                  <a:lnTo>
                    <a:pt x="230298" y="172559"/>
                  </a:lnTo>
                  <a:lnTo>
                    <a:pt x="199476" y="196726"/>
                  </a:lnTo>
                  <a:lnTo>
                    <a:pt x="175513" y="227619"/>
                  </a:lnTo>
                  <a:lnTo>
                    <a:pt x="159982" y="264131"/>
                  </a:lnTo>
                  <a:lnTo>
                    <a:pt x="154456" y="305157"/>
                  </a:lnTo>
                  <a:lnTo>
                    <a:pt x="159926" y="346311"/>
                  </a:lnTo>
                  <a:lnTo>
                    <a:pt x="175402" y="383040"/>
                  </a:lnTo>
                  <a:lnTo>
                    <a:pt x="199476" y="413981"/>
                  </a:lnTo>
                  <a:lnTo>
                    <a:pt x="230745" y="437769"/>
                  </a:lnTo>
                  <a:lnTo>
                    <a:pt x="267124" y="452457"/>
                  </a:lnTo>
                  <a:lnTo>
                    <a:pt x="307928" y="457288"/>
                  </a:lnTo>
                  <a:lnTo>
                    <a:pt x="570472" y="457288"/>
                  </a:lnTo>
                  <a:lnTo>
                    <a:pt x="553012" y="485444"/>
                  </a:lnTo>
                  <a:lnTo>
                    <a:pt x="522574" y="520965"/>
                  </a:lnTo>
                  <a:lnTo>
                    <a:pt x="487081" y="551444"/>
                  </a:lnTo>
                  <a:lnTo>
                    <a:pt x="447157" y="576251"/>
                  </a:lnTo>
                  <a:lnTo>
                    <a:pt x="403425" y="594753"/>
                  </a:lnTo>
                  <a:lnTo>
                    <a:pt x="356510" y="606318"/>
                  </a:lnTo>
                  <a:lnTo>
                    <a:pt x="307034" y="610314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785" y="275708"/>
              <a:ext cx="609867" cy="609867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522" y="275709"/>
              <a:ext cx="612156" cy="610314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080335" y="292898"/>
            <a:ext cx="2111375" cy="4464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0"/>
              <a:t>AnalyticaLab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832433" y="0"/>
            <a:ext cx="8455660" cy="10287000"/>
            <a:chOff x="9832433" y="0"/>
            <a:chExt cx="845566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9841958" y="0"/>
              <a:ext cx="8446135" cy="10287000"/>
            </a:xfrm>
            <a:custGeom>
              <a:avLst/>
              <a:gdLst/>
              <a:ahLst/>
              <a:cxnLst/>
              <a:rect l="l" t="t" r="r" b="b"/>
              <a:pathLst>
                <a:path w="8446135" h="10287000">
                  <a:moveTo>
                    <a:pt x="8446041" y="10286999"/>
                  </a:moveTo>
                  <a:lnTo>
                    <a:pt x="0" y="10286999"/>
                  </a:lnTo>
                  <a:lnTo>
                    <a:pt x="0" y="70015"/>
                  </a:lnTo>
                  <a:lnTo>
                    <a:pt x="2755" y="22250"/>
                  </a:lnTo>
                  <a:lnTo>
                    <a:pt x="6642" y="0"/>
                  </a:lnTo>
                  <a:lnTo>
                    <a:pt x="8446041" y="0"/>
                  </a:lnTo>
                  <a:lnTo>
                    <a:pt x="8446041" y="10286999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2433" y="0"/>
              <a:ext cx="8455566" cy="6471479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71449" y="179024"/>
            <a:ext cx="763270" cy="610870"/>
            <a:chOff x="171449" y="179024"/>
            <a:chExt cx="763270" cy="610870"/>
          </a:xfrm>
        </p:grpSpPr>
        <p:sp>
          <p:nvSpPr>
            <p:cNvPr id="7" name="object 7" descr=""/>
            <p:cNvSpPr/>
            <p:nvPr/>
          </p:nvSpPr>
          <p:spPr>
            <a:xfrm>
              <a:off x="322598" y="179024"/>
              <a:ext cx="612140" cy="610870"/>
            </a:xfrm>
            <a:custGeom>
              <a:avLst/>
              <a:gdLst/>
              <a:ahLst/>
              <a:cxnLst/>
              <a:rect l="l" t="t" r="r" b="b"/>
              <a:pathLst>
                <a:path w="612140" h="610870">
                  <a:moveTo>
                    <a:pt x="570472" y="457288"/>
                  </a:moveTo>
                  <a:lnTo>
                    <a:pt x="307928" y="457288"/>
                  </a:lnTo>
                  <a:lnTo>
                    <a:pt x="354478" y="449741"/>
                  </a:lnTo>
                  <a:lnTo>
                    <a:pt x="394709" y="428765"/>
                  </a:lnTo>
                  <a:lnTo>
                    <a:pt x="426627" y="396859"/>
                  </a:lnTo>
                  <a:lnTo>
                    <a:pt x="448240" y="356522"/>
                  </a:lnTo>
                  <a:lnTo>
                    <a:pt x="457556" y="310253"/>
                  </a:lnTo>
                  <a:lnTo>
                    <a:pt x="457556" y="299256"/>
                  </a:lnTo>
                  <a:lnTo>
                    <a:pt x="452568" y="248420"/>
                  </a:lnTo>
                  <a:lnTo>
                    <a:pt x="439715" y="200549"/>
                  </a:lnTo>
                  <a:lnTo>
                    <a:pt x="419584" y="156264"/>
                  </a:lnTo>
                  <a:lnTo>
                    <a:pt x="392763" y="116191"/>
                  </a:lnTo>
                  <a:lnTo>
                    <a:pt x="359836" y="80951"/>
                  </a:lnTo>
                  <a:lnTo>
                    <a:pt x="321392" y="51168"/>
                  </a:lnTo>
                  <a:lnTo>
                    <a:pt x="278017" y="27466"/>
                  </a:lnTo>
                  <a:lnTo>
                    <a:pt x="230298" y="10468"/>
                  </a:lnTo>
                  <a:lnTo>
                    <a:pt x="248860" y="5959"/>
                  </a:lnTo>
                  <a:lnTo>
                    <a:pt x="267761" y="2680"/>
                  </a:lnTo>
                  <a:lnTo>
                    <a:pt x="287002" y="677"/>
                  </a:lnTo>
                  <a:lnTo>
                    <a:pt x="306587" y="0"/>
                  </a:lnTo>
                  <a:lnTo>
                    <a:pt x="356068" y="3996"/>
                  </a:lnTo>
                  <a:lnTo>
                    <a:pt x="403013" y="15566"/>
                  </a:lnTo>
                  <a:lnTo>
                    <a:pt x="446793" y="34084"/>
                  </a:lnTo>
                  <a:lnTo>
                    <a:pt x="486778" y="58924"/>
                  </a:lnTo>
                  <a:lnTo>
                    <a:pt x="522339" y="89457"/>
                  </a:lnTo>
                  <a:lnTo>
                    <a:pt x="552846" y="125058"/>
                  </a:lnTo>
                  <a:lnTo>
                    <a:pt x="577670" y="165100"/>
                  </a:lnTo>
                  <a:lnTo>
                    <a:pt x="596180" y="208956"/>
                  </a:lnTo>
                  <a:lnTo>
                    <a:pt x="607748" y="256000"/>
                  </a:lnTo>
                  <a:lnTo>
                    <a:pt x="611744" y="305604"/>
                  </a:lnTo>
                  <a:lnTo>
                    <a:pt x="607762" y="354963"/>
                  </a:lnTo>
                  <a:lnTo>
                    <a:pt x="596230" y="401811"/>
                  </a:lnTo>
                  <a:lnTo>
                    <a:pt x="577772" y="445516"/>
                  </a:lnTo>
                  <a:lnTo>
                    <a:pt x="570472" y="457288"/>
                  </a:lnTo>
                  <a:close/>
                </a:path>
                <a:path w="612140" h="610870">
                  <a:moveTo>
                    <a:pt x="307034" y="610314"/>
                  </a:moveTo>
                  <a:lnTo>
                    <a:pt x="268610" y="607703"/>
                  </a:lnTo>
                  <a:lnTo>
                    <a:pt x="231192" y="600331"/>
                  </a:lnTo>
                  <a:lnTo>
                    <a:pt x="184067" y="584342"/>
                  </a:lnTo>
                  <a:lnTo>
                    <a:pt x="140603" y="561338"/>
                  </a:lnTo>
                  <a:lnTo>
                    <a:pt x="101573" y="531981"/>
                  </a:lnTo>
                  <a:lnTo>
                    <a:pt x="67750" y="496938"/>
                  </a:lnTo>
                  <a:lnTo>
                    <a:pt x="39908" y="456871"/>
                  </a:lnTo>
                  <a:lnTo>
                    <a:pt x="18820" y="412445"/>
                  </a:lnTo>
                  <a:lnTo>
                    <a:pt x="5259" y="364324"/>
                  </a:lnTo>
                  <a:lnTo>
                    <a:pt x="0" y="313173"/>
                  </a:lnTo>
                  <a:lnTo>
                    <a:pt x="0" y="299256"/>
                  </a:lnTo>
                  <a:lnTo>
                    <a:pt x="8942" y="252362"/>
                  </a:lnTo>
                  <a:lnTo>
                    <a:pt x="30950" y="211465"/>
                  </a:lnTo>
                  <a:lnTo>
                    <a:pt x="63707" y="179107"/>
                  </a:lnTo>
                  <a:lnTo>
                    <a:pt x="104893" y="157828"/>
                  </a:lnTo>
                  <a:lnTo>
                    <a:pt x="152191" y="150170"/>
                  </a:lnTo>
                  <a:lnTo>
                    <a:pt x="172957" y="151817"/>
                  </a:lnTo>
                  <a:lnTo>
                    <a:pt x="193289" y="156426"/>
                  </a:lnTo>
                  <a:lnTo>
                    <a:pt x="212600" y="163505"/>
                  </a:lnTo>
                  <a:lnTo>
                    <a:pt x="230298" y="172559"/>
                  </a:lnTo>
                  <a:lnTo>
                    <a:pt x="199476" y="196726"/>
                  </a:lnTo>
                  <a:lnTo>
                    <a:pt x="175513" y="227619"/>
                  </a:lnTo>
                  <a:lnTo>
                    <a:pt x="159982" y="264131"/>
                  </a:lnTo>
                  <a:lnTo>
                    <a:pt x="154456" y="305157"/>
                  </a:lnTo>
                  <a:lnTo>
                    <a:pt x="159926" y="346311"/>
                  </a:lnTo>
                  <a:lnTo>
                    <a:pt x="175402" y="383040"/>
                  </a:lnTo>
                  <a:lnTo>
                    <a:pt x="199476" y="413981"/>
                  </a:lnTo>
                  <a:lnTo>
                    <a:pt x="230745" y="437769"/>
                  </a:lnTo>
                  <a:lnTo>
                    <a:pt x="267124" y="452457"/>
                  </a:lnTo>
                  <a:lnTo>
                    <a:pt x="307928" y="457288"/>
                  </a:lnTo>
                  <a:lnTo>
                    <a:pt x="570472" y="457288"/>
                  </a:lnTo>
                  <a:lnTo>
                    <a:pt x="553012" y="485444"/>
                  </a:lnTo>
                  <a:lnTo>
                    <a:pt x="522574" y="520965"/>
                  </a:lnTo>
                  <a:lnTo>
                    <a:pt x="487081" y="551444"/>
                  </a:lnTo>
                  <a:lnTo>
                    <a:pt x="447157" y="576251"/>
                  </a:lnTo>
                  <a:lnTo>
                    <a:pt x="403425" y="594753"/>
                  </a:lnTo>
                  <a:lnTo>
                    <a:pt x="356510" y="606318"/>
                  </a:lnTo>
                  <a:lnTo>
                    <a:pt x="307034" y="610314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49" y="179024"/>
              <a:ext cx="609867" cy="60986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186" y="179025"/>
              <a:ext cx="612156" cy="61031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170098" y="1191593"/>
            <a:ext cx="5805170" cy="749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750" spc="-100" b="1">
                <a:solidFill>
                  <a:srgbClr val="181818"/>
                </a:solidFill>
                <a:latin typeface="Tahoma"/>
                <a:cs typeface="Tahoma"/>
              </a:rPr>
              <a:t>Problem</a:t>
            </a:r>
            <a:r>
              <a:rPr dirty="0" sz="4750" spc="-290" b="1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dirty="0" sz="4750" spc="-155" b="1">
                <a:solidFill>
                  <a:srgbClr val="181818"/>
                </a:solidFill>
                <a:latin typeface="Tahoma"/>
                <a:cs typeface="Tahoma"/>
              </a:rPr>
              <a:t>Statement:</a:t>
            </a:r>
            <a:endParaRPr sz="47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8323" y="2402506"/>
            <a:ext cx="9124315" cy="718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2000"/>
              </a:lnSpc>
              <a:spcBef>
                <a:spcPts val="100"/>
              </a:spcBef>
            </a:pP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PhoneNow's</a:t>
            </a:r>
            <a:r>
              <a:rPr dirty="0" sz="2750" spc="254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 spc="60">
                <a:solidFill>
                  <a:srgbClr val="181818"/>
                </a:solidFill>
                <a:latin typeface="Verdana"/>
                <a:cs typeface="Verdana"/>
              </a:rPr>
              <a:t>call</a:t>
            </a:r>
            <a:r>
              <a:rPr dirty="0" sz="2750" spc="26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center</a:t>
            </a:r>
            <a:r>
              <a:rPr dirty="0" sz="2750" spc="26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management</a:t>
            </a:r>
            <a:r>
              <a:rPr dirty="0" sz="2750" spc="270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is</a:t>
            </a:r>
            <a:r>
              <a:rPr dirty="0" sz="2750" spc="26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 spc="-10">
                <a:solidFill>
                  <a:srgbClr val="181818"/>
                </a:solidFill>
                <a:latin typeface="Verdana"/>
                <a:cs typeface="Verdana"/>
              </a:rPr>
              <a:t>facing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challenges</a:t>
            </a:r>
            <a:r>
              <a:rPr dirty="0" sz="2750" spc="65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in</a:t>
            </a:r>
            <a:r>
              <a:rPr dirty="0" sz="2750" spc="650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monitoring</a:t>
            </a:r>
            <a:r>
              <a:rPr dirty="0" sz="2750" spc="65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2750" spc="65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analyzing</a:t>
            </a:r>
            <a:r>
              <a:rPr dirty="0" sz="2750" spc="650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 spc="-25">
                <a:solidFill>
                  <a:srgbClr val="181818"/>
                </a:solidFill>
                <a:latin typeface="Verdana"/>
                <a:cs typeface="Verdana"/>
              </a:rPr>
              <a:t>key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performance</a:t>
            </a:r>
            <a:r>
              <a:rPr dirty="0" sz="2750" spc="52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indicators</a:t>
            </a:r>
            <a:r>
              <a:rPr dirty="0" sz="2750" spc="53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181818"/>
                </a:solidFill>
                <a:latin typeface="Verdana"/>
                <a:cs typeface="Verdana"/>
              </a:rPr>
              <a:t>(KPIs)</a:t>
            </a:r>
            <a:r>
              <a:rPr dirty="0" sz="2750" spc="5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such</a:t>
            </a:r>
            <a:r>
              <a:rPr dirty="0" sz="2750" spc="5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as</a:t>
            </a:r>
            <a:r>
              <a:rPr dirty="0" sz="2750" spc="53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total</a:t>
            </a:r>
            <a:r>
              <a:rPr dirty="0" sz="2750" spc="5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181818"/>
                </a:solidFill>
                <a:latin typeface="Verdana"/>
                <a:cs typeface="Verdana"/>
              </a:rPr>
              <a:t>calls, </a:t>
            </a:r>
            <a:r>
              <a:rPr dirty="0" sz="2750" spc="60">
                <a:solidFill>
                  <a:srgbClr val="181818"/>
                </a:solidFill>
                <a:latin typeface="Verdana"/>
                <a:cs typeface="Verdana"/>
              </a:rPr>
              <a:t>call</a:t>
            </a:r>
            <a:r>
              <a:rPr dirty="0" sz="2750" spc="370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resolution</a:t>
            </a:r>
            <a:r>
              <a:rPr dirty="0" sz="2750" spc="37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rates,</a:t>
            </a:r>
            <a:r>
              <a:rPr dirty="0" sz="2750" spc="37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agent</a:t>
            </a:r>
            <a:r>
              <a:rPr dirty="0" sz="2750" spc="37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performance,</a:t>
            </a:r>
            <a:r>
              <a:rPr dirty="0" sz="2750" spc="380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 spc="-25">
                <a:solidFill>
                  <a:srgbClr val="181818"/>
                </a:solidFill>
                <a:latin typeface="Verdana"/>
                <a:cs typeface="Verdana"/>
              </a:rPr>
              <a:t>and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customer</a:t>
            </a:r>
            <a:r>
              <a:rPr dirty="0" sz="27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181818"/>
                </a:solidFill>
                <a:latin typeface="Verdana"/>
                <a:cs typeface="Verdana"/>
              </a:rPr>
              <a:t>satisfaction.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2750">
              <a:latin typeface="Verdana"/>
              <a:cs typeface="Verdana"/>
            </a:endParaRPr>
          </a:p>
          <a:p>
            <a:pPr algn="just" marL="12700" marR="5080">
              <a:lnSpc>
                <a:spcPct val="122000"/>
              </a:lnSpc>
            </a:pP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Without</a:t>
            </a:r>
            <a:r>
              <a:rPr dirty="0" sz="2750" spc="37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2750" spc="3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clear</a:t>
            </a:r>
            <a:r>
              <a:rPr dirty="0" sz="2750" spc="3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2750" spc="3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comprehensive</a:t>
            </a:r>
            <a:r>
              <a:rPr dirty="0" sz="2750" spc="3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view</a:t>
            </a:r>
            <a:r>
              <a:rPr dirty="0" sz="2750" spc="3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181818"/>
                </a:solidFill>
                <a:latin typeface="Verdana"/>
                <a:cs typeface="Verdana"/>
              </a:rPr>
              <a:t>of</a:t>
            </a:r>
            <a:r>
              <a:rPr dirty="0" sz="2750" spc="3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181818"/>
                </a:solidFill>
                <a:latin typeface="Verdana"/>
                <a:cs typeface="Verdana"/>
              </a:rPr>
              <a:t>these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metrics,</a:t>
            </a:r>
            <a:r>
              <a:rPr dirty="0" sz="2750" spc="65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it</a:t>
            </a:r>
            <a:r>
              <a:rPr dirty="0" sz="2750" spc="66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is</a:t>
            </a:r>
            <a:r>
              <a:rPr dirty="0" sz="2750" spc="66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difficult</a:t>
            </a:r>
            <a:r>
              <a:rPr dirty="0" sz="2750" spc="6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2750" spc="66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identify</a:t>
            </a:r>
            <a:r>
              <a:rPr dirty="0" sz="2750" spc="66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trends,</a:t>
            </a:r>
            <a:r>
              <a:rPr dirty="0" sz="2750" spc="66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181818"/>
                </a:solidFill>
                <a:latin typeface="Verdana"/>
                <a:cs typeface="Verdana"/>
              </a:rPr>
              <a:t>optimize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resource</a:t>
            </a:r>
            <a:r>
              <a:rPr dirty="0" sz="2750" spc="-4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allocation,</a:t>
            </a:r>
            <a:r>
              <a:rPr dirty="0" sz="2750" spc="-4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2750" spc="-4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enhance</a:t>
            </a:r>
            <a:r>
              <a:rPr dirty="0" sz="2750" spc="-4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overall</a:t>
            </a:r>
            <a:r>
              <a:rPr dirty="0" sz="2750" spc="-40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 spc="-10">
                <a:solidFill>
                  <a:srgbClr val="181818"/>
                </a:solidFill>
                <a:latin typeface="Verdana"/>
                <a:cs typeface="Verdana"/>
              </a:rPr>
              <a:t>service quality.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2750">
              <a:latin typeface="Verdana"/>
              <a:cs typeface="Verdana"/>
            </a:endParaRPr>
          </a:p>
          <a:p>
            <a:pPr algn="just" marL="12700" marR="5080">
              <a:lnSpc>
                <a:spcPct val="122000"/>
              </a:lnSpc>
            </a:pP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2750" spc="21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solution</a:t>
            </a:r>
            <a:r>
              <a:rPr dirty="0" sz="2750" spc="22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is</a:t>
            </a:r>
            <a:r>
              <a:rPr dirty="0" sz="2750" spc="220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 spc="50">
                <a:solidFill>
                  <a:srgbClr val="181818"/>
                </a:solidFill>
                <a:latin typeface="Verdana"/>
                <a:cs typeface="Verdana"/>
              </a:rPr>
              <a:t>needed</a:t>
            </a:r>
            <a:r>
              <a:rPr dirty="0" sz="2750" spc="22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2750" spc="22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provide</a:t>
            </a:r>
            <a:r>
              <a:rPr dirty="0" sz="2750" spc="22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 spc="-10">
                <a:solidFill>
                  <a:srgbClr val="181818"/>
                </a:solidFill>
                <a:latin typeface="Verdana"/>
                <a:cs typeface="Verdana"/>
              </a:rPr>
              <a:t>transparency,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enable</a:t>
            </a:r>
            <a:r>
              <a:rPr dirty="0" sz="2750" spc="9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 spc="-80">
                <a:solidFill>
                  <a:srgbClr val="181818"/>
                </a:solidFill>
                <a:latin typeface="Verdana"/>
                <a:cs typeface="Verdana"/>
              </a:rPr>
              <a:t>data-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driven</a:t>
            </a:r>
            <a:r>
              <a:rPr dirty="0" sz="2750" spc="90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decision-making,</a:t>
            </a:r>
            <a:r>
              <a:rPr dirty="0" sz="2750" spc="95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2750" spc="90">
                <a:solidFill>
                  <a:srgbClr val="181818"/>
                </a:solidFill>
                <a:latin typeface="Verdana"/>
                <a:cs typeface="Verdana"/>
              </a:rPr>
              <a:t>  </a:t>
            </a:r>
            <a:r>
              <a:rPr dirty="0" sz="2750" spc="-10">
                <a:solidFill>
                  <a:srgbClr val="181818"/>
                </a:solidFill>
                <a:latin typeface="Verdana"/>
                <a:cs typeface="Verdana"/>
              </a:rPr>
              <a:t>ensure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continuous</a:t>
            </a:r>
            <a:r>
              <a:rPr dirty="0" sz="2750" spc="-1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181818"/>
                </a:solidFill>
                <a:latin typeface="Verdana"/>
                <a:cs typeface="Verdana"/>
              </a:rPr>
              <a:t>improvement</a:t>
            </a:r>
            <a:r>
              <a:rPr dirty="0" sz="2750" spc="-114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 spc="-135">
                <a:solidFill>
                  <a:srgbClr val="181818"/>
                </a:solidFill>
                <a:latin typeface="Verdana"/>
                <a:cs typeface="Verdana"/>
              </a:rPr>
              <a:t>in</a:t>
            </a:r>
            <a:r>
              <a:rPr dirty="0" sz="2750" spc="-114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181818"/>
                </a:solidFill>
                <a:latin typeface="Verdana"/>
                <a:cs typeface="Verdana"/>
              </a:rPr>
              <a:t>call</a:t>
            </a:r>
            <a:r>
              <a:rPr dirty="0" sz="2750" spc="-114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181818"/>
                </a:solidFill>
                <a:latin typeface="Verdana"/>
                <a:cs typeface="Verdana"/>
              </a:rPr>
              <a:t>center</a:t>
            </a:r>
            <a:r>
              <a:rPr dirty="0" sz="2750" spc="-114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181818"/>
                </a:solidFill>
                <a:latin typeface="Verdana"/>
                <a:cs typeface="Verdana"/>
              </a:rPr>
              <a:t>operations.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196214"/>
            <a:ext cx="2111375" cy="4464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0"/>
              <a:t>AnalyticaLab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927998" y="0"/>
            <a:ext cx="2360295" cy="3742054"/>
          </a:xfrm>
          <a:custGeom>
            <a:avLst/>
            <a:gdLst/>
            <a:ahLst/>
            <a:cxnLst/>
            <a:rect l="l" t="t" r="r" b="b"/>
            <a:pathLst>
              <a:path w="2360294" h="3742054">
                <a:moveTo>
                  <a:pt x="1179982" y="2562009"/>
                </a:moveTo>
                <a:lnTo>
                  <a:pt x="1179004" y="2513342"/>
                </a:lnTo>
                <a:lnTo>
                  <a:pt x="1176070" y="2465171"/>
                </a:lnTo>
                <a:lnTo>
                  <a:pt x="1171232" y="2417546"/>
                </a:lnTo>
                <a:lnTo>
                  <a:pt x="1164526" y="2370493"/>
                </a:lnTo>
                <a:lnTo>
                  <a:pt x="1155992" y="2324062"/>
                </a:lnTo>
                <a:lnTo>
                  <a:pt x="1145667" y="2278278"/>
                </a:lnTo>
                <a:lnTo>
                  <a:pt x="1133589" y="2233193"/>
                </a:lnTo>
                <a:lnTo>
                  <a:pt x="1119784" y="2188845"/>
                </a:lnTo>
                <a:lnTo>
                  <a:pt x="1104315" y="2145258"/>
                </a:lnTo>
                <a:lnTo>
                  <a:pt x="1087196" y="2102485"/>
                </a:lnTo>
                <a:lnTo>
                  <a:pt x="1068476" y="2060549"/>
                </a:lnTo>
                <a:lnTo>
                  <a:pt x="1048194" y="2019490"/>
                </a:lnTo>
                <a:lnTo>
                  <a:pt x="1026388" y="1979358"/>
                </a:lnTo>
                <a:lnTo>
                  <a:pt x="1003096" y="1940179"/>
                </a:lnTo>
                <a:lnTo>
                  <a:pt x="978357" y="1902002"/>
                </a:lnTo>
                <a:lnTo>
                  <a:pt x="952195" y="1864855"/>
                </a:lnTo>
                <a:lnTo>
                  <a:pt x="924661" y="1828774"/>
                </a:lnTo>
                <a:lnTo>
                  <a:pt x="895794" y="1793798"/>
                </a:lnTo>
                <a:lnTo>
                  <a:pt x="865632" y="1759978"/>
                </a:lnTo>
                <a:lnTo>
                  <a:pt x="834212" y="1727327"/>
                </a:lnTo>
                <a:lnTo>
                  <a:pt x="801573" y="1695907"/>
                </a:lnTo>
                <a:lnTo>
                  <a:pt x="767753" y="1665744"/>
                </a:lnTo>
                <a:lnTo>
                  <a:pt x="732777" y="1636877"/>
                </a:lnTo>
                <a:lnTo>
                  <a:pt x="696696" y="1609344"/>
                </a:lnTo>
                <a:lnTo>
                  <a:pt x="659549" y="1583194"/>
                </a:lnTo>
                <a:lnTo>
                  <a:pt x="621372" y="1558442"/>
                </a:lnTo>
                <a:lnTo>
                  <a:pt x="582206" y="1535137"/>
                </a:lnTo>
                <a:lnTo>
                  <a:pt x="542086" y="1513319"/>
                </a:lnTo>
                <a:lnTo>
                  <a:pt x="501040" y="1493024"/>
                </a:lnTo>
                <a:lnTo>
                  <a:pt x="459130" y="1474292"/>
                </a:lnTo>
                <a:lnTo>
                  <a:pt x="416369" y="1457159"/>
                </a:lnTo>
                <a:lnTo>
                  <a:pt x="372808" y="1441653"/>
                </a:lnTo>
                <a:lnTo>
                  <a:pt x="328472" y="1427835"/>
                </a:lnTo>
                <a:lnTo>
                  <a:pt x="283425" y="1415719"/>
                </a:lnTo>
                <a:lnTo>
                  <a:pt x="237693" y="1405356"/>
                </a:lnTo>
                <a:lnTo>
                  <a:pt x="191300" y="1396771"/>
                </a:lnTo>
                <a:lnTo>
                  <a:pt x="144297" y="1390027"/>
                </a:lnTo>
                <a:lnTo>
                  <a:pt x="96723" y="1385125"/>
                </a:lnTo>
                <a:lnTo>
                  <a:pt x="48615" y="1382141"/>
                </a:lnTo>
                <a:lnTo>
                  <a:pt x="0" y="1381086"/>
                </a:lnTo>
                <a:lnTo>
                  <a:pt x="0" y="3742004"/>
                </a:lnTo>
                <a:lnTo>
                  <a:pt x="48615" y="3741013"/>
                </a:lnTo>
                <a:lnTo>
                  <a:pt x="96723" y="3738092"/>
                </a:lnTo>
                <a:lnTo>
                  <a:pt x="144297" y="3733266"/>
                </a:lnTo>
                <a:lnTo>
                  <a:pt x="191300" y="3726573"/>
                </a:lnTo>
                <a:lnTo>
                  <a:pt x="237693" y="3718052"/>
                </a:lnTo>
                <a:lnTo>
                  <a:pt x="283425" y="3707739"/>
                </a:lnTo>
                <a:lnTo>
                  <a:pt x="328472" y="3695674"/>
                </a:lnTo>
                <a:lnTo>
                  <a:pt x="372808" y="3681895"/>
                </a:lnTo>
                <a:lnTo>
                  <a:pt x="416369" y="3666439"/>
                </a:lnTo>
                <a:lnTo>
                  <a:pt x="459130" y="3649345"/>
                </a:lnTo>
                <a:lnTo>
                  <a:pt x="501040" y="3630650"/>
                </a:lnTo>
                <a:lnTo>
                  <a:pt x="542086" y="3610381"/>
                </a:lnTo>
                <a:lnTo>
                  <a:pt x="582206" y="3588601"/>
                </a:lnTo>
                <a:lnTo>
                  <a:pt x="621372" y="3565334"/>
                </a:lnTo>
                <a:lnTo>
                  <a:pt x="659549" y="3540607"/>
                </a:lnTo>
                <a:lnTo>
                  <a:pt x="696696" y="3514471"/>
                </a:lnTo>
                <a:lnTo>
                  <a:pt x="732777" y="3486975"/>
                </a:lnTo>
                <a:lnTo>
                  <a:pt x="767753" y="3458121"/>
                </a:lnTo>
                <a:lnTo>
                  <a:pt x="801573" y="3427984"/>
                </a:lnTo>
                <a:lnTo>
                  <a:pt x="834212" y="3396577"/>
                </a:lnTo>
                <a:lnTo>
                  <a:pt x="865632" y="3363950"/>
                </a:lnTo>
                <a:lnTo>
                  <a:pt x="895794" y="3330143"/>
                </a:lnTo>
                <a:lnTo>
                  <a:pt x="924661" y="3295180"/>
                </a:lnTo>
                <a:lnTo>
                  <a:pt x="952195" y="3259112"/>
                </a:lnTo>
                <a:lnTo>
                  <a:pt x="978357" y="3221977"/>
                </a:lnTo>
                <a:lnTo>
                  <a:pt x="1003096" y="3183801"/>
                </a:lnTo>
                <a:lnTo>
                  <a:pt x="1026388" y="3144634"/>
                </a:lnTo>
                <a:lnTo>
                  <a:pt x="1048194" y="3104515"/>
                </a:lnTo>
                <a:lnTo>
                  <a:pt x="1068476" y="3063468"/>
                </a:lnTo>
                <a:lnTo>
                  <a:pt x="1087196" y="3021533"/>
                </a:lnTo>
                <a:lnTo>
                  <a:pt x="1104315" y="2978759"/>
                </a:lnTo>
                <a:lnTo>
                  <a:pt x="1119784" y="2935173"/>
                </a:lnTo>
                <a:lnTo>
                  <a:pt x="1133589" y="2890824"/>
                </a:lnTo>
                <a:lnTo>
                  <a:pt x="1145667" y="2845739"/>
                </a:lnTo>
                <a:lnTo>
                  <a:pt x="1155992" y="2799969"/>
                </a:lnTo>
                <a:lnTo>
                  <a:pt x="1164526" y="2753537"/>
                </a:lnTo>
                <a:lnTo>
                  <a:pt x="1171232" y="2706484"/>
                </a:lnTo>
                <a:lnTo>
                  <a:pt x="1176070" y="2658859"/>
                </a:lnTo>
                <a:lnTo>
                  <a:pt x="1179004" y="2610688"/>
                </a:lnTo>
                <a:lnTo>
                  <a:pt x="1179982" y="2562009"/>
                </a:lnTo>
                <a:close/>
              </a:path>
              <a:path w="2360294" h="3742054">
                <a:moveTo>
                  <a:pt x="2067801" y="2562009"/>
                </a:moveTo>
                <a:lnTo>
                  <a:pt x="2064575" y="2518181"/>
                </a:lnTo>
                <a:lnTo>
                  <a:pt x="2054936" y="2475293"/>
                </a:lnTo>
                <a:lnTo>
                  <a:pt x="2039124" y="2434272"/>
                </a:lnTo>
                <a:lnTo>
                  <a:pt x="2017458" y="2396032"/>
                </a:lnTo>
                <a:lnTo>
                  <a:pt x="1990407" y="2361374"/>
                </a:lnTo>
                <a:lnTo>
                  <a:pt x="1958568" y="2331072"/>
                </a:lnTo>
                <a:lnTo>
                  <a:pt x="1922640" y="2305761"/>
                </a:lnTo>
                <a:lnTo>
                  <a:pt x="1883371" y="2285987"/>
                </a:lnTo>
                <a:lnTo>
                  <a:pt x="1841627" y="2272207"/>
                </a:lnTo>
                <a:lnTo>
                  <a:pt x="1798320" y="2264689"/>
                </a:lnTo>
                <a:lnTo>
                  <a:pt x="1769033" y="2263254"/>
                </a:lnTo>
                <a:lnTo>
                  <a:pt x="1754378" y="2263610"/>
                </a:lnTo>
                <a:lnTo>
                  <a:pt x="1710753" y="2268994"/>
                </a:lnTo>
                <a:lnTo>
                  <a:pt x="1668386" y="2280716"/>
                </a:lnTo>
                <a:lnTo>
                  <a:pt x="1628203" y="2298522"/>
                </a:lnTo>
                <a:lnTo>
                  <a:pt x="1591068" y="2322042"/>
                </a:lnTo>
                <a:lnTo>
                  <a:pt x="1557782" y="2350757"/>
                </a:lnTo>
                <a:lnTo>
                  <a:pt x="1529067" y="2384044"/>
                </a:lnTo>
                <a:lnTo>
                  <a:pt x="1505546" y="2421178"/>
                </a:lnTo>
                <a:lnTo>
                  <a:pt x="1487741" y="2461361"/>
                </a:lnTo>
                <a:lnTo>
                  <a:pt x="1476006" y="2503728"/>
                </a:lnTo>
                <a:lnTo>
                  <a:pt x="1470634" y="2547353"/>
                </a:lnTo>
                <a:lnTo>
                  <a:pt x="1470266" y="2562009"/>
                </a:lnTo>
                <a:lnTo>
                  <a:pt x="1470634" y="2576677"/>
                </a:lnTo>
                <a:lnTo>
                  <a:pt x="1476006" y="2620302"/>
                </a:lnTo>
                <a:lnTo>
                  <a:pt x="1487741" y="2662669"/>
                </a:lnTo>
                <a:lnTo>
                  <a:pt x="1505546" y="2702852"/>
                </a:lnTo>
                <a:lnTo>
                  <a:pt x="1529067" y="2739987"/>
                </a:lnTo>
                <a:lnTo>
                  <a:pt x="1557782" y="2773273"/>
                </a:lnTo>
                <a:lnTo>
                  <a:pt x="1591068" y="2801988"/>
                </a:lnTo>
                <a:lnTo>
                  <a:pt x="1628203" y="2825508"/>
                </a:lnTo>
                <a:lnTo>
                  <a:pt x="1668386" y="2843314"/>
                </a:lnTo>
                <a:lnTo>
                  <a:pt x="1710753" y="2855036"/>
                </a:lnTo>
                <a:lnTo>
                  <a:pt x="1754378" y="2860421"/>
                </a:lnTo>
                <a:lnTo>
                  <a:pt x="1769033" y="2860776"/>
                </a:lnTo>
                <a:lnTo>
                  <a:pt x="1783702" y="2860421"/>
                </a:lnTo>
                <a:lnTo>
                  <a:pt x="1827326" y="2855036"/>
                </a:lnTo>
                <a:lnTo>
                  <a:pt x="1869694" y="2843314"/>
                </a:lnTo>
                <a:lnTo>
                  <a:pt x="1909876" y="2825508"/>
                </a:lnTo>
                <a:lnTo>
                  <a:pt x="1947011" y="2801988"/>
                </a:lnTo>
                <a:lnTo>
                  <a:pt x="1980298" y="2773273"/>
                </a:lnTo>
                <a:lnTo>
                  <a:pt x="2009013" y="2739987"/>
                </a:lnTo>
                <a:lnTo>
                  <a:pt x="2032520" y="2702852"/>
                </a:lnTo>
                <a:lnTo>
                  <a:pt x="2050338" y="2662669"/>
                </a:lnTo>
                <a:lnTo>
                  <a:pt x="2062060" y="2620302"/>
                </a:lnTo>
                <a:lnTo>
                  <a:pt x="2067445" y="2576677"/>
                </a:lnTo>
                <a:lnTo>
                  <a:pt x="2067801" y="2562009"/>
                </a:lnTo>
                <a:close/>
              </a:path>
              <a:path w="2360294" h="3742054">
                <a:moveTo>
                  <a:pt x="2359977" y="0"/>
                </a:moveTo>
                <a:lnTo>
                  <a:pt x="0" y="0"/>
                </a:lnTo>
                <a:lnTo>
                  <a:pt x="0" y="205816"/>
                </a:lnTo>
                <a:lnTo>
                  <a:pt x="990" y="254495"/>
                </a:lnTo>
                <a:lnTo>
                  <a:pt x="3911" y="302666"/>
                </a:lnTo>
                <a:lnTo>
                  <a:pt x="8737" y="350291"/>
                </a:lnTo>
                <a:lnTo>
                  <a:pt x="15430" y="397344"/>
                </a:lnTo>
                <a:lnTo>
                  <a:pt x="23952" y="443776"/>
                </a:lnTo>
                <a:lnTo>
                  <a:pt x="34264" y="489546"/>
                </a:lnTo>
                <a:lnTo>
                  <a:pt x="46329" y="534631"/>
                </a:lnTo>
                <a:lnTo>
                  <a:pt x="60109" y="578980"/>
                </a:lnTo>
                <a:lnTo>
                  <a:pt x="75565" y="622566"/>
                </a:lnTo>
                <a:lnTo>
                  <a:pt x="92659" y="665340"/>
                </a:lnTo>
                <a:lnTo>
                  <a:pt x="111353" y="707263"/>
                </a:lnTo>
                <a:lnTo>
                  <a:pt x="131610" y="748309"/>
                </a:lnTo>
                <a:lnTo>
                  <a:pt x="153403" y="788441"/>
                </a:lnTo>
                <a:lnTo>
                  <a:pt x="176669" y="827608"/>
                </a:lnTo>
                <a:lnTo>
                  <a:pt x="201396" y="865784"/>
                </a:lnTo>
                <a:lnTo>
                  <a:pt x="227520" y="902919"/>
                </a:lnTo>
                <a:lnTo>
                  <a:pt x="255028" y="938987"/>
                </a:lnTo>
                <a:lnTo>
                  <a:pt x="283883" y="973950"/>
                </a:lnTo>
                <a:lnTo>
                  <a:pt x="314020" y="1007757"/>
                </a:lnTo>
                <a:lnTo>
                  <a:pt x="345427" y="1040384"/>
                </a:lnTo>
                <a:lnTo>
                  <a:pt x="378053" y="1071791"/>
                </a:lnTo>
                <a:lnTo>
                  <a:pt x="411861" y="1101928"/>
                </a:lnTo>
                <a:lnTo>
                  <a:pt x="446811" y="1130769"/>
                </a:lnTo>
                <a:lnTo>
                  <a:pt x="482879" y="1158278"/>
                </a:lnTo>
                <a:lnTo>
                  <a:pt x="520026" y="1184414"/>
                </a:lnTo>
                <a:lnTo>
                  <a:pt x="558203" y="1209128"/>
                </a:lnTo>
                <a:lnTo>
                  <a:pt x="597369" y="1232408"/>
                </a:lnTo>
                <a:lnTo>
                  <a:pt x="637489" y="1254188"/>
                </a:lnTo>
                <a:lnTo>
                  <a:pt x="678535" y="1274445"/>
                </a:lnTo>
                <a:lnTo>
                  <a:pt x="720471" y="1293139"/>
                </a:lnTo>
                <a:lnTo>
                  <a:pt x="763244" y="1310233"/>
                </a:lnTo>
                <a:lnTo>
                  <a:pt x="806831" y="1325689"/>
                </a:lnTo>
                <a:lnTo>
                  <a:pt x="851179" y="1339469"/>
                </a:lnTo>
                <a:lnTo>
                  <a:pt x="896264" y="1351534"/>
                </a:lnTo>
                <a:lnTo>
                  <a:pt x="942035" y="1361846"/>
                </a:lnTo>
                <a:lnTo>
                  <a:pt x="988466" y="1370368"/>
                </a:lnTo>
                <a:lnTo>
                  <a:pt x="1035507" y="1377061"/>
                </a:lnTo>
                <a:lnTo>
                  <a:pt x="1083144" y="1381887"/>
                </a:lnTo>
                <a:lnTo>
                  <a:pt x="1131316" y="1384820"/>
                </a:lnTo>
                <a:lnTo>
                  <a:pt x="1179982" y="1385798"/>
                </a:lnTo>
                <a:lnTo>
                  <a:pt x="1228598" y="1384820"/>
                </a:lnTo>
                <a:lnTo>
                  <a:pt x="1276705" y="1381887"/>
                </a:lnTo>
                <a:lnTo>
                  <a:pt x="1324279" y="1377061"/>
                </a:lnTo>
                <a:lnTo>
                  <a:pt x="1371282" y="1370368"/>
                </a:lnTo>
                <a:lnTo>
                  <a:pt x="1417675" y="1361846"/>
                </a:lnTo>
                <a:lnTo>
                  <a:pt x="1463408" y="1351534"/>
                </a:lnTo>
                <a:lnTo>
                  <a:pt x="1508467" y="1339469"/>
                </a:lnTo>
                <a:lnTo>
                  <a:pt x="1552790" y="1325689"/>
                </a:lnTo>
                <a:lnTo>
                  <a:pt x="1596351" y="1310233"/>
                </a:lnTo>
                <a:lnTo>
                  <a:pt x="1639112" y="1293139"/>
                </a:lnTo>
                <a:lnTo>
                  <a:pt x="1681022" y="1274445"/>
                </a:lnTo>
                <a:lnTo>
                  <a:pt x="1722069" y="1254188"/>
                </a:lnTo>
                <a:lnTo>
                  <a:pt x="1762188" y="1232408"/>
                </a:lnTo>
                <a:lnTo>
                  <a:pt x="1801355" y="1209128"/>
                </a:lnTo>
                <a:lnTo>
                  <a:pt x="1839531" y="1184414"/>
                </a:lnTo>
                <a:lnTo>
                  <a:pt x="1876679" y="1158278"/>
                </a:lnTo>
                <a:lnTo>
                  <a:pt x="1912759" y="1130769"/>
                </a:lnTo>
                <a:lnTo>
                  <a:pt x="1947735" y="1101928"/>
                </a:lnTo>
                <a:lnTo>
                  <a:pt x="1981555" y="1071791"/>
                </a:lnTo>
                <a:lnTo>
                  <a:pt x="2014194" y="1040384"/>
                </a:lnTo>
                <a:lnTo>
                  <a:pt x="2045627" y="1007757"/>
                </a:lnTo>
                <a:lnTo>
                  <a:pt x="2075776" y="973950"/>
                </a:lnTo>
                <a:lnTo>
                  <a:pt x="2104644" y="938987"/>
                </a:lnTo>
                <a:lnTo>
                  <a:pt x="2132177" y="902919"/>
                </a:lnTo>
                <a:lnTo>
                  <a:pt x="2158339" y="865784"/>
                </a:lnTo>
                <a:lnTo>
                  <a:pt x="2183079" y="827608"/>
                </a:lnTo>
                <a:lnTo>
                  <a:pt x="2206371" y="788441"/>
                </a:lnTo>
                <a:lnTo>
                  <a:pt x="2228177" y="748309"/>
                </a:lnTo>
                <a:lnTo>
                  <a:pt x="2248458" y="707263"/>
                </a:lnTo>
                <a:lnTo>
                  <a:pt x="2267178" y="665340"/>
                </a:lnTo>
                <a:lnTo>
                  <a:pt x="2284298" y="622566"/>
                </a:lnTo>
                <a:lnTo>
                  <a:pt x="2299779" y="578980"/>
                </a:lnTo>
                <a:lnTo>
                  <a:pt x="2313571" y="534631"/>
                </a:lnTo>
                <a:lnTo>
                  <a:pt x="2325649" y="489546"/>
                </a:lnTo>
                <a:lnTo>
                  <a:pt x="2335974" y="443776"/>
                </a:lnTo>
                <a:lnTo>
                  <a:pt x="2344521" y="397344"/>
                </a:lnTo>
                <a:lnTo>
                  <a:pt x="2351214" y="350291"/>
                </a:lnTo>
                <a:lnTo>
                  <a:pt x="2356053" y="302666"/>
                </a:lnTo>
                <a:lnTo>
                  <a:pt x="2358987" y="254495"/>
                </a:lnTo>
                <a:lnTo>
                  <a:pt x="2359977" y="205816"/>
                </a:lnTo>
                <a:lnTo>
                  <a:pt x="2359977" y="0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955409"/>
            <a:ext cx="1563370" cy="1647825"/>
          </a:xfrm>
          <a:custGeom>
            <a:avLst/>
            <a:gdLst/>
            <a:ahLst/>
            <a:cxnLst/>
            <a:rect l="l" t="t" r="r" b="b"/>
            <a:pathLst>
              <a:path w="1563370" h="1647825">
                <a:moveTo>
                  <a:pt x="1562946" y="1647412"/>
                </a:moveTo>
                <a:lnTo>
                  <a:pt x="0" y="1647412"/>
                </a:lnTo>
                <a:lnTo>
                  <a:pt x="0" y="0"/>
                </a:lnTo>
                <a:lnTo>
                  <a:pt x="61857" y="4078"/>
                </a:lnTo>
                <a:lnTo>
                  <a:pt x="109418" y="8908"/>
                </a:lnTo>
                <a:lnTo>
                  <a:pt x="156569" y="15074"/>
                </a:lnTo>
                <a:lnTo>
                  <a:pt x="203292" y="22558"/>
                </a:lnTo>
                <a:lnTo>
                  <a:pt x="249565" y="31340"/>
                </a:lnTo>
                <a:lnTo>
                  <a:pt x="295372" y="41400"/>
                </a:lnTo>
                <a:lnTo>
                  <a:pt x="340691" y="52719"/>
                </a:lnTo>
                <a:lnTo>
                  <a:pt x="385504" y="65278"/>
                </a:lnTo>
                <a:lnTo>
                  <a:pt x="429792" y="79057"/>
                </a:lnTo>
                <a:lnTo>
                  <a:pt x="473535" y="94037"/>
                </a:lnTo>
                <a:lnTo>
                  <a:pt x="516714" y="110198"/>
                </a:lnTo>
                <a:lnTo>
                  <a:pt x="559310" y="127521"/>
                </a:lnTo>
                <a:lnTo>
                  <a:pt x="601304" y="145986"/>
                </a:lnTo>
                <a:lnTo>
                  <a:pt x="642675" y="165575"/>
                </a:lnTo>
                <a:lnTo>
                  <a:pt x="683406" y="186268"/>
                </a:lnTo>
                <a:lnTo>
                  <a:pt x="723476" y="208045"/>
                </a:lnTo>
                <a:lnTo>
                  <a:pt x="762867" y="230887"/>
                </a:lnTo>
                <a:lnTo>
                  <a:pt x="801559" y="254775"/>
                </a:lnTo>
                <a:lnTo>
                  <a:pt x="839533" y="279688"/>
                </a:lnTo>
                <a:lnTo>
                  <a:pt x="876769" y="305609"/>
                </a:lnTo>
                <a:lnTo>
                  <a:pt x="913249" y="332517"/>
                </a:lnTo>
                <a:lnTo>
                  <a:pt x="948953" y="360393"/>
                </a:lnTo>
                <a:lnTo>
                  <a:pt x="983862" y="389217"/>
                </a:lnTo>
                <a:lnTo>
                  <a:pt x="1017957" y="418971"/>
                </a:lnTo>
                <a:lnTo>
                  <a:pt x="1051217" y="449634"/>
                </a:lnTo>
                <a:lnTo>
                  <a:pt x="1083625" y="481188"/>
                </a:lnTo>
                <a:lnTo>
                  <a:pt x="1115161" y="513613"/>
                </a:lnTo>
                <a:lnTo>
                  <a:pt x="1145805" y="546889"/>
                </a:lnTo>
                <a:lnTo>
                  <a:pt x="1175538" y="580998"/>
                </a:lnTo>
                <a:lnTo>
                  <a:pt x="1204341" y="615919"/>
                </a:lnTo>
                <a:lnTo>
                  <a:pt x="1232195" y="651634"/>
                </a:lnTo>
                <a:lnTo>
                  <a:pt x="1259081" y="688122"/>
                </a:lnTo>
                <a:lnTo>
                  <a:pt x="1284978" y="725365"/>
                </a:lnTo>
                <a:lnTo>
                  <a:pt x="1309869" y="763343"/>
                </a:lnTo>
                <a:lnTo>
                  <a:pt x="1333733" y="802037"/>
                </a:lnTo>
                <a:lnTo>
                  <a:pt x="1356551" y="841428"/>
                </a:lnTo>
                <a:lnTo>
                  <a:pt x="1378305" y="881495"/>
                </a:lnTo>
                <a:lnTo>
                  <a:pt x="1398974" y="922220"/>
                </a:lnTo>
                <a:lnTo>
                  <a:pt x="1418540" y="963583"/>
                </a:lnTo>
                <a:lnTo>
                  <a:pt x="1436984" y="1005565"/>
                </a:lnTo>
                <a:lnTo>
                  <a:pt x="1454285" y="1048146"/>
                </a:lnTo>
                <a:lnTo>
                  <a:pt x="1470425" y="1091307"/>
                </a:lnTo>
                <a:lnTo>
                  <a:pt x="1485385" y="1135028"/>
                </a:lnTo>
                <a:lnTo>
                  <a:pt x="1499145" y="1179291"/>
                </a:lnTo>
                <a:lnTo>
                  <a:pt x="1511686" y="1224075"/>
                </a:lnTo>
                <a:lnTo>
                  <a:pt x="1522988" y="1269362"/>
                </a:lnTo>
                <a:lnTo>
                  <a:pt x="1533033" y="1315132"/>
                </a:lnTo>
                <a:lnTo>
                  <a:pt x="1541801" y="1361365"/>
                </a:lnTo>
                <a:lnTo>
                  <a:pt x="1549274" y="1408042"/>
                </a:lnTo>
                <a:lnTo>
                  <a:pt x="1555430" y="1455144"/>
                </a:lnTo>
                <a:lnTo>
                  <a:pt x="1560252" y="1502652"/>
                </a:lnTo>
                <a:lnTo>
                  <a:pt x="1562946" y="1539849"/>
                </a:lnTo>
                <a:lnTo>
                  <a:pt x="1562946" y="1647412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426592"/>
            <a:ext cx="736600" cy="860425"/>
          </a:xfrm>
          <a:custGeom>
            <a:avLst/>
            <a:gdLst/>
            <a:ahLst/>
            <a:cxnLst/>
            <a:rect l="l" t="t" r="r" b="b"/>
            <a:pathLst>
              <a:path w="736600" h="860425">
                <a:moveTo>
                  <a:pt x="735185" y="860406"/>
                </a:moveTo>
                <a:lnTo>
                  <a:pt x="0" y="860406"/>
                </a:lnTo>
                <a:lnTo>
                  <a:pt x="0" y="0"/>
                </a:lnTo>
                <a:lnTo>
                  <a:pt x="47098" y="6170"/>
                </a:lnTo>
                <a:lnTo>
                  <a:pt x="86643" y="13533"/>
                </a:lnTo>
                <a:lnTo>
                  <a:pt x="125779" y="22827"/>
                </a:lnTo>
                <a:lnTo>
                  <a:pt x="164412" y="34031"/>
                </a:lnTo>
                <a:lnTo>
                  <a:pt x="202449" y="47116"/>
                </a:lnTo>
                <a:lnTo>
                  <a:pt x="239798" y="62052"/>
                </a:lnTo>
                <a:lnTo>
                  <a:pt x="276369" y="78803"/>
                </a:lnTo>
                <a:lnTo>
                  <a:pt x="312074" y="97329"/>
                </a:lnTo>
                <a:lnTo>
                  <a:pt x="346827" y="117583"/>
                </a:lnTo>
                <a:lnTo>
                  <a:pt x="380544" y="139519"/>
                </a:lnTo>
                <a:lnTo>
                  <a:pt x="413145" y="163083"/>
                </a:lnTo>
                <a:lnTo>
                  <a:pt x="444550" y="188218"/>
                </a:lnTo>
                <a:lnTo>
                  <a:pt x="474684" y="214863"/>
                </a:lnTo>
                <a:lnTo>
                  <a:pt x="503474" y="242955"/>
                </a:lnTo>
                <a:lnTo>
                  <a:pt x="530851" y="272426"/>
                </a:lnTo>
                <a:lnTo>
                  <a:pt x="556749" y="303205"/>
                </a:lnTo>
                <a:lnTo>
                  <a:pt x="581106" y="335217"/>
                </a:lnTo>
                <a:lnTo>
                  <a:pt x="603862" y="368386"/>
                </a:lnTo>
                <a:lnTo>
                  <a:pt x="624964" y="402632"/>
                </a:lnTo>
                <a:lnTo>
                  <a:pt x="644360" y="437872"/>
                </a:lnTo>
                <a:lnTo>
                  <a:pt x="662002" y="474020"/>
                </a:lnTo>
                <a:lnTo>
                  <a:pt x="677851" y="510992"/>
                </a:lnTo>
                <a:lnTo>
                  <a:pt x="691865" y="548696"/>
                </a:lnTo>
                <a:lnTo>
                  <a:pt x="704014" y="587042"/>
                </a:lnTo>
                <a:lnTo>
                  <a:pt x="714266" y="625939"/>
                </a:lnTo>
                <a:lnTo>
                  <a:pt x="722597" y="665292"/>
                </a:lnTo>
                <a:lnTo>
                  <a:pt x="728987" y="705005"/>
                </a:lnTo>
                <a:lnTo>
                  <a:pt x="733421" y="744985"/>
                </a:lnTo>
                <a:lnTo>
                  <a:pt x="735887" y="785134"/>
                </a:lnTo>
                <a:lnTo>
                  <a:pt x="736381" y="805241"/>
                </a:lnTo>
                <a:lnTo>
                  <a:pt x="736381" y="825357"/>
                </a:lnTo>
                <a:lnTo>
                  <a:pt x="736196" y="835411"/>
                </a:lnTo>
                <a:lnTo>
                  <a:pt x="735887" y="845463"/>
                </a:lnTo>
                <a:lnTo>
                  <a:pt x="735455" y="855511"/>
                </a:lnTo>
                <a:lnTo>
                  <a:pt x="735185" y="860406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443" y="4374548"/>
            <a:ext cx="5843581" cy="261363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199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90"/>
              </a:spcBef>
            </a:pPr>
            <a:r>
              <a:rPr dirty="0" sz="4700" spc="-190" b="1">
                <a:solidFill>
                  <a:srgbClr val="181818"/>
                </a:solidFill>
                <a:latin typeface="Tahoma"/>
                <a:cs typeface="Tahoma"/>
              </a:rPr>
              <a:t>Data</a:t>
            </a:r>
            <a:r>
              <a:rPr dirty="0" sz="4700" spc="-290" b="1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dirty="0" sz="4700" spc="-80" b="1">
                <a:solidFill>
                  <a:srgbClr val="181818"/>
                </a:solidFill>
                <a:latin typeface="Tahoma"/>
                <a:cs typeface="Tahoma"/>
              </a:rPr>
              <a:t>Cleaning</a:t>
            </a:r>
            <a:r>
              <a:rPr dirty="0" sz="4700" spc="-290" b="1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dirty="0" sz="4700" spc="-140" b="1">
                <a:solidFill>
                  <a:srgbClr val="181818"/>
                </a:solidFill>
                <a:latin typeface="Tahoma"/>
                <a:cs typeface="Tahoma"/>
              </a:rPr>
              <a:t>and</a:t>
            </a:r>
            <a:r>
              <a:rPr dirty="0" sz="4700" spc="-290" b="1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dirty="0" sz="4700" spc="-114" b="1">
                <a:solidFill>
                  <a:srgbClr val="181818"/>
                </a:solidFill>
                <a:latin typeface="Tahoma"/>
                <a:cs typeface="Tahoma"/>
              </a:rPr>
              <a:t>Preparation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24617" y="1850308"/>
            <a:ext cx="14083665" cy="7914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04010">
              <a:lnSpc>
                <a:spcPct val="100000"/>
              </a:lnSpc>
              <a:spcBef>
                <a:spcPts val="90"/>
              </a:spcBef>
            </a:pPr>
            <a:r>
              <a:rPr dirty="0" sz="3400" spc="-135" b="1">
                <a:solidFill>
                  <a:srgbClr val="0F6761"/>
                </a:solidFill>
                <a:latin typeface="Tahoma"/>
                <a:cs typeface="Tahoma"/>
              </a:rPr>
              <a:t>Data</a:t>
            </a:r>
            <a:r>
              <a:rPr dirty="0" sz="3400" spc="-200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3400" b="1">
                <a:solidFill>
                  <a:srgbClr val="0F6761"/>
                </a:solidFill>
                <a:latin typeface="Tahoma"/>
                <a:cs typeface="Tahoma"/>
              </a:rPr>
              <a:t>Source</a:t>
            </a:r>
            <a:r>
              <a:rPr dirty="0" sz="3400" spc="-200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3400" spc="-434" b="1">
                <a:solidFill>
                  <a:srgbClr val="0F6761"/>
                </a:solidFill>
                <a:latin typeface="Tahoma"/>
                <a:cs typeface="Tahoma"/>
              </a:rPr>
              <a:t>:</a:t>
            </a:r>
            <a:r>
              <a:rPr dirty="0" sz="3400" spc="-195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3400" b="1">
                <a:solidFill>
                  <a:srgbClr val="0F6761"/>
                </a:solidFill>
                <a:latin typeface="Tahoma"/>
                <a:cs typeface="Tahoma"/>
              </a:rPr>
              <a:t>PwC</a:t>
            </a:r>
            <a:r>
              <a:rPr dirty="0" sz="3400" spc="-200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3400" spc="-10" b="1">
                <a:solidFill>
                  <a:srgbClr val="0F6761"/>
                </a:solidFill>
                <a:latin typeface="Tahoma"/>
                <a:cs typeface="Tahoma"/>
              </a:rPr>
              <a:t>Switzerland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ahoma"/>
              <a:cs typeface="Tahoma"/>
            </a:endParaRPr>
          </a:p>
          <a:p>
            <a:pPr algn="just" marL="12700" marR="5344795">
              <a:lnSpc>
                <a:spcPct val="125000"/>
              </a:lnSpc>
              <a:spcBef>
                <a:spcPts val="5"/>
              </a:spcBef>
            </a:pPr>
            <a:r>
              <a:rPr dirty="0" sz="2850" spc="-130">
                <a:solidFill>
                  <a:srgbClr val="333332"/>
                </a:solidFill>
                <a:latin typeface="Verdana"/>
                <a:cs typeface="Verdana"/>
              </a:rPr>
              <a:t>During</a:t>
            </a:r>
            <a:r>
              <a:rPr dirty="0" sz="2850" spc="-1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spc="-45">
                <a:solidFill>
                  <a:srgbClr val="333332"/>
                </a:solidFill>
                <a:latin typeface="Verdana"/>
                <a:cs typeface="Verdana"/>
              </a:rPr>
              <a:t>the</a:t>
            </a:r>
            <a:r>
              <a:rPr dirty="0" sz="2850" spc="-204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spc="-120">
                <a:solidFill>
                  <a:srgbClr val="333332"/>
                </a:solidFill>
                <a:latin typeface="Verdana"/>
                <a:cs typeface="Verdana"/>
              </a:rPr>
              <a:t>initial</a:t>
            </a:r>
            <a:r>
              <a:rPr dirty="0" sz="285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spc="-50">
                <a:solidFill>
                  <a:srgbClr val="333332"/>
                </a:solidFill>
                <a:latin typeface="Verdana"/>
                <a:cs typeface="Verdana"/>
              </a:rPr>
              <a:t>data</a:t>
            </a:r>
            <a:r>
              <a:rPr dirty="0" sz="2850" spc="-18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spc="-60">
                <a:solidFill>
                  <a:srgbClr val="333332"/>
                </a:solidFill>
                <a:latin typeface="Verdana"/>
                <a:cs typeface="Verdana"/>
              </a:rPr>
              <a:t>exploration,</a:t>
            </a:r>
            <a:r>
              <a:rPr dirty="0" sz="2850" spc="-16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spc="-10" b="1">
                <a:solidFill>
                  <a:srgbClr val="333332"/>
                </a:solidFill>
                <a:latin typeface="Tahoma"/>
                <a:cs typeface="Tahoma"/>
              </a:rPr>
              <a:t>null</a:t>
            </a:r>
            <a:r>
              <a:rPr dirty="0" sz="2850" spc="-2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850" b="1">
                <a:solidFill>
                  <a:srgbClr val="333332"/>
                </a:solidFill>
                <a:latin typeface="Tahoma"/>
                <a:cs typeface="Tahoma"/>
              </a:rPr>
              <a:t>values</a:t>
            </a:r>
            <a:r>
              <a:rPr dirty="0" sz="2850" spc="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850" spc="-25">
                <a:solidFill>
                  <a:srgbClr val="333332"/>
                </a:solidFill>
                <a:latin typeface="Verdana"/>
                <a:cs typeface="Verdana"/>
              </a:rPr>
              <a:t>and </a:t>
            </a:r>
            <a:r>
              <a:rPr dirty="0" sz="2850" b="1">
                <a:solidFill>
                  <a:srgbClr val="333332"/>
                </a:solidFill>
                <a:latin typeface="Tahoma"/>
                <a:cs typeface="Tahoma"/>
              </a:rPr>
              <a:t>inconsistent</a:t>
            </a:r>
            <a:r>
              <a:rPr dirty="0" sz="2850" spc="535" b="1">
                <a:solidFill>
                  <a:srgbClr val="333332"/>
                </a:solidFill>
                <a:latin typeface="Tahoma"/>
                <a:cs typeface="Tahoma"/>
              </a:rPr>
              <a:t> 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entries</a:t>
            </a:r>
            <a:r>
              <a:rPr dirty="0" sz="2850" spc="380">
                <a:solidFill>
                  <a:srgbClr val="333332"/>
                </a:solidFill>
                <a:latin typeface="Verdana"/>
                <a:cs typeface="Verdana"/>
              </a:rPr>
              <a:t> 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were</a:t>
            </a:r>
            <a:r>
              <a:rPr dirty="0" sz="2850" spc="375">
                <a:solidFill>
                  <a:srgbClr val="333332"/>
                </a:solidFill>
                <a:latin typeface="Verdana"/>
                <a:cs typeface="Verdana"/>
              </a:rPr>
              <a:t> 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identified</a:t>
            </a:r>
            <a:r>
              <a:rPr dirty="0" sz="2850" spc="375">
                <a:solidFill>
                  <a:srgbClr val="333332"/>
                </a:solidFill>
                <a:latin typeface="Verdana"/>
                <a:cs typeface="Verdana"/>
              </a:rPr>
              <a:t> 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in</a:t>
            </a:r>
            <a:r>
              <a:rPr dirty="0" sz="2850" spc="380">
                <a:solidFill>
                  <a:srgbClr val="333332"/>
                </a:solidFill>
                <a:latin typeface="Verdana"/>
                <a:cs typeface="Verdana"/>
              </a:rPr>
              <a:t>  </a:t>
            </a:r>
            <a:r>
              <a:rPr dirty="0" sz="2850" spc="-25">
                <a:solidFill>
                  <a:srgbClr val="333332"/>
                </a:solidFill>
                <a:latin typeface="Verdana"/>
                <a:cs typeface="Verdana"/>
              </a:rPr>
              <a:t>the </a:t>
            </a:r>
            <a:r>
              <a:rPr dirty="0" sz="2850" spc="-10">
                <a:solidFill>
                  <a:srgbClr val="333332"/>
                </a:solidFill>
                <a:latin typeface="Verdana"/>
                <a:cs typeface="Verdana"/>
              </a:rPr>
              <a:t>columns.</a:t>
            </a:r>
            <a:endParaRPr sz="2850">
              <a:latin typeface="Verdana"/>
              <a:cs typeface="Verdana"/>
            </a:endParaRPr>
          </a:p>
          <a:p>
            <a:pPr marL="12700" marR="4879340">
              <a:lnSpc>
                <a:spcPct val="125000"/>
              </a:lnSpc>
              <a:spcBef>
                <a:spcPts val="3040"/>
              </a:spcBef>
              <a:tabLst>
                <a:tab pos="2264410" algn="l"/>
                <a:tab pos="3859529" algn="l"/>
                <a:tab pos="4558665" algn="l"/>
                <a:tab pos="6396990" algn="l"/>
                <a:tab pos="8307070" algn="l"/>
              </a:tabLst>
            </a:pPr>
            <a:r>
              <a:rPr dirty="0" sz="2850" spc="-10" b="1">
                <a:solidFill>
                  <a:srgbClr val="333332"/>
                </a:solidFill>
                <a:latin typeface="Tahoma"/>
                <a:cs typeface="Tahoma"/>
              </a:rPr>
              <a:t>Blank/null</a:t>
            </a:r>
            <a:r>
              <a:rPr dirty="0" sz="2850" b="1">
                <a:solidFill>
                  <a:srgbClr val="333332"/>
                </a:solidFill>
                <a:latin typeface="Tahoma"/>
                <a:cs typeface="Tahoma"/>
              </a:rPr>
              <a:t>	</a:t>
            </a:r>
            <a:r>
              <a:rPr dirty="0" sz="2850" spc="-10" b="1">
                <a:solidFill>
                  <a:srgbClr val="333332"/>
                </a:solidFill>
                <a:latin typeface="Tahoma"/>
                <a:cs typeface="Tahoma"/>
              </a:rPr>
              <a:t>values</a:t>
            </a:r>
            <a:r>
              <a:rPr dirty="0" sz="2850" b="1">
                <a:solidFill>
                  <a:srgbClr val="333332"/>
                </a:solidFill>
                <a:latin typeface="Tahoma"/>
                <a:cs typeface="Tahoma"/>
              </a:rPr>
              <a:t>	</a:t>
            </a:r>
            <a:r>
              <a:rPr dirty="0" sz="2850" spc="-25">
                <a:solidFill>
                  <a:srgbClr val="333332"/>
                </a:solidFill>
                <a:latin typeface="Verdana"/>
                <a:cs typeface="Verdana"/>
              </a:rPr>
              <a:t>in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850" spc="-10">
                <a:solidFill>
                  <a:srgbClr val="333332"/>
                </a:solidFill>
                <a:latin typeface="Verdana"/>
                <a:cs typeface="Verdana"/>
              </a:rPr>
              <a:t>relevant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850" spc="-10">
                <a:solidFill>
                  <a:srgbClr val="333332"/>
                </a:solidFill>
                <a:latin typeface="Verdana"/>
                <a:cs typeface="Verdana"/>
              </a:rPr>
              <a:t>columns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850" spc="-20">
                <a:solidFill>
                  <a:srgbClr val="333332"/>
                </a:solidFill>
                <a:latin typeface="Verdana"/>
                <a:cs typeface="Verdana"/>
              </a:rPr>
              <a:t>were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addressed</a:t>
            </a:r>
            <a:r>
              <a:rPr dirty="0" sz="2850" spc="-17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spc="-70">
                <a:solidFill>
                  <a:srgbClr val="333332"/>
                </a:solidFill>
                <a:latin typeface="Verdana"/>
                <a:cs typeface="Verdana"/>
              </a:rPr>
              <a:t>using</a:t>
            </a:r>
            <a:r>
              <a:rPr dirty="0" sz="2850" spc="-20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b="1">
                <a:solidFill>
                  <a:srgbClr val="333332"/>
                </a:solidFill>
                <a:latin typeface="Tahoma"/>
                <a:cs typeface="Tahoma"/>
              </a:rPr>
              <a:t>Power</a:t>
            </a:r>
            <a:r>
              <a:rPr dirty="0" sz="2850" spc="-3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850" spc="-50" b="1">
                <a:solidFill>
                  <a:srgbClr val="333332"/>
                </a:solidFill>
                <a:latin typeface="Tahoma"/>
                <a:cs typeface="Tahoma"/>
              </a:rPr>
              <a:t>BI’s</a:t>
            </a:r>
            <a:r>
              <a:rPr dirty="0" sz="2850" spc="-4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850" b="1">
                <a:solidFill>
                  <a:srgbClr val="333332"/>
                </a:solidFill>
                <a:latin typeface="Tahoma"/>
                <a:cs typeface="Tahoma"/>
              </a:rPr>
              <a:t>Power</a:t>
            </a:r>
            <a:r>
              <a:rPr dirty="0" sz="2850" spc="-3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850" b="1">
                <a:solidFill>
                  <a:srgbClr val="333332"/>
                </a:solidFill>
                <a:latin typeface="Tahoma"/>
                <a:cs typeface="Tahoma"/>
              </a:rPr>
              <a:t>Query</a:t>
            </a:r>
            <a:r>
              <a:rPr dirty="0" sz="2850" spc="-4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850" spc="-10" b="1">
                <a:solidFill>
                  <a:srgbClr val="333332"/>
                </a:solidFill>
                <a:latin typeface="Tahoma"/>
                <a:cs typeface="Tahoma"/>
              </a:rPr>
              <a:t>editor.</a:t>
            </a:r>
            <a:endParaRPr sz="2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2850">
              <a:latin typeface="Tahoma"/>
              <a:cs typeface="Tahoma"/>
            </a:endParaRPr>
          </a:p>
          <a:p>
            <a:pPr marL="84455" marR="4627880">
              <a:lnSpc>
                <a:spcPct val="125000"/>
              </a:lnSpc>
              <a:spcBef>
                <a:spcPts val="5"/>
              </a:spcBef>
              <a:tabLst>
                <a:tab pos="1301115" algn="l"/>
                <a:tab pos="3234690" algn="l"/>
                <a:tab pos="4359275" algn="l"/>
                <a:tab pos="5413375" algn="l"/>
                <a:tab pos="7381240" algn="l"/>
                <a:tab pos="8660765" algn="l"/>
              </a:tabLst>
            </a:pPr>
            <a:r>
              <a:rPr dirty="0" sz="2850" spc="-10">
                <a:solidFill>
                  <a:srgbClr val="333332"/>
                </a:solidFill>
                <a:latin typeface="Verdana"/>
                <a:cs typeface="Verdana"/>
              </a:rPr>
              <a:t>After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850" spc="-10">
                <a:solidFill>
                  <a:srgbClr val="333332"/>
                </a:solidFill>
                <a:latin typeface="Verdana"/>
                <a:cs typeface="Verdana"/>
              </a:rPr>
              <a:t>cleaning,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850" spc="-20">
                <a:solidFill>
                  <a:srgbClr val="333332"/>
                </a:solidFill>
                <a:latin typeface="Verdana"/>
                <a:cs typeface="Verdana"/>
              </a:rPr>
              <a:t>data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850" spc="-25">
                <a:solidFill>
                  <a:srgbClr val="333332"/>
                </a:solidFill>
                <a:latin typeface="Verdana"/>
                <a:cs typeface="Verdana"/>
              </a:rPr>
              <a:t>was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850" spc="-10">
                <a:solidFill>
                  <a:srgbClr val="333332"/>
                </a:solidFill>
                <a:latin typeface="Verdana"/>
                <a:cs typeface="Verdana"/>
              </a:rPr>
              <a:t>prepared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850" spc="-10">
                <a:solidFill>
                  <a:srgbClr val="333332"/>
                </a:solidFill>
                <a:latin typeface="Verdana"/>
                <a:cs typeface="Verdana"/>
              </a:rPr>
              <a:t>using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	</a:t>
            </a:r>
            <a:r>
              <a:rPr dirty="0" sz="2850" spc="-25" b="1">
                <a:solidFill>
                  <a:srgbClr val="333332"/>
                </a:solidFill>
                <a:latin typeface="Tahoma"/>
                <a:cs typeface="Tahoma"/>
              </a:rPr>
              <a:t>DAX </a:t>
            </a:r>
            <a:r>
              <a:rPr dirty="0" sz="2850" b="1">
                <a:solidFill>
                  <a:srgbClr val="333332"/>
                </a:solidFill>
                <a:latin typeface="Tahoma"/>
                <a:cs typeface="Tahoma"/>
              </a:rPr>
              <a:t>functions</a:t>
            </a:r>
            <a:r>
              <a:rPr dirty="0" sz="2850" spc="-3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850" spc="-20">
                <a:solidFill>
                  <a:srgbClr val="333332"/>
                </a:solidFill>
                <a:latin typeface="Verdana"/>
                <a:cs typeface="Verdana"/>
              </a:rPr>
              <a:t>for</a:t>
            </a:r>
            <a:r>
              <a:rPr dirty="0" sz="2850" spc="-19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333332"/>
                </a:solidFill>
                <a:latin typeface="Verdana"/>
                <a:cs typeface="Verdana"/>
              </a:rPr>
              <a:t>advanced</a:t>
            </a:r>
            <a:r>
              <a:rPr dirty="0" sz="2850" spc="-19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spc="-10">
                <a:solidFill>
                  <a:srgbClr val="333332"/>
                </a:solidFill>
                <a:latin typeface="Verdana"/>
                <a:cs typeface="Verdana"/>
              </a:rPr>
              <a:t>calculations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850">
              <a:latin typeface="Verdana"/>
              <a:cs typeface="Verdana"/>
            </a:endParaRPr>
          </a:p>
          <a:p>
            <a:pPr algn="just" marL="2575560" marR="5080">
              <a:lnSpc>
                <a:spcPct val="125000"/>
              </a:lnSpc>
              <a:spcBef>
                <a:spcPts val="5"/>
              </a:spcBef>
            </a:pP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The</a:t>
            </a:r>
            <a:r>
              <a:rPr dirty="0" sz="2850" spc="31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cleaned</a:t>
            </a:r>
            <a:r>
              <a:rPr dirty="0" sz="2850" spc="31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2850" spc="3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prepared</a:t>
            </a:r>
            <a:r>
              <a:rPr dirty="0" sz="2850" spc="31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data</a:t>
            </a:r>
            <a:r>
              <a:rPr dirty="0" sz="2850" spc="3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was</a:t>
            </a:r>
            <a:r>
              <a:rPr dirty="0" sz="2850" spc="31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then</a:t>
            </a:r>
            <a:r>
              <a:rPr dirty="0" sz="2850" spc="3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modeled</a:t>
            </a:r>
            <a:r>
              <a:rPr dirty="0" sz="2850" spc="31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to</a:t>
            </a:r>
            <a:r>
              <a:rPr dirty="0" sz="2850" spc="3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spc="-10">
                <a:solidFill>
                  <a:srgbClr val="333332"/>
                </a:solidFill>
                <a:latin typeface="Verdana"/>
                <a:cs typeface="Verdana"/>
              </a:rPr>
              <a:t>provide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accurate</a:t>
            </a:r>
            <a:r>
              <a:rPr dirty="0" sz="2850" spc="46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insights,</a:t>
            </a:r>
            <a:r>
              <a:rPr dirty="0" sz="2850" spc="4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ensuring</a:t>
            </a:r>
            <a:r>
              <a:rPr dirty="0" sz="2850" spc="4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that</a:t>
            </a:r>
            <a:r>
              <a:rPr dirty="0" sz="2850" spc="4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all</a:t>
            </a:r>
            <a:r>
              <a:rPr dirty="0" sz="2850" spc="48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null</a:t>
            </a:r>
            <a:r>
              <a:rPr dirty="0" sz="2850" spc="4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values</a:t>
            </a:r>
            <a:r>
              <a:rPr dirty="0" sz="2850" spc="4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were</a:t>
            </a:r>
            <a:r>
              <a:rPr dirty="0" sz="2850" spc="4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spc="-10">
                <a:solidFill>
                  <a:srgbClr val="333332"/>
                </a:solidFill>
                <a:latin typeface="Verdana"/>
                <a:cs typeface="Verdana"/>
              </a:rPr>
              <a:t>handled </a:t>
            </a:r>
            <a:r>
              <a:rPr dirty="0" sz="2850" spc="-65">
                <a:solidFill>
                  <a:srgbClr val="333332"/>
                </a:solidFill>
                <a:latin typeface="Verdana"/>
                <a:cs typeface="Verdana"/>
              </a:rPr>
              <a:t>appropriately,</a:t>
            </a:r>
            <a:r>
              <a:rPr dirty="0" sz="2850" spc="-19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spc="-75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2850" spc="-1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calculations</a:t>
            </a:r>
            <a:r>
              <a:rPr dirty="0" sz="2850" spc="-18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333332"/>
                </a:solidFill>
                <a:latin typeface="Verdana"/>
                <a:cs typeface="Verdana"/>
              </a:rPr>
              <a:t>were</a:t>
            </a:r>
            <a:r>
              <a:rPr dirty="0" sz="2850" spc="-17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850" spc="-120">
                <a:solidFill>
                  <a:srgbClr val="333332"/>
                </a:solidFill>
                <a:latin typeface="Verdana"/>
                <a:cs typeface="Verdana"/>
              </a:rPr>
              <a:t>error-</a:t>
            </a:r>
            <a:r>
              <a:rPr dirty="0" sz="2850" spc="-10">
                <a:solidFill>
                  <a:srgbClr val="333332"/>
                </a:solidFill>
                <a:latin typeface="Verdana"/>
                <a:cs typeface="Verdana"/>
              </a:rPr>
              <a:t>free.</a:t>
            </a:r>
            <a:endParaRPr sz="28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2331073" y="368772"/>
            <a:ext cx="763270" cy="610870"/>
            <a:chOff x="12331073" y="368772"/>
            <a:chExt cx="763270" cy="610870"/>
          </a:xfrm>
        </p:grpSpPr>
        <p:sp>
          <p:nvSpPr>
            <p:cNvPr id="9" name="object 9" descr=""/>
            <p:cNvSpPr/>
            <p:nvPr/>
          </p:nvSpPr>
          <p:spPr>
            <a:xfrm>
              <a:off x="12482221" y="368773"/>
              <a:ext cx="612140" cy="610870"/>
            </a:xfrm>
            <a:custGeom>
              <a:avLst/>
              <a:gdLst/>
              <a:ahLst/>
              <a:cxnLst/>
              <a:rect l="l" t="t" r="r" b="b"/>
              <a:pathLst>
                <a:path w="612140" h="610869">
                  <a:moveTo>
                    <a:pt x="570472" y="457288"/>
                  </a:moveTo>
                  <a:lnTo>
                    <a:pt x="307928" y="457288"/>
                  </a:lnTo>
                  <a:lnTo>
                    <a:pt x="354478" y="449741"/>
                  </a:lnTo>
                  <a:lnTo>
                    <a:pt x="394709" y="428765"/>
                  </a:lnTo>
                  <a:lnTo>
                    <a:pt x="426627" y="396859"/>
                  </a:lnTo>
                  <a:lnTo>
                    <a:pt x="448240" y="356522"/>
                  </a:lnTo>
                  <a:lnTo>
                    <a:pt x="457556" y="310253"/>
                  </a:lnTo>
                  <a:lnTo>
                    <a:pt x="457556" y="299256"/>
                  </a:lnTo>
                  <a:lnTo>
                    <a:pt x="452568" y="248420"/>
                  </a:lnTo>
                  <a:lnTo>
                    <a:pt x="439715" y="200549"/>
                  </a:lnTo>
                  <a:lnTo>
                    <a:pt x="419584" y="156264"/>
                  </a:lnTo>
                  <a:lnTo>
                    <a:pt x="392763" y="116191"/>
                  </a:lnTo>
                  <a:lnTo>
                    <a:pt x="359836" y="80951"/>
                  </a:lnTo>
                  <a:lnTo>
                    <a:pt x="321392" y="51168"/>
                  </a:lnTo>
                  <a:lnTo>
                    <a:pt x="278017" y="27466"/>
                  </a:lnTo>
                  <a:lnTo>
                    <a:pt x="230298" y="10468"/>
                  </a:lnTo>
                  <a:lnTo>
                    <a:pt x="248860" y="5959"/>
                  </a:lnTo>
                  <a:lnTo>
                    <a:pt x="267761" y="2680"/>
                  </a:lnTo>
                  <a:lnTo>
                    <a:pt x="287002" y="677"/>
                  </a:lnTo>
                  <a:lnTo>
                    <a:pt x="306587" y="0"/>
                  </a:lnTo>
                  <a:lnTo>
                    <a:pt x="356068" y="3996"/>
                  </a:lnTo>
                  <a:lnTo>
                    <a:pt x="403013" y="15566"/>
                  </a:lnTo>
                  <a:lnTo>
                    <a:pt x="446793" y="34084"/>
                  </a:lnTo>
                  <a:lnTo>
                    <a:pt x="486778" y="58924"/>
                  </a:lnTo>
                  <a:lnTo>
                    <a:pt x="522339" y="89457"/>
                  </a:lnTo>
                  <a:lnTo>
                    <a:pt x="552846" y="125058"/>
                  </a:lnTo>
                  <a:lnTo>
                    <a:pt x="577670" y="165100"/>
                  </a:lnTo>
                  <a:lnTo>
                    <a:pt x="596180" y="208956"/>
                  </a:lnTo>
                  <a:lnTo>
                    <a:pt x="607748" y="256000"/>
                  </a:lnTo>
                  <a:lnTo>
                    <a:pt x="611744" y="305604"/>
                  </a:lnTo>
                  <a:lnTo>
                    <a:pt x="607762" y="354963"/>
                  </a:lnTo>
                  <a:lnTo>
                    <a:pt x="596230" y="401811"/>
                  </a:lnTo>
                  <a:lnTo>
                    <a:pt x="577772" y="445516"/>
                  </a:lnTo>
                  <a:lnTo>
                    <a:pt x="570472" y="457288"/>
                  </a:lnTo>
                  <a:close/>
                </a:path>
                <a:path w="612140" h="610869">
                  <a:moveTo>
                    <a:pt x="307034" y="610314"/>
                  </a:moveTo>
                  <a:lnTo>
                    <a:pt x="268610" y="607703"/>
                  </a:lnTo>
                  <a:lnTo>
                    <a:pt x="231192" y="600331"/>
                  </a:lnTo>
                  <a:lnTo>
                    <a:pt x="184067" y="584342"/>
                  </a:lnTo>
                  <a:lnTo>
                    <a:pt x="140603" y="561338"/>
                  </a:lnTo>
                  <a:lnTo>
                    <a:pt x="101573" y="531981"/>
                  </a:lnTo>
                  <a:lnTo>
                    <a:pt x="67750" y="496938"/>
                  </a:lnTo>
                  <a:lnTo>
                    <a:pt x="39908" y="456871"/>
                  </a:lnTo>
                  <a:lnTo>
                    <a:pt x="18820" y="412445"/>
                  </a:lnTo>
                  <a:lnTo>
                    <a:pt x="5259" y="364324"/>
                  </a:lnTo>
                  <a:lnTo>
                    <a:pt x="0" y="313173"/>
                  </a:lnTo>
                  <a:lnTo>
                    <a:pt x="0" y="299256"/>
                  </a:lnTo>
                  <a:lnTo>
                    <a:pt x="8942" y="252362"/>
                  </a:lnTo>
                  <a:lnTo>
                    <a:pt x="30950" y="211465"/>
                  </a:lnTo>
                  <a:lnTo>
                    <a:pt x="63707" y="179107"/>
                  </a:lnTo>
                  <a:lnTo>
                    <a:pt x="104893" y="157828"/>
                  </a:lnTo>
                  <a:lnTo>
                    <a:pt x="152191" y="150170"/>
                  </a:lnTo>
                  <a:lnTo>
                    <a:pt x="172957" y="151817"/>
                  </a:lnTo>
                  <a:lnTo>
                    <a:pt x="193289" y="156426"/>
                  </a:lnTo>
                  <a:lnTo>
                    <a:pt x="212600" y="163505"/>
                  </a:lnTo>
                  <a:lnTo>
                    <a:pt x="230298" y="172559"/>
                  </a:lnTo>
                  <a:lnTo>
                    <a:pt x="199476" y="196726"/>
                  </a:lnTo>
                  <a:lnTo>
                    <a:pt x="175513" y="227619"/>
                  </a:lnTo>
                  <a:lnTo>
                    <a:pt x="159982" y="264131"/>
                  </a:lnTo>
                  <a:lnTo>
                    <a:pt x="154456" y="305157"/>
                  </a:lnTo>
                  <a:lnTo>
                    <a:pt x="159926" y="346311"/>
                  </a:lnTo>
                  <a:lnTo>
                    <a:pt x="175402" y="383040"/>
                  </a:lnTo>
                  <a:lnTo>
                    <a:pt x="199476" y="413981"/>
                  </a:lnTo>
                  <a:lnTo>
                    <a:pt x="230745" y="437769"/>
                  </a:lnTo>
                  <a:lnTo>
                    <a:pt x="267124" y="452457"/>
                  </a:lnTo>
                  <a:lnTo>
                    <a:pt x="307928" y="457288"/>
                  </a:lnTo>
                  <a:lnTo>
                    <a:pt x="570472" y="457288"/>
                  </a:lnTo>
                  <a:lnTo>
                    <a:pt x="553012" y="485444"/>
                  </a:lnTo>
                  <a:lnTo>
                    <a:pt x="522574" y="520965"/>
                  </a:lnTo>
                  <a:lnTo>
                    <a:pt x="487081" y="551444"/>
                  </a:lnTo>
                  <a:lnTo>
                    <a:pt x="447157" y="576251"/>
                  </a:lnTo>
                  <a:lnTo>
                    <a:pt x="403425" y="594753"/>
                  </a:lnTo>
                  <a:lnTo>
                    <a:pt x="356510" y="606318"/>
                  </a:lnTo>
                  <a:lnTo>
                    <a:pt x="307034" y="610314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1073" y="368772"/>
              <a:ext cx="609867" cy="60986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1810" y="368774"/>
              <a:ext cx="612156" cy="61031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3175623" y="385963"/>
            <a:ext cx="2111375" cy="446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90">
                <a:solidFill>
                  <a:srgbClr val="035C61"/>
                </a:solidFill>
                <a:latin typeface="Verdana"/>
                <a:cs typeface="Verdana"/>
              </a:rPr>
              <a:t>AnalyticaLab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346396" y="4174032"/>
            <a:ext cx="2663825" cy="2647315"/>
            <a:chOff x="3346396" y="4174032"/>
            <a:chExt cx="2663825" cy="2647315"/>
          </a:xfrm>
        </p:grpSpPr>
        <p:sp>
          <p:nvSpPr>
            <p:cNvPr id="4" name="object 4" descr=""/>
            <p:cNvSpPr/>
            <p:nvPr/>
          </p:nvSpPr>
          <p:spPr>
            <a:xfrm>
              <a:off x="3470128" y="4297799"/>
              <a:ext cx="2416175" cy="2399665"/>
            </a:xfrm>
            <a:custGeom>
              <a:avLst/>
              <a:gdLst/>
              <a:ahLst/>
              <a:cxnLst/>
              <a:rect l="l" t="t" r="r" b="b"/>
              <a:pathLst>
                <a:path w="2416175" h="2399665">
                  <a:moveTo>
                    <a:pt x="304795" y="0"/>
                  </a:moveTo>
                  <a:lnTo>
                    <a:pt x="2111223" y="0"/>
                  </a:lnTo>
                  <a:lnTo>
                    <a:pt x="2159188" y="3796"/>
                  </a:lnTo>
                  <a:lnTo>
                    <a:pt x="2205544" y="14961"/>
                  </a:lnTo>
                  <a:lnTo>
                    <a:pt x="2249468" y="33155"/>
                  </a:lnTo>
                  <a:lnTo>
                    <a:pt x="2290141" y="58039"/>
                  </a:lnTo>
                  <a:lnTo>
                    <a:pt x="2326746" y="89273"/>
                  </a:lnTo>
                  <a:lnTo>
                    <a:pt x="2357980" y="125877"/>
                  </a:lnTo>
                  <a:lnTo>
                    <a:pt x="2382864" y="166551"/>
                  </a:lnTo>
                  <a:lnTo>
                    <a:pt x="2401057" y="210474"/>
                  </a:lnTo>
                  <a:lnTo>
                    <a:pt x="2412222" y="256830"/>
                  </a:lnTo>
                  <a:lnTo>
                    <a:pt x="2416019" y="304798"/>
                  </a:lnTo>
                  <a:lnTo>
                    <a:pt x="2416019" y="2094632"/>
                  </a:lnTo>
                  <a:lnTo>
                    <a:pt x="2412222" y="2142599"/>
                  </a:lnTo>
                  <a:lnTo>
                    <a:pt x="2401057" y="2188955"/>
                  </a:lnTo>
                  <a:lnTo>
                    <a:pt x="2382864" y="2232879"/>
                  </a:lnTo>
                  <a:lnTo>
                    <a:pt x="2357980" y="2273552"/>
                  </a:lnTo>
                  <a:lnTo>
                    <a:pt x="2326746" y="2310156"/>
                  </a:lnTo>
                  <a:lnTo>
                    <a:pt x="2290141" y="2341390"/>
                  </a:lnTo>
                  <a:lnTo>
                    <a:pt x="2249468" y="2366274"/>
                  </a:lnTo>
                  <a:lnTo>
                    <a:pt x="2205544" y="2384468"/>
                  </a:lnTo>
                  <a:lnTo>
                    <a:pt x="2159188" y="2395633"/>
                  </a:lnTo>
                  <a:lnTo>
                    <a:pt x="2111221" y="2399430"/>
                  </a:lnTo>
                  <a:lnTo>
                    <a:pt x="304798" y="2399430"/>
                  </a:lnTo>
                  <a:lnTo>
                    <a:pt x="256831" y="2395633"/>
                  </a:lnTo>
                  <a:lnTo>
                    <a:pt x="210475" y="2384468"/>
                  </a:lnTo>
                  <a:lnTo>
                    <a:pt x="166551" y="2366274"/>
                  </a:lnTo>
                  <a:lnTo>
                    <a:pt x="125878" y="2341390"/>
                  </a:lnTo>
                  <a:lnTo>
                    <a:pt x="89274" y="2310156"/>
                  </a:lnTo>
                  <a:lnTo>
                    <a:pt x="58039" y="2273552"/>
                  </a:lnTo>
                  <a:lnTo>
                    <a:pt x="33155" y="2232879"/>
                  </a:lnTo>
                  <a:lnTo>
                    <a:pt x="14961" y="2188955"/>
                  </a:lnTo>
                  <a:lnTo>
                    <a:pt x="3796" y="2142599"/>
                  </a:lnTo>
                  <a:lnTo>
                    <a:pt x="0" y="2094632"/>
                  </a:lnTo>
                  <a:lnTo>
                    <a:pt x="0" y="304798"/>
                  </a:lnTo>
                  <a:lnTo>
                    <a:pt x="3796" y="256830"/>
                  </a:lnTo>
                  <a:lnTo>
                    <a:pt x="14961" y="210474"/>
                  </a:lnTo>
                  <a:lnTo>
                    <a:pt x="33155" y="166551"/>
                  </a:lnTo>
                  <a:lnTo>
                    <a:pt x="58039" y="125877"/>
                  </a:lnTo>
                  <a:lnTo>
                    <a:pt x="89274" y="89273"/>
                  </a:lnTo>
                  <a:lnTo>
                    <a:pt x="125878" y="58039"/>
                  </a:lnTo>
                  <a:lnTo>
                    <a:pt x="166551" y="33155"/>
                  </a:lnTo>
                  <a:lnTo>
                    <a:pt x="210475" y="14961"/>
                  </a:lnTo>
                  <a:lnTo>
                    <a:pt x="256831" y="3796"/>
                  </a:lnTo>
                  <a:lnTo>
                    <a:pt x="304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470221" y="4297857"/>
              <a:ext cx="2416175" cy="2399665"/>
            </a:xfrm>
            <a:custGeom>
              <a:avLst/>
              <a:gdLst/>
              <a:ahLst/>
              <a:cxnLst/>
              <a:rect l="l" t="t" r="r" b="b"/>
              <a:pathLst>
                <a:path w="2416175" h="2399665">
                  <a:moveTo>
                    <a:pt x="2111138" y="2399338"/>
                  </a:moveTo>
                  <a:lnTo>
                    <a:pt x="304788" y="2399338"/>
                  </a:lnTo>
                  <a:lnTo>
                    <a:pt x="256821" y="2395541"/>
                  </a:lnTo>
                  <a:lnTo>
                    <a:pt x="210467" y="2384376"/>
                  </a:lnTo>
                  <a:lnTo>
                    <a:pt x="166544" y="2366183"/>
                  </a:lnTo>
                  <a:lnTo>
                    <a:pt x="125873" y="2341300"/>
                  </a:lnTo>
                  <a:lnTo>
                    <a:pt x="89270" y="2310067"/>
                  </a:lnTo>
                  <a:lnTo>
                    <a:pt x="58037" y="2273465"/>
                  </a:lnTo>
                  <a:lnTo>
                    <a:pt x="33154" y="2232793"/>
                  </a:lnTo>
                  <a:lnTo>
                    <a:pt x="14961" y="2188871"/>
                  </a:lnTo>
                  <a:lnTo>
                    <a:pt x="3796" y="2142517"/>
                  </a:lnTo>
                  <a:lnTo>
                    <a:pt x="0" y="2094549"/>
                  </a:lnTo>
                  <a:lnTo>
                    <a:pt x="0" y="304788"/>
                  </a:lnTo>
                  <a:lnTo>
                    <a:pt x="3796" y="256821"/>
                  </a:lnTo>
                  <a:lnTo>
                    <a:pt x="14961" y="210466"/>
                  </a:lnTo>
                  <a:lnTo>
                    <a:pt x="33154" y="166544"/>
                  </a:lnTo>
                  <a:lnTo>
                    <a:pt x="58037" y="125872"/>
                  </a:lnTo>
                  <a:lnTo>
                    <a:pt x="89270" y="89270"/>
                  </a:lnTo>
                  <a:lnTo>
                    <a:pt x="125873" y="58037"/>
                  </a:lnTo>
                  <a:lnTo>
                    <a:pt x="166544" y="33154"/>
                  </a:lnTo>
                  <a:lnTo>
                    <a:pt x="210467" y="14961"/>
                  </a:lnTo>
                  <a:lnTo>
                    <a:pt x="256821" y="3796"/>
                  </a:lnTo>
                  <a:lnTo>
                    <a:pt x="304788" y="0"/>
                  </a:lnTo>
                  <a:lnTo>
                    <a:pt x="2111138" y="0"/>
                  </a:lnTo>
                  <a:lnTo>
                    <a:pt x="2159105" y="3796"/>
                  </a:lnTo>
                  <a:lnTo>
                    <a:pt x="2205459" y="14961"/>
                  </a:lnTo>
                  <a:lnTo>
                    <a:pt x="2249381" y="33154"/>
                  </a:lnTo>
                  <a:lnTo>
                    <a:pt x="2290053" y="58037"/>
                  </a:lnTo>
                  <a:lnTo>
                    <a:pt x="2326656" y="89270"/>
                  </a:lnTo>
                  <a:lnTo>
                    <a:pt x="2357889" y="125872"/>
                  </a:lnTo>
                  <a:lnTo>
                    <a:pt x="2382772" y="166544"/>
                  </a:lnTo>
                  <a:lnTo>
                    <a:pt x="2400965" y="210466"/>
                  </a:lnTo>
                  <a:lnTo>
                    <a:pt x="2412129" y="256821"/>
                  </a:lnTo>
                  <a:lnTo>
                    <a:pt x="2415926" y="304788"/>
                  </a:lnTo>
                  <a:lnTo>
                    <a:pt x="2415926" y="2094549"/>
                  </a:lnTo>
                  <a:lnTo>
                    <a:pt x="2412129" y="2142517"/>
                  </a:lnTo>
                  <a:lnTo>
                    <a:pt x="2400965" y="2188871"/>
                  </a:lnTo>
                  <a:lnTo>
                    <a:pt x="2382772" y="2232793"/>
                  </a:lnTo>
                  <a:lnTo>
                    <a:pt x="2357889" y="2273465"/>
                  </a:lnTo>
                  <a:lnTo>
                    <a:pt x="2326656" y="2310067"/>
                  </a:lnTo>
                  <a:lnTo>
                    <a:pt x="2290053" y="2341300"/>
                  </a:lnTo>
                  <a:lnTo>
                    <a:pt x="2249381" y="2366183"/>
                  </a:lnTo>
                  <a:lnTo>
                    <a:pt x="2205459" y="2384376"/>
                  </a:lnTo>
                  <a:lnTo>
                    <a:pt x="2159105" y="2395541"/>
                  </a:lnTo>
                  <a:lnTo>
                    <a:pt x="2111138" y="2399338"/>
                  </a:lnTo>
                </a:path>
              </a:pathLst>
            </a:custGeom>
            <a:ln w="247649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9071" y="4341612"/>
              <a:ext cx="1676399" cy="77984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938486" y="4341621"/>
              <a:ext cx="1466850" cy="682625"/>
            </a:xfrm>
            <a:custGeom>
              <a:avLst/>
              <a:gdLst/>
              <a:ahLst/>
              <a:cxnLst/>
              <a:rect l="l" t="t" r="r" b="b"/>
              <a:pathLst>
                <a:path w="1466850" h="682625">
                  <a:moveTo>
                    <a:pt x="1466303" y="0"/>
                  </a:moveTo>
                  <a:lnTo>
                    <a:pt x="0" y="0"/>
                  </a:lnTo>
                  <a:lnTo>
                    <a:pt x="76" y="1244"/>
                  </a:lnTo>
                  <a:lnTo>
                    <a:pt x="6045" y="55029"/>
                  </a:lnTo>
                  <a:lnTo>
                    <a:pt x="15951" y="108229"/>
                  </a:lnTo>
                  <a:lnTo>
                    <a:pt x="29730" y="160553"/>
                  </a:lnTo>
                  <a:lnTo>
                    <a:pt x="47332" y="211721"/>
                  </a:lnTo>
                  <a:lnTo>
                    <a:pt x="68656" y="261454"/>
                  </a:lnTo>
                  <a:lnTo>
                    <a:pt x="93586" y="309499"/>
                  </a:lnTo>
                  <a:lnTo>
                    <a:pt x="121970" y="355561"/>
                  </a:lnTo>
                  <a:lnTo>
                    <a:pt x="153657" y="399402"/>
                  </a:lnTo>
                  <a:lnTo>
                    <a:pt x="188506" y="440817"/>
                  </a:lnTo>
                  <a:lnTo>
                    <a:pt x="226301" y="479552"/>
                  </a:lnTo>
                  <a:lnTo>
                    <a:pt x="266827" y="515391"/>
                  </a:lnTo>
                  <a:lnTo>
                    <a:pt x="309892" y="548157"/>
                  </a:lnTo>
                  <a:lnTo>
                    <a:pt x="355257" y="577659"/>
                  </a:lnTo>
                  <a:lnTo>
                    <a:pt x="402666" y="603758"/>
                  </a:lnTo>
                  <a:lnTo>
                    <a:pt x="451853" y="626287"/>
                  </a:lnTo>
                  <a:lnTo>
                    <a:pt x="502564" y="645134"/>
                  </a:lnTo>
                  <a:lnTo>
                    <a:pt x="554545" y="660209"/>
                  </a:lnTo>
                  <a:lnTo>
                    <a:pt x="607491" y="671423"/>
                  </a:lnTo>
                  <a:lnTo>
                    <a:pt x="661098" y="678700"/>
                  </a:lnTo>
                  <a:lnTo>
                    <a:pt x="715111" y="682015"/>
                  </a:lnTo>
                  <a:lnTo>
                    <a:pt x="733145" y="682244"/>
                  </a:lnTo>
                  <a:lnTo>
                    <a:pt x="751192" y="682015"/>
                  </a:lnTo>
                  <a:lnTo>
                    <a:pt x="805205" y="678700"/>
                  </a:lnTo>
                  <a:lnTo>
                    <a:pt x="858812" y="671423"/>
                  </a:lnTo>
                  <a:lnTo>
                    <a:pt x="911758" y="660209"/>
                  </a:lnTo>
                  <a:lnTo>
                    <a:pt x="963739" y="645134"/>
                  </a:lnTo>
                  <a:lnTo>
                    <a:pt x="1014450" y="626287"/>
                  </a:lnTo>
                  <a:lnTo>
                    <a:pt x="1063637" y="603758"/>
                  </a:lnTo>
                  <a:lnTo>
                    <a:pt x="1111046" y="577659"/>
                  </a:lnTo>
                  <a:lnTo>
                    <a:pt x="1156411" y="548157"/>
                  </a:lnTo>
                  <a:lnTo>
                    <a:pt x="1199476" y="515391"/>
                  </a:lnTo>
                  <a:lnTo>
                    <a:pt x="1240002" y="479552"/>
                  </a:lnTo>
                  <a:lnTo>
                    <a:pt x="1277797" y="440817"/>
                  </a:lnTo>
                  <a:lnTo>
                    <a:pt x="1312646" y="399402"/>
                  </a:lnTo>
                  <a:lnTo>
                    <a:pt x="1344333" y="355561"/>
                  </a:lnTo>
                  <a:lnTo>
                    <a:pt x="1372717" y="309499"/>
                  </a:lnTo>
                  <a:lnTo>
                    <a:pt x="1397647" y="261454"/>
                  </a:lnTo>
                  <a:lnTo>
                    <a:pt x="1418971" y="211721"/>
                  </a:lnTo>
                  <a:lnTo>
                    <a:pt x="1436560" y="160553"/>
                  </a:lnTo>
                  <a:lnTo>
                    <a:pt x="1450352" y="108229"/>
                  </a:lnTo>
                  <a:lnTo>
                    <a:pt x="1460258" y="55029"/>
                  </a:lnTo>
                  <a:lnTo>
                    <a:pt x="1466227" y="1244"/>
                  </a:lnTo>
                  <a:lnTo>
                    <a:pt x="1466303" y="0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4592459" y="2884776"/>
            <a:ext cx="3695700" cy="7386955"/>
            <a:chOff x="14592459" y="2884776"/>
            <a:chExt cx="3695700" cy="7386955"/>
          </a:xfrm>
        </p:grpSpPr>
        <p:sp>
          <p:nvSpPr>
            <p:cNvPr id="9" name="object 9" descr=""/>
            <p:cNvSpPr/>
            <p:nvPr/>
          </p:nvSpPr>
          <p:spPr>
            <a:xfrm>
              <a:off x="14592459" y="6574276"/>
              <a:ext cx="3695700" cy="3696970"/>
            </a:xfrm>
            <a:custGeom>
              <a:avLst/>
              <a:gdLst/>
              <a:ahLst/>
              <a:cxnLst/>
              <a:rect l="l" t="t" r="r" b="b"/>
              <a:pathLst>
                <a:path w="3695700" h="3696970">
                  <a:moveTo>
                    <a:pt x="3695402" y="3696878"/>
                  </a:moveTo>
                  <a:lnTo>
                    <a:pt x="0" y="3696878"/>
                  </a:lnTo>
                  <a:lnTo>
                    <a:pt x="0" y="1847701"/>
                  </a:lnTo>
                  <a:lnTo>
                    <a:pt x="623" y="1799219"/>
                  </a:lnTo>
                  <a:lnTo>
                    <a:pt x="2482" y="1751048"/>
                  </a:lnTo>
                  <a:lnTo>
                    <a:pt x="5563" y="1703201"/>
                  </a:lnTo>
                  <a:lnTo>
                    <a:pt x="9849" y="1655694"/>
                  </a:lnTo>
                  <a:lnTo>
                    <a:pt x="15326" y="1608542"/>
                  </a:lnTo>
                  <a:lnTo>
                    <a:pt x="21979" y="1561761"/>
                  </a:lnTo>
                  <a:lnTo>
                    <a:pt x="29791" y="1515364"/>
                  </a:lnTo>
                  <a:lnTo>
                    <a:pt x="38748" y="1469369"/>
                  </a:lnTo>
                  <a:lnTo>
                    <a:pt x="48834" y="1423789"/>
                  </a:lnTo>
                  <a:lnTo>
                    <a:pt x="60035" y="1378640"/>
                  </a:lnTo>
                  <a:lnTo>
                    <a:pt x="72335" y="1333937"/>
                  </a:lnTo>
                  <a:lnTo>
                    <a:pt x="85718" y="1289696"/>
                  </a:lnTo>
                  <a:lnTo>
                    <a:pt x="100170" y="1245930"/>
                  </a:lnTo>
                  <a:lnTo>
                    <a:pt x="115675" y="1202657"/>
                  </a:lnTo>
                  <a:lnTo>
                    <a:pt x="132217" y="1159890"/>
                  </a:lnTo>
                  <a:lnTo>
                    <a:pt x="149783" y="1117645"/>
                  </a:lnTo>
                  <a:lnTo>
                    <a:pt x="168356" y="1075936"/>
                  </a:lnTo>
                  <a:lnTo>
                    <a:pt x="187921" y="1034780"/>
                  </a:lnTo>
                  <a:lnTo>
                    <a:pt x="208463" y="994192"/>
                  </a:lnTo>
                  <a:lnTo>
                    <a:pt x="229966" y="954185"/>
                  </a:lnTo>
                  <a:lnTo>
                    <a:pt x="252416" y="914777"/>
                  </a:lnTo>
                  <a:lnTo>
                    <a:pt x="275797" y="875981"/>
                  </a:lnTo>
                  <a:lnTo>
                    <a:pt x="300093" y="837813"/>
                  </a:lnTo>
                  <a:lnTo>
                    <a:pt x="325291" y="800288"/>
                  </a:lnTo>
                  <a:lnTo>
                    <a:pt x="351373" y="763421"/>
                  </a:lnTo>
                  <a:lnTo>
                    <a:pt x="378325" y="727228"/>
                  </a:lnTo>
                  <a:lnTo>
                    <a:pt x="406133" y="691724"/>
                  </a:lnTo>
                  <a:lnTo>
                    <a:pt x="434779" y="656923"/>
                  </a:lnTo>
                  <a:lnTo>
                    <a:pt x="464250" y="622841"/>
                  </a:lnTo>
                  <a:lnTo>
                    <a:pt x="494530" y="589493"/>
                  </a:lnTo>
                  <a:lnTo>
                    <a:pt x="525604" y="556894"/>
                  </a:lnTo>
                  <a:lnTo>
                    <a:pt x="557456" y="525059"/>
                  </a:lnTo>
                  <a:lnTo>
                    <a:pt x="590071" y="494004"/>
                  </a:lnTo>
                  <a:lnTo>
                    <a:pt x="623434" y="463744"/>
                  </a:lnTo>
                  <a:lnTo>
                    <a:pt x="657530" y="434294"/>
                  </a:lnTo>
                  <a:lnTo>
                    <a:pt x="692343" y="405668"/>
                  </a:lnTo>
                  <a:lnTo>
                    <a:pt x="727858" y="377883"/>
                  </a:lnTo>
                  <a:lnTo>
                    <a:pt x="764061" y="350952"/>
                  </a:lnTo>
                  <a:lnTo>
                    <a:pt x="800934" y="324893"/>
                  </a:lnTo>
                  <a:lnTo>
                    <a:pt x="838464" y="299719"/>
                  </a:lnTo>
                  <a:lnTo>
                    <a:pt x="876636" y="275445"/>
                  </a:lnTo>
                  <a:lnTo>
                    <a:pt x="915433" y="252088"/>
                  </a:lnTo>
                  <a:lnTo>
                    <a:pt x="954840" y="229662"/>
                  </a:lnTo>
                  <a:lnTo>
                    <a:pt x="994843" y="208181"/>
                  </a:lnTo>
                  <a:lnTo>
                    <a:pt x="1035426" y="187663"/>
                  </a:lnTo>
                  <a:lnTo>
                    <a:pt x="1076573" y="168120"/>
                  </a:lnTo>
                  <a:lnTo>
                    <a:pt x="1118270" y="149570"/>
                  </a:lnTo>
                  <a:lnTo>
                    <a:pt x="1160502" y="132026"/>
                  </a:lnTo>
                  <a:lnTo>
                    <a:pt x="1203252" y="115505"/>
                  </a:lnTo>
                  <a:lnTo>
                    <a:pt x="1246506" y="100020"/>
                  </a:lnTo>
                  <a:lnTo>
                    <a:pt x="1290248" y="85588"/>
                  </a:lnTo>
                  <a:lnTo>
                    <a:pt x="1334464" y="72223"/>
                  </a:lnTo>
                  <a:lnTo>
                    <a:pt x="1379138" y="59941"/>
                  </a:lnTo>
                  <a:lnTo>
                    <a:pt x="1424254" y="48757"/>
                  </a:lnTo>
                  <a:lnTo>
                    <a:pt x="1469797" y="38685"/>
                  </a:lnTo>
                  <a:lnTo>
                    <a:pt x="1515753" y="29742"/>
                  </a:lnTo>
                  <a:lnTo>
                    <a:pt x="1562106" y="21942"/>
                  </a:lnTo>
                  <a:lnTo>
                    <a:pt x="1608840" y="15301"/>
                  </a:lnTo>
                  <a:lnTo>
                    <a:pt x="1655940" y="9833"/>
                  </a:lnTo>
                  <a:lnTo>
                    <a:pt x="1703392" y="5553"/>
                  </a:lnTo>
                  <a:lnTo>
                    <a:pt x="1751179" y="2478"/>
                  </a:lnTo>
                  <a:lnTo>
                    <a:pt x="1799287" y="622"/>
                  </a:lnTo>
                  <a:lnTo>
                    <a:pt x="1847701" y="0"/>
                  </a:lnTo>
                  <a:lnTo>
                    <a:pt x="1896182" y="622"/>
                  </a:lnTo>
                  <a:lnTo>
                    <a:pt x="1944354" y="2478"/>
                  </a:lnTo>
                  <a:lnTo>
                    <a:pt x="1992201" y="5553"/>
                  </a:lnTo>
                  <a:lnTo>
                    <a:pt x="2039708" y="9833"/>
                  </a:lnTo>
                  <a:lnTo>
                    <a:pt x="2086859" y="15301"/>
                  </a:lnTo>
                  <a:lnTo>
                    <a:pt x="2133641" y="21942"/>
                  </a:lnTo>
                  <a:lnTo>
                    <a:pt x="2180037" y="29742"/>
                  </a:lnTo>
                  <a:lnTo>
                    <a:pt x="2226033" y="38685"/>
                  </a:lnTo>
                  <a:lnTo>
                    <a:pt x="2271612" y="48757"/>
                  </a:lnTo>
                  <a:lnTo>
                    <a:pt x="2316761" y="59941"/>
                  </a:lnTo>
                  <a:lnTo>
                    <a:pt x="2361464" y="72223"/>
                  </a:lnTo>
                  <a:lnTo>
                    <a:pt x="2405706" y="85588"/>
                  </a:lnTo>
                  <a:lnTo>
                    <a:pt x="2449471" y="100020"/>
                  </a:lnTo>
                  <a:lnTo>
                    <a:pt x="2492745" y="115505"/>
                  </a:lnTo>
                  <a:lnTo>
                    <a:pt x="2535512" y="132026"/>
                  </a:lnTo>
                  <a:lnTo>
                    <a:pt x="2577757" y="149570"/>
                  </a:lnTo>
                  <a:lnTo>
                    <a:pt x="2619465" y="168120"/>
                  </a:lnTo>
                  <a:lnTo>
                    <a:pt x="2660621" y="187663"/>
                  </a:lnTo>
                  <a:lnTo>
                    <a:pt x="2701210" y="208181"/>
                  </a:lnTo>
                  <a:lnTo>
                    <a:pt x="2741216" y="229662"/>
                  </a:lnTo>
                  <a:lnTo>
                    <a:pt x="2780625" y="252088"/>
                  </a:lnTo>
                  <a:lnTo>
                    <a:pt x="2819421" y="275445"/>
                  </a:lnTo>
                  <a:lnTo>
                    <a:pt x="2857589" y="299719"/>
                  </a:lnTo>
                  <a:lnTo>
                    <a:pt x="2895114" y="324893"/>
                  </a:lnTo>
                  <a:lnTo>
                    <a:pt x="2931980" y="350952"/>
                  </a:lnTo>
                  <a:lnTo>
                    <a:pt x="2968173" y="377883"/>
                  </a:lnTo>
                  <a:lnTo>
                    <a:pt x="3003678" y="405668"/>
                  </a:lnTo>
                  <a:lnTo>
                    <a:pt x="3038479" y="434294"/>
                  </a:lnTo>
                  <a:lnTo>
                    <a:pt x="3072561" y="463744"/>
                  </a:lnTo>
                  <a:lnTo>
                    <a:pt x="3105909" y="494004"/>
                  </a:lnTo>
                  <a:lnTo>
                    <a:pt x="3138508" y="525059"/>
                  </a:lnTo>
                  <a:lnTo>
                    <a:pt x="3170342" y="556894"/>
                  </a:lnTo>
                  <a:lnTo>
                    <a:pt x="3201397" y="589493"/>
                  </a:lnTo>
                  <a:lnTo>
                    <a:pt x="3231658" y="622841"/>
                  </a:lnTo>
                  <a:lnTo>
                    <a:pt x="3261108" y="656923"/>
                  </a:lnTo>
                  <a:lnTo>
                    <a:pt x="3289734" y="691724"/>
                  </a:lnTo>
                  <a:lnTo>
                    <a:pt x="3317519" y="727228"/>
                  </a:lnTo>
                  <a:lnTo>
                    <a:pt x="3344449" y="763421"/>
                  </a:lnTo>
                  <a:lnTo>
                    <a:pt x="3370509" y="800288"/>
                  </a:lnTo>
                  <a:lnTo>
                    <a:pt x="3395683" y="837813"/>
                  </a:lnTo>
                  <a:lnTo>
                    <a:pt x="3419956" y="875981"/>
                  </a:lnTo>
                  <a:lnTo>
                    <a:pt x="3443314" y="914777"/>
                  </a:lnTo>
                  <a:lnTo>
                    <a:pt x="3465740" y="954185"/>
                  </a:lnTo>
                  <a:lnTo>
                    <a:pt x="3487220" y="994192"/>
                  </a:lnTo>
                  <a:lnTo>
                    <a:pt x="3507739" y="1034780"/>
                  </a:lnTo>
                  <a:lnTo>
                    <a:pt x="3527281" y="1075936"/>
                  </a:lnTo>
                  <a:lnTo>
                    <a:pt x="3545832" y="1117645"/>
                  </a:lnTo>
                  <a:lnTo>
                    <a:pt x="3563375" y="1159890"/>
                  </a:lnTo>
                  <a:lnTo>
                    <a:pt x="3579897" y="1202657"/>
                  </a:lnTo>
                  <a:lnTo>
                    <a:pt x="3595382" y="1245930"/>
                  </a:lnTo>
                  <a:lnTo>
                    <a:pt x="3609814" y="1289696"/>
                  </a:lnTo>
                  <a:lnTo>
                    <a:pt x="3623178" y="1333937"/>
                  </a:lnTo>
                  <a:lnTo>
                    <a:pt x="3635460" y="1378640"/>
                  </a:lnTo>
                  <a:lnTo>
                    <a:pt x="3646645" y="1423789"/>
                  </a:lnTo>
                  <a:lnTo>
                    <a:pt x="3656716" y="1469369"/>
                  </a:lnTo>
                  <a:lnTo>
                    <a:pt x="3665659" y="1515364"/>
                  </a:lnTo>
                  <a:lnTo>
                    <a:pt x="3673459" y="1561761"/>
                  </a:lnTo>
                  <a:lnTo>
                    <a:pt x="3680101" y="1608542"/>
                  </a:lnTo>
                  <a:lnTo>
                    <a:pt x="3685569" y="1655694"/>
                  </a:lnTo>
                  <a:lnTo>
                    <a:pt x="3689848" y="1703201"/>
                  </a:lnTo>
                  <a:lnTo>
                    <a:pt x="3692924" y="1751048"/>
                  </a:lnTo>
                  <a:lnTo>
                    <a:pt x="3694780" y="1799219"/>
                  </a:lnTo>
                  <a:lnTo>
                    <a:pt x="3695402" y="1847701"/>
                  </a:lnTo>
                  <a:lnTo>
                    <a:pt x="3695402" y="3696878"/>
                  </a:lnTo>
                  <a:close/>
                </a:path>
              </a:pathLst>
            </a:custGeom>
            <a:solidFill>
              <a:srgbClr val="AEE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40160" y="2884776"/>
              <a:ext cx="1847850" cy="3696970"/>
            </a:xfrm>
            <a:custGeom>
              <a:avLst/>
              <a:gdLst/>
              <a:ahLst/>
              <a:cxnLst/>
              <a:rect l="l" t="t" r="r" b="b"/>
              <a:pathLst>
                <a:path w="1847850" h="3696970">
                  <a:moveTo>
                    <a:pt x="1847701" y="3696878"/>
                  </a:moveTo>
                  <a:lnTo>
                    <a:pt x="1799288" y="3696186"/>
                  </a:lnTo>
                  <a:lnTo>
                    <a:pt x="1751180" y="3694263"/>
                  </a:lnTo>
                  <a:lnTo>
                    <a:pt x="1703392" y="3691123"/>
                  </a:lnTo>
                  <a:lnTo>
                    <a:pt x="1655941" y="3686781"/>
                  </a:lnTo>
                  <a:lnTo>
                    <a:pt x="1608840" y="3681252"/>
                  </a:lnTo>
                  <a:lnTo>
                    <a:pt x="1562106" y="3674552"/>
                  </a:lnTo>
                  <a:lnTo>
                    <a:pt x="1515753" y="3666696"/>
                  </a:lnTo>
                  <a:lnTo>
                    <a:pt x="1469798" y="3657698"/>
                  </a:lnTo>
                  <a:lnTo>
                    <a:pt x="1424254" y="3647574"/>
                  </a:lnTo>
                  <a:lnTo>
                    <a:pt x="1379138" y="3636339"/>
                  </a:lnTo>
                  <a:lnTo>
                    <a:pt x="1334464" y="3624008"/>
                  </a:lnTo>
                  <a:lnTo>
                    <a:pt x="1290249" y="3610597"/>
                  </a:lnTo>
                  <a:lnTo>
                    <a:pt x="1246506" y="3596119"/>
                  </a:lnTo>
                  <a:lnTo>
                    <a:pt x="1203252" y="3580591"/>
                  </a:lnTo>
                  <a:lnTo>
                    <a:pt x="1160502" y="3564028"/>
                  </a:lnTo>
                  <a:lnTo>
                    <a:pt x="1118271" y="3546444"/>
                  </a:lnTo>
                  <a:lnTo>
                    <a:pt x="1076573" y="3527856"/>
                  </a:lnTo>
                  <a:lnTo>
                    <a:pt x="1035426" y="3508277"/>
                  </a:lnTo>
                  <a:lnTo>
                    <a:pt x="994843" y="3487723"/>
                  </a:lnTo>
                  <a:lnTo>
                    <a:pt x="954840" y="3466209"/>
                  </a:lnTo>
                  <a:lnTo>
                    <a:pt x="915433" y="3443751"/>
                  </a:lnTo>
                  <a:lnTo>
                    <a:pt x="876636" y="3420363"/>
                  </a:lnTo>
                  <a:lnTo>
                    <a:pt x="838465" y="3396061"/>
                  </a:lnTo>
                  <a:lnTo>
                    <a:pt x="800934" y="3370859"/>
                  </a:lnTo>
                  <a:lnTo>
                    <a:pt x="764061" y="3344773"/>
                  </a:lnTo>
                  <a:lnTo>
                    <a:pt x="727859" y="3317818"/>
                  </a:lnTo>
                  <a:lnTo>
                    <a:pt x="692343" y="3290009"/>
                  </a:lnTo>
                  <a:lnTo>
                    <a:pt x="657530" y="3261361"/>
                  </a:lnTo>
                  <a:lnTo>
                    <a:pt x="623434" y="3231889"/>
                  </a:lnTo>
                  <a:lnTo>
                    <a:pt x="590071" y="3201609"/>
                  </a:lnTo>
                  <a:lnTo>
                    <a:pt x="557456" y="3170536"/>
                  </a:lnTo>
                  <a:lnTo>
                    <a:pt x="525604" y="3138684"/>
                  </a:lnTo>
                  <a:lnTo>
                    <a:pt x="494530" y="3106068"/>
                  </a:lnTo>
                  <a:lnTo>
                    <a:pt x="464250" y="3072705"/>
                  </a:lnTo>
                  <a:lnTo>
                    <a:pt x="434779" y="3038608"/>
                  </a:lnTo>
                  <a:lnTo>
                    <a:pt x="406133" y="3003794"/>
                  </a:lnTo>
                  <a:lnTo>
                    <a:pt x="378326" y="2968277"/>
                  </a:lnTo>
                  <a:lnTo>
                    <a:pt x="351373" y="2932072"/>
                  </a:lnTo>
                  <a:lnTo>
                    <a:pt x="325291" y="2895195"/>
                  </a:lnTo>
                  <a:lnTo>
                    <a:pt x="300093" y="2857660"/>
                  </a:lnTo>
                  <a:lnTo>
                    <a:pt x="275797" y="2819484"/>
                  </a:lnTo>
                  <a:lnTo>
                    <a:pt x="252416" y="2780679"/>
                  </a:lnTo>
                  <a:lnTo>
                    <a:pt x="229966" y="2741263"/>
                  </a:lnTo>
                  <a:lnTo>
                    <a:pt x="208463" y="2701250"/>
                  </a:lnTo>
                  <a:lnTo>
                    <a:pt x="187921" y="2660656"/>
                  </a:lnTo>
                  <a:lnTo>
                    <a:pt x="168356" y="2619494"/>
                  </a:lnTo>
                  <a:lnTo>
                    <a:pt x="149783" y="2577781"/>
                  </a:lnTo>
                  <a:lnTo>
                    <a:pt x="132218" y="2535532"/>
                  </a:lnTo>
                  <a:lnTo>
                    <a:pt x="115675" y="2492761"/>
                  </a:lnTo>
                  <a:lnTo>
                    <a:pt x="100170" y="2449484"/>
                  </a:lnTo>
                  <a:lnTo>
                    <a:pt x="85718" y="2405716"/>
                  </a:lnTo>
                  <a:lnTo>
                    <a:pt x="72335" y="2361472"/>
                  </a:lnTo>
                  <a:lnTo>
                    <a:pt x="60035" y="2316767"/>
                  </a:lnTo>
                  <a:lnTo>
                    <a:pt x="48834" y="2271617"/>
                  </a:lnTo>
                  <a:lnTo>
                    <a:pt x="38748" y="2226036"/>
                  </a:lnTo>
                  <a:lnTo>
                    <a:pt x="29791" y="2180039"/>
                  </a:lnTo>
                  <a:lnTo>
                    <a:pt x="21979" y="2133642"/>
                  </a:lnTo>
                  <a:lnTo>
                    <a:pt x="15326" y="2086860"/>
                  </a:lnTo>
                  <a:lnTo>
                    <a:pt x="9849" y="2039708"/>
                  </a:lnTo>
                  <a:lnTo>
                    <a:pt x="5563" y="1992201"/>
                  </a:lnTo>
                  <a:lnTo>
                    <a:pt x="2482" y="1944354"/>
                  </a:lnTo>
                  <a:lnTo>
                    <a:pt x="623" y="1896182"/>
                  </a:lnTo>
                  <a:lnTo>
                    <a:pt x="0" y="1847701"/>
                  </a:lnTo>
                  <a:lnTo>
                    <a:pt x="623" y="1799219"/>
                  </a:lnTo>
                  <a:lnTo>
                    <a:pt x="2482" y="1751048"/>
                  </a:lnTo>
                  <a:lnTo>
                    <a:pt x="5563" y="1703201"/>
                  </a:lnTo>
                  <a:lnTo>
                    <a:pt x="9849" y="1655694"/>
                  </a:lnTo>
                  <a:lnTo>
                    <a:pt x="15326" y="1608542"/>
                  </a:lnTo>
                  <a:lnTo>
                    <a:pt x="21979" y="1561761"/>
                  </a:lnTo>
                  <a:lnTo>
                    <a:pt x="29791" y="1515364"/>
                  </a:lnTo>
                  <a:lnTo>
                    <a:pt x="38748" y="1469369"/>
                  </a:lnTo>
                  <a:lnTo>
                    <a:pt x="48834" y="1423789"/>
                  </a:lnTo>
                  <a:lnTo>
                    <a:pt x="60035" y="1378640"/>
                  </a:lnTo>
                  <a:lnTo>
                    <a:pt x="72335" y="1333937"/>
                  </a:lnTo>
                  <a:lnTo>
                    <a:pt x="85718" y="1289696"/>
                  </a:lnTo>
                  <a:lnTo>
                    <a:pt x="100170" y="1245931"/>
                  </a:lnTo>
                  <a:lnTo>
                    <a:pt x="115675" y="1202657"/>
                  </a:lnTo>
                  <a:lnTo>
                    <a:pt x="132218" y="1159890"/>
                  </a:lnTo>
                  <a:lnTo>
                    <a:pt x="149783" y="1117645"/>
                  </a:lnTo>
                  <a:lnTo>
                    <a:pt x="168356" y="1075936"/>
                  </a:lnTo>
                  <a:lnTo>
                    <a:pt x="187921" y="1034780"/>
                  </a:lnTo>
                  <a:lnTo>
                    <a:pt x="208463" y="994192"/>
                  </a:lnTo>
                  <a:lnTo>
                    <a:pt x="229966" y="954185"/>
                  </a:lnTo>
                  <a:lnTo>
                    <a:pt x="252416" y="914777"/>
                  </a:lnTo>
                  <a:lnTo>
                    <a:pt x="275797" y="875981"/>
                  </a:lnTo>
                  <a:lnTo>
                    <a:pt x="300093" y="837813"/>
                  </a:lnTo>
                  <a:lnTo>
                    <a:pt x="325291" y="800288"/>
                  </a:lnTo>
                  <a:lnTo>
                    <a:pt x="351373" y="763421"/>
                  </a:lnTo>
                  <a:lnTo>
                    <a:pt x="378326" y="727228"/>
                  </a:lnTo>
                  <a:lnTo>
                    <a:pt x="406133" y="691724"/>
                  </a:lnTo>
                  <a:lnTo>
                    <a:pt x="434779" y="656923"/>
                  </a:lnTo>
                  <a:lnTo>
                    <a:pt x="464250" y="622841"/>
                  </a:lnTo>
                  <a:lnTo>
                    <a:pt x="494530" y="589493"/>
                  </a:lnTo>
                  <a:lnTo>
                    <a:pt x="525604" y="556894"/>
                  </a:lnTo>
                  <a:lnTo>
                    <a:pt x="557456" y="525059"/>
                  </a:lnTo>
                  <a:lnTo>
                    <a:pt x="590071" y="494004"/>
                  </a:lnTo>
                  <a:lnTo>
                    <a:pt x="623434" y="463744"/>
                  </a:lnTo>
                  <a:lnTo>
                    <a:pt x="657530" y="434294"/>
                  </a:lnTo>
                  <a:lnTo>
                    <a:pt x="692343" y="405668"/>
                  </a:lnTo>
                  <a:lnTo>
                    <a:pt x="727859" y="377883"/>
                  </a:lnTo>
                  <a:lnTo>
                    <a:pt x="764061" y="350952"/>
                  </a:lnTo>
                  <a:lnTo>
                    <a:pt x="800934" y="324893"/>
                  </a:lnTo>
                  <a:lnTo>
                    <a:pt x="838465" y="299719"/>
                  </a:lnTo>
                  <a:lnTo>
                    <a:pt x="876636" y="275445"/>
                  </a:lnTo>
                  <a:lnTo>
                    <a:pt x="915433" y="252088"/>
                  </a:lnTo>
                  <a:lnTo>
                    <a:pt x="954840" y="229662"/>
                  </a:lnTo>
                  <a:lnTo>
                    <a:pt x="994843" y="208181"/>
                  </a:lnTo>
                  <a:lnTo>
                    <a:pt x="1035426" y="187663"/>
                  </a:lnTo>
                  <a:lnTo>
                    <a:pt x="1076573" y="168120"/>
                  </a:lnTo>
                  <a:lnTo>
                    <a:pt x="1118271" y="149570"/>
                  </a:lnTo>
                  <a:lnTo>
                    <a:pt x="1160502" y="132026"/>
                  </a:lnTo>
                  <a:lnTo>
                    <a:pt x="1203252" y="115505"/>
                  </a:lnTo>
                  <a:lnTo>
                    <a:pt x="1246506" y="100020"/>
                  </a:lnTo>
                  <a:lnTo>
                    <a:pt x="1290249" y="85588"/>
                  </a:lnTo>
                  <a:lnTo>
                    <a:pt x="1334464" y="72223"/>
                  </a:lnTo>
                  <a:lnTo>
                    <a:pt x="1379138" y="59941"/>
                  </a:lnTo>
                  <a:lnTo>
                    <a:pt x="1424254" y="48757"/>
                  </a:lnTo>
                  <a:lnTo>
                    <a:pt x="1469798" y="38685"/>
                  </a:lnTo>
                  <a:lnTo>
                    <a:pt x="1515753" y="29742"/>
                  </a:lnTo>
                  <a:lnTo>
                    <a:pt x="1562106" y="21942"/>
                  </a:lnTo>
                  <a:lnTo>
                    <a:pt x="1608840" y="15301"/>
                  </a:lnTo>
                  <a:lnTo>
                    <a:pt x="1655941" y="9833"/>
                  </a:lnTo>
                  <a:lnTo>
                    <a:pt x="1703392" y="5553"/>
                  </a:lnTo>
                  <a:lnTo>
                    <a:pt x="1751180" y="2478"/>
                  </a:lnTo>
                  <a:lnTo>
                    <a:pt x="1799288" y="622"/>
                  </a:lnTo>
                  <a:lnTo>
                    <a:pt x="1847701" y="0"/>
                  </a:lnTo>
                  <a:lnTo>
                    <a:pt x="1847701" y="3696878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049957" y="4264649"/>
              <a:ext cx="935990" cy="935990"/>
            </a:xfrm>
            <a:custGeom>
              <a:avLst/>
              <a:gdLst/>
              <a:ahLst/>
              <a:cxnLst/>
              <a:rect l="l" t="t" r="r" b="b"/>
              <a:pathLst>
                <a:path w="935990" h="935989">
                  <a:moveTo>
                    <a:pt x="467828" y="935657"/>
                  </a:moveTo>
                  <a:lnTo>
                    <a:pt x="421973" y="933404"/>
                  </a:lnTo>
                  <a:lnTo>
                    <a:pt x="376559" y="926667"/>
                  </a:lnTo>
                  <a:lnTo>
                    <a:pt x="332024" y="915512"/>
                  </a:lnTo>
                  <a:lnTo>
                    <a:pt x="288797" y="900045"/>
                  </a:lnTo>
                  <a:lnTo>
                    <a:pt x="247295" y="880416"/>
                  </a:lnTo>
                  <a:lnTo>
                    <a:pt x="207916" y="856813"/>
                  </a:lnTo>
                  <a:lnTo>
                    <a:pt x="171041" y="829464"/>
                  </a:lnTo>
                  <a:lnTo>
                    <a:pt x="137023" y="798633"/>
                  </a:lnTo>
                  <a:lnTo>
                    <a:pt x="106192" y="764615"/>
                  </a:lnTo>
                  <a:lnTo>
                    <a:pt x="78843" y="727740"/>
                  </a:lnTo>
                  <a:lnTo>
                    <a:pt x="55240" y="688361"/>
                  </a:lnTo>
                  <a:lnTo>
                    <a:pt x="35610" y="646858"/>
                  </a:lnTo>
                  <a:lnTo>
                    <a:pt x="20144" y="603631"/>
                  </a:lnTo>
                  <a:lnTo>
                    <a:pt x="8988" y="559097"/>
                  </a:lnTo>
                  <a:lnTo>
                    <a:pt x="2252" y="513683"/>
                  </a:lnTo>
                  <a:lnTo>
                    <a:pt x="0" y="467828"/>
                  </a:lnTo>
                  <a:lnTo>
                    <a:pt x="563" y="444873"/>
                  </a:lnTo>
                  <a:lnTo>
                    <a:pt x="5063" y="399183"/>
                  </a:lnTo>
                  <a:lnTo>
                    <a:pt x="14019" y="354155"/>
                  </a:lnTo>
                  <a:lnTo>
                    <a:pt x="27346" y="310221"/>
                  </a:lnTo>
                  <a:lnTo>
                    <a:pt x="44916" y="267805"/>
                  </a:lnTo>
                  <a:lnTo>
                    <a:pt x="66558" y="227316"/>
                  </a:lnTo>
                  <a:lnTo>
                    <a:pt x="92064" y="189143"/>
                  </a:lnTo>
                  <a:lnTo>
                    <a:pt x="121189" y="153653"/>
                  </a:lnTo>
                  <a:lnTo>
                    <a:pt x="153653" y="121190"/>
                  </a:lnTo>
                  <a:lnTo>
                    <a:pt x="189142" y="92064"/>
                  </a:lnTo>
                  <a:lnTo>
                    <a:pt x="227316" y="66558"/>
                  </a:lnTo>
                  <a:lnTo>
                    <a:pt x="267805" y="44916"/>
                  </a:lnTo>
                  <a:lnTo>
                    <a:pt x="310221" y="27346"/>
                  </a:lnTo>
                  <a:lnTo>
                    <a:pt x="354155" y="14019"/>
                  </a:lnTo>
                  <a:lnTo>
                    <a:pt x="399183" y="5063"/>
                  </a:lnTo>
                  <a:lnTo>
                    <a:pt x="444873" y="563"/>
                  </a:lnTo>
                  <a:lnTo>
                    <a:pt x="467828" y="0"/>
                  </a:lnTo>
                  <a:lnTo>
                    <a:pt x="490783" y="563"/>
                  </a:lnTo>
                  <a:lnTo>
                    <a:pt x="536473" y="5063"/>
                  </a:lnTo>
                  <a:lnTo>
                    <a:pt x="581501" y="14019"/>
                  </a:lnTo>
                  <a:lnTo>
                    <a:pt x="625435" y="27346"/>
                  </a:lnTo>
                  <a:lnTo>
                    <a:pt x="667850" y="44916"/>
                  </a:lnTo>
                  <a:lnTo>
                    <a:pt x="708340" y="66558"/>
                  </a:lnTo>
                  <a:lnTo>
                    <a:pt x="746513" y="92064"/>
                  </a:lnTo>
                  <a:lnTo>
                    <a:pt x="782003" y="121190"/>
                  </a:lnTo>
                  <a:lnTo>
                    <a:pt x="814466" y="153653"/>
                  </a:lnTo>
                  <a:lnTo>
                    <a:pt x="843592" y="189143"/>
                  </a:lnTo>
                  <a:lnTo>
                    <a:pt x="869098" y="227316"/>
                  </a:lnTo>
                  <a:lnTo>
                    <a:pt x="890740" y="267805"/>
                  </a:lnTo>
                  <a:lnTo>
                    <a:pt x="908309" y="310221"/>
                  </a:lnTo>
                  <a:lnTo>
                    <a:pt x="921637" y="354155"/>
                  </a:lnTo>
                  <a:lnTo>
                    <a:pt x="930594" y="399183"/>
                  </a:lnTo>
                  <a:lnTo>
                    <a:pt x="935094" y="444873"/>
                  </a:lnTo>
                  <a:lnTo>
                    <a:pt x="935657" y="467828"/>
                  </a:lnTo>
                  <a:lnTo>
                    <a:pt x="935094" y="490783"/>
                  </a:lnTo>
                  <a:lnTo>
                    <a:pt x="930594" y="536473"/>
                  </a:lnTo>
                  <a:lnTo>
                    <a:pt x="921637" y="581501"/>
                  </a:lnTo>
                  <a:lnTo>
                    <a:pt x="908310" y="625435"/>
                  </a:lnTo>
                  <a:lnTo>
                    <a:pt x="890740" y="667850"/>
                  </a:lnTo>
                  <a:lnTo>
                    <a:pt x="869098" y="708340"/>
                  </a:lnTo>
                  <a:lnTo>
                    <a:pt x="843592" y="746513"/>
                  </a:lnTo>
                  <a:lnTo>
                    <a:pt x="814466" y="782003"/>
                  </a:lnTo>
                  <a:lnTo>
                    <a:pt x="782003" y="814466"/>
                  </a:lnTo>
                  <a:lnTo>
                    <a:pt x="746513" y="843592"/>
                  </a:lnTo>
                  <a:lnTo>
                    <a:pt x="708340" y="869098"/>
                  </a:lnTo>
                  <a:lnTo>
                    <a:pt x="667851" y="890740"/>
                  </a:lnTo>
                  <a:lnTo>
                    <a:pt x="625435" y="908309"/>
                  </a:lnTo>
                  <a:lnTo>
                    <a:pt x="581501" y="921637"/>
                  </a:lnTo>
                  <a:lnTo>
                    <a:pt x="536473" y="930594"/>
                  </a:lnTo>
                  <a:lnTo>
                    <a:pt x="490783" y="935094"/>
                  </a:lnTo>
                  <a:lnTo>
                    <a:pt x="467828" y="935657"/>
                  </a:lnTo>
                  <a:close/>
                </a:path>
              </a:pathLst>
            </a:custGeom>
            <a:solidFill>
              <a:srgbClr val="AEE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82941" y="2020831"/>
            <a:ext cx="6558280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100" spc="-90" b="1">
                <a:solidFill>
                  <a:srgbClr val="181818"/>
                </a:solidFill>
                <a:latin typeface="Tahoma"/>
                <a:cs typeface="Tahoma"/>
              </a:rPr>
              <a:t>Dashboard</a:t>
            </a:r>
            <a:r>
              <a:rPr dirty="0" sz="5100" spc="-330" b="1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dirty="0" sz="5100" spc="-95" b="1">
                <a:solidFill>
                  <a:srgbClr val="181818"/>
                </a:solidFill>
                <a:latin typeface="Tahoma"/>
                <a:cs typeface="Tahoma"/>
              </a:rPr>
              <a:t>Overview</a:t>
            </a:r>
            <a:endParaRPr sz="51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50866" y="5249459"/>
            <a:ext cx="1654810" cy="86296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4925" marR="5080" indent="-22860">
              <a:lnSpc>
                <a:spcPts val="3379"/>
              </a:lnSpc>
              <a:spcBef>
                <a:spcPts val="30"/>
              </a:spcBef>
            </a:pPr>
            <a:r>
              <a:rPr dirty="0" sz="2650" b="1">
                <a:solidFill>
                  <a:srgbClr val="333332"/>
                </a:solidFill>
                <a:latin typeface="Tahoma"/>
                <a:cs typeface="Tahoma"/>
              </a:rPr>
              <a:t>Total</a:t>
            </a:r>
            <a:r>
              <a:rPr dirty="0" sz="2650" spc="-2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650" spc="40" b="1">
                <a:solidFill>
                  <a:srgbClr val="333332"/>
                </a:solidFill>
                <a:latin typeface="Tahoma"/>
                <a:cs typeface="Tahoma"/>
              </a:rPr>
              <a:t>Call </a:t>
            </a:r>
            <a:r>
              <a:rPr dirty="0" sz="2650" spc="-20" b="1">
                <a:solidFill>
                  <a:srgbClr val="333332"/>
                </a:solidFill>
                <a:latin typeface="Tahoma"/>
                <a:cs typeface="Tahoma"/>
              </a:rPr>
              <a:t>Summary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791395" y="4399441"/>
            <a:ext cx="664845" cy="6083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55" b="1">
                <a:solidFill>
                  <a:srgbClr val="F7F7F7"/>
                </a:solidFill>
                <a:latin typeface="Tahoma"/>
                <a:cs typeface="Tahoma"/>
              </a:rPr>
              <a:t>04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82941" y="2998473"/>
            <a:ext cx="117519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-50">
                <a:solidFill>
                  <a:srgbClr val="333332"/>
                </a:solidFill>
                <a:latin typeface="Verdana"/>
                <a:cs typeface="Verdana"/>
              </a:rPr>
              <a:t>This</a:t>
            </a:r>
            <a:r>
              <a:rPr dirty="0" sz="2400" spc="-13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333332"/>
                </a:solidFill>
                <a:latin typeface="Verdana"/>
                <a:cs typeface="Verdana"/>
              </a:rPr>
              <a:t>dashboard</a:t>
            </a:r>
            <a:r>
              <a:rPr dirty="0" sz="240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333332"/>
                </a:solidFill>
                <a:latin typeface="Verdana"/>
                <a:cs typeface="Verdana"/>
              </a:rPr>
              <a:t>provides</a:t>
            </a:r>
            <a:r>
              <a:rPr dirty="0" sz="2400" spc="-13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65">
                <a:solidFill>
                  <a:srgbClr val="333332"/>
                </a:solidFill>
                <a:latin typeface="Verdana"/>
                <a:cs typeface="Verdana"/>
              </a:rPr>
              <a:t>a</a:t>
            </a:r>
            <a:r>
              <a:rPr dirty="0" sz="240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333332"/>
                </a:solidFill>
                <a:latin typeface="Verdana"/>
                <a:cs typeface="Verdana"/>
              </a:rPr>
              <a:t>comprehensive</a:t>
            </a:r>
            <a:r>
              <a:rPr dirty="0" sz="240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80">
                <a:solidFill>
                  <a:srgbClr val="333332"/>
                </a:solidFill>
                <a:latin typeface="Verdana"/>
                <a:cs typeface="Verdana"/>
              </a:rPr>
              <a:t>visualization</a:t>
            </a:r>
            <a:r>
              <a:rPr dirty="0" sz="2400" spc="-13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333332"/>
                </a:solidFill>
                <a:latin typeface="Verdana"/>
                <a:cs typeface="Verdana"/>
              </a:rPr>
              <a:t>of</a:t>
            </a:r>
            <a:r>
              <a:rPr dirty="0" sz="240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333332"/>
                </a:solidFill>
                <a:latin typeface="Verdana"/>
                <a:cs typeface="Verdana"/>
              </a:rPr>
              <a:t>key</a:t>
            </a:r>
            <a:r>
              <a:rPr dirty="0" sz="2400" spc="-13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333332"/>
                </a:solidFill>
                <a:latin typeface="Verdana"/>
                <a:cs typeface="Verdana"/>
              </a:rPr>
              <a:t>call</a:t>
            </a:r>
            <a:r>
              <a:rPr dirty="0" sz="240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333332"/>
                </a:solidFill>
                <a:latin typeface="Verdana"/>
                <a:cs typeface="Verdana"/>
              </a:rPr>
              <a:t>center </a:t>
            </a:r>
            <a:r>
              <a:rPr dirty="0" sz="2400" spc="-65">
                <a:solidFill>
                  <a:srgbClr val="333332"/>
                </a:solidFill>
                <a:latin typeface="Verdana"/>
                <a:cs typeface="Verdana"/>
              </a:rPr>
              <a:t>metrics,</a:t>
            </a:r>
            <a:r>
              <a:rPr dirty="0" sz="2400" spc="-14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333332"/>
                </a:solidFill>
                <a:latin typeface="Verdana"/>
                <a:cs typeface="Verdana"/>
              </a:rPr>
              <a:t>enabling</a:t>
            </a:r>
            <a:r>
              <a:rPr dirty="0" sz="2400" spc="-14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333332"/>
                </a:solidFill>
                <a:latin typeface="Verdana"/>
                <a:cs typeface="Verdana"/>
              </a:rPr>
              <a:t>clear</a:t>
            </a:r>
            <a:r>
              <a:rPr dirty="0" sz="2400" spc="-14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65">
                <a:solidFill>
                  <a:srgbClr val="333332"/>
                </a:solidFill>
                <a:latin typeface="Verdana"/>
                <a:cs typeface="Verdana"/>
              </a:rPr>
              <a:t>insights</a:t>
            </a:r>
            <a:r>
              <a:rPr dirty="0" sz="2400" spc="-14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333332"/>
                </a:solidFill>
                <a:latin typeface="Verdana"/>
                <a:cs typeface="Verdana"/>
              </a:rPr>
              <a:t>into</a:t>
            </a:r>
            <a:r>
              <a:rPr dirty="0" sz="2400" spc="-14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333332"/>
                </a:solidFill>
                <a:latin typeface="Verdana"/>
                <a:cs typeface="Verdana"/>
              </a:rPr>
              <a:t>overall</a:t>
            </a:r>
            <a:r>
              <a:rPr dirty="0" sz="2400" spc="-14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333332"/>
                </a:solidFill>
                <a:latin typeface="Verdana"/>
                <a:cs typeface="Verdana"/>
              </a:rPr>
              <a:t>performance</a:t>
            </a:r>
            <a:r>
              <a:rPr dirty="0" sz="2400" spc="-14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2400" spc="-14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333332"/>
                </a:solidFill>
                <a:latin typeface="Verdana"/>
                <a:cs typeface="Verdana"/>
              </a:rPr>
              <a:t>operational</a:t>
            </a:r>
            <a:r>
              <a:rPr dirty="0" sz="2400" spc="-14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333332"/>
                </a:solidFill>
                <a:latin typeface="Verdana"/>
                <a:cs typeface="Verdana"/>
              </a:rPr>
              <a:t>trends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0" y="0"/>
            <a:ext cx="1382395" cy="2708275"/>
          </a:xfrm>
          <a:custGeom>
            <a:avLst/>
            <a:gdLst/>
            <a:ahLst/>
            <a:cxnLst/>
            <a:rect l="l" t="t" r="r" b="b"/>
            <a:pathLst>
              <a:path w="1382395" h="2708275">
                <a:moveTo>
                  <a:pt x="0" y="0"/>
                </a:moveTo>
                <a:lnTo>
                  <a:pt x="1137100" y="0"/>
                </a:lnTo>
                <a:lnTo>
                  <a:pt x="1151856" y="25908"/>
                </a:lnTo>
                <a:lnTo>
                  <a:pt x="1173360" y="65921"/>
                </a:lnTo>
                <a:lnTo>
                  <a:pt x="1193901" y="106516"/>
                </a:lnTo>
                <a:lnTo>
                  <a:pt x="1213466" y="147677"/>
                </a:lnTo>
                <a:lnTo>
                  <a:pt x="1232039" y="189390"/>
                </a:lnTo>
                <a:lnTo>
                  <a:pt x="1249605" y="231640"/>
                </a:lnTo>
                <a:lnTo>
                  <a:pt x="1266148" y="274410"/>
                </a:lnTo>
                <a:lnTo>
                  <a:pt x="1281653" y="317687"/>
                </a:lnTo>
                <a:lnTo>
                  <a:pt x="1296104" y="361455"/>
                </a:lnTo>
                <a:lnTo>
                  <a:pt x="1309488" y="405699"/>
                </a:lnTo>
                <a:lnTo>
                  <a:pt x="1321787" y="450404"/>
                </a:lnTo>
                <a:lnTo>
                  <a:pt x="1332988" y="495555"/>
                </a:lnTo>
                <a:lnTo>
                  <a:pt x="1343074" y="541136"/>
                </a:lnTo>
                <a:lnTo>
                  <a:pt x="1352031" y="587132"/>
                </a:lnTo>
                <a:lnTo>
                  <a:pt x="1359844" y="633529"/>
                </a:lnTo>
                <a:lnTo>
                  <a:pt x="1366496" y="680311"/>
                </a:lnTo>
                <a:lnTo>
                  <a:pt x="1371973" y="727463"/>
                </a:lnTo>
                <a:lnTo>
                  <a:pt x="1376259" y="774971"/>
                </a:lnTo>
                <a:lnTo>
                  <a:pt x="1379340" y="822818"/>
                </a:lnTo>
                <a:lnTo>
                  <a:pt x="1381200" y="870989"/>
                </a:lnTo>
                <a:lnTo>
                  <a:pt x="1381823" y="919471"/>
                </a:lnTo>
                <a:lnTo>
                  <a:pt x="1381200" y="967952"/>
                </a:lnTo>
                <a:lnTo>
                  <a:pt x="1379340" y="1016124"/>
                </a:lnTo>
                <a:lnTo>
                  <a:pt x="1376259" y="1063971"/>
                </a:lnTo>
                <a:lnTo>
                  <a:pt x="1371973" y="1111477"/>
                </a:lnTo>
                <a:lnTo>
                  <a:pt x="1366496" y="1158629"/>
                </a:lnTo>
                <a:lnTo>
                  <a:pt x="1359844" y="1205411"/>
                </a:lnTo>
                <a:lnTo>
                  <a:pt x="1352031" y="1251807"/>
                </a:lnTo>
                <a:lnTo>
                  <a:pt x="1343074" y="1297802"/>
                </a:lnTo>
                <a:lnTo>
                  <a:pt x="1332988" y="1343382"/>
                </a:lnTo>
                <a:lnTo>
                  <a:pt x="1321787" y="1388531"/>
                </a:lnTo>
                <a:lnTo>
                  <a:pt x="1309488" y="1433234"/>
                </a:lnTo>
                <a:lnTo>
                  <a:pt x="1296104" y="1477476"/>
                </a:lnTo>
                <a:lnTo>
                  <a:pt x="1281653" y="1521241"/>
                </a:lnTo>
                <a:lnTo>
                  <a:pt x="1266148" y="1564515"/>
                </a:lnTo>
                <a:lnTo>
                  <a:pt x="1249605" y="1607282"/>
                </a:lnTo>
                <a:lnTo>
                  <a:pt x="1232039" y="1649527"/>
                </a:lnTo>
                <a:lnTo>
                  <a:pt x="1213466" y="1691235"/>
                </a:lnTo>
                <a:lnTo>
                  <a:pt x="1193901" y="1732391"/>
                </a:lnTo>
                <a:lnTo>
                  <a:pt x="1173360" y="1772980"/>
                </a:lnTo>
                <a:lnTo>
                  <a:pt x="1151856" y="1812986"/>
                </a:lnTo>
                <a:lnTo>
                  <a:pt x="1129406" y="1852395"/>
                </a:lnTo>
                <a:lnTo>
                  <a:pt x="1106026" y="1891191"/>
                </a:lnTo>
                <a:lnTo>
                  <a:pt x="1081729" y="1929358"/>
                </a:lnTo>
                <a:lnTo>
                  <a:pt x="1056532" y="1966883"/>
                </a:lnTo>
                <a:lnTo>
                  <a:pt x="1030449" y="2003750"/>
                </a:lnTo>
                <a:lnTo>
                  <a:pt x="1003497" y="2039943"/>
                </a:lnTo>
                <a:lnTo>
                  <a:pt x="975690" y="2075448"/>
                </a:lnTo>
                <a:lnTo>
                  <a:pt x="947043" y="2110249"/>
                </a:lnTo>
                <a:lnTo>
                  <a:pt x="917572" y="2144331"/>
                </a:lnTo>
                <a:lnTo>
                  <a:pt x="887292" y="2177679"/>
                </a:lnTo>
                <a:lnTo>
                  <a:pt x="856218" y="2210278"/>
                </a:lnTo>
                <a:lnTo>
                  <a:pt x="824366" y="2242112"/>
                </a:lnTo>
                <a:lnTo>
                  <a:pt x="791751" y="2273167"/>
                </a:lnTo>
                <a:lnTo>
                  <a:pt x="758388" y="2303427"/>
                </a:lnTo>
                <a:lnTo>
                  <a:pt x="724292" y="2332878"/>
                </a:lnTo>
                <a:lnTo>
                  <a:pt x="689479" y="2361503"/>
                </a:lnTo>
                <a:lnTo>
                  <a:pt x="653964" y="2389289"/>
                </a:lnTo>
                <a:lnTo>
                  <a:pt x="617762" y="2416219"/>
                </a:lnTo>
                <a:lnTo>
                  <a:pt x="580888" y="2442279"/>
                </a:lnTo>
                <a:lnTo>
                  <a:pt x="543358" y="2467453"/>
                </a:lnTo>
                <a:lnTo>
                  <a:pt x="505187" y="2491726"/>
                </a:lnTo>
                <a:lnTo>
                  <a:pt x="466390" y="2515083"/>
                </a:lnTo>
                <a:lnTo>
                  <a:pt x="426982" y="2537510"/>
                </a:lnTo>
                <a:lnTo>
                  <a:pt x="386979" y="2558990"/>
                </a:lnTo>
                <a:lnTo>
                  <a:pt x="346396" y="2579509"/>
                </a:lnTo>
                <a:lnTo>
                  <a:pt x="305249" y="2599051"/>
                </a:lnTo>
                <a:lnTo>
                  <a:pt x="263552" y="2617601"/>
                </a:lnTo>
                <a:lnTo>
                  <a:pt x="221320" y="2635145"/>
                </a:lnTo>
                <a:lnTo>
                  <a:pt x="178570" y="2651667"/>
                </a:lnTo>
                <a:lnTo>
                  <a:pt x="135316" y="2667151"/>
                </a:lnTo>
                <a:lnTo>
                  <a:pt x="91574" y="2681583"/>
                </a:lnTo>
                <a:lnTo>
                  <a:pt x="47358" y="2694948"/>
                </a:lnTo>
                <a:lnTo>
                  <a:pt x="2685" y="2707230"/>
                </a:lnTo>
                <a:lnTo>
                  <a:pt x="0" y="2707896"/>
                </a:lnTo>
                <a:lnTo>
                  <a:pt x="0" y="0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836369" y="451642"/>
            <a:ext cx="935990" cy="935990"/>
          </a:xfrm>
          <a:custGeom>
            <a:avLst/>
            <a:gdLst/>
            <a:ahLst/>
            <a:cxnLst/>
            <a:rect l="l" t="t" r="r" b="b"/>
            <a:pathLst>
              <a:path w="935989" h="935990">
                <a:moveTo>
                  <a:pt x="467828" y="0"/>
                </a:moveTo>
                <a:lnTo>
                  <a:pt x="513683" y="2252"/>
                </a:lnTo>
                <a:lnTo>
                  <a:pt x="559097" y="8989"/>
                </a:lnTo>
                <a:lnTo>
                  <a:pt x="603632" y="20144"/>
                </a:lnTo>
                <a:lnTo>
                  <a:pt x="646859" y="35611"/>
                </a:lnTo>
                <a:lnTo>
                  <a:pt x="688361" y="55240"/>
                </a:lnTo>
                <a:lnTo>
                  <a:pt x="727740" y="78843"/>
                </a:lnTo>
                <a:lnTo>
                  <a:pt x="764615" y="106192"/>
                </a:lnTo>
                <a:lnTo>
                  <a:pt x="798633" y="137024"/>
                </a:lnTo>
                <a:lnTo>
                  <a:pt x="829465" y="171041"/>
                </a:lnTo>
                <a:lnTo>
                  <a:pt x="856813" y="207917"/>
                </a:lnTo>
                <a:lnTo>
                  <a:pt x="880416" y="247295"/>
                </a:lnTo>
                <a:lnTo>
                  <a:pt x="900046" y="288798"/>
                </a:lnTo>
                <a:lnTo>
                  <a:pt x="915513" y="332025"/>
                </a:lnTo>
                <a:lnTo>
                  <a:pt x="926668" y="376559"/>
                </a:lnTo>
                <a:lnTo>
                  <a:pt x="933404" y="421973"/>
                </a:lnTo>
                <a:lnTo>
                  <a:pt x="935657" y="467828"/>
                </a:lnTo>
                <a:lnTo>
                  <a:pt x="935093" y="490783"/>
                </a:lnTo>
                <a:lnTo>
                  <a:pt x="930594" y="536473"/>
                </a:lnTo>
                <a:lnTo>
                  <a:pt x="921637" y="581501"/>
                </a:lnTo>
                <a:lnTo>
                  <a:pt x="908310" y="625435"/>
                </a:lnTo>
                <a:lnTo>
                  <a:pt x="890741" y="667851"/>
                </a:lnTo>
                <a:lnTo>
                  <a:pt x="869099" y="708340"/>
                </a:lnTo>
                <a:lnTo>
                  <a:pt x="843592" y="746514"/>
                </a:lnTo>
                <a:lnTo>
                  <a:pt x="814467" y="782003"/>
                </a:lnTo>
                <a:lnTo>
                  <a:pt x="782003" y="814467"/>
                </a:lnTo>
                <a:lnTo>
                  <a:pt x="746514" y="843592"/>
                </a:lnTo>
                <a:lnTo>
                  <a:pt x="708341" y="869098"/>
                </a:lnTo>
                <a:lnTo>
                  <a:pt x="667851" y="890741"/>
                </a:lnTo>
                <a:lnTo>
                  <a:pt x="625435" y="908310"/>
                </a:lnTo>
                <a:lnTo>
                  <a:pt x="581502" y="921637"/>
                </a:lnTo>
                <a:lnTo>
                  <a:pt x="536473" y="930594"/>
                </a:lnTo>
                <a:lnTo>
                  <a:pt x="490783" y="935093"/>
                </a:lnTo>
                <a:lnTo>
                  <a:pt x="467828" y="935657"/>
                </a:lnTo>
                <a:lnTo>
                  <a:pt x="444873" y="935093"/>
                </a:lnTo>
                <a:lnTo>
                  <a:pt x="399183" y="930593"/>
                </a:lnTo>
                <a:lnTo>
                  <a:pt x="354155" y="921637"/>
                </a:lnTo>
                <a:lnTo>
                  <a:pt x="310222" y="908310"/>
                </a:lnTo>
                <a:lnTo>
                  <a:pt x="267806" y="890741"/>
                </a:lnTo>
                <a:lnTo>
                  <a:pt x="227316" y="869098"/>
                </a:lnTo>
                <a:lnTo>
                  <a:pt x="189143" y="843592"/>
                </a:lnTo>
                <a:lnTo>
                  <a:pt x="153653" y="814467"/>
                </a:lnTo>
                <a:lnTo>
                  <a:pt x="121190" y="782003"/>
                </a:lnTo>
                <a:lnTo>
                  <a:pt x="92065" y="746514"/>
                </a:lnTo>
                <a:lnTo>
                  <a:pt x="66558" y="708340"/>
                </a:lnTo>
                <a:lnTo>
                  <a:pt x="44916" y="667851"/>
                </a:lnTo>
                <a:lnTo>
                  <a:pt x="27347" y="625435"/>
                </a:lnTo>
                <a:lnTo>
                  <a:pt x="14019" y="581501"/>
                </a:lnTo>
                <a:lnTo>
                  <a:pt x="5063" y="536473"/>
                </a:lnTo>
                <a:lnTo>
                  <a:pt x="562" y="490783"/>
                </a:lnTo>
                <a:lnTo>
                  <a:pt x="0" y="467828"/>
                </a:lnTo>
                <a:lnTo>
                  <a:pt x="562" y="444873"/>
                </a:lnTo>
                <a:lnTo>
                  <a:pt x="5063" y="399183"/>
                </a:lnTo>
                <a:lnTo>
                  <a:pt x="14019" y="354155"/>
                </a:lnTo>
                <a:lnTo>
                  <a:pt x="27347" y="310221"/>
                </a:lnTo>
                <a:lnTo>
                  <a:pt x="44916" y="267806"/>
                </a:lnTo>
                <a:lnTo>
                  <a:pt x="66558" y="227316"/>
                </a:lnTo>
                <a:lnTo>
                  <a:pt x="92065" y="189143"/>
                </a:lnTo>
                <a:lnTo>
                  <a:pt x="121190" y="153653"/>
                </a:lnTo>
                <a:lnTo>
                  <a:pt x="153653" y="121190"/>
                </a:lnTo>
                <a:lnTo>
                  <a:pt x="189143" y="92064"/>
                </a:lnTo>
                <a:lnTo>
                  <a:pt x="227316" y="66558"/>
                </a:lnTo>
                <a:lnTo>
                  <a:pt x="267806" y="44916"/>
                </a:lnTo>
                <a:lnTo>
                  <a:pt x="310221" y="27347"/>
                </a:lnTo>
                <a:lnTo>
                  <a:pt x="354155" y="14020"/>
                </a:lnTo>
                <a:lnTo>
                  <a:pt x="399183" y="5063"/>
                </a:lnTo>
                <a:lnTo>
                  <a:pt x="444873" y="563"/>
                </a:lnTo>
                <a:lnTo>
                  <a:pt x="467828" y="0"/>
                </a:lnTo>
                <a:close/>
              </a:path>
            </a:pathLst>
          </a:custGeom>
          <a:solidFill>
            <a:srgbClr val="AEE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5965770" y="4183557"/>
            <a:ext cx="2663825" cy="2647315"/>
            <a:chOff x="5965770" y="4183557"/>
            <a:chExt cx="2663825" cy="2647315"/>
          </a:xfrm>
        </p:grpSpPr>
        <p:sp>
          <p:nvSpPr>
            <p:cNvPr id="19" name="object 19" descr=""/>
            <p:cNvSpPr/>
            <p:nvPr/>
          </p:nvSpPr>
          <p:spPr>
            <a:xfrm>
              <a:off x="6089502" y="4307324"/>
              <a:ext cx="2416175" cy="2399665"/>
            </a:xfrm>
            <a:custGeom>
              <a:avLst/>
              <a:gdLst/>
              <a:ahLst/>
              <a:cxnLst/>
              <a:rect l="l" t="t" r="r" b="b"/>
              <a:pathLst>
                <a:path w="2416175" h="2399665">
                  <a:moveTo>
                    <a:pt x="304795" y="0"/>
                  </a:moveTo>
                  <a:lnTo>
                    <a:pt x="2111223" y="0"/>
                  </a:lnTo>
                  <a:lnTo>
                    <a:pt x="2159188" y="3796"/>
                  </a:lnTo>
                  <a:lnTo>
                    <a:pt x="2205544" y="14961"/>
                  </a:lnTo>
                  <a:lnTo>
                    <a:pt x="2249468" y="33155"/>
                  </a:lnTo>
                  <a:lnTo>
                    <a:pt x="2290141" y="58039"/>
                  </a:lnTo>
                  <a:lnTo>
                    <a:pt x="2326746" y="89273"/>
                  </a:lnTo>
                  <a:lnTo>
                    <a:pt x="2357980" y="125877"/>
                  </a:lnTo>
                  <a:lnTo>
                    <a:pt x="2382864" y="166551"/>
                  </a:lnTo>
                  <a:lnTo>
                    <a:pt x="2401057" y="210474"/>
                  </a:lnTo>
                  <a:lnTo>
                    <a:pt x="2412222" y="256830"/>
                  </a:lnTo>
                  <a:lnTo>
                    <a:pt x="2416019" y="304797"/>
                  </a:lnTo>
                  <a:lnTo>
                    <a:pt x="2416019" y="2094632"/>
                  </a:lnTo>
                  <a:lnTo>
                    <a:pt x="2412222" y="2142599"/>
                  </a:lnTo>
                  <a:lnTo>
                    <a:pt x="2401057" y="2188955"/>
                  </a:lnTo>
                  <a:lnTo>
                    <a:pt x="2382864" y="2232879"/>
                  </a:lnTo>
                  <a:lnTo>
                    <a:pt x="2357980" y="2273552"/>
                  </a:lnTo>
                  <a:lnTo>
                    <a:pt x="2326746" y="2310156"/>
                  </a:lnTo>
                  <a:lnTo>
                    <a:pt x="2290141" y="2341390"/>
                  </a:lnTo>
                  <a:lnTo>
                    <a:pt x="2249468" y="2366274"/>
                  </a:lnTo>
                  <a:lnTo>
                    <a:pt x="2205544" y="2384468"/>
                  </a:lnTo>
                  <a:lnTo>
                    <a:pt x="2159188" y="2395633"/>
                  </a:lnTo>
                  <a:lnTo>
                    <a:pt x="2111221" y="2399430"/>
                  </a:lnTo>
                  <a:lnTo>
                    <a:pt x="304798" y="2399430"/>
                  </a:lnTo>
                  <a:lnTo>
                    <a:pt x="256830" y="2395633"/>
                  </a:lnTo>
                  <a:lnTo>
                    <a:pt x="210475" y="2384468"/>
                  </a:lnTo>
                  <a:lnTo>
                    <a:pt x="166551" y="2366274"/>
                  </a:lnTo>
                  <a:lnTo>
                    <a:pt x="125878" y="2341390"/>
                  </a:lnTo>
                  <a:lnTo>
                    <a:pt x="89273" y="2310156"/>
                  </a:lnTo>
                  <a:lnTo>
                    <a:pt x="58039" y="2273552"/>
                  </a:lnTo>
                  <a:lnTo>
                    <a:pt x="33155" y="2232879"/>
                  </a:lnTo>
                  <a:lnTo>
                    <a:pt x="14961" y="2188955"/>
                  </a:lnTo>
                  <a:lnTo>
                    <a:pt x="3796" y="2142599"/>
                  </a:lnTo>
                  <a:lnTo>
                    <a:pt x="0" y="2094632"/>
                  </a:lnTo>
                  <a:lnTo>
                    <a:pt x="0" y="304797"/>
                  </a:lnTo>
                  <a:lnTo>
                    <a:pt x="3796" y="256830"/>
                  </a:lnTo>
                  <a:lnTo>
                    <a:pt x="14961" y="210474"/>
                  </a:lnTo>
                  <a:lnTo>
                    <a:pt x="33155" y="166551"/>
                  </a:lnTo>
                  <a:lnTo>
                    <a:pt x="58039" y="125877"/>
                  </a:lnTo>
                  <a:lnTo>
                    <a:pt x="89273" y="89273"/>
                  </a:lnTo>
                  <a:lnTo>
                    <a:pt x="125878" y="58039"/>
                  </a:lnTo>
                  <a:lnTo>
                    <a:pt x="166551" y="33155"/>
                  </a:lnTo>
                  <a:lnTo>
                    <a:pt x="210475" y="14961"/>
                  </a:lnTo>
                  <a:lnTo>
                    <a:pt x="256830" y="3796"/>
                  </a:lnTo>
                  <a:lnTo>
                    <a:pt x="304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089595" y="4307382"/>
              <a:ext cx="2416175" cy="2399665"/>
            </a:xfrm>
            <a:custGeom>
              <a:avLst/>
              <a:gdLst/>
              <a:ahLst/>
              <a:cxnLst/>
              <a:rect l="l" t="t" r="r" b="b"/>
              <a:pathLst>
                <a:path w="2416175" h="2399665">
                  <a:moveTo>
                    <a:pt x="2111138" y="2399338"/>
                  </a:moveTo>
                  <a:lnTo>
                    <a:pt x="304788" y="2399338"/>
                  </a:lnTo>
                  <a:lnTo>
                    <a:pt x="256821" y="2395541"/>
                  </a:lnTo>
                  <a:lnTo>
                    <a:pt x="210467" y="2384376"/>
                  </a:lnTo>
                  <a:lnTo>
                    <a:pt x="166544" y="2366183"/>
                  </a:lnTo>
                  <a:lnTo>
                    <a:pt x="125873" y="2341300"/>
                  </a:lnTo>
                  <a:lnTo>
                    <a:pt x="89270" y="2310067"/>
                  </a:lnTo>
                  <a:lnTo>
                    <a:pt x="58037" y="2273465"/>
                  </a:lnTo>
                  <a:lnTo>
                    <a:pt x="33154" y="2232793"/>
                  </a:lnTo>
                  <a:lnTo>
                    <a:pt x="14961" y="2188871"/>
                  </a:lnTo>
                  <a:lnTo>
                    <a:pt x="3796" y="2142517"/>
                  </a:lnTo>
                  <a:lnTo>
                    <a:pt x="0" y="2094549"/>
                  </a:lnTo>
                  <a:lnTo>
                    <a:pt x="0" y="304788"/>
                  </a:lnTo>
                  <a:lnTo>
                    <a:pt x="3796" y="256821"/>
                  </a:lnTo>
                  <a:lnTo>
                    <a:pt x="14961" y="210466"/>
                  </a:lnTo>
                  <a:lnTo>
                    <a:pt x="33154" y="166544"/>
                  </a:lnTo>
                  <a:lnTo>
                    <a:pt x="58037" y="125872"/>
                  </a:lnTo>
                  <a:lnTo>
                    <a:pt x="89270" y="89270"/>
                  </a:lnTo>
                  <a:lnTo>
                    <a:pt x="125873" y="58037"/>
                  </a:lnTo>
                  <a:lnTo>
                    <a:pt x="166544" y="33154"/>
                  </a:lnTo>
                  <a:lnTo>
                    <a:pt x="210467" y="14961"/>
                  </a:lnTo>
                  <a:lnTo>
                    <a:pt x="256821" y="3796"/>
                  </a:lnTo>
                  <a:lnTo>
                    <a:pt x="304788" y="0"/>
                  </a:lnTo>
                  <a:lnTo>
                    <a:pt x="2111138" y="0"/>
                  </a:lnTo>
                  <a:lnTo>
                    <a:pt x="2159105" y="3796"/>
                  </a:lnTo>
                  <a:lnTo>
                    <a:pt x="2205459" y="14961"/>
                  </a:lnTo>
                  <a:lnTo>
                    <a:pt x="2249381" y="33154"/>
                  </a:lnTo>
                  <a:lnTo>
                    <a:pt x="2290053" y="58037"/>
                  </a:lnTo>
                  <a:lnTo>
                    <a:pt x="2326656" y="89270"/>
                  </a:lnTo>
                  <a:lnTo>
                    <a:pt x="2357889" y="125872"/>
                  </a:lnTo>
                  <a:lnTo>
                    <a:pt x="2382772" y="166544"/>
                  </a:lnTo>
                  <a:lnTo>
                    <a:pt x="2400965" y="210466"/>
                  </a:lnTo>
                  <a:lnTo>
                    <a:pt x="2412129" y="256821"/>
                  </a:lnTo>
                  <a:lnTo>
                    <a:pt x="2415926" y="304787"/>
                  </a:lnTo>
                </a:path>
                <a:path w="2416175" h="2399665">
                  <a:moveTo>
                    <a:pt x="2415926" y="2094550"/>
                  </a:moveTo>
                  <a:lnTo>
                    <a:pt x="2412129" y="2142517"/>
                  </a:lnTo>
                  <a:lnTo>
                    <a:pt x="2400965" y="2188871"/>
                  </a:lnTo>
                  <a:lnTo>
                    <a:pt x="2382772" y="2232793"/>
                  </a:lnTo>
                  <a:lnTo>
                    <a:pt x="2357889" y="2273465"/>
                  </a:lnTo>
                  <a:lnTo>
                    <a:pt x="2326656" y="2310067"/>
                  </a:lnTo>
                  <a:lnTo>
                    <a:pt x="2290053" y="2341300"/>
                  </a:lnTo>
                  <a:lnTo>
                    <a:pt x="2249381" y="2366183"/>
                  </a:lnTo>
                  <a:lnTo>
                    <a:pt x="2205459" y="2384376"/>
                  </a:lnTo>
                  <a:lnTo>
                    <a:pt x="2159105" y="2395541"/>
                  </a:lnTo>
                  <a:lnTo>
                    <a:pt x="2111138" y="2399338"/>
                  </a:lnTo>
                </a:path>
              </a:pathLst>
            </a:custGeom>
            <a:ln w="247649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8446" y="4297823"/>
              <a:ext cx="1676399" cy="77984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557861" y="4297831"/>
              <a:ext cx="1466850" cy="682625"/>
            </a:xfrm>
            <a:custGeom>
              <a:avLst/>
              <a:gdLst/>
              <a:ahLst/>
              <a:cxnLst/>
              <a:rect l="l" t="t" r="r" b="b"/>
              <a:pathLst>
                <a:path w="1466850" h="682625">
                  <a:moveTo>
                    <a:pt x="1466303" y="0"/>
                  </a:moveTo>
                  <a:lnTo>
                    <a:pt x="0" y="0"/>
                  </a:lnTo>
                  <a:lnTo>
                    <a:pt x="76" y="1244"/>
                  </a:lnTo>
                  <a:lnTo>
                    <a:pt x="6045" y="55029"/>
                  </a:lnTo>
                  <a:lnTo>
                    <a:pt x="15951" y="108229"/>
                  </a:lnTo>
                  <a:lnTo>
                    <a:pt x="29730" y="160553"/>
                  </a:lnTo>
                  <a:lnTo>
                    <a:pt x="47332" y="211721"/>
                  </a:lnTo>
                  <a:lnTo>
                    <a:pt x="68656" y="261454"/>
                  </a:lnTo>
                  <a:lnTo>
                    <a:pt x="93586" y="309499"/>
                  </a:lnTo>
                  <a:lnTo>
                    <a:pt x="121970" y="355561"/>
                  </a:lnTo>
                  <a:lnTo>
                    <a:pt x="153657" y="399402"/>
                  </a:lnTo>
                  <a:lnTo>
                    <a:pt x="188506" y="440817"/>
                  </a:lnTo>
                  <a:lnTo>
                    <a:pt x="226301" y="479552"/>
                  </a:lnTo>
                  <a:lnTo>
                    <a:pt x="266827" y="515391"/>
                  </a:lnTo>
                  <a:lnTo>
                    <a:pt x="309892" y="548157"/>
                  </a:lnTo>
                  <a:lnTo>
                    <a:pt x="355257" y="577659"/>
                  </a:lnTo>
                  <a:lnTo>
                    <a:pt x="402666" y="603758"/>
                  </a:lnTo>
                  <a:lnTo>
                    <a:pt x="451853" y="626287"/>
                  </a:lnTo>
                  <a:lnTo>
                    <a:pt x="502564" y="645134"/>
                  </a:lnTo>
                  <a:lnTo>
                    <a:pt x="554545" y="660209"/>
                  </a:lnTo>
                  <a:lnTo>
                    <a:pt x="607491" y="671423"/>
                  </a:lnTo>
                  <a:lnTo>
                    <a:pt x="661098" y="678700"/>
                  </a:lnTo>
                  <a:lnTo>
                    <a:pt x="715111" y="682015"/>
                  </a:lnTo>
                  <a:lnTo>
                    <a:pt x="733145" y="682244"/>
                  </a:lnTo>
                  <a:lnTo>
                    <a:pt x="751192" y="682015"/>
                  </a:lnTo>
                  <a:lnTo>
                    <a:pt x="805205" y="678700"/>
                  </a:lnTo>
                  <a:lnTo>
                    <a:pt x="858812" y="671423"/>
                  </a:lnTo>
                  <a:lnTo>
                    <a:pt x="911758" y="660209"/>
                  </a:lnTo>
                  <a:lnTo>
                    <a:pt x="963739" y="645134"/>
                  </a:lnTo>
                  <a:lnTo>
                    <a:pt x="1014450" y="626287"/>
                  </a:lnTo>
                  <a:lnTo>
                    <a:pt x="1063637" y="603758"/>
                  </a:lnTo>
                  <a:lnTo>
                    <a:pt x="1111046" y="577659"/>
                  </a:lnTo>
                  <a:lnTo>
                    <a:pt x="1156411" y="548157"/>
                  </a:lnTo>
                  <a:lnTo>
                    <a:pt x="1199476" y="515391"/>
                  </a:lnTo>
                  <a:lnTo>
                    <a:pt x="1240002" y="479552"/>
                  </a:lnTo>
                  <a:lnTo>
                    <a:pt x="1277797" y="440817"/>
                  </a:lnTo>
                  <a:lnTo>
                    <a:pt x="1312646" y="399402"/>
                  </a:lnTo>
                  <a:lnTo>
                    <a:pt x="1344333" y="355561"/>
                  </a:lnTo>
                  <a:lnTo>
                    <a:pt x="1372717" y="309499"/>
                  </a:lnTo>
                  <a:lnTo>
                    <a:pt x="1397647" y="261454"/>
                  </a:lnTo>
                  <a:lnTo>
                    <a:pt x="1418971" y="211721"/>
                  </a:lnTo>
                  <a:lnTo>
                    <a:pt x="1436560" y="160553"/>
                  </a:lnTo>
                  <a:lnTo>
                    <a:pt x="1450352" y="108229"/>
                  </a:lnTo>
                  <a:lnTo>
                    <a:pt x="1460258" y="55029"/>
                  </a:lnTo>
                  <a:lnTo>
                    <a:pt x="1466227" y="1244"/>
                  </a:lnTo>
                  <a:lnTo>
                    <a:pt x="1466303" y="0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322008" y="5205670"/>
            <a:ext cx="1951355" cy="86296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217170" marR="5080" indent="-205104">
              <a:lnSpc>
                <a:spcPts val="3379"/>
              </a:lnSpc>
              <a:spcBef>
                <a:spcPts val="30"/>
              </a:spcBef>
            </a:pPr>
            <a:r>
              <a:rPr dirty="0" sz="2650" spc="-10" b="1">
                <a:solidFill>
                  <a:srgbClr val="333332"/>
                </a:solidFill>
                <a:latin typeface="Tahoma"/>
                <a:cs typeface="Tahoma"/>
              </a:rPr>
              <a:t>Breakdown </a:t>
            </a:r>
            <a:r>
              <a:rPr dirty="0" sz="2650" b="1">
                <a:solidFill>
                  <a:srgbClr val="333332"/>
                </a:solidFill>
                <a:latin typeface="Tahoma"/>
                <a:cs typeface="Tahoma"/>
              </a:rPr>
              <a:t>by</a:t>
            </a:r>
            <a:r>
              <a:rPr dirty="0" sz="2650" spc="-5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650" spc="-20" b="1">
                <a:solidFill>
                  <a:srgbClr val="333332"/>
                </a:solidFill>
                <a:latin typeface="Tahoma"/>
                <a:cs typeface="Tahoma"/>
              </a:rPr>
              <a:t>Agent</a:t>
            </a:r>
            <a:endParaRPr sz="265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683429" y="4169270"/>
            <a:ext cx="2663825" cy="2647315"/>
            <a:chOff x="8683429" y="4169270"/>
            <a:chExt cx="2663825" cy="2647315"/>
          </a:xfrm>
        </p:grpSpPr>
        <p:sp>
          <p:nvSpPr>
            <p:cNvPr id="25" name="object 25" descr=""/>
            <p:cNvSpPr/>
            <p:nvPr/>
          </p:nvSpPr>
          <p:spPr>
            <a:xfrm>
              <a:off x="8807162" y="4293037"/>
              <a:ext cx="2416175" cy="2399665"/>
            </a:xfrm>
            <a:custGeom>
              <a:avLst/>
              <a:gdLst/>
              <a:ahLst/>
              <a:cxnLst/>
              <a:rect l="l" t="t" r="r" b="b"/>
              <a:pathLst>
                <a:path w="2416175" h="2399665">
                  <a:moveTo>
                    <a:pt x="304795" y="0"/>
                  </a:moveTo>
                  <a:lnTo>
                    <a:pt x="2111223" y="0"/>
                  </a:lnTo>
                  <a:lnTo>
                    <a:pt x="2159188" y="3796"/>
                  </a:lnTo>
                  <a:lnTo>
                    <a:pt x="2205544" y="14961"/>
                  </a:lnTo>
                  <a:lnTo>
                    <a:pt x="2249468" y="33155"/>
                  </a:lnTo>
                  <a:lnTo>
                    <a:pt x="2290141" y="58039"/>
                  </a:lnTo>
                  <a:lnTo>
                    <a:pt x="2326746" y="89273"/>
                  </a:lnTo>
                  <a:lnTo>
                    <a:pt x="2357980" y="125877"/>
                  </a:lnTo>
                  <a:lnTo>
                    <a:pt x="2382863" y="166551"/>
                  </a:lnTo>
                  <a:lnTo>
                    <a:pt x="2401057" y="210474"/>
                  </a:lnTo>
                  <a:lnTo>
                    <a:pt x="2412222" y="256830"/>
                  </a:lnTo>
                  <a:lnTo>
                    <a:pt x="2416019" y="304796"/>
                  </a:lnTo>
                  <a:lnTo>
                    <a:pt x="2416019" y="2094633"/>
                  </a:lnTo>
                  <a:lnTo>
                    <a:pt x="2412222" y="2142599"/>
                  </a:lnTo>
                  <a:lnTo>
                    <a:pt x="2401057" y="2188955"/>
                  </a:lnTo>
                  <a:lnTo>
                    <a:pt x="2382863" y="2232879"/>
                  </a:lnTo>
                  <a:lnTo>
                    <a:pt x="2357980" y="2273552"/>
                  </a:lnTo>
                  <a:lnTo>
                    <a:pt x="2326746" y="2310156"/>
                  </a:lnTo>
                  <a:lnTo>
                    <a:pt x="2290141" y="2341390"/>
                  </a:lnTo>
                  <a:lnTo>
                    <a:pt x="2249468" y="2366274"/>
                  </a:lnTo>
                  <a:lnTo>
                    <a:pt x="2205544" y="2384468"/>
                  </a:lnTo>
                  <a:lnTo>
                    <a:pt x="2159188" y="2395633"/>
                  </a:lnTo>
                  <a:lnTo>
                    <a:pt x="2111221" y="2399430"/>
                  </a:lnTo>
                  <a:lnTo>
                    <a:pt x="304798" y="2399430"/>
                  </a:lnTo>
                  <a:lnTo>
                    <a:pt x="256830" y="2395633"/>
                  </a:lnTo>
                  <a:lnTo>
                    <a:pt x="210475" y="2384468"/>
                  </a:lnTo>
                  <a:lnTo>
                    <a:pt x="166551" y="2366274"/>
                  </a:lnTo>
                  <a:lnTo>
                    <a:pt x="125877" y="2341390"/>
                  </a:lnTo>
                  <a:lnTo>
                    <a:pt x="89273" y="2310156"/>
                  </a:lnTo>
                  <a:lnTo>
                    <a:pt x="58039" y="2273552"/>
                  </a:lnTo>
                  <a:lnTo>
                    <a:pt x="33155" y="2232879"/>
                  </a:lnTo>
                  <a:lnTo>
                    <a:pt x="14961" y="2188955"/>
                  </a:lnTo>
                  <a:lnTo>
                    <a:pt x="3796" y="2142599"/>
                  </a:lnTo>
                  <a:lnTo>
                    <a:pt x="0" y="2094633"/>
                  </a:lnTo>
                  <a:lnTo>
                    <a:pt x="0" y="304796"/>
                  </a:lnTo>
                  <a:lnTo>
                    <a:pt x="3796" y="256830"/>
                  </a:lnTo>
                  <a:lnTo>
                    <a:pt x="14961" y="210474"/>
                  </a:lnTo>
                  <a:lnTo>
                    <a:pt x="33155" y="166551"/>
                  </a:lnTo>
                  <a:lnTo>
                    <a:pt x="58039" y="125877"/>
                  </a:lnTo>
                  <a:lnTo>
                    <a:pt x="89273" y="89273"/>
                  </a:lnTo>
                  <a:lnTo>
                    <a:pt x="125877" y="58039"/>
                  </a:lnTo>
                  <a:lnTo>
                    <a:pt x="166551" y="33155"/>
                  </a:lnTo>
                  <a:lnTo>
                    <a:pt x="210475" y="14961"/>
                  </a:lnTo>
                  <a:lnTo>
                    <a:pt x="256830" y="3796"/>
                  </a:lnTo>
                  <a:lnTo>
                    <a:pt x="304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807254" y="4293095"/>
              <a:ext cx="2416175" cy="2399665"/>
            </a:xfrm>
            <a:custGeom>
              <a:avLst/>
              <a:gdLst/>
              <a:ahLst/>
              <a:cxnLst/>
              <a:rect l="l" t="t" r="r" b="b"/>
              <a:pathLst>
                <a:path w="2416175" h="2399665">
                  <a:moveTo>
                    <a:pt x="2111138" y="2399338"/>
                  </a:moveTo>
                  <a:lnTo>
                    <a:pt x="304788" y="2399338"/>
                  </a:lnTo>
                  <a:lnTo>
                    <a:pt x="256821" y="2395541"/>
                  </a:lnTo>
                  <a:lnTo>
                    <a:pt x="210467" y="2384376"/>
                  </a:lnTo>
                  <a:lnTo>
                    <a:pt x="166544" y="2366183"/>
                  </a:lnTo>
                  <a:lnTo>
                    <a:pt x="125873" y="2341300"/>
                  </a:lnTo>
                  <a:lnTo>
                    <a:pt x="89270" y="2310067"/>
                  </a:lnTo>
                  <a:lnTo>
                    <a:pt x="58037" y="2273465"/>
                  </a:lnTo>
                  <a:lnTo>
                    <a:pt x="33154" y="2232793"/>
                  </a:lnTo>
                  <a:lnTo>
                    <a:pt x="14961" y="2188871"/>
                  </a:lnTo>
                  <a:lnTo>
                    <a:pt x="3796" y="2142517"/>
                  </a:lnTo>
                  <a:lnTo>
                    <a:pt x="0" y="2094549"/>
                  </a:lnTo>
                  <a:lnTo>
                    <a:pt x="0" y="304788"/>
                  </a:lnTo>
                  <a:lnTo>
                    <a:pt x="3796" y="256821"/>
                  </a:lnTo>
                  <a:lnTo>
                    <a:pt x="14961" y="210466"/>
                  </a:lnTo>
                  <a:lnTo>
                    <a:pt x="33154" y="166544"/>
                  </a:lnTo>
                  <a:lnTo>
                    <a:pt x="58037" y="125872"/>
                  </a:lnTo>
                  <a:lnTo>
                    <a:pt x="89270" y="89270"/>
                  </a:lnTo>
                  <a:lnTo>
                    <a:pt x="125873" y="58037"/>
                  </a:lnTo>
                  <a:lnTo>
                    <a:pt x="166544" y="33154"/>
                  </a:lnTo>
                  <a:lnTo>
                    <a:pt x="210467" y="14961"/>
                  </a:lnTo>
                  <a:lnTo>
                    <a:pt x="256821" y="3796"/>
                  </a:lnTo>
                  <a:lnTo>
                    <a:pt x="304788" y="0"/>
                  </a:lnTo>
                  <a:lnTo>
                    <a:pt x="2111138" y="0"/>
                  </a:lnTo>
                  <a:lnTo>
                    <a:pt x="2159105" y="3796"/>
                  </a:lnTo>
                  <a:lnTo>
                    <a:pt x="2205459" y="14961"/>
                  </a:lnTo>
                  <a:lnTo>
                    <a:pt x="2249381" y="33154"/>
                  </a:lnTo>
                  <a:lnTo>
                    <a:pt x="2290053" y="58037"/>
                  </a:lnTo>
                  <a:lnTo>
                    <a:pt x="2326656" y="89270"/>
                  </a:lnTo>
                  <a:lnTo>
                    <a:pt x="2357889" y="125872"/>
                  </a:lnTo>
                  <a:lnTo>
                    <a:pt x="2382772" y="166544"/>
                  </a:lnTo>
                  <a:lnTo>
                    <a:pt x="2400965" y="210466"/>
                  </a:lnTo>
                  <a:lnTo>
                    <a:pt x="2412129" y="256821"/>
                  </a:lnTo>
                  <a:lnTo>
                    <a:pt x="2415926" y="304788"/>
                  </a:lnTo>
                  <a:lnTo>
                    <a:pt x="2415926" y="2094549"/>
                  </a:lnTo>
                  <a:lnTo>
                    <a:pt x="2412129" y="2142517"/>
                  </a:lnTo>
                  <a:lnTo>
                    <a:pt x="2400965" y="2188871"/>
                  </a:lnTo>
                  <a:lnTo>
                    <a:pt x="2382772" y="2232793"/>
                  </a:lnTo>
                  <a:lnTo>
                    <a:pt x="2357889" y="2273465"/>
                  </a:lnTo>
                  <a:lnTo>
                    <a:pt x="2326656" y="2310067"/>
                  </a:lnTo>
                  <a:lnTo>
                    <a:pt x="2290053" y="2341300"/>
                  </a:lnTo>
                  <a:lnTo>
                    <a:pt x="2249381" y="2366183"/>
                  </a:lnTo>
                  <a:lnTo>
                    <a:pt x="2205459" y="2384376"/>
                  </a:lnTo>
                  <a:lnTo>
                    <a:pt x="2159105" y="2395541"/>
                  </a:lnTo>
                  <a:lnTo>
                    <a:pt x="2111138" y="2399338"/>
                  </a:lnTo>
                </a:path>
              </a:pathLst>
            </a:custGeom>
            <a:ln w="247649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66104" y="4336850"/>
              <a:ext cx="1676399" cy="77984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9275521" y="4336859"/>
              <a:ext cx="1466850" cy="682625"/>
            </a:xfrm>
            <a:custGeom>
              <a:avLst/>
              <a:gdLst/>
              <a:ahLst/>
              <a:cxnLst/>
              <a:rect l="l" t="t" r="r" b="b"/>
              <a:pathLst>
                <a:path w="1466850" h="682625">
                  <a:moveTo>
                    <a:pt x="1466303" y="0"/>
                  </a:moveTo>
                  <a:lnTo>
                    <a:pt x="0" y="0"/>
                  </a:lnTo>
                  <a:lnTo>
                    <a:pt x="76" y="1244"/>
                  </a:lnTo>
                  <a:lnTo>
                    <a:pt x="6032" y="55029"/>
                  </a:lnTo>
                  <a:lnTo>
                    <a:pt x="15938" y="108229"/>
                  </a:lnTo>
                  <a:lnTo>
                    <a:pt x="29730" y="160553"/>
                  </a:lnTo>
                  <a:lnTo>
                    <a:pt x="47332" y="211721"/>
                  </a:lnTo>
                  <a:lnTo>
                    <a:pt x="68656" y="261454"/>
                  </a:lnTo>
                  <a:lnTo>
                    <a:pt x="93586" y="309486"/>
                  </a:lnTo>
                  <a:lnTo>
                    <a:pt x="121958" y="355561"/>
                  </a:lnTo>
                  <a:lnTo>
                    <a:pt x="153657" y="399402"/>
                  </a:lnTo>
                  <a:lnTo>
                    <a:pt x="188506" y="440817"/>
                  </a:lnTo>
                  <a:lnTo>
                    <a:pt x="226301" y="479552"/>
                  </a:lnTo>
                  <a:lnTo>
                    <a:pt x="266827" y="515391"/>
                  </a:lnTo>
                  <a:lnTo>
                    <a:pt x="309892" y="548157"/>
                  </a:lnTo>
                  <a:lnTo>
                    <a:pt x="355244" y="577659"/>
                  </a:lnTo>
                  <a:lnTo>
                    <a:pt x="402666" y="603758"/>
                  </a:lnTo>
                  <a:lnTo>
                    <a:pt x="451853" y="626287"/>
                  </a:lnTo>
                  <a:lnTo>
                    <a:pt x="502564" y="645134"/>
                  </a:lnTo>
                  <a:lnTo>
                    <a:pt x="554545" y="660209"/>
                  </a:lnTo>
                  <a:lnTo>
                    <a:pt x="607491" y="671423"/>
                  </a:lnTo>
                  <a:lnTo>
                    <a:pt x="661098" y="678700"/>
                  </a:lnTo>
                  <a:lnTo>
                    <a:pt x="715098" y="682015"/>
                  </a:lnTo>
                  <a:lnTo>
                    <a:pt x="733145" y="682244"/>
                  </a:lnTo>
                  <a:lnTo>
                    <a:pt x="751192" y="682015"/>
                  </a:lnTo>
                  <a:lnTo>
                    <a:pt x="805192" y="678700"/>
                  </a:lnTo>
                  <a:lnTo>
                    <a:pt x="858812" y="671423"/>
                  </a:lnTo>
                  <a:lnTo>
                    <a:pt x="911758" y="660209"/>
                  </a:lnTo>
                  <a:lnTo>
                    <a:pt x="963726" y="645134"/>
                  </a:lnTo>
                  <a:lnTo>
                    <a:pt x="1014450" y="626287"/>
                  </a:lnTo>
                  <a:lnTo>
                    <a:pt x="1063637" y="603758"/>
                  </a:lnTo>
                  <a:lnTo>
                    <a:pt x="1111046" y="577659"/>
                  </a:lnTo>
                  <a:lnTo>
                    <a:pt x="1156411" y="548157"/>
                  </a:lnTo>
                  <a:lnTo>
                    <a:pt x="1199476" y="515391"/>
                  </a:lnTo>
                  <a:lnTo>
                    <a:pt x="1240002" y="479552"/>
                  </a:lnTo>
                  <a:lnTo>
                    <a:pt x="1277797" y="440817"/>
                  </a:lnTo>
                  <a:lnTo>
                    <a:pt x="1312646" y="399402"/>
                  </a:lnTo>
                  <a:lnTo>
                    <a:pt x="1344333" y="355561"/>
                  </a:lnTo>
                  <a:lnTo>
                    <a:pt x="1372717" y="309486"/>
                  </a:lnTo>
                  <a:lnTo>
                    <a:pt x="1397647" y="261454"/>
                  </a:lnTo>
                  <a:lnTo>
                    <a:pt x="1418958" y="211721"/>
                  </a:lnTo>
                  <a:lnTo>
                    <a:pt x="1436560" y="160553"/>
                  </a:lnTo>
                  <a:lnTo>
                    <a:pt x="1450352" y="108229"/>
                  </a:lnTo>
                  <a:lnTo>
                    <a:pt x="1460258" y="55029"/>
                  </a:lnTo>
                  <a:lnTo>
                    <a:pt x="1466227" y="1244"/>
                  </a:lnTo>
                  <a:lnTo>
                    <a:pt x="1466303" y="0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228381" y="5244696"/>
            <a:ext cx="1573530" cy="86296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45415" marR="5080" indent="-133350">
              <a:lnSpc>
                <a:spcPts val="3379"/>
              </a:lnSpc>
              <a:spcBef>
                <a:spcPts val="30"/>
              </a:spcBef>
            </a:pPr>
            <a:r>
              <a:rPr dirty="0" sz="2650" spc="100" b="1">
                <a:solidFill>
                  <a:srgbClr val="333332"/>
                </a:solidFill>
                <a:latin typeface="Tahoma"/>
                <a:cs typeface="Tahoma"/>
              </a:rPr>
              <a:t>Speed</a:t>
            </a:r>
            <a:r>
              <a:rPr dirty="0" sz="2650" spc="-4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650" spc="-25" b="1">
                <a:solidFill>
                  <a:srgbClr val="333332"/>
                </a:solidFill>
                <a:latin typeface="Tahoma"/>
                <a:cs typeface="Tahoma"/>
              </a:rPr>
              <a:t>of </a:t>
            </a:r>
            <a:r>
              <a:rPr dirty="0" sz="2650" spc="-10" b="1">
                <a:solidFill>
                  <a:srgbClr val="333332"/>
                </a:solidFill>
                <a:latin typeface="Tahoma"/>
                <a:cs typeface="Tahoma"/>
              </a:rPr>
              <a:t>Answer</a:t>
            </a:r>
            <a:endParaRPr sz="2650">
              <a:latin typeface="Tahoma"/>
              <a:cs typeface="Tahom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346396" y="7183601"/>
            <a:ext cx="2663825" cy="2647315"/>
            <a:chOff x="3346396" y="7183601"/>
            <a:chExt cx="2663825" cy="2647315"/>
          </a:xfrm>
        </p:grpSpPr>
        <p:sp>
          <p:nvSpPr>
            <p:cNvPr id="31" name="object 31" descr=""/>
            <p:cNvSpPr/>
            <p:nvPr/>
          </p:nvSpPr>
          <p:spPr>
            <a:xfrm>
              <a:off x="3470128" y="7307368"/>
              <a:ext cx="2416175" cy="2399665"/>
            </a:xfrm>
            <a:custGeom>
              <a:avLst/>
              <a:gdLst/>
              <a:ahLst/>
              <a:cxnLst/>
              <a:rect l="l" t="t" r="r" b="b"/>
              <a:pathLst>
                <a:path w="2416175" h="2399665">
                  <a:moveTo>
                    <a:pt x="304796" y="0"/>
                  </a:moveTo>
                  <a:lnTo>
                    <a:pt x="2111223" y="0"/>
                  </a:lnTo>
                  <a:lnTo>
                    <a:pt x="2159188" y="3796"/>
                  </a:lnTo>
                  <a:lnTo>
                    <a:pt x="2205544" y="14961"/>
                  </a:lnTo>
                  <a:lnTo>
                    <a:pt x="2249468" y="33155"/>
                  </a:lnTo>
                  <a:lnTo>
                    <a:pt x="2290141" y="58039"/>
                  </a:lnTo>
                  <a:lnTo>
                    <a:pt x="2326746" y="89273"/>
                  </a:lnTo>
                  <a:lnTo>
                    <a:pt x="2357980" y="125877"/>
                  </a:lnTo>
                  <a:lnTo>
                    <a:pt x="2382864" y="166551"/>
                  </a:lnTo>
                  <a:lnTo>
                    <a:pt x="2401057" y="210474"/>
                  </a:lnTo>
                  <a:lnTo>
                    <a:pt x="2412222" y="256830"/>
                  </a:lnTo>
                  <a:lnTo>
                    <a:pt x="2416019" y="304798"/>
                  </a:lnTo>
                  <a:lnTo>
                    <a:pt x="2416019" y="2094632"/>
                  </a:lnTo>
                  <a:lnTo>
                    <a:pt x="2412222" y="2142599"/>
                  </a:lnTo>
                  <a:lnTo>
                    <a:pt x="2401057" y="2188955"/>
                  </a:lnTo>
                  <a:lnTo>
                    <a:pt x="2382864" y="2232879"/>
                  </a:lnTo>
                  <a:lnTo>
                    <a:pt x="2357980" y="2273552"/>
                  </a:lnTo>
                  <a:lnTo>
                    <a:pt x="2326746" y="2310156"/>
                  </a:lnTo>
                  <a:lnTo>
                    <a:pt x="2290141" y="2341391"/>
                  </a:lnTo>
                  <a:lnTo>
                    <a:pt x="2249468" y="2366274"/>
                  </a:lnTo>
                  <a:lnTo>
                    <a:pt x="2205544" y="2384468"/>
                  </a:lnTo>
                  <a:lnTo>
                    <a:pt x="2159188" y="2395633"/>
                  </a:lnTo>
                  <a:lnTo>
                    <a:pt x="2111222" y="2399430"/>
                  </a:lnTo>
                  <a:lnTo>
                    <a:pt x="304797" y="2399430"/>
                  </a:lnTo>
                  <a:lnTo>
                    <a:pt x="256831" y="2395633"/>
                  </a:lnTo>
                  <a:lnTo>
                    <a:pt x="210475" y="2384468"/>
                  </a:lnTo>
                  <a:lnTo>
                    <a:pt x="166551" y="2366274"/>
                  </a:lnTo>
                  <a:lnTo>
                    <a:pt x="125878" y="2341391"/>
                  </a:lnTo>
                  <a:lnTo>
                    <a:pt x="89274" y="2310156"/>
                  </a:lnTo>
                  <a:lnTo>
                    <a:pt x="58039" y="2273552"/>
                  </a:lnTo>
                  <a:lnTo>
                    <a:pt x="33155" y="2232879"/>
                  </a:lnTo>
                  <a:lnTo>
                    <a:pt x="14961" y="2188955"/>
                  </a:lnTo>
                  <a:lnTo>
                    <a:pt x="3796" y="2142599"/>
                  </a:lnTo>
                  <a:lnTo>
                    <a:pt x="0" y="2094632"/>
                  </a:lnTo>
                  <a:lnTo>
                    <a:pt x="0" y="304798"/>
                  </a:lnTo>
                  <a:lnTo>
                    <a:pt x="3796" y="256830"/>
                  </a:lnTo>
                  <a:lnTo>
                    <a:pt x="14961" y="210474"/>
                  </a:lnTo>
                  <a:lnTo>
                    <a:pt x="33155" y="166551"/>
                  </a:lnTo>
                  <a:lnTo>
                    <a:pt x="58039" y="125877"/>
                  </a:lnTo>
                  <a:lnTo>
                    <a:pt x="89274" y="89273"/>
                  </a:lnTo>
                  <a:lnTo>
                    <a:pt x="125878" y="58039"/>
                  </a:lnTo>
                  <a:lnTo>
                    <a:pt x="166551" y="33155"/>
                  </a:lnTo>
                  <a:lnTo>
                    <a:pt x="210475" y="14961"/>
                  </a:lnTo>
                  <a:lnTo>
                    <a:pt x="256831" y="3796"/>
                  </a:lnTo>
                  <a:lnTo>
                    <a:pt x="304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470221" y="7307426"/>
              <a:ext cx="2416175" cy="2399665"/>
            </a:xfrm>
            <a:custGeom>
              <a:avLst/>
              <a:gdLst/>
              <a:ahLst/>
              <a:cxnLst/>
              <a:rect l="l" t="t" r="r" b="b"/>
              <a:pathLst>
                <a:path w="2416175" h="2399665">
                  <a:moveTo>
                    <a:pt x="2111138" y="2399338"/>
                  </a:moveTo>
                  <a:lnTo>
                    <a:pt x="304788" y="2399338"/>
                  </a:lnTo>
                  <a:lnTo>
                    <a:pt x="256821" y="2395541"/>
                  </a:lnTo>
                  <a:lnTo>
                    <a:pt x="210467" y="2384376"/>
                  </a:lnTo>
                  <a:lnTo>
                    <a:pt x="166544" y="2366183"/>
                  </a:lnTo>
                  <a:lnTo>
                    <a:pt x="125873" y="2341300"/>
                  </a:lnTo>
                  <a:lnTo>
                    <a:pt x="89270" y="2310067"/>
                  </a:lnTo>
                  <a:lnTo>
                    <a:pt x="58037" y="2273465"/>
                  </a:lnTo>
                  <a:lnTo>
                    <a:pt x="33154" y="2232793"/>
                  </a:lnTo>
                  <a:lnTo>
                    <a:pt x="14961" y="2188871"/>
                  </a:lnTo>
                  <a:lnTo>
                    <a:pt x="3796" y="2142517"/>
                  </a:lnTo>
                  <a:lnTo>
                    <a:pt x="0" y="2094549"/>
                  </a:lnTo>
                  <a:lnTo>
                    <a:pt x="0" y="304788"/>
                  </a:lnTo>
                  <a:lnTo>
                    <a:pt x="3796" y="256821"/>
                  </a:lnTo>
                  <a:lnTo>
                    <a:pt x="14961" y="210466"/>
                  </a:lnTo>
                  <a:lnTo>
                    <a:pt x="33154" y="166544"/>
                  </a:lnTo>
                  <a:lnTo>
                    <a:pt x="58037" y="125872"/>
                  </a:lnTo>
                  <a:lnTo>
                    <a:pt x="89270" y="89270"/>
                  </a:lnTo>
                  <a:lnTo>
                    <a:pt x="125873" y="58037"/>
                  </a:lnTo>
                  <a:lnTo>
                    <a:pt x="166544" y="33154"/>
                  </a:lnTo>
                  <a:lnTo>
                    <a:pt x="210467" y="14961"/>
                  </a:lnTo>
                  <a:lnTo>
                    <a:pt x="256821" y="3796"/>
                  </a:lnTo>
                  <a:lnTo>
                    <a:pt x="304788" y="0"/>
                  </a:lnTo>
                  <a:lnTo>
                    <a:pt x="2111138" y="0"/>
                  </a:lnTo>
                  <a:lnTo>
                    <a:pt x="2159105" y="3796"/>
                  </a:lnTo>
                  <a:lnTo>
                    <a:pt x="2205459" y="14961"/>
                  </a:lnTo>
                  <a:lnTo>
                    <a:pt x="2249381" y="33154"/>
                  </a:lnTo>
                  <a:lnTo>
                    <a:pt x="2290053" y="58037"/>
                  </a:lnTo>
                  <a:lnTo>
                    <a:pt x="2326656" y="89270"/>
                  </a:lnTo>
                  <a:lnTo>
                    <a:pt x="2357889" y="125872"/>
                  </a:lnTo>
                  <a:lnTo>
                    <a:pt x="2382772" y="166544"/>
                  </a:lnTo>
                  <a:lnTo>
                    <a:pt x="2400965" y="210466"/>
                  </a:lnTo>
                  <a:lnTo>
                    <a:pt x="2412129" y="256821"/>
                  </a:lnTo>
                  <a:lnTo>
                    <a:pt x="2415926" y="304788"/>
                  </a:lnTo>
                  <a:lnTo>
                    <a:pt x="2415926" y="2094549"/>
                  </a:lnTo>
                  <a:lnTo>
                    <a:pt x="2412129" y="2142517"/>
                  </a:lnTo>
                  <a:lnTo>
                    <a:pt x="2400965" y="2188871"/>
                  </a:lnTo>
                  <a:lnTo>
                    <a:pt x="2382772" y="2232793"/>
                  </a:lnTo>
                  <a:lnTo>
                    <a:pt x="2357889" y="2273465"/>
                  </a:lnTo>
                  <a:lnTo>
                    <a:pt x="2326656" y="2310067"/>
                  </a:lnTo>
                  <a:lnTo>
                    <a:pt x="2290053" y="2341300"/>
                  </a:lnTo>
                  <a:lnTo>
                    <a:pt x="2249381" y="2366183"/>
                  </a:lnTo>
                  <a:lnTo>
                    <a:pt x="2205459" y="2384376"/>
                  </a:lnTo>
                  <a:lnTo>
                    <a:pt x="2159105" y="2395541"/>
                  </a:lnTo>
                  <a:lnTo>
                    <a:pt x="2111138" y="2399338"/>
                  </a:lnTo>
                </a:path>
              </a:pathLst>
            </a:custGeom>
            <a:ln w="247649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9071" y="7297866"/>
              <a:ext cx="1676399" cy="77983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938486" y="7297876"/>
              <a:ext cx="1466850" cy="682625"/>
            </a:xfrm>
            <a:custGeom>
              <a:avLst/>
              <a:gdLst/>
              <a:ahLst/>
              <a:cxnLst/>
              <a:rect l="l" t="t" r="r" b="b"/>
              <a:pathLst>
                <a:path w="1466850" h="682625">
                  <a:moveTo>
                    <a:pt x="1466303" y="0"/>
                  </a:moveTo>
                  <a:lnTo>
                    <a:pt x="0" y="0"/>
                  </a:lnTo>
                  <a:lnTo>
                    <a:pt x="76" y="1244"/>
                  </a:lnTo>
                  <a:lnTo>
                    <a:pt x="6045" y="55029"/>
                  </a:lnTo>
                  <a:lnTo>
                    <a:pt x="15951" y="108229"/>
                  </a:lnTo>
                  <a:lnTo>
                    <a:pt x="29730" y="160553"/>
                  </a:lnTo>
                  <a:lnTo>
                    <a:pt x="47332" y="211709"/>
                  </a:lnTo>
                  <a:lnTo>
                    <a:pt x="68656" y="261454"/>
                  </a:lnTo>
                  <a:lnTo>
                    <a:pt x="93586" y="309486"/>
                  </a:lnTo>
                  <a:lnTo>
                    <a:pt x="121970" y="355549"/>
                  </a:lnTo>
                  <a:lnTo>
                    <a:pt x="153657" y="399402"/>
                  </a:lnTo>
                  <a:lnTo>
                    <a:pt x="188506" y="440817"/>
                  </a:lnTo>
                  <a:lnTo>
                    <a:pt x="226301" y="479552"/>
                  </a:lnTo>
                  <a:lnTo>
                    <a:pt x="266827" y="515391"/>
                  </a:lnTo>
                  <a:lnTo>
                    <a:pt x="309892" y="548144"/>
                  </a:lnTo>
                  <a:lnTo>
                    <a:pt x="355257" y="577659"/>
                  </a:lnTo>
                  <a:lnTo>
                    <a:pt x="402666" y="603758"/>
                  </a:lnTo>
                  <a:lnTo>
                    <a:pt x="451853" y="626287"/>
                  </a:lnTo>
                  <a:lnTo>
                    <a:pt x="502564" y="645134"/>
                  </a:lnTo>
                  <a:lnTo>
                    <a:pt x="554545" y="660209"/>
                  </a:lnTo>
                  <a:lnTo>
                    <a:pt x="607491" y="671423"/>
                  </a:lnTo>
                  <a:lnTo>
                    <a:pt x="661098" y="678700"/>
                  </a:lnTo>
                  <a:lnTo>
                    <a:pt x="715111" y="682015"/>
                  </a:lnTo>
                  <a:lnTo>
                    <a:pt x="733145" y="682244"/>
                  </a:lnTo>
                  <a:lnTo>
                    <a:pt x="751192" y="682015"/>
                  </a:lnTo>
                  <a:lnTo>
                    <a:pt x="805205" y="678700"/>
                  </a:lnTo>
                  <a:lnTo>
                    <a:pt x="858812" y="671423"/>
                  </a:lnTo>
                  <a:lnTo>
                    <a:pt x="911758" y="660209"/>
                  </a:lnTo>
                  <a:lnTo>
                    <a:pt x="963739" y="645134"/>
                  </a:lnTo>
                  <a:lnTo>
                    <a:pt x="1014450" y="626287"/>
                  </a:lnTo>
                  <a:lnTo>
                    <a:pt x="1063637" y="603758"/>
                  </a:lnTo>
                  <a:lnTo>
                    <a:pt x="1111046" y="577659"/>
                  </a:lnTo>
                  <a:lnTo>
                    <a:pt x="1156411" y="548144"/>
                  </a:lnTo>
                  <a:lnTo>
                    <a:pt x="1199476" y="515391"/>
                  </a:lnTo>
                  <a:lnTo>
                    <a:pt x="1240002" y="479552"/>
                  </a:lnTo>
                  <a:lnTo>
                    <a:pt x="1277797" y="440817"/>
                  </a:lnTo>
                  <a:lnTo>
                    <a:pt x="1312646" y="399402"/>
                  </a:lnTo>
                  <a:lnTo>
                    <a:pt x="1344333" y="355549"/>
                  </a:lnTo>
                  <a:lnTo>
                    <a:pt x="1372717" y="309486"/>
                  </a:lnTo>
                  <a:lnTo>
                    <a:pt x="1397647" y="261454"/>
                  </a:lnTo>
                  <a:lnTo>
                    <a:pt x="1418971" y="211709"/>
                  </a:lnTo>
                  <a:lnTo>
                    <a:pt x="1436560" y="160553"/>
                  </a:lnTo>
                  <a:lnTo>
                    <a:pt x="1450352" y="108229"/>
                  </a:lnTo>
                  <a:lnTo>
                    <a:pt x="1460258" y="55029"/>
                  </a:lnTo>
                  <a:lnTo>
                    <a:pt x="1466227" y="1244"/>
                  </a:lnTo>
                  <a:lnTo>
                    <a:pt x="1466303" y="0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3753086" y="8091098"/>
            <a:ext cx="1850389" cy="12915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ctr" marL="12065" marR="5080">
              <a:lnSpc>
                <a:spcPts val="3379"/>
              </a:lnSpc>
              <a:spcBef>
                <a:spcPts val="25"/>
              </a:spcBef>
            </a:pPr>
            <a:r>
              <a:rPr dirty="0" sz="2650" spc="-10" b="1">
                <a:solidFill>
                  <a:srgbClr val="333332"/>
                </a:solidFill>
                <a:latin typeface="Tahoma"/>
                <a:cs typeface="Tahoma"/>
              </a:rPr>
              <a:t>Issue Resolution </a:t>
            </a:r>
            <a:r>
              <a:rPr dirty="0" sz="2650" b="1">
                <a:solidFill>
                  <a:srgbClr val="333332"/>
                </a:solidFill>
                <a:latin typeface="Tahoma"/>
                <a:cs typeface="Tahoma"/>
              </a:rPr>
              <a:t>by</a:t>
            </a:r>
            <a:r>
              <a:rPr dirty="0" sz="2650" spc="-5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650" spc="40" b="1">
                <a:solidFill>
                  <a:srgbClr val="333332"/>
                </a:solidFill>
                <a:latin typeface="Tahoma"/>
                <a:cs typeface="Tahoma"/>
              </a:rPr>
              <a:t>Topic</a:t>
            </a:r>
            <a:endParaRPr sz="2650">
              <a:latin typeface="Tahoma"/>
              <a:cs typeface="Tahoma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5962440" y="7183601"/>
            <a:ext cx="2663825" cy="2647315"/>
            <a:chOff x="5962440" y="7183601"/>
            <a:chExt cx="2663825" cy="2647315"/>
          </a:xfrm>
        </p:grpSpPr>
        <p:sp>
          <p:nvSpPr>
            <p:cNvPr id="37" name="object 37" descr=""/>
            <p:cNvSpPr/>
            <p:nvPr/>
          </p:nvSpPr>
          <p:spPr>
            <a:xfrm>
              <a:off x="6086172" y="7307368"/>
              <a:ext cx="2416175" cy="2399665"/>
            </a:xfrm>
            <a:custGeom>
              <a:avLst/>
              <a:gdLst/>
              <a:ahLst/>
              <a:cxnLst/>
              <a:rect l="l" t="t" r="r" b="b"/>
              <a:pathLst>
                <a:path w="2416175" h="2399665">
                  <a:moveTo>
                    <a:pt x="304796" y="0"/>
                  </a:moveTo>
                  <a:lnTo>
                    <a:pt x="2111223" y="0"/>
                  </a:lnTo>
                  <a:lnTo>
                    <a:pt x="2159188" y="3796"/>
                  </a:lnTo>
                  <a:lnTo>
                    <a:pt x="2205544" y="14961"/>
                  </a:lnTo>
                  <a:lnTo>
                    <a:pt x="2249468" y="33155"/>
                  </a:lnTo>
                  <a:lnTo>
                    <a:pt x="2290141" y="58039"/>
                  </a:lnTo>
                  <a:lnTo>
                    <a:pt x="2326745" y="89273"/>
                  </a:lnTo>
                  <a:lnTo>
                    <a:pt x="2357980" y="125877"/>
                  </a:lnTo>
                  <a:lnTo>
                    <a:pt x="2382863" y="166551"/>
                  </a:lnTo>
                  <a:lnTo>
                    <a:pt x="2401057" y="210474"/>
                  </a:lnTo>
                  <a:lnTo>
                    <a:pt x="2412222" y="256830"/>
                  </a:lnTo>
                  <a:lnTo>
                    <a:pt x="2416019" y="304797"/>
                  </a:lnTo>
                  <a:lnTo>
                    <a:pt x="2416019" y="2094632"/>
                  </a:lnTo>
                  <a:lnTo>
                    <a:pt x="2412222" y="2142599"/>
                  </a:lnTo>
                  <a:lnTo>
                    <a:pt x="2401057" y="2188955"/>
                  </a:lnTo>
                  <a:lnTo>
                    <a:pt x="2382863" y="2232879"/>
                  </a:lnTo>
                  <a:lnTo>
                    <a:pt x="2357980" y="2273552"/>
                  </a:lnTo>
                  <a:lnTo>
                    <a:pt x="2326745" y="2310156"/>
                  </a:lnTo>
                  <a:lnTo>
                    <a:pt x="2290141" y="2341391"/>
                  </a:lnTo>
                  <a:lnTo>
                    <a:pt x="2249468" y="2366274"/>
                  </a:lnTo>
                  <a:lnTo>
                    <a:pt x="2205544" y="2384468"/>
                  </a:lnTo>
                  <a:lnTo>
                    <a:pt x="2159188" y="2395633"/>
                  </a:lnTo>
                  <a:lnTo>
                    <a:pt x="2111221" y="2399430"/>
                  </a:lnTo>
                  <a:lnTo>
                    <a:pt x="304797" y="2399430"/>
                  </a:lnTo>
                  <a:lnTo>
                    <a:pt x="256830" y="2395633"/>
                  </a:lnTo>
                  <a:lnTo>
                    <a:pt x="210475" y="2384468"/>
                  </a:lnTo>
                  <a:lnTo>
                    <a:pt x="166551" y="2366274"/>
                  </a:lnTo>
                  <a:lnTo>
                    <a:pt x="125877" y="2341391"/>
                  </a:lnTo>
                  <a:lnTo>
                    <a:pt x="89273" y="2310156"/>
                  </a:lnTo>
                  <a:lnTo>
                    <a:pt x="58039" y="2273552"/>
                  </a:lnTo>
                  <a:lnTo>
                    <a:pt x="33155" y="2232879"/>
                  </a:lnTo>
                  <a:lnTo>
                    <a:pt x="14961" y="2188955"/>
                  </a:lnTo>
                  <a:lnTo>
                    <a:pt x="3796" y="2142599"/>
                  </a:lnTo>
                  <a:lnTo>
                    <a:pt x="0" y="2094632"/>
                  </a:lnTo>
                  <a:lnTo>
                    <a:pt x="0" y="304797"/>
                  </a:lnTo>
                  <a:lnTo>
                    <a:pt x="3796" y="256830"/>
                  </a:lnTo>
                  <a:lnTo>
                    <a:pt x="14961" y="210474"/>
                  </a:lnTo>
                  <a:lnTo>
                    <a:pt x="33155" y="166551"/>
                  </a:lnTo>
                  <a:lnTo>
                    <a:pt x="58039" y="125877"/>
                  </a:lnTo>
                  <a:lnTo>
                    <a:pt x="89273" y="89273"/>
                  </a:lnTo>
                  <a:lnTo>
                    <a:pt x="125877" y="58039"/>
                  </a:lnTo>
                  <a:lnTo>
                    <a:pt x="166551" y="33155"/>
                  </a:lnTo>
                  <a:lnTo>
                    <a:pt x="210475" y="14961"/>
                  </a:lnTo>
                  <a:lnTo>
                    <a:pt x="256830" y="3796"/>
                  </a:lnTo>
                  <a:lnTo>
                    <a:pt x="304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086265" y="7307426"/>
              <a:ext cx="2416175" cy="2399665"/>
            </a:xfrm>
            <a:custGeom>
              <a:avLst/>
              <a:gdLst/>
              <a:ahLst/>
              <a:cxnLst/>
              <a:rect l="l" t="t" r="r" b="b"/>
              <a:pathLst>
                <a:path w="2416175" h="2399665">
                  <a:moveTo>
                    <a:pt x="2111138" y="2399338"/>
                  </a:moveTo>
                  <a:lnTo>
                    <a:pt x="304788" y="2399338"/>
                  </a:lnTo>
                  <a:lnTo>
                    <a:pt x="256821" y="2395541"/>
                  </a:lnTo>
                  <a:lnTo>
                    <a:pt x="210467" y="2384376"/>
                  </a:lnTo>
                  <a:lnTo>
                    <a:pt x="166544" y="2366183"/>
                  </a:lnTo>
                  <a:lnTo>
                    <a:pt x="125873" y="2341300"/>
                  </a:lnTo>
                  <a:lnTo>
                    <a:pt x="89270" y="2310067"/>
                  </a:lnTo>
                  <a:lnTo>
                    <a:pt x="58037" y="2273465"/>
                  </a:lnTo>
                  <a:lnTo>
                    <a:pt x="33154" y="2232793"/>
                  </a:lnTo>
                  <a:lnTo>
                    <a:pt x="14961" y="2188871"/>
                  </a:lnTo>
                  <a:lnTo>
                    <a:pt x="3796" y="2142517"/>
                  </a:lnTo>
                  <a:lnTo>
                    <a:pt x="0" y="2094549"/>
                  </a:lnTo>
                  <a:lnTo>
                    <a:pt x="0" y="304788"/>
                  </a:lnTo>
                  <a:lnTo>
                    <a:pt x="3796" y="256821"/>
                  </a:lnTo>
                  <a:lnTo>
                    <a:pt x="14961" y="210466"/>
                  </a:lnTo>
                  <a:lnTo>
                    <a:pt x="33154" y="166544"/>
                  </a:lnTo>
                  <a:lnTo>
                    <a:pt x="58037" y="125872"/>
                  </a:lnTo>
                  <a:lnTo>
                    <a:pt x="89270" y="89270"/>
                  </a:lnTo>
                  <a:lnTo>
                    <a:pt x="125873" y="58037"/>
                  </a:lnTo>
                  <a:lnTo>
                    <a:pt x="166544" y="33154"/>
                  </a:lnTo>
                  <a:lnTo>
                    <a:pt x="210467" y="14961"/>
                  </a:lnTo>
                  <a:lnTo>
                    <a:pt x="256821" y="3796"/>
                  </a:lnTo>
                  <a:lnTo>
                    <a:pt x="304788" y="0"/>
                  </a:lnTo>
                  <a:lnTo>
                    <a:pt x="2111138" y="0"/>
                  </a:lnTo>
                  <a:lnTo>
                    <a:pt x="2159105" y="3796"/>
                  </a:lnTo>
                  <a:lnTo>
                    <a:pt x="2205459" y="14961"/>
                  </a:lnTo>
                  <a:lnTo>
                    <a:pt x="2249381" y="33154"/>
                  </a:lnTo>
                  <a:lnTo>
                    <a:pt x="2290053" y="58037"/>
                  </a:lnTo>
                  <a:lnTo>
                    <a:pt x="2326656" y="89270"/>
                  </a:lnTo>
                  <a:lnTo>
                    <a:pt x="2357889" y="125872"/>
                  </a:lnTo>
                  <a:lnTo>
                    <a:pt x="2382772" y="166544"/>
                  </a:lnTo>
                  <a:lnTo>
                    <a:pt x="2400965" y="210466"/>
                  </a:lnTo>
                  <a:lnTo>
                    <a:pt x="2412129" y="256821"/>
                  </a:lnTo>
                  <a:lnTo>
                    <a:pt x="2415926" y="304788"/>
                  </a:lnTo>
                  <a:lnTo>
                    <a:pt x="2415926" y="2094549"/>
                  </a:lnTo>
                  <a:lnTo>
                    <a:pt x="2412129" y="2142517"/>
                  </a:lnTo>
                  <a:lnTo>
                    <a:pt x="2400965" y="2188871"/>
                  </a:lnTo>
                  <a:lnTo>
                    <a:pt x="2382772" y="2232793"/>
                  </a:lnTo>
                  <a:lnTo>
                    <a:pt x="2357889" y="2273465"/>
                  </a:lnTo>
                  <a:lnTo>
                    <a:pt x="2326656" y="2310067"/>
                  </a:lnTo>
                  <a:lnTo>
                    <a:pt x="2290053" y="2341300"/>
                  </a:lnTo>
                  <a:lnTo>
                    <a:pt x="2249381" y="2366183"/>
                  </a:lnTo>
                  <a:lnTo>
                    <a:pt x="2205459" y="2384376"/>
                  </a:lnTo>
                  <a:lnTo>
                    <a:pt x="2159105" y="2395541"/>
                  </a:lnTo>
                  <a:lnTo>
                    <a:pt x="2111138" y="2399338"/>
                  </a:lnTo>
                </a:path>
              </a:pathLst>
            </a:custGeom>
            <a:ln w="247649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5115" y="7351180"/>
              <a:ext cx="1676399" cy="779840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6554533" y="7351191"/>
              <a:ext cx="1466850" cy="682625"/>
            </a:xfrm>
            <a:custGeom>
              <a:avLst/>
              <a:gdLst/>
              <a:ahLst/>
              <a:cxnLst/>
              <a:rect l="l" t="t" r="r" b="b"/>
              <a:pathLst>
                <a:path w="1466850" h="682625">
                  <a:moveTo>
                    <a:pt x="1466303" y="0"/>
                  </a:moveTo>
                  <a:lnTo>
                    <a:pt x="0" y="0"/>
                  </a:lnTo>
                  <a:lnTo>
                    <a:pt x="76" y="1244"/>
                  </a:lnTo>
                  <a:lnTo>
                    <a:pt x="6032" y="55029"/>
                  </a:lnTo>
                  <a:lnTo>
                    <a:pt x="15938" y="108229"/>
                  </a:lnTo>
                  <a:lnTo>
                    <a:pt x="29730" y="160553"/>
                  </a:lnTo>
                  <a:lnTo>
                    <a:pt x="47332" y="211709"/>
                  </a:lnTo>
                  <a:lnTo>
                    <a:pt x="68656" y="261454"/>
                  </a:lnTo>
                  <a:lnTo>
                    <a:pt x="93573" y="309486"/>
                  </a:lnTo>
                  <a:lnTo>
                    <a:pt x="121958" y="355549"/>
                  </a:lnTo>
                  <a:lnTo>
                    <a:pt x="153657" y="399402"/>
                  </a:lnTo>
                  <a:lnTo>
                    <a:pt x="188493" y="440817"/>
                  </a:lnTo>
                  <a:lnTo>
                    <a:pt x="226288" y="479552"/>
                  </a:lnTo>
                  <a:lnTo>
                    <a:pt x="266827" y="515391"/>
                  </a:lnTo>
                  <a:lnTo>
                    <a:pt x="309880" y="548144"/>
                  </a:lnTo>
                  <a:lnTo>
                    <a:pt x="355244" y="577659"/>
                  </a:lnTo>
                  <a:lnTo>
                    <a:pt x="402653" y="603758"/>
                  </a:lnTo>
                  <a:lnTo>
                    <a:pt x="451853" y="626287"/>
                  </a:lnTo>
                  <a:lnTo>
                    <a:pt x="502564" y="645134"/>
                  </a:lnTo>
                  <a:lnTo>
                    <a:pt x="554545" y="660209"/>
                  </a:lnTo>
                  <a:lnTo>
                    <a:pt x="607479" y="671423"/>
                  </a:lnTo>
                  <a:lnTo>
                    <a:pt x="661098" y="678700"/>
                  </a:lnTo>
                  <a:lnTo>
                    <a:pt x="715098" y="682015"/>
                  </a:lnTo>
                  <a:lnTo>
                    <a:pt x="733145" y="682244"/>
                  </a:lnTo>
                  <a:lnTo>
                    <a:pt x="751192" y="682015"/>
                  </a:lnTo>
                  <a:lnTo>
                    <a:pt x="805192" y="678700"/>
                  </a:lnTo>
                  <a:lnTo>
                    <a:pt x="858812" y="671423"/>
                  </a:lnTo>
                  <a:lnTo>
                    <a:pt x="911758" y="660209"/>
                  </a:lnTo>
                  <a:lnTo>
                    <a:pt x="963726" y="645134"/>
                  </a:lnTo>
                  <a:lnTo>
                    <a:pt x="1014450" y="626287"/>
                  </a:lnTo>
                  <a:lnTo>
                    <a:pt x="1063637" y="603758"/>
                  </a:lnTo>
                  <a:lnTo>
                    <a:pt x="1111046" y="577659"/>
                  </a:lnTo>
                  <a:lnTo>
                    <a:pt x="1156411" y="548144"/>
                  </a:lnTo>
                  <a:lnTo>
                    <a:pt x="1199464" y="515391"/>
                  </a:lnTo>
                  <a:lnTo>
                    <a:pt x="1240002" y="479552"/>
                  </a:lnTo>
                  <a:lnTo>
                    <a:pt x="1277797" y="440817"/>
                  </a:lnTo>
                  <a:lnTo>
                    <a:pt x="1312633" y="399402"/>
                  </a:lnTo>
                  <a:lnTo>
                    <a:pt x="1344333" y="355549"/>
                  </a:lnTo>
                  <a:lnTo>
                    <a:pt x="1372717" y="309486"/>
                  </a:lnTo>
                  <a:lnTo>
                    <a:pt x="1397635" y="261454"/>
                  </a:lnTo>
                  <a:lnTo>
                    <a:pt x="1418958" y="211709"/>
                  </a:lnTo>
                  <a:lnTo>
                    <a:pt x="1436560" y="160553"/>
                  </a:lnTo>
                  <a:lnTo>
                    <a:pt x="1450352" y="108229"/>
                  </a:lnTo>
                  <a:lnTo>
                    <a:pt x="1460258" y="55029"/>
                  </a:lnTo>
                  <a:lnTo>
                    <a:pt x="1466227" y="1244"/>
                  </a:lnTo>
                  <a:lnTo>
                    <a:pt x="1466303" y="0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6309302" y="8259027"/>
            <a:ext cx="1970405" cy="86296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93675" marR="5080" indent="-181610">
              <a:lnSpc>
                <a:spcPts val="3379"/>
              </a:lnSpc>
              <a:spcBef>
                <a:spcPts val="30"/>
              </a:spcBef>
            </a:pPr>
            <a:r>
              <a:rPr dirty="0" sz="2650" spc="60" b="1">
                <a:solidFill>
                  <a:srgbClr val="333332"/>
                </a:solidFill>
                <a:latin typeface="Tahoma"/>
                <a:cs typeface="Tahoma"/>
              </a:rPr>
              <a:t>Call</a:t>
            </a:r>
            <a:r>
              <a:rPr dirty="0" sz="2650" spc="-5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650" spc="-10" b="1">
                <a:solidFill>
                  <a:srgbClr val="333332"/>
                </a:solidFill>
                <a:latin typeface="Tahoma"/>
                <a:cs typeface="Tahoma"/>
              </a:rPr>
              <a:t>Trends </a:t>
            </a:r>
            <a:r>
              <a:rPr dirty="0" sz="2650" b="1">
                <a:solidFill>
                  <a:srgbClr val="333332"/>
                </a:solidFill>
                <a:latin typeface="Tahoma"/>
                <a:cs typeface="Tahoma"/>
              </a:rPr>
              <a:t>by</a:t>
            </a:r>
            <a:r>
              <a:rPr dirty="0" sz="2650" spc="-5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650" spc="-10" b="1">
                <a:solidFill>
                  <a:srgbClr val="333332"/>
                </a:solidFill>
                <a:latin typeface="Tahoma"/>
                <a:cs typeface="Tahoma"/>
              </a:rPr>
              <a:t>Month</a:t>
            </a:r>
            <a:endParaRPr sz="2650">
              <a:latin typeface="Tahoma"/>
              <a:cs typeface="Tahoma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8581815" y="7193126"/>
            <a:ext cx="2663825" cy="2647315"/>
            <a:chOff x="8581815" y="7193126"/>
            <a:chExt cx="2663825" cy="2647315"/>
          </a:xfrm>
        </p:grpSpPr>
        <p:sp>
          <p:nvSpPr>
            <p:cNvPr id="43" name="object 43" descr=""/>
            <p:cNvSpPr/>
            <p:nvPr/>
          </p:nvSpPr>
          <p:spPr>
            <a:xfrm>
              <a:off x="8705548" y="7316893"/>
              <a:ext cx="2416175" cy="2399665"/>
            </a:xfrm>
            <a:custGeom>
              <a:avLst/>
              <a:gdLst/>
              <a:ahLst/>
              <a:cxnLst/>
              <a:rect l="l" t="t" r="r" b="b"/>
              <a:pathLst>
                <a:path w="2416175" h="2399665">
                  <a:moveTo>
                    <a:pt x="304796" y="0"/>
                  </a:moveTo>
                  <a:lnTo>
                    <a:pt x="2111223" y="0"/>
                  </a:lnTo>
                  <a:lnTo>
                    <a:pt x="2159188" y="3796"/>
                  </a:lnTo>
                  <a:lnTo>
                    <a:pt x="2205544" y="14961"/>
                  </a:lnTo>
                  <a:lnTo>
                    <a:pt x="2249468" y="33155"/>
                  </a:lnTo>
                  <a:lnTo>
                    <a:pt x="2290141" y="58039"/>
                  </a:lnTo>
                  <a:lnTo>
                    <a:pt x="2326745" y="89273"/>
                  </a:lnTo>
                  <a:lnTo>
                    <a:pt x="2357980" y="125877"/>
                  </a:lnTo>
                  <a:lnTo>
                    <a:pt x="2382863" y="166551"/>
                  </a:lnTo>
                  <a:lnTo>
                    <a:pt x="2401057" y="210474"/>
                  </a:lnTo>
                  <a:lnTo>
                    <a:pt x="2412222" y="256830"/>
                  </a:lnTo>
                  <a:lnTo>
                    <a:pt x="2416019" y="304796"/>
                  </a:lnTo>
                  <a:lnTo>
                    <a:pt x="2416019" y="2094633"/>
                  </a:lnTo>
                  <a:lnTo>
                    <a:pt x="2412222" y="2142599"/>
                  </a:lnTo>
                  <a:lnTo>
                    <a:pt x="2401057" y="2188955"/>
                  </a:lnTo>
                  <a:lnTo>
                    <a:pt x="2382863" y="2232879"/>
                  </a:lnTo>
                  <a:lnTo>
                    <a:pt x="2357980" y="2273552"/>
                  </a:lnTo>
                  <a:lnTo>
                    <a:pt x="2326745" y="2310156"/>
                  </a:lnTo>
                  <a:lnTo>
                    <a:pt x="2290141" y="2341391"/>
                  </a:lnTo>
                  <a:lnTo>
                    <a:pt x="2249468" y="2366274"/>
                  </a:lnTo>
                  <a:lnTo>
                    <a:pt x="2205544" y="2384468"/>
                  </a:lnTo>
                  <a:lnTo>
                    <a:pt x="2159188" y="2395633"/>
                  </a:lnTo>
                  <a:lnTo>
                    <a:pt x="2111221" y="2399430"/>
                  </a:lnTo>
                  <a:lnTo>
                    <a:pt x="304797" y="2399430"/>
                  </a:lnTo>
                  <a:lnTo>
                    <a:pt x="256830" y="2395633"/>
                  </a:lnTo>
                  <a:lnTo>
                    <a:pt x="210475" y="2384468"/>
                  </a:lnTo>
                  <a:lnTo>
                    <a:pt x="166551" y="2366274"/>
                  </a:lnTo>
                  <a:lnTo>
                    <a:pt x="125878" y="2341391"/>
                  </a:lnTo>
                  <a:lnTo>
                    <a:pt x="89274" y="2310156"/>
                  </a:lnTo>
                  <a:lnTo>
                    <a:pt x="58039" y="2273552"/>
                  </a:lnTo>
                  <a:lnTo>
                    <a:pt x="33155" y="2232879"/>
                  </a:lnTo>
                  <a:lnTo>
                    <a:pt x="14961" y="2188955"/>
                  </a:lnTo>
                  <a:lnTo>
                    <a:pt x="3796" y="2142599"/>
                  </a:lnTo>
                  <a:lnTo>
                    <a:pt x="0" y="2094633"/>
                  </a:lnTo>
                  <a:lnTo>
                    <a:pt x="0" y="304796"/>
                  </a:lnTo>
                  <a:lnTo>
                    <a:pt x="3796" y="256830"/>
                  </a:lnTo>
                  <a:lnTo>
                    <a:pt x="14961" y="210474"/>
                  </a:lnTo>
                  <a:lnTo>
                    <a:pt x="33155" y="166551"/>
                  </a:lnTo>
                  <a:lnTo>
                    <a:pt x="58039" y="125877"/>
                  </a:lnTo>
                  <a:lnTo>
                    <a:pt x="89274" y="89273"/>
                  </a:lnTo>
                  <a:lnTo>
                    <a:pt x="125878" y="58039"/>
                  </a:lnTo>
                  <a:lnTo>
                    <a:pt x="166551" y="33155"/>
                  </a:lnTo>
                  <a:lnTo>
                    <a:pt x="210475" y="14961"/>
                  </a:lnTo>
                  <a:lnTo>
                    <a:pt x="256830" y="3796"/>
                  </a:lnTo>
                  <a:lnTo>
                    <a:pt x="304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705640" y="7316951"/>
              <a:ext cx="2416175" cy="2399665"/>
            </a:xfrm>
            <a:custGeom>
              <a:avLst/>
              <a:gdLst/>
              <a:ahLst/>
              <a:cxnLst/>
              <a:rect l="l" t="t" r="r" b="b"/>
              <a:pathLst>
                <a:path w="2416175" h="2399665">
                  <a:moveTo>
                    <a:pt x="2111138" y="2399338"/>
                  </a:moveTo>
                  <a:lnTo>
                    <a:pt x="304788" y="2399338"/>
                  </a:lnTo>
                  <a:lnTo>
                    <a:pt x="256821" y="2395541"/>
                  </a:lnTo>
                  <a:lnTo>
                    <a:pt x="210467" y="2384376"/>
                  </a:lnTo>
                  <a:lnTo>
                    <a:pt x="166544" y="2366183"/>
                  </a:lnTo>
                  <a:lnTo>
                    <a:pt x="125873" y="2341300"/>
                  </a:lnTo>
                  <a:lnTo>
                    <a:pt x="89270" y="2310067"/>
                  </a:lnTo>
                  <a:lnTo>
                    <a:pt x="58037" y="2273465"/>
                  </a:lnTo>
                  <a:lnTo>
                    <a:pt x="33154" y="2232793"/>
                  </a:lnTo>
                  <a:lnTo>
                    <a:pt x="14961" y="2188871"/>
                  </a:lnTo>
                  <a:lnTo>
                    <a:pt x="3796" y="2142517"/>
                  </a:lnTo>
                  <a:lnTo>
                    <a:pt x="0" y="2094549"/>
                  </a:lnTo>
                  <a:lnTo>
                    <a:pt x="0" y="304788"/>
                  </a:lnTo>
                  <a:lnTo>
                    <a:pt x="3796" y="256821"/>
                  </a:lnTo>
                  <a:lnTo>
                    <a:pt x="14961" y="210466"/>
                  </a:lnTo>
                  <a:lnTo>
                    <a:pt x="33154" y="166544"/>
                  </a:lnTo>
                  <a:lnTo>
                    <a:pt x="58037" y="125872"/>
                  </a:lnTo>
                  <a:lnTo>
                    <a:pt x="89270" y="89270"/>
                  </a:lnTo>
                  <a:lnTo>
                    <a:pt x="125873" y="58037"/>
                  </a:lnTo>
                  <a:lnTo>
                    <a:pt x="166544" y="33154"/>
                  </a:lnTo>
                  <a:lnTo>
                    <a:pt x="210467" y="14961"/>
                  </a:lnTo>
                  <a:lnTo>
                    <a:pt x="256821" y="3796"/>
                  </a:lnTo>
                  <a:lnTo>
                    <a:pt x="304788" y="0"/>
                  </a:lnTo>
                  <a:lnTo>
                    <a:pt x="2111138" y="0"/>
                  </a:lnTo>
                  <a:lnTo>
                    <a:pt x="2159105" y="3796"/>
                  </a:lnTo>
                  <a:lnTo>
                    <a:pt x="2205459" y="14961"/>
                  </a:lnTo>
                  <a:lnTo>
                    <a:pt x="2249381" y="33154"/>
                  </a:lnTo>
                  <a:lnTo>
                    <a:pt x="2290053" y="58037"/>
                  </a:lnTo>
                  <a:lnTo>
                    <a:pt x="2326656" y="89270"/>
                  </a:lnTo>
                  <a:lnTo>
                    <a:pt x="2357889" y="125872"/>
                  </a:lnTo>
                  <a:lnTo>
                    <a:pt x="2382772" y="166544"/>
                  </a:lnTo>
                  <a:lnTo>
                    <a:pt x="2400965" y="210466"/>
                  </a:lnTo>
                  <a:lnTo>
                    <a:pt x="2412129" y="256821"/>
                  </a:lnTo>
                  <a:lnTo>
                    <a:pt x="2415926" y="304788"/>
                  </a:lnTo>
                  <a:lnTo>
                    <a:pt x="2415926" y="2094549"/>
                  </a:lnTo>
                  <a:lnTo>
                    <a:pt x="2412129" y="2142517"/>
                  </a:lnTo>
                  <a:lnTo>
                    <a:pt x="2400965" y="2188871"/>
                  </a:lnTo>
                  <a:lnTo>
                    <a:pt x="2382772" y="2232793"/>
                  </a:lnTo>
                  <a:lnTo>
                    <a:pt x="2357889" y="2273465"/>
                  </a:lnTo>
                  <a:lnTo>
                    <a:pt x="2326656" y="2310067"/>
                  </a:lnTo>
                  <a:lnTo>
                    <a:pt x="2290053" y="2341300"/>
                  </a:lnTo>
                  <a:lnTo>
                    <a:pt x="2249381" y="2366183"/>
                  </a:lnTo>
                  <a:lnTo>
                    <a:pt x="2205459" y="2384376"/>
                  </a:lnTo>
                  <a:lnTo>
                    <a:pt x="2159105" y="2395541"/>
                  </a:lnTo>
                  <a:lnTo>
                    <a:pt x="2111138" y="2399338"/>
                  </a:lnTo>
                </a:path>
              </a:pathLst>
            </a:custGeom>
            <a:ln w="247649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4490" y="7307391"/>
              <a:ext cx="1676399" cy="779839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9173908" y="7307401"/>
              <a:ext cx="1466850" cy="682625"/>
            </a:xfrm>
            <a:custGeom>
              <a:avLst/>
              <a:gdLst/>
              <a:ahLst/>
              <a:cxnLst/>
              <a:rect l="l" t="t" r="r" b="b"/>
              <a:pathLst>
                <a:path w="1466850" h="682625">
                  <a:moveTo>
                    <a:pt x="1466303" y="0"/>
                  </a:moveTo>
                  <a:lnTo>
                    <a:pt x="0" y="0"/>
                  </a:lnTo>
                  <a:lnTo>
                    <a:pt x="76" y="1244"/>
                  </a:lnTo>
                  <a:lnTo>
                    <a:pt x="6032" y="55029"/>
                  </a:lnTo>
                  <a:lnTo>
                    <a:pt x="15938" y="108229"/>
                  </a:lnTo>
                  <a:lnTo>
                    <a:pt x="29730" y="160553"/>
                  </a:lnTo>
                  <a:lnTo>
                    <a:pt x="47332" y="211709"/>
                  </a:lnTo>
                  <a:lnTo>
                    <a:pt x="68656" y="261454"/>
                  </a:lnTo>
                  <a:lnTo>
                    <a:pt x="93573" y="309486"/>
                  </a:lnTo>
                  <a:lnTo>
                    <a:pt x="121958" y="355549"/>
                  </a:lnTo>
                  <a:lnTo>
                    <a:pt x="153657" y="399402"/>
                  </a:lnTo>
                  <a:lnTo>
                    <a:pt x="188493" y="440817"/>
                  </a:lnTo>
                  <a:lnTo>
                    <a:pt x="226288" y="479552"/>
                  </a:lnTo>
                  <a:lnTo>
                    <a:pt x="266827" y="515391"/>
                  </a:lnTo>
                  <a:lnTo>
                    <a:pt x="309880" y="548144"/>
                  </a:lnTo>
                  <a:lnTo>
                    <a:pt x="355244" y="577659"/>
                  </a:lnTo>
                  <a:lnTo>
                    <a:pt x="402653" y="603758"/>
                  </a:lnTo>
                  <a:lnTo>
                    <a:pt x="451853" y="626287"/>
                  </a:lnTo>
                  <a:lnTo>
                    <a:pt x="502564" y="645134"/>
                  </a:lnTo>
                  <a:lnTo>
                    <a:pt x="554545" y="660209"/>
                  </a:lnTo>
                  <a:lnTo>
                    <a:pt x="607479" y="671423"/>
                  </a:lnTo>
                  <a:lnTo>
                    <a:pt x="661098" y="678700"/>
                  </a:lnTo>
                  <a:lnTo>
                    <a:pt x="715098" y="682015"/>
                  </a:lnTo>
                  <a:lnTo>
                    <a:pt x="733145" y="682244"/>
                  </a:lnTo>
                  <a:lnTo>
                    <a:pt x="751192" y="682015"/>
                  </a:lnTo>
                  <a:lnTo>
                    <a:pt x="805192" y="678700"/>
                  </a:lnTo>
                  <a:lnTo>
                    <a:pt x="858812" y="671423"/>
                  </a:lnTo>
                  <a:lnTo>
                    <a:pt x="911758" y="660209"/>
                  </a:lnTo>
                  <a:lnTo>
                    <a:pt x="963726" y="645134"/>
                  </a:lnTo>
                  <a:lnTo>
                    <a:pt x="1014450" y="626287"/>
                  </a:lnTo>
                  <a:lnTo>
                    <a:pt x="1063637" y="603758"/>
                  </a:lnTo>
                  <a:lnTo>
                    <a:pt x="1111046" y="577659"/>
                  </a:lnTo>
                  <a:lnTo>
                    <a:pt x="1156411" y="548144"/>
                  </a:lnTo>
                  <a:lnTo>
                    <a:pt x="1199464" y="515391"/>
                  </a:lnTo>
                  <a:lnTo>
                    <a:pt x="1240002" y="479552"/>
                  </a:lnTo>
                  <a:lnTo>
                    <a:pt x="1277797" y="440817"/>
                  </a:lnTo>
                  <a:lnTo>
                    <a:pt x="1312633" y="399402"/>
                  </a:lnTo>
                  <a:lnTo>
                    <a:pt x="1344333" y="355549"/>
                  </a:lnTo>
                  <a:lnTo>
                    <a:pt x="1372717" y="309486"/>
                  </a:lnTo>
                  <a:lnTo>
                    <a:pt x="1397635" y="261454"/>
                  </a:lnTo>
                  <a:lnTo>
                    <a:pt x="1418958" y="211709"/>
                  </a:lnTo>
                  <a:lnTo>
                    <a:pt x="1436560" y="160553"/>
                  </a:lnTo>
                  <a:lnTo>
                    <a:pt x="1450352" y="108229"/>
                  </a:lnTo>
                  <a:lnTo>
                    <a:pt x="1460258" y="55029"/>
                  </a:lnTo>
                  <a:lnTo>
                    <a:pt x="1466227" y="1244"/>
                  </a:lnTo>
                  <a:lnTo>
                    <a:pt x="1466303" y="0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8938052" y="8100623"/>
            <a:ext cx="1951355" cy="12915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ctr" marL="12065" marR="5080" indent="-635">
              <a:lnSpc>
                <a:spcPts val="3379"/>
              </a:lnSpc>
              <a:spcBef>
                <a:spcPts val="25"/>
              </a:spcBef>
            </a:pPr>
            <a:r>
              <a:rPr dirty="0" sz="2650" spc="40" b="1">
                <a:solidFill>
                  <a:srgbClr val="333332"/>
                </a:solidFill>
                <a:latin typeface="Tahoma"/>
                <a:cs typeface="Tahoma"/>
              </a:rPr>
              <a:t>Call </a:t>
            </a:r>
            <a:r>
              <a:rPr dirty="0" sz="2650" spc="-10" b="1">
                <a:solidFill>
                  <a:srgbClr val="333332"/>
                </a:solidFill>
                <a:latin typeface="Tahoma"/>
                <a:cs typeface="Tahoma"/>
              </a:rPr>
              <a:t>Breakdown </a:t>
            </a:r>
            <a:r>
              <a:rPr dirty="0" sz="2650" b="1">
                <a:solidFill>
                  <a:srgbClr val="333332"/>
                </a:solidFill>
                <a:latin typeface="Tahoma"/>
                <a:cs typeface="Tahoma"/>
              </a:rPr>
              <a:t>by</a:t>
            </a:r>
            <a:r>
              <a:rPr dirty="0" sz="2650" spc="-5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650" spc="50" b="1">
                <a:solidFill>
                  <a:srgbClr val="333332"/>
                </a:solidFill>
                <a:latin typeface="Tahoma"/>
                <a:cs typeface="Tahoma"/>
              </a:rPr>
              <a:t>Topic</a:t>
            </a:r>
            <a:endParaRPr sz="2650">
              <a:latin typeface="Tahoma"/>
              <a:cs typeface="Tahoma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14316350" y="418317"/>
            <a:ext cx="763270" cy="610870"/>
            <a:chOff x="14316350" y="418317"/>
            <a:chExt cx="763270" cy="610870"/>
          </a:xfrm>
        </p:grpSpPr>
        <p:sp>
          <p:nvSpPr>
            <p:cNvPr id="49" name="object 49" descr=""/>
            <p:cNvSpPr/>
            <p:nvPr/>
          </p:nvSpPr>
          <p:spPr>
            <a:xfrm>
              <a:off x="14467499" y="418317"/>
              <a:ext cx="612140" cy="610870"/>
            </a:xfrm>
            <a:custGeom>
              <a:avLst/>
              <a:gdLst/>
              <a:ahLst/>
              <a:cxnLst/>
              <a:rect l="l" t="t" r="r" b="b"/>
              <a:pathLst>
                <a:path w="612140" h="610869">
                  <a:moveTo>
                    <a:pt x="570472" y="457288"/>
                  </a:moveTo>
                  <a:lnTo>
                    <a:pt x="307928" y="457288"/>
                  </a:lnTo>
                  <a:lnTo>
                    <a:pt x="354478" y="449741"/>
                  </a:lnTo>
                  <a:lnTo>
                    <a:pt x="394709" y="428765"/>
                  </a:lnTo>
                  <a:lnTo>
                    <a:pt x="426627" y="396859"/>
                  </a:lnTo>
                  <a:lnTo>
                    <a:pt x="448240" y="356522"/>
                  </a:lnTo>
                  <a:lnTo>
                    <a:pt x="457556" y="310253"/>
                  </a:lnTo>
                  <a:lnTo>
                    <a:pt x="457556" y="299256"/>
                  </a:lnTo>
                  <a:lnTo>
                    <a:pt x="452568" y="248420"/>
                  </a:lnTo>
                  <a:lnTo>
                    <a:pt x="439715" y="200549"/>
                  </a:lnTo>
                  <a:lnTo>
                    <a:pt x="419584" y="156264"/>
                  </a:lnTo>
                  <a:lnTo>
                    <a:pt x="392763" y="116191"/>
                  </a:lnTo>
                  <a:lnTo>
                    <a:pt x="359836" y="80951"/>
                  </a:lnTo>
                  <a:lnTo>
                    <a:pt x="321392" y="51168"/>
                  </a:lnTo>
                  <a:lnTo>
                    <a:pt x="278017" y="27466"/>
                  </a:lnTo>
                  <a:lnTo>
                    <a:pt x="230298" y="10468"/>
                  </a:lnTo>
                  <a:lnTo>
                    <a:pt x="248860" y="5959"/>
                  </a:lnTo>
                  <a:lnTo>
                    <a:pt x="267761" y="2680"/>
                  </a:lnTo>
                  <a:lnTo>
                    <a:pt x="287002" y="677"/>
                  </a:lnTo>
                  <a:lnTo>
                    <a:pt x="306587" y="0"/>
                  </a:lnTo>
                  <a:lnTo>
                    <a:pt x="356068" y="3996"/>
                  </a:lnTo>
                  <a:lnTo>
                    <a:pt x="403013" y="15566"/>
                  </a:lnTo>
                  <a:lnTo>
                    <a:pt x="446793" y="34084"/>
                  </a:lnTo>
                  <a:lnTo>
                    <a:pt x="486778" y="58924"/>
                  </a:lnTo>
                  <a:lnTo>
                    <a:pt x="522339" y="89457"/>
                  </a:lnTo>
                  <a:lnTo>
                    <a:pt x="552846" y="125058"/>
                  </a:lnTo>
                  <a:lnTo>
                    <a:pt x="577670" y="165100"/>
                  </a:lnTo>
                  <a:lnTo>
                    <a:pt x="596180" y="208956"/>
                  </a:lnTo>
                  <a:lnTo>
                    <a:pt x="607748" y="256000"/>
                  </a:lnTo>
                  <a:lnTo>
                    <a:pt x="611744" y="305604"/>
                  </a:lnTo>
                  <a:lnTo>
                    <a:pt x="607762" y="354963"/>
                  </a:lnTo>
                  <a:lnTo>
                    <a:pt x="596230" y="401811"/>
                  </a:lnTo>
                  <a:lnTo>
                    <a:pt x="577772" y="445516"/>
                  </a:lnTo>
                  <a:lnTo>
                    <a:pt x="570472" y="457288"/>
                  </a:lnTo>
                  <a:close/>
                </a:path>
                <a:path w="612140" h="610869">
                  <a:moveTo>
                    <a:pt x="307034" y="610314"/>
                  </a:moveTo>
                  <a:lnTo>
                    <a:pt x="268610" y="607703"/>
                  </a:lnTo>
                  <a:lnTo>
                    <a:pt x="231192" y="600331"/>
                  </a:lnTo>
                  <a:lnTo>
                    <a:pt x="184067" y="584342"/>
                  </a:lnTo>
                  <a:lnTo>
                    <a:pt x="140603" y="561338"/>
                  </a:lnTo>
                  <a:lnTo>
                    <a:pt x="101573" y="531981"/>
                  </a:lnTo>
                  <a:lnTo>
                    <a:pt x="67750" y="496938"/>
                  </a:lnTo>
                  <a:lnTo>
                    <a:pt x="39908" y="456871"/>
                  </a:lnTo>
                  <a:lnTo>
                    <a:pt x="18820" y="412445"/>
                  </a:lnTo>
                  <a:lnTo>
                    <a:pt x="5259" y="364324"/>
                  </a:lnTo>
                  <a:lnTo>
                    <a:pt x="0" y="313173"/>
                  </a:lnTo>
                  <a:lnTo>
                    <a:pt x="0" y="299256"/>
                  </a:lnTo>
                  <a:lnTo>
                    <a:pt x="8942" y="252362"/>
                  </a:lnTo>
                  <a:lnTo>
                    <a:pt x="30950" y="211465"/>
                  </a:lnTo>
                  <a:lnTo>
                    <a:pt x="63707" y="179107"/>
                  </a:lnTo>
                  <a:lnTo>
                    <a:pt x="104893" y="157828"/>
                  </a:lnTo>
                  <a:lnTo>
                    <a:pt x="152191" y="150170"/>
                  </a:lnTo>
                  <a:lnTo>
                    <a:pt x="172957" y="151817"/>
                  </a:lnTo>
                  <a:lnTo>
                    <a:pt x="193289" y="156426"/>
                  </a:lnTo>
                  <a:lnTo>
                    <a:pt x="212600" y="163505"/>
                  </a:lnTo>
                  <a:lnTo>
                    <a:pt x="230298" y="172559"/>
                  </a:lnTo>
                  <a:lnTo>
                    <a:pt x="199476" y="196726"/>
                  </a:lnTo>
                  <a:lnTo>
                    <a:pt x="175513" y="227619"/>
                  </a:lnTo>
                  <a:lnTo>
                    <a:pt x="159982" y="264131"/>
                  </a:lnTo>
                  <a:lnTo>
                    <a:pt x="154456" y="305157"/>
                  </a:lnTo>
                  <a:lnTo>
                    <a:pt x="159926" y="346311"/>
                  </a:lnTo>
                  <a:lnTo>
                    <a:pt x="175402" y="383040"/>
                  </a:lnTo>
                  <a:lnTo>
                    <a:pt x="199476" y="413981"/>
                  </a:lnTo>
                  <a:lnTo>
                    <a:pt x="230745" y="437769"/>
                  </a:lnTo>
                  <a:lnTo>
                    <a:pt x="267124" y="452457"/>
                  </a:lnTo>
                  <a:lnTo>
                    <a:pt x="307928" y="457288"/>
                  </a:lnTo>
                  <a:lnTo>
                    <a:pt x="570472" y="457288"/>
                  </a:lnTo>
                  <a:lnTo>
                    <a:pt x="553012" y="485444"/>
                  </a:lnTo>
                  <a:lnTo>
                    <a:pt x="522574" y="520965"/>
                  </a:lnTo>
                  <a:lnTo>
                    <a:pt x="487081" y="551444"/>
                  </a:lnTo>
                  <a:lnTo>
                    <a:pt x="447157" y="576251"/>
                  </a:lnTo>
                  <a:lnTo>
                    <a:pt x="403425" y="594753"/>
                  </a:lnTo>
                  <a:lnTo>
                    <a:pt x="356510" y="606318"/>
                  </a:lnTo>
                  <a:lnTo>
                    <a:pt x="307034" y="610314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350" y="418317"/>
              <a:ext cx="609867" cy="60986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67087" y="418318"/>
              <a:ext cx="612156" cy="610314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15160900" y="435507"/>
            <a:ext cx="2111375" cy="446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90">
                <a:solidFill>
                  <a:srgbClr val="035C61"/>
                </a:solidFill>
                <a:latin typeface="Verdana"/>
                <a:cs typeface="Verdana"/>
              </a:rPr>
              <a:t>AnalyticaLab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716019" y="-742950"/>
            <a:ext cx="19004280" cy="11196320"/>
            <a:chOff x="-716019" y="-742950"/>
            <a:chExt cx="19004280" cy="111963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6591992" y="6555663"/>
              <a:ext cx="1696085" cy="3731895"/>
            </a:xfrm>
            <a:custGeom>
              <a:avLst/>
              <a:gdLst/>
              <a:ahLst/>
              <a:cxnLst/>
              <a:rect l="l" t="t" r="r" b="b"/>
              <a:pathLst>
                <a:path w="1696084" h="3731895">
                  <a:moveTo>
                    <a:pt x="1014031" y="905967"/>
                  </a:moveTo>
                  <a:lnTo>
                    <a:pt x="1010348" y="856005"/>
                  </a:lnTo>
                  <a:lnTo>
                    <a:pt x="999363" y="807123"/>
                  </a:lnTo>
                  <a:lnTo>
                    <a:pt x="981341" y="760374"/>
                  </a:lnTo>
                  <a:lnTo>
                    <a:pt x="956640" y="716788"/>
                  </a:lnTo>
                  <a:lnTo>
                    <a:pt x="925817" y="677291"/>
                  </a:lnTo>
                  <a:lnTo>
                    <a:pt x="889533" y="642747"/>
                  </a:lnTo>
                  <a:lnTo>
                    <a:pt x="848575" y="613892"/>
                  </a:lnTo>
                  <a:lnTo>
                    <a:pt x="803821" y="591362"/>
                  </a:lnTo>
                  <a:lnTo>
                    <a:pt x="756246" y="575652"/>
                  </a:lnTo>
                  <a:lnTo>
                    <a:pt x="706894" y="567093"/>
                  </a:lnTo>
                  <a:lnTo>
                    <a:pt x="673519" y="565442"/>
                  </a:lnTo>
                  <a:lnTo>
                    <a:pt x="656805" y="565861"/>
                  </a:lnTo>
                  <a:lnTo>
                    <a:pt x="607085" y="571995"/>
                  </a:lnTo>
                  <a:lnTo>
                    <a:pt x="558800" y="585355"/>
                  </a:lnTo>
                  <a:lnTo>
                    <a:pt x="512991" y="605650"/>
                  </a:lnTo>
                  <a:lnTo>
                    <a:pt x="470662" y="632460"/>
                  </a:lnTo>
                  <a:lnTo>
                    <a:pt x="432727" y="665187"/>
                  </a:lnTo>
                  <a:lnTo>
                    <a:pt x="400011" y="703122"/>
                  </a:lnTo>
                  <a:lnTo>
                    <a:pt x="373202" y="745451"/>
                  </a:lnTo>
                  <a:lnTo>
                    <a:pt x="352894" y="791248"/>
                  </a:lnTo>
                  <a:lnTo>
                    <a:pt x="339534" y="839533"/>
                  </a:lnTo>
                  <a:lnTo>
                    <a:pt x="333400" y="889254"/>
                  </a:lnTo>
                  <a:lnTo>
                    <a:pt x="332994" y="905967"/>
                  </a:lnTo>
                  <a:lnTo>
                    <a:pt x="333400" y="922680"/>
                  </a:lnTo>
                  <a:lnTo>
                    <a:pt x="339534" y="972400"/>
                  </a:lnTo>
                  <a:lnTo>
                    <a:pt x="352894" y="1020686"/>
                  </a:lnTo>
                  <a:lnTo>
                    <a:pt x="373202" y="1066482"/>
                  </a:lnTo>
                  <a:lnTo>
                    <a:pt x="400011" y="1108811"/>
                  </a:lnTo>
                  <a:lnTo>
                    <a:pt x="432727" y="1146746"/>
                  </a:lnTo>
                  <a:lnTo>
                    <a:pt x="470662" y="1179474"/>
                  </a:lnTo>
                  <a:lnTo>
                    <a:pt x="512991" y="1206271"/>
                  </a:lnTo>
                  <a:lnTo>
                    <a:pt x="558800" y="1226578"/>
                  </a:lnTo>
                  <a:lnTo>
                    <a:pt x="607085" y="1239939"/>
                  </a:lnTo>
                  <a:lnTo>
                    <a:pt x="656805" y="1246073"/>
                  </a:lnTo>
                  <a:lnTo>
                    <a:pt x="673519" y="1246479"/>
                  </a:lnTo>
                  <a:lnTo>
                    <a:pt x="690219" y="1246073"/>
                  </a:lnTo>
                  <a:lnTo>
                    <a:pt x="739940" y="1239939"/>
                  </a:lnTo>
                  <a:lnTo>
                    <a:pt x="788225" y="1226578"/>
                  </a:lnTo>
                  <a:lnTo>
                    <a:pt x="834034" y="1206271"/>
                  </a:lnTo>
                  <a:lnTo>
                    <a:pt x="876363" y="1179474"/>
                  </a:lnTo>
                  <a:lnTo>
                    <a:pt x="914298" y="1146746"/>
                  </a:lnTo>
                  <a:lnTo>
                    <a:pt x="947026" y="1108811"/>
                  </a:lnTo>
                  <a:lnTo>
                    <a:pt x="973823" y="1066482"/>
                  </a:lnTo>
                  <a:lnTo>
                    <a:pt x="994130" y="1020686"/>
                  </a:lnTo>
                  <a:lnTo>
                    <a:pt x="1007491" y="972400"/>
                  </a:lnTo>
                  <a:lnTo>
                    <a:pt x="1013625" y="922680"/>
                  </a:lnTo>
                  <a:lnTo>
                    <a:pt x="1014031" y="905967"/>
                  </a:lnTo>
                  <a:close/>
                </a:path>
                <a:path w="1696084" h="3731895">
                  <a:moveTo>
                    <a:pt x="1696008" y="2292959"/>
                  </a:moveTo>
                  <a:lnTo>
                    <a:pt x="1627492" y="2276233"/>
                  </a:lnTo>
                  <a:lnTo>
                    <a:pt x="1581658" y="2267280"/>
                  </a:lnTo>
                  <a:lnTo>
                    <a:pt x="1535277" y="2259901"/>
                  </a:lnTo>
                  <a:lnTo>
                    <a:pt x="1488376" y="2254097"/>
                  </a:lnTo>
                  <a:lnTo>
                    <a:pt x="1440992" y="2249932"/>
                  </a:lnTo>
                  <a:lnTo>
                    <a:pt x="1393151" y="2247404"/>
                  </a:lnTo>
                  <a:lnTo>
                    <a:pt x="1344879" y="2246553"/>
                  </a:lnTo>
                  <a:lnTo>
                    <a:pt x="1296682" y="2247404"/>
                  </a:lnTo>
                  <a:lnTo>
                    <a:pt x="1248892" y="2249932"/>
                  </a:lnTo>
                  <a:lnTo>
                    <a:pt x="1201572" y="2254097"/>
                  </a:lnTo>
                  <a:lnTo>
                    <a:pt x="1154722" y="2259901"/>
                  </a:lnTo>
                  <a:lnTo>
                    <a:pt x="1108379" y="2267280"/>
                  </a:lnTo>
                  <a:lnTo>
                    <a:pt x="1062583" y="2276233"/>
                  </a:lnTo>
                  <a:lnTo>
                    <a:pt x="1017358" y="2286724"/>
                  </a:lnTo>
                  <a:lnTo>
                    <a:pt x="972718" y="2298712"/>
                  </a:lnTo>
                  <a:lnTo>
                    <a:pt x="928712" y="2312187"/>
                  </a:lnTo>
                  <a:lnTo>
                    <a:pt x="885355" y="2327122"/>
                  </a:lnTo>
                  <a:lnTo>
                    <a:pt x="842670" y="2343467"/>
                  </a:lnTo>
                  <a:lnTo>
                    <a:pt x="800709" y="2361209"/>
                  </a:lnTo>
                  <a:lnTo>
                    <a:pt x="759485" y="2380310"/>
                  </a:lnTo>
                  <a:lnTo>
                    <a:pt x="719023" y="2400757"/>
                  </a:lnTo>
                  <a:lnTo>
                    <a:pt x="679348" y="2422499"/>
                  </a:lnTo>
                  <a:lnTo>
                    <a:pt x="640511" y="2445537"/>
                  </a:lnTo>
                  <a:lnTo>
                    <a:pt x="602526" y="2469819"/>
                  </a:lnTo>
                  <a:lnTo>
                    <a:pt x="565416" y="2495334"/>
                  </a:lnTo>
                  <a:lnTo>
                    <a:pt x="529221" y="2522042"/>
                  </a:lnTo>
                  <a:lnTo>
                    <a:pt x="493953" y="2549906"/>
                  </a:lnTo>
                  <a:lnTo>
                    <a:pt x="459663" y="2578925"/>
                  </a:lnTo>
                  <a:lnTo>
                    <a:pt x="426364" y="2609037"/>
                  </a:lnTo>
                  <a:lnTo>
                    <a:pt x="394093" y="2640241"/>
                  </a:lnTo>
                  <a:lnTo>
                    <a:pt x="362864" y="2672499"/>
                  </a:lnTo>
                  <a:lnTo>
                    <a:pt x="332727" y="2705785"/>
                  </a:lnTo>
                  <a:lnTo>
                    <a:pt x="303695" y="2740063"/>
                  </a:lnTo>
                  <a:lnTo>
                    <a:pt x="275805" y="2775318"/>
                  </a:lnTo>
                  <a:lnTo>
                    <a:pt x="249072" y="2811500"/>
                  </a:lnTo>
                  <a:lnTo>
                    <a:pt x="223545" y="2848610"/>
                  </a:lnTo>
                  <a:lnTo>
                    <a:pt x="199237" y="2886595"/>
                  </a:lnTo>
                  <a:lnTo>
                    <a:pt x="176174" y="2925432"/>
                  </a:lnTo>
                  <a:lnTo>
                    <a:pt x="154406" y="2965107"/>
                  </a:lnTo>
                  <a:lnTo>
                    <a:pt x="133934" y="3005569"/>
                  </a:lnTo>
                  <a:lnTo>
                    <a:pt x="114808" y="3046806"/>
                  </a:lnTo>
                  <a:lnTo>
                    <a:pt x="97040" y="3088792"/>
                  </a:lnTo>
                  <a:lnTo>
                    <a:pt x="80683" y="3131477"/>
                  </a:lnTo>
                  <a:lnTo>
                    <a:pt x="65735" y="3174860"/>
                  </a:lnTo>
                  <a:lnTo>
                    <a:pt x="52247" y="3218891"/>
                  </a:lnTo>
                  <a:lnTo>
                    <a:pt x="40233" y="3263557"/>
                  </a:lnTo>
                  <a:lnTo>
                    <a:pt x="29730" y="3308820"/>
                  </a:lnTo>
                  <a:lnTo>
                    <a:pt x="20764" y="3354667"/>
                  </a:lnTo>
                  <a:lnTo>
                    <a:pt x="13360" y="3401047"/>
                  </a:lnTo>
                  <a:lnTo>
                    <a:pt x="7556" y="3447935"/>
                  </a:lnTo>
                  <a:lnTo>
                    <a:pt x="3378" y="3495319"/>
                  </a:lnTo>
                  <a:lnTo>
                    <a:pt x="850" y="3543173"/>
                  </a:lnTo>
                  <a:lnTo>
                    <a:pt x="0" y="3591420"/>
                  </a:lnTo>
                  <a:lnTo>
                    <a:pt x="0" y="3731349"/>
                  </a:lnTo>
                  <a:lnTo>
                    <a:pt x="1696008" y="3731349"/>
                  </a:lnTo>
                  <a:lnTo>
                    <a:pt x="1696008" y="2292959"/>
                  </a:lnTo>
                  <a:close/>
                </a:path>
                <a:path w="1696084" h="3731895">
                  <a:moveTo>
                    <a:pt x="1696008" y="0"/>
                  </a:moveTo>
                  <a:lnTo>
                    <a:pt x="1648587" y="54597"/>
                  </a:lnTo>
                  <a:lnTo>
                    <a:pt x="1620685" y="89839"/>
                  </a:lnTo>
                  <a:lnTo>
                    <a:pt x="1593964" y="126034"/>
                  </a:lnTo>
                  <a:lnTo>
                    <a:pt x="1568424" y="163131"/>
                  </a:lnTo>
                  <a:lnTo>
                    <a:pt x="1544116" y="201117"/>
                  </a:lnTo>
                  <a:lnTo>
                    <a:pt x="1521066" y="239953"/>
                  </a:lnTo>
                  <a:lnTo>
                    <a:pt x="1499285" y="279628"/>
                  </a:lnTo>
                  <a:lnTo>
                    <a:pt x="1478826" y="320090"/>
                  </a:lnTo>
                  <a:lnTo>
                    <a:pt x="1459699" y="361327"/>
                  </a:lnTo>
                  <a:lnTo>
                    <a:pt x="1441932" y="403313"/>
                  </a:lnTo>
                  <a:lnTo>
                    <a:pt x="1425562" y="446011"/>
                  </a:lnTo>
                  <a:lnTo>
                    <a:pt x="1410614" y="489381"/>
                  </a:lnTo>
                  <a:lnTo>
                    <a:pt x="1397127" y="533425"/>
                  </a:lnTo>
                  <a:lnTo>
                    <a:pt x="1385112" y="578091"/>
                  </a:lnTo>
                  <a:lnTo>
                    <a:pt x="1374609" y="623354"/>
                  </a:lnTo>
                  <a:lnTo>
                    <a:pt x="1365643" y="669188"/>
                  </a:lnTo>
                  <a:lnTo>
                    <a:pt x="1358252" y="715568"/>
                  </a:lnTo>
                  <a:lnTo>
                    <a:pt x="1352448" y="762469"/>
                  </a:lnTo>
                  <a:lnTo>
                    <a:pt x="1348257" y="809853"/>
                  </a:lnTo>
                  <a:lnTo>
                    <a:pt x="1345730" y="857694"/>
                  </a:lnTo>
                  <a:lnTo>
                    <a:pt x="1344879" y="905967"/>
                  </a:lnTo>
                  <a:lnTo>
                    <a:pt x="1345730" y="954239"/>
                  </a:lnTo>
                  <a:lnTo>
                    <a:pt x="1348257" y="1002080"/>
                  </a:lnTo>
                  <a:lnTo>
                    <a:pt x="1352448" y="1049464"/>
                  </a:lnTo>
                  <a:lnTo>
                    <a:pt x="1358252" y="1096365"/>
                  </a:lnTo>
                  <a:lnTo>
                    <a:pt x="1365643" y="1142746"/>
                  </a:lnTo>
                  <a:lnTo>
                    <a:pt x="1374609" y="1188580"/>
                  </a:lnTo>
                  <a:lnTo>
                    <a:pt x="1385112" y="1233855"/>
                  </a:lnTo>
                  <a:lnTo>
                    <a:pt x="1397127" y="1278521"/>
                  </a:lnTo>
                  <a:lnTo>
                    <a:pt x="1410614" y="1322552"/>
                  </a:lnTo>
                  <a:lnTo>
                    <a:pt x="1425562" y="1365935"/>
                  </a:lnTo>
                  <a:lnTo>
                    <a:pt x="1441932" y="1408633"/>
                  </a:lnTo>
                  <a:lnTo>
                    <a:pt x="1459699" y="1450619"/>
                  </a:lnTo>
                  <a:lnTo>
                    <a:pt x="1478826" y="1491856"/>
                  </a:lnTo>
                  <a:lnTo>
                    <a:pt x="1499285" y="1532331"/>
                  </a:lnTo>
                  <a:lnTo>
                    <a:pt x="1521066" y="1572006"/>
                  </a:lnTo>
                  <a:lnTo>
                    <a:pt x="1544116" y="1610855"/>
                  </a:lnTo>
                  <a:lnTo>
                    <a:pt x="1568424" y="1648853"/>
                  </a:lnTo>
                  <a:lnTo>
                    <a:pt x="1593964" y="1685963"/>
                  </a:lnTo>
                  <a:lnTo>
                    <a:pt x="1620685" y="1722170"/>
                  </a:lnTo>
                  <a:lnTo>
                    <a:pt x="1648587" y="1757426"/>
                  </a:lnTo>
                  <a:lnTo>
                    <a:pt x="1677619" y="1791728"/>
                  </a:lnTo>
                  <a:lnTo>
                    <a:pt x="1696008" y="1812036"/>
                  </a:lnTo>
                  <a:lnTo>
                    <a:pt x="1696008" y="0"/>
                  </a:lnTo>
                  <a:close/>
                </a:path>
              </a:pathLst>
            </a:custGeom>
            <a:solidFill>
              <a:srgbClr val="AEE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6930" y="0"/>
              <a:ext cx="2204720" cy="2126615"/>
            </a:xfrm>
            <a:custGeom>
              <a:avLst/>
              <a:gdLst/>
              <a:ahLst/>
              <a:cxnLst/>
              <a:rect l="l" t="t" r="r" b="b"/>
              <a:pathLst>
                <a:path w="2204720" h="2126615">
                  <a:moveTo>
                    <a:pt x="0" y="2126478"/>
                  </a:moveTo>
                  <a:lnTo>
                    <a:pt x="5927" y="2126296"/>
                  </a:lnTo>
                  <a:lnTo>
                    <a:pt x="53580" y="2123850"/>
                  </a:lnTo>
                  <a:lnTo>
                    <a:pt x="100973" y="2120443"/>
                  </a:lnTo>
                  <a:lnTo>
                    <a:pt x="148097" y="2116083"/>
                  </a:lnTo>
                  <a:lnTo>
                    <a:pt x="152682" y="2115564"/>
                  </a:lnTo>
                </a:path>
                <a:path w="2204720" h="2126615">
                  <a:moveTo>
                    <a:pt x="152682" y="2115564"/>
                  </a:moveTo>
                  <a:lnTo>
                    <a:pt x="194941" y="2110781"/>
                  </a:lnTo>
                  <a:lnTo>
                    <a:pt x="241496" y="2104547"/>
                  </a:lnTo>
                  <a:lnTo>
                    <a:pt x="287753" y="2097389"/>
                  </a:lnTo>
                  <a:lnTo>
                    <a:pt x="328877" y="2090164"/>
                  </a:lnTo>
                </a:path>
                <a:path w="2204720" h="2126615">
                  <a:moveTo>
                    <a:pt x="328877" y="2090164"/>
                  </a:moveTo>
                  <a:lnTo>
                    <a:pt x="379332" y="2080341"/>
                  </a:lnTo>
                  <a:lnTo>
                    <a:pt x="424635" y="2070471"/>
                  </a:lnTo>
                  <a:lnTo>
                    <a:pt x="469601" y="2059717"/>
                  </a:lnTo>
                  <a:lnTo>
                    <a:pt x="514220" y="2048087"/>
                  </a:lnTo>
                  <a:lnTo>
                    <a:pt x="558483" y="2035591"/>
                  </a:lnTo>
                  <a:lnTo>
                    <a:pt x="602381" y="2022240"/>
                  </a:lnTo>
                  <a:lnTo>
                    <a:pt x="645902" y="2008042"/>
                  </a:lnTo>
                  <a:lnTo>
                    <a:pt x="689039" y="1993007"/>
                  </a:lnTo>
                  <a:lnTo>
                    <a:pt x="731781" y="1977145"/>
                  </a:lnTo>
                  <a:lnTo>
                    <a:pt x="774119" y="1960466"/>
                  </a:lnTo>
                  <a:lnTo>
                    <a:pt x="816042" y="1942979"/>
                  </a:lnTo>
                  <a:lnTo>
                    <a:pt x="857543" y="1924694"/>
                  </a:lnTo>
                  <a:lnTo>
                    <a:pt x="898610" y="1905619"/>
                  </a:lnTo>
                  <a:lnTo>
                    <a:pt x="939234" y="1885766"/>
                  </a:lnTo>
                  <a:lnTo>
                    <a:pt x="979406" y="1865144"/>
                  </a:lnTo>
                  <a:lnTo>
                    <a:pt x="1019116" y="1843761"/>
                  </a:lnTo>
                  <a:lnTo>
                    <a:pt x="1058354" y="1821628"/>
                  </a:lnTo>
                  <a:lnTo>
                    <a:pt x="1097111" y="1798755"/>
                  </a:lnTo>
                  <a:lnTo>
                    <a:pt x="1135378" y="1775150"/>
                  </a:lnTo>
                  <a:lnTo>
                    <a:pt x="1173144" y="1750825"/>
                  </a:lnTo>
                  <a:lnTo>
                    <a:pt x="1210400" y="1725787"/>
                  </a:lnTo>
                  <a:lnTo>
                    <a:pt x="1247136" y="1700047"/>
                  </a:lnTo>
                  <a:lnTo>
                    <a:pt x="1283343" y="1673614"/>
                  </a:lnTo>
                  <a:lnTo>
                    <a:pt x="1319012" y="1646499"/>
                  </a:lnTo>
                  <a:lnTo>
                    <a:pt x="1354132" y="1618710"/>
                  </a:lnTo>
                  <a:lnTo>
                    <a:pt x="1388693" y="1590257"/>
                  </a:lnTo>
                  <a:lnTo>
                    <a:pt x="1422687" y="1561151"/>
                  </a:lnTo>
                  <a:lnTo>
                    <a:pt x="1456104" y="1531399"/>
                  </a:lnTo>
                  <a:lnTo>
                    <a:pt x="1488934" y="1501013"/>
                  </a:lnTo>
                  <a:lnTo>
                    <a:pt x="1521168" y="1470001"/>
                  </a:lnTo>
                  <a:lnTo>
                    <a:pt x="1552795" y="1438374"/>
                  </a:lnTo>
                  <a:lnTo>
                    <a:pt x="1583807" y="1406141"/>
                  </a:lnTo>
                  <a:lnTo>
                    <a:pt x="1614193" y="1373311"/>
                  </a:lnTo>
                  <a:lnTo>
                    <a:pt x="1643944" y="1339894"/>
                  </a:lnTo>
                  <a:lnTo>
                    <a:pt x="1673051" y="1305900"/>
                  </a:lnTo>
                  <a:lnTo>
                    <a:pt x="1701504" y="1271338"/>
                  </a:lnTo>
                  <a:lnTo>
                    <a:pt x="1729292" y="1236218"/>
                  </a:lnTo>
                  <a:lnTo>
                    <a:pt x="1756408" y="1200550"/>
                  </a:lnTo>
                  <a:lnTo>
                    <a:pt x="1782840" y="1164343"/>
                  </a:lnTo>
                  <a:lnTo>
                    <a:pt x="1808580" y="1127606"/>
                  </a:lnTo>
                  <a:lnTo>
                    <a:pt x="1833618" y="1090350"/>
                  </a:lnTo>
                  <a:lnTo>
                    <a:pt x="1857944" y="1052584"/>
                  </a:lnTo>
                  <a:lnTo>
                    <a:pt x="1881548" y="1014318"/>
                  </a:lnTo>
                  <a:lnTo>
                    <a:pt x="1904422" y="975561"/>
                  </a:lnTo>
                  <a:lnTo>
                    <a:pt x="1926555" y="936322"/>
                  </a:lnTo>
                  <a:lnTo>
                    <a:pt x="1947937" y="896612"/>
                  </a:lnTo>
                  <a:lnTo>
                    <a:pt x="1968560" y="856440"/>
                  </a:lnTo>
                  <a:lnTo>
                    <a:pt x="1988413" y="815816"/>
                  </a:lnTo>
                  <a:lnTo>
                    <a:pt x="2007487" y="774749"/>
                  </a:lnTo>
                  <a:lnTo>
                    <a:pt x="2025773" y="733249"/>
                  </a:lnTo>
                  <a:lnTo>
                    <a:pt x="2043260" y="691325"/>
                  </a:lnTo>
                  <a:lnTo>
                    <a:pt x="2059939" y="648987"/>
                  </a:lnTo>
                  <a:lnTo>
                    <a:pt x="2075801" y="606245"/>
                  </a:lnTo>
                  <a:lnTo>
                    <a:pt x="2090835" y="563109"/>
                  </a:lnTo>
                  <a:lnTo>
                    <a:pt x="2105033" y="519587"/>
                  </a:lnTo>
                  <a:lnTo>
                    <a:pt x="2118385" y="475690"/>
                  </a:lnTo>
                  <a:lnTo>
                    <a:pt x="2130880" y="431427"/>
                  </a:lnTo>
                  <a:lnTo>
                    <a:pt x="2142510" y="386807"/>
                  </a:lnTo>
                  <a:lnTo>
                    <a:pt x="2153265" y="341841"/>
                  </a:lnTo>
                  <a:lnTo>
                    <a:pt x="2163135" y="296538"/>
                  </a:lnTo>
                  <a:lnTo>
                    <a:pt x="2172111" y="250908"/>
                  </a:lnTo>
                  <a:lnTo>
                    <a:pt x="2180182" y="204959"/>
                  </a:lnTo>
                  <a:lnTo>
                    <a:pt x="2187340" y="158703"/>
                  </a:lnTo>
                  <a:lnTo>
                    <a:pt x="2193575" y="112148"/>
                  </a:lnTo>
                  <a:lnTo>
                    <a:pt x="2198877" y="65303"/>
                  </a:lnTo>
                  <a:lnTo>
                    <a:pt x="2203236" y="18180"/>
                  </a:lnTo>
                  <a:lnTo>
                    <a:pt x="2204544" y="0"/>
                  </a:lnTo>
                </a:path>
              </a:pathLst>
            </a:custGeom>
            <a:ln w="1485899">
              <a:solidFill>
                <a:srgbClr val="AEE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5370" y="8969913"/>
              <a:ext cx="904875" cy="740410"/>
            </a:xfrm>
            <a:custGeom>
              <a:avLst/>
              <a:gdLst/>
              <a:ahLst/>
              <a:cxnLst/>
              <a:rect l="l" t="t" r="r" b="b"/>
              <a:pathLst>
                <a:path w="904875" h="740409">
                  <a:moveTo>
                    <a:pt x="0" y="288313"/>
                  </a:moveTo>
                  <a:lnTo>
                    <a:pt x="2340" y="334655"/>
                  </a:lnTo>
                  <a:lnTo>
                    <a:pt x="9208" y="379659"/>
                  </a:lnTo>
                  <a:lnTo>
                    <a:pt x="20377" y="423097"/>
                  </a:lnTo>
                  <a:lnTo>
                    <a:pt x="35619" y="464740"/>
                  </a:lnTo>
                  <a:lnTo>
                    <a:pt x="54705" y="504361"/>
                  </a:lnTo>
                  <a:lnTo>
                    <a:pt x="77408" y="541732"/>
                  </a:lnTo>
                  <a:lnTo>
                    <a:pt x="103501" y="576625"/>
                  </a:lnTo>
                  <a:lnTo>
                    <a:pt x="132755" y="608813"/>
                  </a:lnTo>
                  <a:lnTo>
                    <a:pt x="164943" y="638067"/>
                  </a:lnTo>
                  <a:lnTo>
                    <a:pt x="199836" y="664159"/>
                  </a:lnTo>
                  <a:lnTo>
                    <a:pt x="237207" y="686863"/>
                  </a:lnTo>
                  <a:lnTo>
                    <a:pt x="276828" y="705949"/>
                  </a:lnTo>
                  <a:lnTo>
                    <a:pt x="318471" y="721191"/>
                  </a:lnTo>
                  <a:lnTo>
                    <a:pt x="361909" y="732360"/>
                  </a:lnTo>
                  <a:lnTo>
                    <a:pt x="406913" y="739228"/>
                  </a:lnTo>
                  <a:lnTo>
                    <a:pt x="420839" y="739931"/>
                  </a:lnTo>
                </a:path>
                <a:path w="904875" h="740409">
                  <a:moveTo>
                    <a:pt x="485672" y="739931"/>
                  </a:moveTo>
                  <a:lnTo>
                    <a:pt x="544602" y="732360"/>
                  </a:lnTo>
                  <a:lnTo>
                    <a:pt x="588040" y="721191"/>
                  </a:lnTo>
                  <a:lnTo>
                    <a:pt x="629683" y="705949"/>
                  </a:lnTo>
                  <a:lnTo>
                    <a:pt x="669304" y="686863"/>
                  </a:lnTo>
                  <a:lnTo>
                    <a:pt x="706675" y="664159"/>
                  </a:lnTo>
                  <a:lnTo>
                    <a:pt x="741568" y="638067"/>
                  </a:lnTo>
                  <a:lnTo>
                    <a:pt x="773756" y="608813"/>
                  </a:lnTo>
                  <a:lnTo>
                    <a:pt x="803010" y="576625"/>
                  </a:lnTo>
                  <a:lnTo>
                    <a:pt x="829102" y="541732"/>
                  </a:lnTo>
                  <a:lnTo>
                    <a:pt x="851806" y="504361"/>
                  </a:lnTo>
                  <a:lnTo>
                    <a:pt x="870892" y="464740"/>
                  </a:lnTo>
                  <a:lnTo>
                    <a:pt x="886134" y="423097"/>
                  </a:lnTo>
                  <a:lnTo>
                    <a:pt x="897303" y="379659"/>
                  </a:lnTo>
                  <a:lnTo>
                    <a:pt x="904171" y="334655"/>
                  </a:lnTo>
                  <a:lnTo>
                    <a:pt x="904874" y="320732"/>
                  </a:lnTo>
                </a:path>
                <a:path w="904875" h="740409">
                  <a:moveTo>
                    <a:pt x="904874" y="255893"/>
                  </a:moveTo>
                  <a:lnTo>
                    <a:pt x="897303" y="196965"/>
                  </a:lnTo>
                  <a:lnTo>
                    <a:pt x="886134" y="153528"/>
                  </a:lnTo>
                  <a:lnTo>
                    <a:pt x="870892" y="111885"/>
                  </a:lnTo>
                  <a:lnTo>
                    <a:pt x="851806" y="72264"/>
                  </a:lnTo>
                  <a:lnTo>
                    <a:pt x="829102" y="34893"/>
                  </a:lnTo>
                  <a:lnTo>
                    <a:pt x="803010" y="0"/>
                  </a:lnTo>
                </a:path>
              </a:pathLst>
            </a:custGeom>
            <a:ln w="1485899">
              <a:solidFill>
                <a:srgbClr val="AEE9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8136" y="1028700"/>
              <a:ext cx="14411324" cy="8020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906956" y="0"/>
            <a:ext cx="762000" cy="10240645"/>
          </a:xfrm>
          <a:custGeom>
            <a:avLst/>
            <a:gdLst/>
            <a:ahLst/>
            <a:cxnLst/>
            <a:rect l="l" t="t" r="r" b="b"/>
            <a:pathLst>
              <a:path w="762000" h="10240645">
                <a:moveTo>
                  <a:pt x="0" y="0"/>
                </a:moveTo>
                <a:lnTo>
                  <a:pt x="761999" y="0"/>
                </a:lnTo>
                <a:lnTo>
                  <a:pt x="761999" y="10240050"/>
                </a:lnTo>
                <a:lnTo>
                  <a:pt x="0" y="10240050"/>
                </a:lnTo>
                <a:lnTo>
                  <a:pt x="0" y="0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-380958" y="0"/>
            <a:ext cx="762000" cy="10240645"/>
          </a:xfrm>
          <a:custGeom>
            <a:avLst/>
            <a:gdLst/>
            <a:ahLst/>
            <a:cxnLst/>
            <a:rect l="l" t="t" r="r" b="b"/>
            <a:pathLst>
              <a:path w="762000" h="10240645">
                <a:moveTo>
                  <a:pt x="0" y="0"/>
                </a:moveTo>
                <a:lnTo>
                  <a:pt x="761999" y="0"/>
                </a:lnTo>
                <a:lnTo>
                  <a:pt x="761999" y="10240050"/>
                </a:lnTo>
                <a:lnTo>
                  <a:pt x="0" y="10240050"/>
                </a:lnTo>
                <a:lnTo>
                  <a:pt x="0" y="0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6039" y="1848878"/>
            <a:ext cx="8505824" cy="92392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4691064" y="572791"/>
            <a:ext cx="763270" cy="610870"/>
            <a:chOff x="14691064" y="572791"/>
            <a:chExt cx="763270" cy="610870"/>
          </a:xfrm>
        </p:grpSpPr>
        <p:sp>
          <p:nvSpPr>
            <p:cNvPr id="6" name="object 6" descr=""/>
            <p:cNvSpPr/>
            <p:nvPr/>
          </p:nvSpPr>
          <p:spPr>
            <a:xfrm>
              <a:off x="14842212" y="572792"/>
              <a:ext cx="612140" cy="610870"/>
            </a:xfrm>
            <a:custGeom>
              <a:avLst/>
              <a:gdLst/>
              <a:ahLst/>
              <a:cxnLst/>
              <a:rect l="l" t="t" r="r" b="b"/>
              <a:pathLst>
                <a:path w="612140" h="610869">
                  <a:moveTo>
                    <a:pt x="570472" y="457288"/>
                  </a:moveTo>
                  <a:lnTo>
                    <a:pt x="307928" y="457288"/>
                  </a:lnTo>
                  <a:lnTo>
                    <a:pt x="354478" y="449741"/>
                  </a:lnTo>
                  <a:lnTo>
                    <a:pt x="394709" y="428765"/>
                  </a:lnTo>
                  <a:lnTo>
                    <a:pt x="426627" y="396859"/>
                  </a:lnTo>
                  <a:lnTo>
                    <a:pt x="448240" y="356522"/>
                  </a:lnTo>
                  <a:lnTo>
                    <a:pt x="457556" y="310253"/>
                  </a:lnTo>
                  <a:lnTo>
                    <a:pt x="457556" y="299256"/>
                  </a:lnTo>
                  <a:lnTo>
                    <a:pt x="452568" y="248420"/>
                  </a:lnTo>
                  <a:lnTo>
                    <a:pt x="439715" y="200549"/>
                  </a:lnTo>
                  <a:lnTo>
                    <a:pt x="419584" y="156264"/>
                  </a:lnTo>
                  <a:lnTo>
                    <a:pt x="392763" y="116191"/>
                  </a:lnTo>
                  <a:lnTo>
                    <a:pt x="359836" y="80951"/>
                  </a:lnTo>
                  <a:lnTo>
                    <a:pt x="321392" y="51168"/>
                  </a:lnTo>
                  <a:lnTo>
                    <a:pt x="278017" y="27466"/>
                  </a:lnTo>
                  <a:lnTo>
                    <a:pt x="230298" y="10468"/>
                  </a:lnTo>
                  <a:lnTo>
                    <a:pt x="248860" y="5959"/>
                  </a:lnTo>
                  <a:lnTo>
                    <a:pt x="267761" y="2680"/>
                  </a:lnTo>
                  <a:lnTo>
                    <a:pt x="287002" y="677"/>
                  </a:lnTo>
                  <a:lnTo>
                    <a:pt x="306587" y="0"/>
                  </a:lnTo>
                  <a:lnTo>
                    <a:pt x="356068" y="3996"/>
                  </a:lnTo>
                  <a:lnTo>
                    <a:pt x="403013" y="15566"/>
                  </a:lnTo>
                  <a:lnTo>
                    <a:pt x="446793" y="34084"/>
                  </a:lnTo>
                  <a:lnTo>
                    <a:pt x="486778" y="58924"/>
                  </a:lnTo>
                  <a:lnTo>
                    <a:pt x="522339" y="89457"/>
                  </a:lnTo>
                  <a:lnTo>
                    <a:pt x="552846" y="125058"/>
                  </a:lnTo>
                  <a:lnTo>
                    <a:pt x="577670" y="165100"/>
                  </a:lnTo>
                  <a:lnTo>
                    <a:pt x="596180" y="208956"/>
                  </a:lnTo>
                  <a:lnTo>
                    <a:pt x="607748" y="256000"/>
                  </a:lnTo>
                  <a:lnTo>
                    <a:pt x="611744" y="305604"/>
                  </a:lnTo>
                  <a:lnTo>
                    <a:pt x="607762" y="354963"/>
                  </a:lnTo>
                  <a:lnTo>
                    <a:pt x="596230" y="401811"/>
                  </a:lnTo>
                  <a:lnTo>
                    <a:pt x="577772" y="445516"/>
                  </a:lnTo>
                  <a:lnTo>
                    <a:pt x="570472" y="457288"/>
                  </a:lnTo>
                  <a:close/>
                </a:path>
                <a:path w="612140" h="610869">
                  <a:moveTo>
                    <a:pt x="307034" y="610314"/>
                  </a:moveTo>
                  <a:lnTo>
                    <a:pt x="268610" y="607703"/>
                  </a:lnTo>
                  <a:lnTo>
                    <a:pt x="231192" y="600331"/>
                  </a:lnTo>
                  <a:lnTo>
                    <a:pt x="184067" y="584342"/>
                  </a:lnTo>
                  <a:lnTo>
                    <a:pt x="140603" y="561338"/>
                  </a:lnTo>
                  <a:lnTo>
                    <a:pt x="101573" y="531981"/>
                  </a:lnTo>
                  <a:lnTo>
                    <a:pt x="67750" y="496938"/>
                  </a:lnTo>
                  <a:lnTo>
                    <a:pt x="39908" y="456871"/>
                  </a:lnTo>
                  <a:lnTo>
                    <a:pt x="18820" y="412445"/>
                  </a:lnTo>
                  <a:lnTo>
                    <a:pt x="5259" y="364324"/>
                  </a:lnTo>
                  <a:lnTo>
                    <a:pt x="0" y="313173"/>
                  </a:lnTo>
                  <a:lnTo>
                    <a:pt x="0" y="299256"/>
                  </a:lnTo>
                  <a:lnTo>
                    <a:pt x="8942" y="252362"/>
                  </a:lnTo>
                  <a:lnTo>
                    <a:pt x="30950" y="211465"/>
                  </a:lnTo>
                  <a:lnTo>
                    <a:pt x="63707" y="179107"/>
                  </a:lnTo>
                  <a:lnTo>
                    <a:pt x="104893" y="157828"/>
                  </a:lnTo>
                  <a:lnTo>
                    <a:pt x="152191" y="150170"/>
                  </a:lnTo>
                  <a:lnTo>
                    <a:pt x="172957" y="151817"/>
                  </a:lnTo>
                  <a:lnTo>
                    <a:pt x="193289" y="156426"/>
                  </a:lnTo>
                  <a:lnTo>
                    <a:pt x="212600" y="163505"/>
                  </a:lnTo>
                  <a:lnTo>
                    <a:pt x="230298" y="172559"/>
                  </a:lnTo>
                  <a:lnTo>
                    <a:pt x="199476" y="196726"/>
                  </a:lnTo>
                  <a:lnTo>
                    <a:pt x="175513" y="227619"/>
                  </a:lnTo>
                  <a:lnTo>
                    <a:pt x="159982" y="264131"/>
                  </a:lnTo>
                  <a:lnTo>
                    <a:pt x="154456" y="305157"/>
                  </a:lnTo>
                  <a:lnTo>
                    <a:pt x="159926" y="346311"/>
                  </a:lnTo>
                  <a:lnTo>
                    <a:pt x="175402" y="383040"/>
                  </a:lnTo>
                  <a:lnTo>
                    <a:pt x="199476" y="413981"/>
                  </a:lnTo>
                  <a:lnTo>
                    <a:pt x="230745" y="437769"/>
                  </a:lnTo>
                  <a:lnTo>
                    <a:pt x="267124" y="452457"/>
                  </a:lnTo>
                  <a:lnTo>
                    <a:pt x="307928" y="457288"/>
                  </a:lnTo>
                  <a:lnTo>
                    <a:pt x="570472" y="457288"/>
                  </a:lnTo>
                  <a:lnTo>
                    <a:pt x="553012" y="485444"/>
                  </a:lnTo>
                  <a:lnTo>
                    <a:pt x="522574" y="520965"/>
                  </a:lnTo>
                  <a:lnTo>
                    <a:pt x="487081" y="551444"/>
                  </a:lnTo>
                  <a:lnTo>
                    <a:pt x="447157" y="576251"/>
                  </a:lnTo>
                  <a:lnTo>
                    <a:pt x="403425" y="594753"/>
                  </a:lnTo>
                  <a:lnTo>
                    <a:pt x="356510" y="606318"/>
                  </a:lnTo>
                  <a:lnTo>
                    <a:pt x="307034" y="610314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1064" y="572791"/>
              <a:ext cx="609867" cy="60986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41801" y="572792"/>
              <a:ext cx="612156" cy="610314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06344" y="4831516"/>
            <a:ext cx="7105649" cy="323277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847972"/>
            <a:ext cx="3510915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80" b="1">
                <a:solidFill>
                  <a:srgbClr val="181818"/>
                </a:solidFill>
                <a:latin typeface="Tahoma"/>
                <a:cs typeface="Tahoma"/>
              </a:rPr>
              <a:t>Key</a:t>
            </a:r>
            <a:r>
              <a:rPr dirty="0" sz="4700" spc="-285" b="1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dirty="0" sz="4700" spc="-204" b="1">
                <a:solidFill>
                  <a:srgbClr val="181818"/>
                </a:solidFill>
                <a:latin typeface="Tahoma"/>
                <a:cs typeface="Tahoma"/>
              </a:rPr>
              <a:t>Insights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54068" y="2073662"/>
            <a:ext cx="9338310" cy="63792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35"/>
              </a:spcBef>
            </a:pPr>
            <a:r>
              <a:rPr dirty="0" sz="2800" spc="-85" b="1">
                <a:solidFill>
                  <a:srgbClr val="0F6761"/>
                </a:solidFill>
                <a:latin typeface="Tahoma"/>
                <a:cs typeface="Tahoma"/>
              </a:rPr>
              <a:t>High</a:t>
            </a:r>
            <a:r>
              <a:rPr dirty="0" sz="2800" spc="-114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2800" b="1">
                <a:solidFill>
                  <a:srgbClr val="0F6761"/>
                </a:solidFill>
                <a:latin typeface="Tahoma"/>
                <a:cs typeface="Tahoma"/>
              </a:rPr>
              <a:t>Call</a:t>
            </a:r>
            <a:r>
              <a:rPr dirty="0" sz="2800" spc="-114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2800" spc="-10" b="1">
                <a:solidFill>
                  <a:srgbClr val="0F6761"/>
                </a:solidFill>
                <a:latin typeface="Tahoma"/>
                <a:cs typeface="Tahoma"/>
              </a:rPr>
              <a:t>Volume</a:t>
            </a:r>
            <a:endParaRPr sz="2800">
              <a:latin typeface="Tahoma"/>
              <a:cs typeface="Tahoma"/>
            </a:endParaRPr>
          </a:p>
          <a:p>
            <a:pPr marL="690245" marR="1657350">
              <a:lnSpc>
                <a:spcPct val="125000"/>
              </a:lnSpc>
              <a:spcBef>
                <a:spcPts val="1820"/>
              </a:spcBef>
            </a:pP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A</a:t>
            </a:r>
            <a:r>
              <a:rPr dirty="0" sz="2150" spc="-1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total</a:t>
            </a:r>
            <a:r>
              <a:rPr dirty="0" sz="2150" spc="-114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of</a:t>
            </a:r>
            <a:r>
              <a:rPr dirty="0" sz="2150" spc="-114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5,000</a:t>
            </a:r>
            <a:r>
              <a:rPr dirty="0" sz="2150" spc="-1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calls</a:t>
            </a:r>
            <a:r>
              <a:rPr dirty="0" sz="2150" spc="-1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were</a:t>
            </a:r>
            <a:r>
              <a:rPr dirty="0" sz="2150" spc="-1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333332"/>
                </a:solidFill>
                <a:latin typeface="Verdana"/>
                <a:cs typeface="Verdana"/>
              </a:rPr>
              <a:t>handled,</a:t>
            </a:r>
            <a:r>
              <a:rPr dirty="0" sz="2150" spc="-114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85">
                <a:solidFill>
                  <a:srgbClr val="333332"/>
                </a:solidFill>
                <a:latin typeface="Verdana"/>
                <a:cs typeface="Verdana"/>
              </a:rPr>
              <a:t>with</a:t>
            </a:r>
            <a:r>
              <a:rPr dirty="0" sz="2150" spc="-1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4,054</a:t>
            </a:r>
            <a:r>
              <a:rPr dirty="0" sz="2150" spc="-1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calls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successfully</a:t>
            </a:r>
            <a:r>
              <a:rPr dirty="0" sz="2150" spc="-5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answered</a:t>
            </a:r>
            <a:r>
              <a:rPr dirty="0" sz="2150" spc="-5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60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2150" spc="-5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50">
                <a:solidFill>
                  <a:srgbClr val="333332"/>
                </a:solidFill>
                <a:latin typeface="Verdana"/>
                <a:cs typeface="Verdana"/>
              </a:rPr>
              <a:t>946</a:t>
            </a:r>
            <a:r>
              <a:rPr dirty="0" sz="2150" spc="-5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calls</a:t>
            </a:r>
            <a:r>
              <a:rPr dirty="0" sz="2150" spc="-5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rejected.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2150">
              <a:latin typeface="Verdana"/>
              <a:cs typeface="Verdana"/>
            </a:endParaRPr>
          </a:p>
          <a:p>
            <a:pPr marL="121285">
              <a:lnSpc>
                <a:spcPct val="100000"/>
              </a:lnSpc>
              <a:spcBef>
                <a:spcPts val="5"/>
              </a:spcBef>
            </a:pPr>
            <a:r>
              <a:rPr dirty="0" sz="2800" spc="-20" b="1">
                <a:solidFill>
                  <a:srgbClr val="0F6761"/>
                </a:solidFill>
                <a:latin typeface="Tahoma"/>
                <a:cs typeface="Tahoma"/>
              </a:rPr>
              <a:t>Agent</a:t>
            </a:r>
            <a:r>
              <a:rPr dirty="0" sz="2800" spc="-170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2800" spc="-10" b="1">
                <a:solidFill>
                  <a:srgbClr val="0F6761"/>
                </a:solidFill>
                <a:latin typeface="Tahoma"/>
                <a:cs typeface="Tahoma"/>
              </a:rPr>
              <a:t>Performance</a:t>
            </a:r>
            <a:endParaRPr sz="2800">
              <a:latin typeface="Tahoma"/>
              <a:cs typeface="Tahoma"/>
            </a:endParaRPr>
          </a:p>
          <a:p>
            <a:pPr marL="577215" marR="5080">
              <a:lnSpc>
                <a:spcPct val="125000"/>
              </a:lnSpc>
              <a:spcBef>
                <a:spcPts val="2039"/>
              </a:spcBef>
            </a:pPr>
            <a:r>
              <a:rPr dirty="0" sz="2150" spc="-140">
                <a:solidFill>
                  <a:srgbClr val="333332"/>
                </a:solidFill>
                <a:latin typeface="Verdana"/>
                <a:cs typeface="Verdana"/>
              </a:rPr>
              <a:t>Jim</a:t>
            </a:r>
            <a:r>
              <a:rPr dirty="0" sz="2150" spc="-1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30">
                <a:solidFill>
                  <a:srgbClr val="333332"/>
                </a:solidFill>
                <a:latin typeface="Verdana"/>
                <a:cs typeface="Verdana"/>
              </a:rPr>
              <a:t>handled</a:t>
            </a:r>
            <a:r>
              <a:rPr dirty="0" sz="2150" spc="-114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333332"/>
                </a:solidFill>
                <a:latin typeface="Verdana"/>
                <a:cs typeface="Verdana"/>
              </a:rPr>
              <a:t>the</a:t>
            </a:r>
            <a:r>
              <a:rPr dirty="0" sz="2150" spc="-114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most</a:t>
            </a:r>
            <a:r>
              <a:rPr dirty="0" sz="2150" spc="-11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calls</a:t>
            </a:r>
            <a:r>
              <a:rPr dirty="0" sz="2150" spc="-1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333332"/>
                </a:solidFill>
                <a:latin typeface="Verdana"/>
                <a:cs typeface="Verdana"/>
              </a:rPr>
              <a:t>(536</a:t>
            </a:r>
            <a:r>
              <a:rPr dirty="0" sz="2150" spc="-114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65">
                <a:solidFill>
                  <a:srgbClr val="333332"/>
                </a:solidFill>
                <a:latin typeface="Verdana"/>
                <a:cs typeface="Verdana"/>
              </a:rPr>
              <a:t>answered),</a:t>
            </a:r>
            <a:r>
              <a:rPr dirty="0" sz="2150" spc="-11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while</a:t>
            </a:r>
            <a:r>
              <a:rPr dirty="0" sz="2150" spc="-114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Stewart</a:t>
            </a:r>
            <a:r>
              <a:rPr dirty="0" sz="2150" spc="-11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60">
                <a:solidFill>
                  <a:srgbClr val="333332"/>
                </a:solidFill>
                <a:latin typeface="Verdana"/>
                <a:cs typeface="Verdana"/>
              </a:rPr>
              <a:t>had</a:t>
            </a:r>
            <a:r>
              <a:rPr dirty="0" sz="2150" spc="-1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the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fewest</a:t>
            </a:r>
            <a:r>
              <a:rPr dirty="0" sz="2150" spc="-3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answered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calls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(477).</a:t>
            </a:r>
            <a:endParaRPr sz="2150">
              <a:latin typeface="Verdana"/>
              <a:cs typeface="Verdana"/>
            </a:endParaRPr>
          </a:p>
          <a:p>
            <a:pPr marL="577215" marR="405765">
              <a:lnSpc>
                <a:spcPct val="125000"/>
              </a:lnSpc>
            </a:pPr>
            <a:r>
              <a:rPr dirty="0" sz="2150" spc="-30">
                <a:solidFill>
                  <a:srgbClr val="333332"/>
                </a:solidFill>
                <a:latin typeface="Verdana"/>
                <a:cs typeface="Verdana"/>
              </a:rPr>
              <a:t>Satisfaction</a:t>
            </a:r>
            <a:r>
              <a:rPr dirty="0" sz="2150" spc="-10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50">
                <a:solidFill>
                  <a:srgbClr val="333332"/>
                </a:solidFill>
                <a:latin typeface="Verdana"/>
                <a:cs typeface="Verdana"/>
              </a:rPr>
              <a:t>scores</a:t>
            </a:r>
            <a:r>
              <a:rPr dirty="0" sz="2150" spc="-10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across</a:t>
            </a:r>
            <a:r>
              <a:rPr dirty="0" sz="2150" spc="-10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agents</a:t>
            </a:r>
            <a:r>
              <a:rPr dirty="0" sz="2150" spc="-10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are</a:t>
            </a:r>
            <a:r>
              <a:rPr dirty="0" sz="2150" spc="-10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65">
                <a:solidFill>
                  <a:srgbClr val="333332"/>
                </a:solidFill>
                <a:latin typeface="Verdana"/>
                <a:cs typeface="Verdana"/>
              </a:rPr>
              <a:t>fairly</a:t>
            </a:r>
            <a:r>
              <a:rPr dirty="0" sz="2150" spc="-10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consistent,</a:t>
            </a:r>
            <a:r>
              <a:rPr dirty="0" sz="2150" spc="-10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85">
                <a:solidFill>
                  <a:srgbClr val="333332"/>
                </a:solidFill>
                <a:latin typeface="Verdana"/>
                <a:cs typeface="Verdana"/>
              </a:rPr>
              <a:t>with</a:t>
            </a:r>
            <a:r>
              <a:rPr dirty="0" sz="2150" spc="-10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an </a:t>
            </a:r>
            <a:r>
              <a:rPr dirty="0" sz="2150" spc="-35">
                <a:solidFill>
                  <a:srgbClr val="333332"/>
                </a:solidFill>
                <a:latin typeface="Verdana"/>
                <a:cs typeface="Verdana"/>
              </a:rPr>
              <a:t>average</a:t>
            </a:r>
            <a:r>
              <a:rPr dirty="0" sz="2150" spc="-1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333332"/>
                </a:solidFill>
                <a:latin typeface="Verdana"/>
                <a:cs typeface="Verdana"/>
              </a:rPr>
              <a:t>rating</a:t>
            </a:r>
            <a:r>
              <a:rPr dirty="0" sz="2150" spc="-12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of</a:t>
            </a:r>
            <a:r>
              <a:rPr dirty="0" sz="2150" spc="-114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4.7.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10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solidFill>
                  <a:srgbClr val="0F6761"/>
                </a:solidFill>
                <a:latin typeface="Tahoma"/>
                <a:cs typeface="Tahoma"/>
              </a:rPr>
              <a:t>Call</a:t>
            </a:r>
            <a:r>
              <a:rPr dirty="0" sz="2800" spc="-55" b="1">
                <a:solidFill>
                  <a:srgbClr val="0F6761"/>
                </a:solidFill>
                <a:latin typeface="Tahoma"/>
                <a:cs typeface="Tahoma"/>
              </a:rPr>
              <a:t> </a:t>
            </a:r>
            <a:r>
              <a:rPr dirty="0" sz="2800" spc="-10" b="1">
                <a:solidFill>
                  <a:srgbClr val="0F6761"/>
                </a:solidFill>
                <a:latin typeface="Tahoma"/>
                <a:cs typeface="Tahoma"/>
              </a:rPr>
              <a:t>Trends</a:t>
            </a:r>
            <a:endParaRPr sz="2800">
              <a:latin typeface="Tahoma"/>
              <a:cs typeface="Tahoma"/>
            </a:endParaRPr>
          </a:p>
          <a:p>
            <a:pPr marL="391795" marR="281305">
              <a:lnSpc>
                <a:spcPct val="125000"/>
              </a:lnSpc>
              <a:spcBef>
                <a:spcPts val="1600"/>
              </a:spcBef>
            </a:pPr>
            <a:r>
              <a:rPr dirty="0" sz="2250">
                <a:solidFill>
                  <a:srgbClr val="333332"/>
                </a:solidFill>
                <a:latin typeface="Verdana"/>
                <a:cs typeface="Verdana"/>
              </a:rPr>
              <a:t>Calls</a:t>
            </a:r>
            <a:r>
              <a:rPr dirty="0" sz="2250" spc="-8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333332"/>
                </a:solidFill>
                <a:latin typeface="Verdana"/>
                <a:cs typeface="Verdana"/>
              </a:rPr>
              <a:t>decreased</a:t>
            </a:r>
            <a:r>
              <a:rPr dirty="0" sz="2250" spc="-8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333332"/>
                </a:solidFill>
                <a:latin typeface="Verdana"/>
                <a:cs typeface="Verdana"/>
              </a:rPr>
              <a:t>steadily</a:t>
            </a:r>
            <a:r>
              <a:rPr dirty="0" sz="2250" spc="-8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60">
                <a:solidFill>
                  <a:srgbClr val="333332"/>
                </a:solidFill>
                <a:latin typeface="Verdana"/>
                <a:cs typeface="Verdana"/>
              </a:rPr>
              <a:t>from</a:t>
            </a:r>
            <a:r>
              <a:rPr dirty="0" sz="2250" spc="-8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120">
                <a:solidFill>
                  <a:srgbClr val="333332"/>
                </a:solidFill>
                <a:latin typeface="Verdana"/>
                <a:cs typeface="Verdana"/>
              </a:rPr>
              <a:t>January</a:t>
            </a:r>
            <a:r>
              <a:rPr dirty="0" sz="2250" spc="-8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210">
                <a:solidFill>
                  <a:srgbClr val="333332"/>
                </a:solidFill>
                <a:latin typeface="Verdana"/>
                <a:cs typeface="Verdana"/>
              </a:rPr>
              <a:t>(1,772)</a:t>
            </a:r>
            <a:r>
              <a:rPr dirty="0" sz="2250" spc="-8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333332"/>
                </a:solidFill>
                <a:latin typeface="Verdana"/>
                <a:cs typeface="Verdana"/>
              </a:rPr>
              <a:t>to</a:t>
            </a:r>
            <a:r>
              <a:rPr dirty="0" sz="2250" spc="-8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333332"/>
                </a:solidFill>
                <a:latin typeface="Verdana"/>
                <a:cs typeface="Verdana"/>
              </a:rPr>
              <a:t>March</a:t>
            </a:r>
            <a:r>
              <a:rPr dirty="0" sz="2250" spc="-8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195">
                <a:solidFill>
                  <a:srgbClr val="333332"/>
                </a:solidFill>
                <a:latin typeface="Verdana"/>
                <a:cs typeface="Verdana"/>
              </a:rPr>
              <a:t>(1,612), </a:t>
            </a:r>
            <a:r>
              <a:rPr dirty="0" sz="2250" spc="-50">
                <a:solidFill>
                  <a:srgbClr val="333332"/>
                </a:solidFill>
                <a:latin typeface="Verdana"/>
                <a:cs typeface="Verdana"/>
              </a:rPr>
              <a:t>indicating</a:t>
            </a:r>
            <a:r>
              <a:rPr dirty="0" sz="225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55">
                <a:solidFill>
                  <a:srgbClr val="333332"/>
                </a:solidFill>
                <a:latin typeface="Verdana"/>
                <a:cs typeface="Verdana"/>
              </a:rPr>
              <a:t>a</a:t>
            </a:r>
            <a:r>
              <a:rPr dirty="0" sz="225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333332"/>
                </a:solidFill>
                <a:latin typeface="Verdana"/>
                <a:cs typeface="Verdana"/>
              </a:rPr>
              <a:t>downward</a:t>
            </a:r>
            <a:r>
              <a:rPr dirty="0" sz="225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50">
                <a:solidFill>
                  <a:srgbClr val="333332"/>
                </a:solidFill>
                <a:latin typeface="Verdana"/>
                <a:cs typeface="Verdana"/>
              </a:rPr>
              <a:t>trend</a:t>
            </a:r>
            <a:r>
              <a:rPr dirty="0" sz="2250" spc="-125">
                <a:solidFill>
                  <a:srgbClr val="333332"/>
                </a:solidFill>
                <a:latin typeface="Verdana"/>
                <a:cs typeface="Verdana"/>
              </a:rPr>
              <a:t> in</a:t>
            </a:r>
            <a:r>
              <a:rPr dirty="0" sz="225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333332"/>
                </a:solidFill>
                <a:latin typeface="Verdana"/>
                <a:cs typeface="Verdana"/>
              </a:rPr>
              <a:t>call</a:t>
            </a:r>
            <a:r>
              <a:rPr dirty="0" sz="225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50">
                <a:solidFill>
                  <a:srgbClr val="333332"/>
                </a:solidFill>
                <a:latin typeface="Verdana"/>
                <a:cs typeface="Verdana"/>
              </a:rPr>
              <a:t>volume</a:t>
            </a:r>
            <a:r>
              <a:rPr dirty="0" sz="2250" spc="-1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50">
                <a:solidFill>
                  <a:srgbClr val="333332"/>
                </a:solidFill>
                <a:latin typeface="Verdana"/>
                <a:cs typeface="Verdana"/>
              </a:rPr>
              <a:t>over</a:t>
            </a:r>
            <a:r>
              <a:rPr dirty="0" sz="225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45">
                <a:solidFill>
                  <a:srgbClr val="333332"/>
                </a:solidFill>
                <a:latin typeface="Verdana"/>
                <a:cs typeface="Verdana"/>
              </a:rPr>
              <a:t>the</a:t>
            </a:r>
            <a:r>
              <a:rPr dirty="0" sz="2250" spc="-1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250" spc="-10">
                <a:solidFill>
                  <a:srgbClr val="333332"/>
                </a:solidFill>
                <a:latin typeface="Verdana"/>
                <a:cs typeface="Verdana"/>
              </a:rPr>
              <a:t>months.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535614" y="589982"/>
            <a:ext cx="2111375" cy="446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90">
                <a:solidFill>
                  <a:srgbClr val="035C61"/>
                </a:solidFill>
                <a:latin typeface="Verdana"/>
                <a:cs typeface="Verdana"/>
              </a:rPr>
              <a:t>AnalyticaLab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Dipanshu Gupta</dc:creator>
  <cp:keywords>DAGRF_B_hF8,BAElSfLP2mo</cp:keywords>
  <dc:title>White and Green Simple  Professional Business Project Presentation</dc:title>
  <dcterms:created xsi:type="dcterms:W3CDTF">2024-11-11T06:38:20Z</dcterms:created>
  <dcterms:modified xsi:type="dcterms:W3CDTF">2024-11-11T06:38:20Z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2024-11-11T00:00:00Z</vt:filetime>
  </property>
  <property fmtid="{D5CDD505-2E9C-101B-9397-08002B2CF9AE}" pid="5" name="Producer">
    <vt:lpwstr>Canva</vt:lpwstr>
  </property>
</Properties>
</file>