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367" r:id="rId5"/>
    <p:sldId id="368" r:id="rId6"/>
    <p:sldId id="369" r:id="rId7"/>
    <p:sldId id="370" r:id="rId8"/>
    <p:sldId id="372" r:id="rId9"/>
    <p:sldId id="373" r:id="rId10"/>
    <p:sldId id="375" r:id="rId11"/>
    <p:sldId id="378" r:id="rId12"/>
    <p:sldId id="376" r:id="rId13"/>
    <p:sldId id="377" r:id="rId14"/>
    <p:sldId id="348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88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52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7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3366"/>
    <a:srgbClr val="0000A8"/>
    <a:srgbClr val="0000FF"/>
    <a:srgbClr val="213163"/>
    <a:srgbClr val="001131"/>
    <a:srgbClr val="DDE8FF"/>
    <a:srgbClr val="851910"/>
    <a:srgbClr val="FF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CC2A3-F777-973D-29F7-77EF1141DA06}" v="2" dt="2025-03-06T11:58:56.607"/>
    <p1510:client id="{6557EB82-1558-AE3F-7E0D-AAC9B9CE4B3B}" v="1" dt="2025-03-06T11:59:18.225"/>
    <p1510:client id="{872A1299-E1F3-761C-C13E-89E8ECE9B4DF}" v="4" dt="2025-03-06T11:59:13.371"/>
    <p1510:client id="{9233048B-1672-480D-7AD3-ABAE0DE4C104}" v="3" dt="2025-03-06T11:59:10.480"/>
    <p1510:client id="{E11F5254-FE87-313C-9E29-BF8859EE2D8C}" v="1" dt="2025-03-06T11:58:57.595"/>
    <p1510:client id="{E89FAAED-DADD-ED09-10DB-E45B0B96FE15}" v="2" dt="2025-03-06T11:59:07.966"/>
    <p1510:client id="{EE678A40-2FF0-92BE-AE73-89C33537A156}" v="1" dt="2025-03-06T11:58:37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87" d="100"/>
          <a:sy n="87" d="100"/>
        </p:scale>
        <p:origin x="906" y="126"/>
      </p:cViewPr>
      <p:guideLst>
        <p:guide orient="horz" pos="588"/>
        <p:guide pos="144"/>
        <p:guide orient="horz" pos="8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4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1770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Font typeface="Arial" panose="020B0604020202020204" pitchFamily="34" charset="0"/>
              <a:buNone/>
              <a:tabLst>
                <a:tab pos="0" algn="l"/>
              </a:tabLst>
            </a:pPr>
            <a:endParaRPr lang="en-IN" b="0" dirty="0"/>
          </a:p>
        </p:txBody>
      </p:sp>
      <p:sp>
        <p:nvSpPr>
          <p:cNvPr id="38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9D2A155-03D1-406C-89CB-ED7F9F0CCA44}" type="slidenum">
              <a:rPr lang="en-IN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85314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81BF06D3-496D-4060-A653-877D7024FA53}" type="datetime1">
              <a:rPr lang="en-IN" smtClean="0"/>
              <a:t>11-03-2025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174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DCED223-EF63-605A-08B3-3B52963FC6A6}"/>
              </a:ext>
            </a:extLst>
          </p:cNvPr>
          <p:cNvSpPr/>
          <p:nvPr userDrawn="1"/>
        </p:nvSpPr>
        <p:spPr>
          <a:xfrm>
            <a:off x="1" y="-78892"/>
            <a:ext cx="7088224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dirty="0" err="1"/>
              <a:t>Xyz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055C93-3B68-7B2F-D1BC-57DBBDF9047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rcRect/>
          <a:stretch/>
        </p:blipFill>
        <p:spPr>
          <a:xfrm>
            <a:off x="7435308" y="29029"/>
            <a:ext cx="1245494" cy="4050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27CC02B-8BB1-0D1C-2198-59015B45F89B}"/>
              </a:ext>
            </a:extLst>
          </p:cNvPr>
          <p:cNvSpPr/>
          <p:nvPr userDrawn="1"/>
        </p:nvSpPr>
        <p:spPr>
          <a:xfrm>
            <a:off x="9027886" y="0"/>
            <a:ext cx="116114" cy="467289"/>
          </a:xfrm>
          <a:prstGeom prst="rect">
            <a:avLst/>
          </a:prstGeom>
          <a:solidFill>
            <a:srgbClr val="00B0F0"/>
          </a:solidFill>
          <a:ln>
            <a:noFill/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2" r:id="rId2"/>
    <p:sldLayoutId id="2147483653" r:id="rId3"/>
    <p:sldLayoutId id="2147483654" r:id="rId4"/>
    <p:sldLayoutId id="2147483668" r:id="rId5"/>
    <p:sldLayoutId id="2147483669" r:id="rId6"/>
    <p:sldLayoutId id="2147483670" r:id="rId7"/>
    <p:sldLayoutId id="2147483656" r:id="rId8"/>
    <p:sldLayoutId id="2147483657" r:id="rId9"/>
    <p:sldLayoutId id="2147483674" r:id="rId10"/>
    <p:sldLayoutId id="214748368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5EB3E8-4D66-E74C-AA85-D6FA3DDF1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-122464"/>
            <a:ext cx="9144000" cy="51435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BB721ED-22E4-6DB0-5857-C0300ED9B39A}"/>
              </a:ext>
            </a:extLst>
          </p:cNvPr>
          <p:cNvGrpSpPr/>
          <p:nvPr/>
        </p:nvGrpSpPr>
        <p:grpSpPr>
          <a:xfrm>
            <a:off x="1548293" y="397509"/>
            <a:ext cx="6047412" cy="601034"/>
            <a:chOff x="1567263" y="1495382"/>
            <a:chExt cx="6047412" cy="601034"/>
          </a:xfrm>
        </p:grpSpPr>
        <p:pic>
          <p:nvPicPr>
            <p:cNvPr id="8" name="Google Shape;110;p4" descr="A close up of a sign&#10;&#10;Description automatically generated">
              <a:extLst>
                <a:ext uri="{FF2B5EF4-FFF2-40B4-BE49-F238E27FC236}">
                  <a16:creationId xmlns:a16="http://schemas.microsoft.com/office/drawing/2014/main" id="{C5DCF4E0-0C65-1FEB-0A76-8E20240537A0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5974" y="1620847"/>
              <a:ext cx="1163978" cy="3891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54FDD9-FF0B-C2F3-8CBA-8430CF9EF2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52"/>
            <a:stretch/>
          </p:blipFill>
          <p:spPr>
            <a:xfrm>
              <a:off x="3675859" y="1608154"/>
              <a:ext cx="787775" cy="414497"/>
            </a:xfrm>
            <a:prstGeom prst="rect">
              <a:avLst/>
            </a:prstGeom>
          </p:spPr>
        </p:pic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703E3D-DC42-4972-13BC-75B3433F0AAC}"/>
                </a:ext>
              </a:extLst>
            </p:cNvPr>
            <p:cNvCxnSpPr>
              <a:cxnSpLocks/>
            </p:cNvCxnSpPr>
            <p:nvPr/>
          </p:nvCxnSpPr>
          <p:spPr>
            <a:xfrm>
              <a:off x="4609804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864786-7EB9-0435-2B7E-A519DAC0B2C3}"/>
                </a:ext>
              </a:extLst>
            </p:cNvPr>
            <p:cNvCxnSpPr>
              <a:cxnSpLocks/>
            </p:cNvCxnSpPr>
            <p:nvPr/>
          </p:nvCxnSpPr>
          <p:spPr>
            <a:xfrm>
              <a:off x="6066122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4C1401D8-FA66-1261-CD90-51590003DB53}"/>
                </a:ext>
              </a:extLst>
            </p:cNvPr>
            <p:cNvPicPr/>
            <p:nvPr/>
          </p:nvPicPr>
          <p:blipFill>
            <a:blip r:embed="rId6"/>
            <a:stretch/>
          </p:blipFill>
          <p:spPr>
            <a:xfrm>
              <a:off x="6212294" y="1633695"/>
              <a:ext cx="1402381" cy="363414"/>
            </a:xfrm>
            <a:prstGeom prst="rect">
              <a:avLst/>
            </a:prstGeom>
            <a:ln w="0">
              <a:noFill/>
            </a:ln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3B6D403-A251-4241-C8B1-03F239798137}"/>
                </a:ext>
              </a:extLst>
            </p:cNvPr>
            <p:cNvCxnSpPr>
              <a:cxnSpLocks/>
            </p:cNvCxnSpPr>
            <p:nvPr/>
          </p:nvCxnSpPr>
          <p:spPr>
            <a:xfrm>
              <a:off x="3529689" y="1534389"/>
              <a:ext cx="0" cy="56202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Picture 21" descr="A blue and black text&#10;&#10;Description automatically generated">
              <a:extLst>
                <a:ext uri="{FF2B5EF4-FFF2-40B4-BE49-F238E27FC236}">
                  <a16:creationId xmlns:a16="http://schemas.microsoft.com/office/drawing/2014/main" id="{7EE3A363-7C08-0337-B159-84F504E87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67263" y="1495382"/>
              <a:ext cx="1816256" cy="454064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FD0626E-7FFA-F384-1DF5-056574800B20}"/>
              </a:ext>
            </a:extLst>
          </p:cNvPr>
          <p:cNvSpPr txBox="1"/>
          <p:nvPr/>
        </p:nvSpPr>
        <p:spPr>
          <a:xfrm>
            <a:off x="1311965" y="1484318"/>
            <a:ext cx="652005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  <a:p>
            <a:pPr algn="ctr"/>
            <a:endParaRPr lang="en-US" dirty="0"/>
          </a:p>
          <a:p>
            <a:pPr algn="ctr"/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3F50A5-C30E-3AAC-0F5E-0EC872785212}"/>
              </a:ext>
            </a:extLst>
          </p:cNvPr>
          <p:cNvSpPr txBox="1"/>
          <p:nvPr/>
        </p:nvSpPr>
        <p:spPr>
          <a:xfrm>
            <a:off x="619219" y="2449286"/>
            <a:ext cx="3674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Dipanshu Dhage 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 Id: dipanshu9131@gmail.com</a:t>
            </a:r>
            <a:endParaRPr lang="en-IN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4928F2-34DE-F7C9-B3EF-BF7AE45B798A}"/>
              </a:ext>
            </a:extLst>
          </p:cNvPr>
          <p:cNvSpPr txBox="1"/>
          <p:nvPr/>
        </p:nvSpPr>
        <p:spPr>
          <a:xfrm>
            <a:off x="5408196" y="242326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Saomya Chawdary</a:t>
            </a:r>
          </a:p>
        </p:txBody>
      </p:sp>
    </p:spTree>
    <p:extLst>
      <p:ext uri="{BB962C8B-B14F-4D97-AF65-F5344CB8AC3E}">
        <p14:creationId xmlns:p14="http://schemas.microsoft.com/office/powerpoint/2010/main" val="2370717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826"/>
    </mc:Choice>
    <mc:Fallback xmlns="">
      <p:transition spd="slow" advTm="4182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10A2C-122D-B694-9544-674D5B7F3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5B8E5-0848-C735-C59D-1732197D2410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18B5D9C-904E-0CD1-3E67-0D7767238C70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B46E6-0F85-B593-E701-6850C3AFF242}"/>
              </a:ext>
            </a:extLst>
          </p:cNvPr>
          <p:cNvSpPr txBox="1"/>
          <p:nvPr/>
        </p:nvSpPr>
        <p:spPr>
          <a:xfrm>
            <a:off x="311150" y="948711"/>
            <a:ext cx="50210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Applicant Tracking Systems (ATS) to streamline HR workflows.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resume processing for global hiring and diverse applicant pools.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resume feedback system to help candidates improve their profiles.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bias detection algorithms for even fairer hiring practices.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interview scheduling and automated candidate engagement.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system scalability for large enterprise and government hiring needs.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person standing in front of a computer screen">
            <a:extLst>
              <a:ext uri="{FF2B5EF4-FFF2-40B4-BE49-F238E27FC236}">
                <a16:creationId xmlns:a16="http://schemas.microsoft.com/office/drawing/2014/main" id="{9F4A67D2-7C7A-C36A-CCFE-E39F8BCCB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980" y="889476"/>
            <a:ext cx="3416320" cy="341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27"/>
    </mc:Choice>
    <mc:Fallback xmlns="">
      <p:transition spd="slow" advTm="1782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2;g5fab984687_2_0">
            <a:extLst>
              <a:ext uri="{FF2B5EF4-FFF2-40B4-BE49-F238E27FC236}">
                <a16:creationId xmlns:a16="http://schemas.microsoft.com/office/drawing/2014/main" id="{AE76DA37-EEF4-E854-985B-BBFC06857B90}"/>
              </a:ext>
            </a:extLst>
          </p:cNvPr>
          <p:cNvSpPr txBox="1">
            <a:spLocks/>
          </p:cNvSpPr>
          <p:nvPr/>
        </p:nvSpPr>
        <p:spPr>
          <a:xfrm>
            <a:off x="3161462" y="2041411"/>
            <a:ext cx="2821075" cy="530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spcBef>
                <a:spcPts val="600"/>
              </a:spcBef>
            </a:pPr>
            <a:r>
              <a:rPr lang="en-US" sz="3000" b="1"/>
              <a:t>Thank you!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71D149-635D-AB26-2188-EDFB07FF534B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6BEB67A-4901-4973-7312-987286A39675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</p:spTree>
    <p:extLst>
      <p:ext uri="{BB962C8B-B14F-4D97-AF65-F5344CB8AC3E}">
        <p14:creationId xmlns:p14="http://schemas.microsoft.com/office/powerpoint/2010/main" val="188237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192"/>
    </mc:Choice>
    <mc:Fallback xmlns="">
      <p:transition spd="slow" advTm="21192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TextBox 1174">
            <a:extLst>
              <a:ext uri="{FF2B5EF4-FFF2-40B4-BE49-F238E27FC236}">
                <a16:creationId xmlns:a16="http://schemas.microsoft.com/office/drawing/2014/main" id="{927410B5-1C26-2D39-1160-ABCF2EAFC484}"/>
              </a:ext>
            </a:extLst>
          </p:cNvPr>
          <p:cNvSpPr txBox="1"/>
          <p:nvPr/>
        </p:nvSpPr>
        <p:spPr>
          <a:xfrm>
            <a:off x="366152" y="598433"/>
            <a:ext cx="462421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US" sz="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494DD5-904E-76E9-38C0-10A35CC5BDD0}"/>
              </a:ext>
            </a:extLst>
          </p:cNvPr>
          <p:cNvSpPr txBox="1"/>
          <p:nvPr/>
        </p:nvSpPr>
        <p:spPr>
          <a:xfrm>
            <a:off x="654158" y="1060098"/>
            <a:ext cx="6935087" cy="3331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Abstract of the Project</a:t>
            </a:r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Proposed Solution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Architecture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Live Demo of the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Embedded Video of Project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IN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15000"/>
              </a:lnSpc>
              <a:spcBef>
                <a:spcPts val="2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229100" algn="ctr"/>
              </a:tabLst>
            </a:pPr>
            <a:r>
              <a:rPr lang="en-US" sz="1800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4D5E42-EFF4-362D-439B-9EA48F4D1B9D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044CD4-EFA8-43E2-8717-E71DEBFAAA11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pic>
        <p:nvPicPr>
          <p:cNvPr id="6" name="Picture 5" descr="A group of people looking at a screen">
            <a:extLst>
              <a:ext uri="{FF2B5EF4-FFF2-40B4-BE49-F238E27FC236}">
                <a16:creationId xmlns:a16="http://schemas.microsoft.com/office/drawing/2014/main" id="{27074B42-6847-BAA6-0E1F-6232E33C7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68" y="829265"/>
            <a:ext cx="3701940" cy="37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0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71"/>
    </mc:Choice>
    <mc:Fallback xmlns="">
      <p:transition spd="slow" advTm="1287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78195-9B03-00E3-45B8-00FA8540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521" y="456253"/>
            <a:ext cx="5119617" cy="461665"/>
          </a:xfr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2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 </a:t>
            </a:r>
            <a:r>
              <a:rPr lang="en-US" sz="2400" b="1" dirty="0">
                <a:solidFill>
                  <a:srgbClr val="22336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Project</a:t>
            </a:r>
            <a:endParaRPr lang="en-IN" sz="2400" b="1" dirty="0">
              <a:solidFill>
                <a:srgbClr val="22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06D53C-B3C0-EE8B-0FAA-BDDE06886A4E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924953-A3FC-056B-6E42-7E9413123FEA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12F850-CF0D-2343-AC53-17F3D12EED64}"/>
              </a:ext>
            </a:extLst>
          </p:cNvPr>
          <p:cNvSpPr txBox="1"/>
          <p:nvPr/>
        </p:nvSpPr>
        <p:spPr>
          <a:xfrm>
            <a:off x="341523" y="872914"/>
            <a:ext cx="872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automates resume screening using Artificial Intelligence (AI) and Natural Language Processing (NLP) to improve efficiency, accuracy, and fairness in hiring.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8F569C-B222-0831-3E56-50839DD2343C}"/>
              </a:ext>
            </a:extLst>
          </p:cNvPr>
          <p:cNvSpPr txBox="1">
            <a:spLocks/>
          </p:cNvSpPr>
          <p:nvPr/>
        </p:nvSpPr>
        <p:spPr>
          <a:xfrm>
            <a:off x="341523" y="1521859"/>
            <a:ext cx="3635566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Challenges in Traditional Hiring: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726D3-201D-0FE4-F1F9-7F42B50FC027}"/>
              </a:ext>
            </a:extLst>
          </p:cNvPr>
          <p:cNvSpPr txBox="1"/>
          <p:nvPr/>
        </p:nvSpPr>
        <p:spPr>
          <a:xfrm>
            <a:off x="341522" y="1830471"/>
            <a:ext cx="872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resume screening is time-consuming and biased.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Qualified candidates are often overlooked.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workload for recruiters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B4C8232-7B65-BE86-128F-0995CD73EC14}"/>
              </a:ext>
            </a:extLst>
          </p:cNvPr>
          <p:cNvSpPr txBox="1">
            <a:spLocks/>
          </p:cNvSpPr>
          <p:nvPr/>
        </p:nvSpPr>
        <p:spPr>
          <a:xfrm>
            <a:off x="341523" y="2600324"/>
            <a:ext cx="30076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Proposed Solution: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FC9469-C882-D3A7-995C-85C08AC4693D}"/>
              </a:ext>
            </a:extLst>
          </p:cNvPr>
          <p:cNvSpPr txBox="1"/>
          <p:nvPr/>
        </p:nvSpPr>
        <p:spPr>
          <a:xfrm>
            <a:off x="341522" y="2919517"/>
            <a:ext cx="872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OCR &amp; NLP to extract key details from resumes.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resumes with job descriptions using AI-based ranking.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bias detection to Ensure fair selection.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589B99B-53B0-8F41-F7E2-9636A060583B}"/>
              </a:ext>
            </a:extLst>
          </p:cNvPr>
          <p:cNvSpPr txBox="1">
            <a:spLocks/>
          </p:cNvSpPr>
          <p:nvPr/>
        </p:nvSpPr>
        <p:spPr>
          <a:xfrm>
            <a:off x="341523" y="3640850"/>
            <a:ext cx="30076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3] Key Benefits: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E51C3-DAF3-4A3B-B100-F09CDE81EFF6}"/>
              </a:ext>
            </a:extLst>
          </p:cNvPr>
          <p:cNvSpPr txBox="1"/>
          <p:nvPr/>
        </p:nvSpPr>
        <p:spPr>
          <a:xfrm>
            <a:off x="341521" y="3974202"/>
            <a:ext cx="55965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hiring time by 50%.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accuracy &amp; fairness in candidate ranking.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&amp; adaptable for corporate, staffing agencies &amp; government hiring.</a:t>
            </a:r>
          </a:p>
        </p:txBody>
      </p:sp>
      <p:pic>
        <p:nvPicPr>
          <p:cNvPr id="13" name="Picture 12" descr="A person standing in front of a large screen">
            <a:extLst>
              <a:ext uri="{FF2B5EF4-FFF2-40B4-BE49-F238E27FC236}">
                <a16:creationId xmlns:a16="http://schemas.microsoft.com/office/drawing/2014/main" id="{E91F6496-2422-81C6-3F07-30AFBAB3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3679" y="1521859"/>
            <a:ext cx="3029171" cy="3029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1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695"/>
    </mc:Choice>
    <mc:Fallback xmlns="">
      <p:transition spd="slow" advTm="5669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E813-CB30-52BE-482F-A822E8D42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2861708" cy="419199"/>
          </a:xfrm>
        </p:spPr>
        <p:txBody>
          <a:bodyPr/>
          <a:lstStyle/>
          <a:p>
            <a:r>
              <a:rPr lang="en-US" sz="2400" b="1" dirty="0">
                <a:solidFill>
                  <a:srgbClr val="22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2400" b="1" dirty="0">
              <a:solidFill>
                <a:srgbClr val="22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BDC09-FA5A-DA05-42C4-F1E9A64680F9}"/>
              </a:ext>
            </a:extLst>
          </p:cNvPr>
          <p:cNvSpPr txBox="1"/>
          <p:nvPr/>
        </p:nvSpPr>
        <p:spPr>
          <a:xfrm>
            <a:off x="311150" y="963164"/>
            <a:ext cx="4073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 Challenges in Traditional Hiring: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7088BE-B178-C7F4-6372-E0FDD9A22978}"/>
              </a:ext>
            </a:extLst>
          </p:cNvPr>
          <p:cNvSpPr txBox="1"/>
          <p:nvPr/>
        </p:nvSpPr>
        <p:spPr>
          <a:xfrm>
            <a:off x="311147" y="1337634"/>
            <a:ext cx="51201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resume screening is time-consuming and inefficient.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chances of bias in candidate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Qualified candidates are often overlooked due to human errors.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HR teams struggle to process large volumes of resumes efficiently.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DFA513-E877-E4B9-8A31-40FD1A431B80}"/>
              </a:ext>
            </a:extLst>
          </p:cNvPr>
          <p:cNvSpPr txBox="1"/>
          <p:nvPr/>
        </p:nvSpPr>
        <p:spPr>
          <a:xfrm>
            <a:off x="311148" y="3175067"/>
            <a:ext cx="3610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2] Need for an AI-Powered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D75D5C-F713-E0E6-361F-A75525FFD4A9}"/>
              </a:ext>
            </a:extLst>
          </p:cNvPr>
          <p:cNvSpPr txBox="1"/>
          <p:nvPr/>
        </p:nvSpPr>
        <p:spPr>
          <a:xfrm>
            <a:off x="311149" y="3550596"/>
            <a:ext cx="491084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resume screening to reduce hiring time by 50%.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accuracy and fairness in candidate selection.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unbiased, data-driven hiring decisions.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83545-B70F-E06D-B8E8-7FFB64F74267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7D8842-62A6-7EC2-DCD0-9B4ED2F1CDAF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pic>
        <p:nvPicPr>
          <p:cNvPr id="12" name="Picture 11" descr="A person sitting at a desk with a stack of papers and a clock">
            <a:extLst>
              <a:ext uri="{FF2B5EF4-FFF2-40B4-BE49-F238E27FC236}">
                <a16:creationId xmlns:a16="http://schemas.microsoft.com/office/drawing/2014/main" id="{790155BF-A80E-D848-C765-94C3FF1E5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97" y="879536"/>
            <a:ext cx="3765359" cy="3765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69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5561"/>
    </mc:Choice>
    <mc:Fallback xmlns="">
      <p:transition spd="slow" advTm="7556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745DE-B712-F06B-67FA-D3D7D6FB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69938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2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sz="2400" b="1" dirty="0">
              <a:solidFill>
                <a:srgbClr val="2233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C68F7B-C575-98CB-93F7-FEB2C7CEBE7E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0E1F3D-0FCA-8A73-1283-A6659B9EBAC5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0C0383-66D3-C168-87ED-6B2C257B0DD8}"/>
              </a:ext>
            </a:extLst>
          </p:cNvPr>
          <p:cNvSpPr txBox="1"/>
          <p:nvPr/>
        </p:nvSpPr>
        <p:spPr>
          <a:xfrm>
            <a:off x="311147" y="867941"/>
            <a:ext cx="8725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 Powered Resume Ranking System automates resume screening using AI &amp; NLP, reducing manual effort and improving hiring efficiency.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B896B55-E708-7399-CD42-DFDE67BB2BE5}"/>
              </a:ext>
            </a:extLst>
          </p:cNvPr>
          <p:cNvSpPr txBox="1">
            <a:spLocks/>
          </p:cNvSpPr>
          <p:nvPr/>
        </p:nvSpPr>
        <p:spPr>
          <a:xfrm>
            <a:off x="311147" y="1528584"/>
            <a:ext cx="30076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 How It Works: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ADC88-0FBF-CFC1-9674-99038C4C3FD9}"/>
              </a:ext>
            </a:extLst>
          </p:cNvPr>
          <p:cNvSpPr txBox="1"/>
          <p:nvPr/>
        </p:nvSpPr>
        <p:spPr>
          <a:xfrm>
            <a:off x="311147" y="1850719"/>
            <a:ext cx="8725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resume text using OCR &amp; NLP (PDF/Image).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skills, experience, and education using AI.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resumes with job descriptions using BERT-based ranking.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bias to ensure fair and unbiased selection.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871299F-9020-3A6B-DF94-AA812D968BAB}"/>
              </a:ext>
            </a:extLst>
          </p:cNvPr>
          <p:cNvSpPr txBox="1">
            <a:spLocks/>
          </p:cNvSpPr>
          <p:nvPr/>
        </p:nvSpPr>
        <p:spPr>
          <a:xfrm>
            <a:off x="341523" y="2864275"/>
            <a:ext cx="3007605" cy="338554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2] Proposed Solution:</a:t>
            </a:r>
            <a:endParaRPr lang="en-IN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E04222-DC01-D0A4-2CC3-CB04CD1D47D1}"/>
              </a:ext>
            </a:extLst>
          </p:cNvPr>
          <p:cNvSpPr txBox="1"/>
          <p:nvPr/>
        </p:nvSpPr>
        <p:spPr>
          <a:xfrm>
            <a:off x="311147" y="3262278"/>
            <a:ext cx="8725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hiring time by 50%.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accuracy in candidate-job matching.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 fair and efficient recruitment process.</a:t>
            </a:r>
          </a:p>
        </p:txBody>
      </p:sp>
      <p:pic>
        <p:nvPicPr>
          <p:cNvPr id="11" name="Picture 10" descr="A person sitting at a computer">
            <a:extLst>
              <a:ext uri="{FF2B5EF4-FFF2-40B4-BE49-F238E27FC236}">
                <a16:creationId xmlns:a16="http://schemas.microsoft.com/office/drawing/2014/main" id="{C38F8CC4-8415-8CF5-7B60-42752439F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2557" y="1304315"/>
            <a:ext cx="3119920" cy="31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0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850"/>
    </mc:Choice>
    <mc:Fallback xmlns="">
      <p:transition spd="slow" advTm="7785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4">
            <a:extLst>
              <a:ext uri="{FF2B5EF4-FFF2-40B4-BE49-F238E27FC236}">
                <a16:creationId xmlns:a16="http://schemas.microsoft.com/office/drawing/2014/main" id="{6AB8DAF2-B141-0C0D-4015-6BE8A25CF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150" y="444500"/>
            <a:ext cx="323762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22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445E6-428A-8872-FE27-1963B814A06A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FFDF31F-4F63-3904-2B19-11BCC347AA54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903420-9E28-AF60-D62F-A81FDBEEFFA8}"/>
              </a:ext>
            </a:extLst>
          </p:cNvPr>
          <p:cNvSpPr/>
          <p:nvPr/>
        </p:nvSpPr>
        <p:spPr>
          <a:xfrm>
            <a:off x="528810" y="1586429"/>
            <a:ext cx="1828800" cy="2577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8897595-BAED-A067-2353-BD176A37BF53}"/>
              </a:ext>
            </a:extLst>
          </p:cNvPr>
          <p:cNvSpPr/>
          <p:nvPr/>
        </p:nvSpPr>
        <p:spPr>
          <a:xfrm>
            <a:off x="3657600" y="1586428"/>
            <a:ext cx="1828800" cy="2577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E339A-B023-5FD3-8378-2D5A4E54238E}"/>
              </a:ext>
            </a:extLst>
          </p:cNvPr>
          <p:cNvSpPr/>
          <p:nvPr/>
        </p:nvSpPr>
        <p:spPr>
          <a:xfrm>
            <a:off x="6786390" y="1586428"/>
            <a:ext cx="1828800" cy="257794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1DD75E02-9434-0983-A63D-D018C153F67B}"/>
              </a:ext>
            </a:extLst>
          </p:cNvPr>
          <p:cNvSpPr txBox="1">
            <a:spLocks/>
          </p:cNvSpPr>
          <p:nvPr/>
        </p:nvSpPr>
        <p:spPr>
          <a:xfrm>
            <a:off x="419980" y="1037102"/>
            <a:ext cx="204646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D86C1FFD-41CB-EEEF-86EA-752B4E6E593A}"/>
              </a:ext>
            </a:extLst>
          </p:cNvPr>
          <p:cNvSpPr txBox="1">
            <a:spLocks/>
          </p:cNvSpPr>
          <p:nvPr/>
        </p:nvSpPr>
        <p:spPr>
          <a:xfrm>
            <a:off x="3548770" y="1038270"/>
            <a:ext cx="204646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B298632-0764-E470-9BB7-A12E76C9F1C3}"/>
              </a:ext>
            </a:extLst>
          </p:cNvPr>
          <p:cNvSpPr txBox="1">
            <a:spLocks/>
          </p:cNvSpPr>
          <p:nvPr/>
        </p:nvSpPr>
        <p:spPr>
          <a:xfrm>
            <a:off x="6677560" y="1037102"/>
            <a:ext cx="2046460" cy="523220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673D25-D591-B795-832D-B6D7E65F6B80}"/>
              </a:ext>
            </a:extLst>
          </p:cNvPr>
          <p:cNvSpPr txBox="1"/>
          <p:nvPr/>
        </p:nvSpPr>
        <p:spPr>
          <a:xfrm>
            <a:off x="683046" y="1839817"/>
            <a:ext cx="1531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(Uploaded by users)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 (Entered for comparison)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CF8E4A-3CD0-89D9-3DAE-46AB79111A77}"/>
              </a:ext>
            </a:extLst>
          </p:cNvPr>
          <p:cNvSpPr txBox="1"/>
          <p:nvPr/>
        </p:nvSpPr>
        <p:spPr>
          <a:xfrm>
            <a:off x="3806328" y="1756788"/>
            <a:ext cx="153134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Extraction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 (BERT-based)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 Detection Module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58478-7ADA-E4EE-F101-137B9BCA2A13}"/>
              </a:ext>
            </a:extLst>
          </p:cNvPr>
          <p:cNvSpPr txBox="1"/>
          <p:nvPr/>
        </p:nvSpPr>
        <p:spPr>
          <a:xfrm>
            <a:off x="6935118" y="1839817"/>
            <a:ext cx="15313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resumes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 &amp; Bias Analysis Report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Shortlist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B4FEEAB-6D4F-BE62-E926-BAA881F5952E}"/>
              </a:ext>
            </a:extLst>
          </p:cNvPr>
          <p:cNvSpPr/>
          <p:nvPr/>
        </p:nvSpPr>
        <p:spPr>
          <a:xfrm>
            <a:off x="2624769" y="2571750"/>
            <a:ext cx="765672" cy="3859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F7322B6-9B3D-DFDA-D126-AB14635B3D02}"/>
              </a:ext>
            </a:extLst>
          </p:cNvPr>
          <p:cNvSpPr/>
          <p:nvPr/>
        </p:nvSpPr>
        <p:spPr>
          <a:xfrm>
            <a:off x="5753559" y="2571750"/>
            <a:ext cx="765672" cy="38599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6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175"/>
    </mc:Choice>
    <mc:Fallback xmlns="">
      <p:transition spd="slow" advTm="8017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6545A-A71E-998F-6939-7CE2A3612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Demo of Project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B34D0B-F993-9F07-ADC4-EC4E442D34DC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64A6B0-525C-CDC8-E23D-2607F9376B4A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</p:spTree>
    <p:extLst>
      <p:ext uri="{BB962C8B-B14F-4D97-AF65-F5344CB8AC3E}">
        <p14:creationId xmlns:p14="http://schemas.microsoft.com/office/powerpoint/2010/main" val="197968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586"/>
    </mc:Choice>
    <mc:Fallback xmlns="">
      <p:transition spd="slow" advTm="9758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6A9F3CC-AB4B-D6F1-9346-AC2BB94FA663}"/>
              </a:ext>
            </a:extLst>
          </p:cNvPr>
          <p:cNvSpPr txBox="1">
            <a:spLocks/>
          </p:cNvSpPr>
          <p:nvPr/>
        </p:nvSpPr>
        <p:spPr>
          <a:xfrm>
            <a:off x="309740" y="375246"/>
            <a:ext cx="8520600" cy="461665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Video of Project Demo</a:t>
            </a:r>
            <a:endParaRPr lang="en-IN" sz="24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E7804-42D9-BDF0-A031-F9738C939AAC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46E8FEA-B0A3-8BF1-AD76-C3F90A53EC60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14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791"/>
    </mc:Choice>
    <mc:Fallback xmlns="">
      <p:transition spd="slow" advTm="57791"/>
    </mc:Fallback>
  </mc:AlternateContent>
  <p:extLst>
    <p:ext uri="{E180D4A7-C9FB-4DFB-919C-405C955672EB}">
      <p14:showEvtLst xmlns:p14="http://schemas.microsoft.com/office/powerpoint/2010/main">
        <p14:playEvt time="56865" objId="2"/>
        <p14:stopEvt time="57791" objId="2"/>
      </p14:showEvt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0F4B-9803-CB1B-02A8-FB5D111C9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445025"/>
            <a:ext cx="8520600" cy="461665"/>
          </a:xfr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4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859EC2-BD6C-941E-CA3A-DFA392317D28}"/>
              </a:ext>
            </a:extLst>
          </p:cNvPr>
          <p:cNvSpPr/>
          <p:nvPr/>
        </p:nvSpPr>
        <p:spPr>
          <a:xfrm>
            <a:off x="0" y="0"/>
            <a:ext cx="683046" cy="340308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9DCF581-E92D-F764-2D97-A6D8D1182E7C}"/>
              </a:ext>
            </a:extLst>
          </p:cNvPr>
          <p:cNvSpPr txBox="1">
            <a:spLocks/>
          </p:cNvSpPr>
          <p:nvPr/>
        </p:nvSpPr>
        <p:spPr>
          <a:xfrm>
            <a:off x="311150" y="-66934"/>
            <a:ext cx="3509025" cy="4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95DC54-59FA-265C-CE0B-11B0953A74BC}"/>
              </a:ext>
            </a:extLst>
          </p:cNvPr>
          <p:cNvSpPr txBox="1"/>
          <p:nvPr/>
        </p:nvSpPr>
        <p:spPr>
          <a:xfrm>
            <a:off x="311150" y="948711"/>
            <a:ext cx="524135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Resume Ranking System enhances hiring efficiency by automating resume screening using AI &amp;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hiring time by 50% while ensuring accurate and fair candidate selection.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bias through AI-driven diversity and fairness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candidate-job matching with BERT-based ranking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corporate hiring, staffing agencies, and government recruitment.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different stages of a job">
            <a:extLst>
              <a:ext uri="{FF2B5EF4-FFF2-40B4-BE49-F238E27FC236}">
                <a16:creationId xmlns:a16="http://schemas.microsoft.com/office/drawing/2014/main" id="{575190F3-33CD-3D72-864C-4B4199D3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837" y="614574"/>
            <a:ext cx="3777966" cy="3777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84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15"/>
    </mc:Choice>
    <mc:Fallback xmlns="">
      <p:transition spd="slow" advTm="321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6.8"/>
</p:tagLst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4eeb56d-118c-48c3-937f-7f05817f737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921E1C5FD398A4287C0920180B68150" ma:contentTypeVersion="18" ma:contentTypeDescription="Create a new document." ma:contentTypeScope="" ma:versionID="26704334229d571494ec08df731579b2">
  <xsd:schema xmlns:xsd="http://www.w3.org/2001/XMLSchema" xmlns:xs="http://www.w3.org/2001/XMLSchema" xmlns:p="http://schemas.microsoft.com/office/2006/metadata/properties" xmlns:ns3="94eeb56d-118c-48c3-937f-7f05817f7373" xmlns:ns4="fe56e3b0-34a1-4d6f-a501-a0b2b7006a18" targetNamespace="http://schemas.microsoft.com/office/2006/metadata/properties" ma:root="true" ma:fieldsID="646583e16dee9c97f40ce908d27133ed" ns3:_="" ns4:_="">
    <xsd:import namespace="94eeb56d-118c-48c3-937f-7f05817f7373"/>
    <xsd:import namespace="fe56e3b0-34a1-4d6f-a501-a0b2b7006a1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eeb56d-118c-48c3-937f-7f05817f73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56e3b0-34a1-4d6f-a501-a0b2b7006a1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http://purl.org/dc/terms/"/>
    <ds:schemaRef ds:uri="fe56e3b0-34a1-4d6f-a501-a0b2b7006a18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94eeb56d-118c-48c3-937f-7f05817f7373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82B6CD32-2537-46E7-8CC3-A58D44622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4eeb56d-118c-48c3-937f-7f05817f7373"/>
    <ds:schemaRef ds:uri="fe56e3b0-34a1-4d6f-a501-a0b2b7006a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463</TotalTime>
  <Words>563</Words>
  <Application>Microsoft Office PowerPoint</Application>
  <PresentationFormat>On-screen Show (16:9)</PresentationFormat>
  <Paragraphs>101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Simple Light</vt:lpstr>
      <vt:lpstr>PowerPoint Presentation</vt:lpstr>
      <vt:lpstr>PowerPoint Presentation</vt:lpstr>
      <vt:lpstr>Abstract Of The Project</vt:lpstr>
      <vt:lpstr>Problem Statement</vt:lpstr>
      <vt:lpstr>Proposed Solution</vt:lpstr>
      <vt:lpstr>System Architecture</vt:lpstr>
      <vt:lpstr>Live Demo of Project</vt:lpstr>
      <vt:lpstr>PowerPoint Presentation</vt:lpstr>
      <vt:lpstr>Conclusion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Srajal Pawar</cp:lastModifiedBy>
  <cp:revision>20</cp:revision>
  <dcterms:modified xsi:type="dcterms:W3CDTF">2025-03-11T20:36:10Z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0x0101009921E1C5FD398A4287C0920180B68150</vt:lpwstr>
  </property>
  <property fmtid="{D5CDD505-2E9C-101B-9397-08002B2CF9AE}" pid="3" name="MSIP_Label_defa4170-0d19-0005-0004-bc88714345d2_Enabled">
    <vt:lpwstr>true</vt:lpwstr>
  </property>
  <property fmtid="{D5CDD505-2E9C-101B-9397-08002B2CF9AE}" pid="4" name="MSIP_Label_defa4170-0d19-0005-0004-bc88714345d2_SetDate">
    <vt:lpwstr>2023-07-11T03:09:09Z</vt:lpwstr>
  </property>
  <property fmtid="{D5CDD505-2E9C-101B-9397-08002B2CF9AE}" pid="5" name="MSIP_Label_defa4170-0d19-0005-0004-bc88714345d2_Method">
    <vt:lpwstr>Standard</vt:lpwstr>
  </property>
  <property fmtid="{D5CDD505-2E9C-101B-9397-08002B2CF9AE}" pid="6" name="MSIP_Label_defa4170-0d19-0005-0004-bc88714345d2_Name">
    <vt:lpwstr>defa4170-0d19-0005-0004-bc88714345d2</vt:lpwstr>
  </property>
  <property fmtid="{D5CDD505-2E9C-101B-9397-08002B2CF9AE}" pid="7" name="MSIP_Label_defa4170-0d19-0005-0004-bc88714345d2_SiteId">
    <vt:lpwstr>698b2528-286a-444d-a68d-b8bbb1f69870</vt:lpwstr>
  </property>
  <property fmtid="{D5CDD505-2E9C-101B-9397-08002B2CF9AE}" pid="8" name="MSIP_Label_defa4170-0d19-0005-0004-bc88714345d2_ActionId">
    <vt:lpwstr>9e872e44-4725-4b90-87d6-01f911260b79</vt:lpwstr>
  </property>
  <property fmtid="{D5CDD505-2E9C-101B-9397-08002B2CF9AE}" pid="9" name="MSIP_Label_defa4170-0d19-0005-0004-bc88714345d2_ContentBits">
    <vt:lpwstr>0</vt:lpwstr>
  </property>
</Properties>
</file>