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515" userDrawn="1">
          <p15:clr>
            <a:srgbClr val="A4A3A4"/>
          </p15:clr>
        </p15:guide>
        <p15:guide id="3" orient="horz" pos="2793">
          <p15:clr>
            <a:srgbClr val="A4A3A4"/>
          </p15:clr>
        </p15:guide>
        <p15:guide id="4" pos="97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26" autoAdjust="0"/>
  </p:normalViewPr>
  <p:slideViewPr>
    <p:cSldViewPr snapToGrid="0">
      <p:cViewPr>
        <p:scale>
          <a:sx n="33" d="100"/>
          <a:sy n="33" d="100"/>
        </p:scale>
        <p:origin x="376" y="-5340"/>
      </p:cViewPr>
      <p:guideLst>
        <p:guide orient="horz" pos="8515"/>
        <p:guide orient="horz" pos="2793"/>
        <p:guide pos="971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253999" y="6703898"/>
            <a:ext cx="15171739" cy="36099865"/>
          </a:xfrm>
          <a:custGeom>
            <a:avLst/>
            <a:gdLst>
              <a:gd name="connsiteX0" fmla="*/ 0 w 14058900"/>
              <a:gd name="connsiteY0" fmla="*/ 831725 h 35567007"/>
              <a:gd name="connsiteX1" fmla="*/ 831725 w 14058900"/>
              <a:gd name="connsiteY1" fmla="*/ 0 h 35567007"/>
              <a:gd name="connsiteX2" fmla="*/ 13227175 w 14058900"/>
              <a:gd name="connsiteY2" fmla="*/ 0 h 35567007"/>
              <a:gd name="connsiteX3" fmla="*/ 14058900 w 14058900"/>
              <a:gd name="connsiteY3" fmla="*/ 831725 h 35567007"/>
              <a:gd name="connsiteX4" fmla="*/ 14058900 w 14058900"/>
              <a:gd name="connsiteY4" fmla="*/ 34735282 h 35567007"/>
              <a:gd name="connsiteX5" fmla="*/ 13227175 w 14058900"/>
              <a:gd name="connsiteY5" fmla="*/ 35567007 h 35567007"/>
              <a:gd name="connsiteX6" fmla="*/ 831725 w 14058900"/>
              <a:gd name="connsiteY6" fmla="*/ 35567007 h 35567007"/>
              <a:gd name="connsiteX7" fmla="*/ 0 w 14058900"/>
              <a:gd name="connsiteY7" fmla="*/ 34735282 h 35567007"/>
              <a:gd name="connsiteX8" fmla="*/ 0 w 14058900"/>
              <a:gd name="connsiteY8" fmla="*/ 831725 h 35567007"/>
              <a:gd name="connsiteX0" fmla="*/ 0 w 14058900"/>
              <a:gd name="connsiteY0" fmla="*/ 831725 h 35567007"/>
              <a:gd name="connsiteX1" fmla="*/ 831725 w 14058900"/>
              <a:gd name="connsiteY1" fmla="*/ 0 h 35567007"/>
              <a:gd name="connsiteX2" fmla="*/ 13227175 w 14058900"/>
              <a:gd name="connsiteY2" fmla="*/ 0 h 35567007"/>
              <a:gd name="connsiteX3" fmla="*/ 13957300 w 14058900"/>
              <a:gd name="connsiteY3" fmla="*/ 831725 h 35567007"/>
              <a:gd name="connsiteX4" fmla="*/ 14058900 w 14058900"/>
              <a:gd name="connsiteY4" fmla="*/ 34735282 h 35567007"/>
              <a:gd name="connsiteX5" fmla="*/ 13227175 w 14058900"/>
              <a:gd name="connsiteY5" fmla="*/ 35567007 h 35567007"/>
              <a:gd name="connsiteX6" fmla="*/ 831725 w 14058900"/>
              <a:gd name="connsiteY6" fmla="*/ 35567007 h 35567007"/>
              <a:gd name="connsiteX7" fmla="*/ 0 w 14058900"/>
              <a:gd name="connsiteY7" fmla="*/ 34735282 h 35567007"/>
              <a:gd name="connsiteX8" fmla="*/ 0 w 14058900"/>
              <a:gd name="connsiteY8" fmla="*/ 831725 h 35567007"/>
              <a:gd name="connsiteX0" fmla="*/ 0 w 14058900"/>
              <a:gd name="connsiteY0" fmla="*/ 831725 h 35567007"/>
              <a:gd name="connsiteX1" fmla="*/ 831725 w 14058900"/>
              <a:gd name="connsiteY1" fmla="*/ 0 h 35567007"/>
              <a:gd name="connsiteX2" fmla="*/ 13227175 w 14058900"/>
              <a:gd name="connsiteY2" fmla="*/ 0 h 35567007"/>
              <a:gd name="connsiteX3" fmla="*/ 13957300 w 14058900"/>
              <a:gd name="connsiteY3" fmla="*/ 857125 h 35567007"/>
              <a:gd name="connsiteX4" fmla="*/ 14058900 w 14058900"/>
              <a:gd name="connsiteY4" fmla="*/ 34735282 h 35567007"/>
              <a:gd name="connsiteX5" fmla="*/ 13227175 w 14058900"/>
              <a:gd name="connsiteY5" fmla="*/ 35567007 h 35567007"/>
              <a:gd name="connsiteX6" fmla="*/ 831725 w 14058900"/>
              <a:gd name="connsiteY6" fmla="*/ 35567007 h 35567007"/>
              <a:gd name="connsiteX7" fmla="*/ 0 w 14058900"/>
              <a:gd name="connsiteY7" fmla="*/ 34735282 h 35567007"/>
              <a:gd name="connsiteX8" fmla="*/ 0 w 14058900"/>
              <a:gd name="connsiteY8" fmla="*/ 831725 h 35567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58900" h="35567007">
                <a:moveTo>
                  <a:pt x="0" y="831725"/>
                </a:moveTo>
                <a:cubicBezTo>
                  <a:pt x="0" y="372376"/>
                  <a:pt x="372376" y="0"/>
                  <a:pt x="831725" y="0"/>
                </a:cubicBezTo>
                <a:lnTo>
                  <a:pt x="13227175" y="0"/>
                </a:lnTo>
                <a:cubicBezTo>
                  <a:pt x="13686524" y="0"/>
                  <a:pt x="13957300" y="397776"/>
                  <a:pt x="13957300" y="857125"/>
                </a:cubicBezTo>
                <a:cubicBezTo>
                  <a:pt x="13957300" y="12158311"/>
                  <a:pt x="14058900" y="23434096"/>
                  <a:pt x="14058900" y="34735282"/>
                </a:cubicBezTo>
                <a:cubicBezTo>
                  <a:pt x="14058900" y="35194631"/>
                  <a:pt x="13686524" y="35567007"/>
                  <a:pt x="13227175" y="35567007"/>
                </a:cubicBezTo>
                <a:lnTo>
                  <a:pt x="831725" y="35567007"/>
                </a:lnTo>
                <a:cubicBezTo>
                  <a:pt x="372376" y="35567007"/>
                  <a:pt x="0" y="35194631"/>
                  <a:pt x="0" y="34735282"/>
                </a:cubicBezTo>
                <a:lnTo>
                  <a:pt x="0" y="831725"/>
                </a:lnTo>
                <a:close/>
              </a:path>
            </a:pathLst>
          </a:custGeom>
          <a:solidFill>
            <a:schemeClr val="bg1"/>
          </a:solidFill>
          <a:ln w="9525">
            <a:solidFill>
              <a:schemeClr val="tx1"/>
            </a:solidFill>
            <a:round/>
            <a:headEnd/>
            <a:tailEnd/>
          </a:ln>
          <a:effectLst/>
        </p:spPr>
        <p:txBody>
          <a:bodyPr wrap="none" anchor="ct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endParaRPr lang="en-US" sz="3200" dirty="0"/>
          </a:p>
          <a:p>
            <a:pPr algn="l"/>
            <a:endParaRPr lang="en-US" sz="3200" dirty="0"/>
          </a:p>
          <a:p>
            <a:pPr algn="l"/>
            <a:endParaRPr lang="en-US" sz="3200" dirty="0"/>
          </a:p>
          <a:p>
            <a:pPr algn="l"/>
            <a:endParaRPr lang="en-US" sz="3200" dirty="0"/>
          </a:p>
          <a:p>
            <a:pPr algn="l"/>
            <a:endParaRPr lang="en-US" sz="6000" dirty="0"/>
          </a:p>
          <a:p>
            <a:endParaRPr lang="en-US" sz="3200" dirty="0"/>
          </a:p>
          <a:p>
            <a:endParaRPr lang="en-US" dirty="0"/>
          </a:p>
          <a:p>
            <a:endParaRPr lang="en-US" dirty="0"/>
          </a:p>
          <a:p>
            <a:endParaRPr lang="en-US" dirty="0"/>
          </a:p>
          <a:p>
            <a:endParaRPr lang="en-US" dirty="0"/>
          </a:p>
          <a:p>
            <a:pPr algn="l"/>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050" dirty="0"/>
          </a:p>
          <a:p>
            <a:endParaRPr lang="en-US" dirty="0"/>
          </a:p>
          <a:p>
            <a:endParaRPr lang="en-US" dirty="0"/>
          </a:p>
          <a:p>
            <a:endParaRPr lang="en-US" dirty="0"/>
          </a:p>
          <a:p>
            <a:endParaRPr lang="en-US" dirty="0"/>
          </a:p>
          <a:p>
            <a:endParaRPr lang="en-US" dirty="0"/>
          </a:p>
          <a:p>
            <a:endParaRPr lang="en-US" sz="2800" dirty="0"/>
          </a:p>
          <a:p>
            <a:endParaRPr lang="en-US" dirty="0"/>
          </a:p>
          <a:p>
            <a:endParaRPr lang="en-US" dirty="0"/>
          </a:p>
          <a:p>
            <a:endParaRPr lang="en-US" sz="1800" dirty="0"/>
          </a:p>
          <a:p>
            <a:pPr algn="l"/>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7" name="AutoShape 13"/>
          <p:cNvSpPr>
            <a:spLocks noChangeArrowheads="1"/>
          </p:cNvSpPr>
          <p:nvPr/>
        </p:nvSpPr>
        <p:spPr bwMode="auto">
          <a:xfrm>
            <a:off x="254000" y="0"/>
            <a:ext cx="29767214" cy="664600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509989" y="41905849"/>
            <a:ext cx="10093954" cy="698455"/>
          </a:xfrm>
          <a:prstGeom prst="rect">
            <a:avLst/>
          </a:prstGeom>
        </p:spPr>
      </p:pic>
      <p:sp>
        <p:nvSpPr>
          <p:cNvPr id="32" name="Text Box 7"/>
          <p:cNvSpPr txBox="1">
            <a:spLocks noChangeArrowheads="1"/>
          </p:cNvSpPr>
          <p:nvPr/>
        </p:nvSpPr>
        <p:spPr bwMode="auto">
          <a:xfrm>
            <a:off x="915937" y="6917302"/>
            <a:ext cx="13893915"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253999" y="13552802"/>
            <a:ext cx="15171739"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252514" y="26837214"/>
            <a:ext cx="15171739"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Used Dataset</a:t>
            </a:r>
          </a:p>
        </p:txBody>
      </p:sp>
      <p:sp>
        <p:nvSpPr>
          <p:cNvPr id="104" name="Text Box 437"/>
          <p:cNvSpPr txBox="1">
            <a:spLocks noChangeArrowheads="1"/>
          </p:cNvSpPr>
          <p:nvPr/>
        </p:nvSpPr>
        <p:spPr bwMode="auto">
          <a:xfrm>
            <a:off x="15104192" y="6887938"/>
            <a:ext cx="15171021"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425738" y="26937047"/>
            <a:ext cx="14851679"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393515" y="32777872"/>
            <a:ext cx="14881698"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252514" y="121829"/>
            <a:ext cx="29767215" cy="6616982"/>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Capstone Project</a:t>
            </a:r>
          </a:p>
          <a:p>
            <a:pPr algn="ctr"/>
            <a:r>
              <a:rPr lang="en-US" sz="7200" b="1" dirty="0">
                <a:latin typeface="Times New Roman" pitchFamily="18" charset="0"/>
                <a:cs typeface="Times New Roman" pitchFamily="18" charset="0"/>
              </a:rPr>
              <a:t>Fashion MNIST Using Deep Learning</a:t>
            </a:r>
          </a:p>
          <a:p>
            <a:pPr algn="ctr"/>
            <a:r>
              <a:rPr lang="en-US" sz="4000" b="1" dirty="0"/>
              <a:t>by</a:t>
            </a:r>
          </a:p>
          <a:p>
            <a:pPr algn="ctr"/>
            <a:r>
              <a:rPr lang="en-US" sz="4800" b="1" dirty="0"/>
              <a:t>Team No.:23</a:t>
            </a:r>
          </a:p>
          <a:p>
            <a:pPr algn="ctr"/>
            <a:r>
              <a:rPr lang="en-US" sz="4800" b="1" dirty="0">
                <a:latin typeface="Arial" charset="0"/>
              </a:rPr>
              <a:t>Abhinav Sharma(E23MCAG0002), Dipanshu Chaudhary(E23MCAG0009), </a:t>
            </a:r>
          </a:p>
          <a:p>
            <a:pPr algn="ctr"/>
            <a:r>
              <a:rPr lang="en-US" sz="4800" b="1" dirty="0">
                <a:latin typeface="Arial" charset="0"/>
              </a:rPr>
              <a:t>Shashwat Sharma(E23MCAG0083) and Sakshi Tomar(E23MCAG0053)</a:t>
            </a:r>
          </a:p>
          <a:p>
            <a:pPr algn="ctr"/>
            <a:r>
              <a:rPr lang="en-US" sz="4800" b="1" dirty="0"/>
              <a:t>Department of computer Science Engineering, Bennett University</a:t>
            </a:r>
          </a:p>
          <a:p>
            <a:pPr algn="ctr"/>
            <a:endParaRPr lang="en-US" sz="4800" b="1" dirty="0"/>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- 23</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6268" y="548686"/>
            <a:ext cx="7177856" cy="2206908"/>
          </a:xfrm>
          <a:prstGeom prst="rect">
            <a:avLst/>
          </a:prstGeom>
        </p:spPr>
      </p:pic>
      <p:sp>
        <p:nvSpPr>
          <p:cNvPr id="6" name="TextBox 5">
            <a:extLst>
              <a:ext uri="{FF2B5EF4-FFF2-40B4-BE49-F238E27FC236}">
                <a16:creationId xmlns:a16="http://schemas.microsoft.com/office/drawing/2014/main" id="{D5FAE664-2FF9-4B26-8E4C-9CD1FE843403}"/>
              </a:ext>
            </a:extLst>
          </p:cNvPr>
          <p:cNvSpPr txBox="1"/>
          <p:nvPr/>
        </p:nvSpPr>
        <p:spPr>
          <a:xfrm>
            <a:off x="1475163" y="41804011"/>
            <a:ext cx="3725633" cy="584775"/>
          </a:xfrm>
          <a:prstGeom prst="rect">
            <a:avLst/>
          </a:prstGeom>
          <a:noFill/>
        </p:spPr>
        <p:txBody>
          <a:bodyPr wrap="square" rtlCol="0">
            <a:spAutoFit/>
          </a:bodyPr>
          <a:lstStyle/>
          <a:p>
            <a:r>
              <a:rPr lang="en-IN" sz="3200" dirty="0">
                <a:latin typeface="Times New Roman" pitchFamily="18" charset="0"/>
                <a:cs typeface="Times New Roman" pitchFamily="18" charset="0"/>
              </a:rPr>
              <a:t>Methodology</a:t>
            </a:r>
          </a:p>
        </p:txBody>
      </p:sp>
      <p:sp>
        <p:nvSpPr>
          <p:cNvPr id="3" name="TextBox 2">
            <a:extLst>
              <a:ext uri="{FF2B5EF4-FFF2-40B4-BE49-F238E27FC236}">
                <a16:creationId xmlns:a16="http://schemas.microsoft.com/office/drawing/2014/main" id="{4293383C-E88D-4013-6DEB-694D288F2BF1}"/>
              </a:ext>
            </a:extLst>
          </p:cNvPr>
          <p:cNvSpPr txBox="1"/>
          <p:nvPr/>
        </p:nvSpPr>
        <p:spPr>
          <a:xfrm>
            <a:off x="421092" y="14326369"/>
            <a:ext cx="14716514" cy="2554545"/>
          </a:xfrm>
          <a:prstGeom prst="rect">
            <a:avLst/>
          </a:prstGeom>
          <a:noFill/>
        </p:spPr>
        <p:txBody>
          <a:bodyPr wrap="square" rtlCol="0">
            <a:spAutoFit/>
          </a:bodyPr>
          <a:lstStyle/>
          <a:p>
            <a:pPr algn="just"/>
            <a:r>
              <a:rPr lang="en-IN" sz="3200" dirty="0"/>
              <a:t>Fashion MNIST, is a dataset of fashion items, i.e., represented in the form of Gray scale images which are commonly used with Convolutional Neural Network(CNN) for image classification. It consists of 50,000 Gray scale images. Which is of different fashion items that is categorized into 10 different classes.</a:t>
            </a:r>
            <a:r>
              <a:rPr lang="en-US" sz="3200" dirty="0">
                <a:effectLst/>
                <a:latin typeface="Times New Roman" panose="02020603050405020304" pitchFamily="18" charset="0"/>
                <a:ea typeface="Times New Roman" panose="02020603050405020304" pitchFamily="18" charset="0"/>
              </a:rPr>
              <a:t> Image classification is an important part of Artificial intelligence.</a:t>
            </a:r>
          </a:p>
        </p:txBody>
      </p:sp>
      <p:sp>
        <p:nvSpPr>
          <p:cNvPr id="10" name="TextBox 9">
            <a:extLst>
              <a:ext uri="{FF2B5EF4-FFF2-40B4-BE49-F238E27FC236}">
                <a16:creationId xmlns:a16="http://schemas.microsoft.com/office/drawing/2014/main" id="{D3E105E9-C512-5437-B9BA-6A72D8588E3E}"/>
              </a:ext>
            </a:extLst>
          </p:cNvPr>
          <p:cNvSpPr txBox="1"/>
          <p:nvPr/>
        </p:nvSpPr>
        <p:spPr>
          <a:xfrm>
            <a:off x="421092" y="7522436"/>
            <a:ext cx="14883607" cy="5509200"/>
          </a:xfrm>
          <a:prstGeom prst="rect">
            <a:avLst/>
          </a:prstGeom>
          <a:noFill/>
        </p:spPr>
        <p:txBody>
          <a:bodyPr wrap="square" rtlCol="0">
            <a:spAutoFit/>
          </a:bodyPr>
          <a:lstStyle/>
          <a:p>
            <a:pPr algn="just"/>
            <a:r>
              <a:rPr lang="en-US" sz="3200" dirty="0"/>
              <a:t>Recognizing and classifying images is a significant research topic in the widely Computing technology nowadays. In this project, Convolutional Neural Network were used to train images of different fashion styles which is in the form of gray scale images to be predicted with a high accuracy. Deep Learning has been widely used in a variety of fields. When we are going to tackle with real world situations then, CNN which is a Deep Neural Network plays an important role to deliver the most accurate solutions. E-Commerce businesses have used CNN to solve many problems such a s clothes recognition, search and recommendation.	 </a:t>
            </a:r>
          </a:p>
          <a:p>
            <a:pPr algn="l"/>
            <a:endParaRPr lang="en-US" sz="3200" dirty="0"/>
          </a:p>
          <a:p>
            <a:pPr algn="l"/>
            <a:r>
              <a:rPr lang="en-US" sz="3200" b="1" dirty="0"/>
              <a:t>Keywords: </a:t>
            </a:r>
            <a:r>
              <a:rPr lang="en-US" sz="3200" dirty="0"/>
              <a:t>Convolutional Neural Network. Image Classification, Model</a:t>
            </a:r>
          </a:p>
          <a:p>
            <a:pPr algn="l"/>
            <a:r>
              <a:rPr lang="en-US" sz="3200" dirty="0"/>
              <a:t>                    Comparison, Deep Neural Network</a:t>
            </a:r>
          </a:p>
        </p:txBody>
      </p:sp>
      <p:sp>
        <p:nvSpPr>
          <p:cNvPr id="15" name="Rectangle 14">
            <a:extLst>
              <a:ext uri="{FF2B5EF4-FFF2-40B4-BE49-F238E27FC236}">
                <a16:creationId xmlns:a16="http://schemas.microsoft.com/office/drawing/2014/main" id="{5717C727-5EBF-223F-4298-56DB17191649}"/>
              </a:ext>
            </a:extLst>
          </p:cNvPr>
          <p:cNvSpPr/>
          <p:nvPr/>
        </p:nvSpPr>
        <p:spPr bwMode="auto">
          <a:xfrm>
            <a:off x="4976580" y="17259635"/>
            <a:ext cx="4968904" cy="1124212"/>
          </a:xfrm>
          <a:prstGeom prst="rect">
            <a:avLst/>
          </a:prstGeom>
          <a:solidFill>
            <a:schemeClr val="bg1"/>
          </a:solidFill>
          <a:ln w="9525">
            <a:solidFill>
              <a:schemeClr val="tx1"/>
            </a:solidFill>
            <a:round/>
            <a:headEnd/>
            <a:tailEnd/>
          </a:ln>
          <a:effectLst/>
        </p:spPr>
        <p:txBody>
          <a:bodyPr wrap="none" rtlCol="0" anchor="ctr"/>
          <a:lstStyle/>
          <a:p>
            <a:r>
              <a:rPr lang="en-IN" sz="3200" dirty="0"/>
              <a:t>    DATA SET LOADING		</a:t>
            </a:r>
          </a:p>
        </p:txBody>
      </p:sp>
      <p:sp>
        <p:nvSpPr>
          <p:cNvPr id="16" name="Rectangle 15">
            <a:extLst>
              <a:ext uri="{FF2B5EF4-FFF2-40B4-BE49-F238E27FC236}">
                <a16:creationId xmlns:a16="http://schemas.microsoft.com/office/drawing/2014/main" id="{C902217D-339B-0F75-9F30-9FCC290B6E7C}"/>
              </a:ext>
            </a:extLst>
          </p:cNvPr>
          <p:cNvSpPr/>
          <p:nvPr/>
        </p:nvSpPr>
        <p:spPr bwMode="auto">
          <a:xfrm>
            <a:off x="4980903" y="19018693"/>
            <a:ext cx="4968904" cy="1124212"/>
          </a:xfrm>
          <a:prstGeom prst="rect">
            <a:avLst/>
          </a:prstGeom>
          <a:solidFill>
            <a:schemeClr val="bg1"/>
          </a:solidFill>
          <a:ln w="9525">
            <a:solidFill>
              <a:schemeClr val="tx1"/>
            </a:solidFill>
            <a:round/>
            <a:headEnd/>
            <a:tailEnd/>
          </a:ln>
          <a:effectLst/>
        </p:spPr>
        <p:txBody>
          <a:bodyPr wrap="none" rtlCol="0" anchor="ctr"/>
          <a:lstStyle/>
          <a:p>
            <a:pPr algn="l"/>
            <a:r>
              <a:rPr lang="en-IN" sz="3200" dirty="0"/>
              <a:t>    MODEL CREATION</a:t>
            </a:r>
          </a:p>
        </p:txBody>
      </p:sp>
      <p:sp>
        <p:nvSpPr>
          <p:cNvPr id="17" name="Rectangle 16">
            <a:extLst>
              <a:ext uri="{FF2B5EF4-FFF2-40B4-BE49-F238E27FC236}">
                <a16:creationId xmlns:a16="http://schemas.microsoft.com/office/drawing/2014/main" id="{2F3064A4-AEA9-1FA9-A28E-C8AA586672E8}"/>
              </a:ext>
            </a:extLst>
          </p:cNvPr>
          <p:cNvSpPr/>
          <p:nvPr/>
        </p:nvSpPr>
        <p:spPr bwMode="auto">
          <a:xfrm>
            <a:off x="4976580" y="20884099"/>
            <a:ext cx="4968904" cy="1124212"/>
          </a:xfrm>
          <a:prstGeom prst="rect">
            <a:avLst/>
          </a:prstGeom>
          <a:solidFill>
            <a:schemeClr val="bg1"/>
          </a:solidFill>
          <a:ln w="9525">
            <a:solidFill>
              <a:schemeClr val="tx1"/>
            </a:solidFill>
            <a:round/>
            <a:headEnd/>
            <a:tailEnd/>
          </a:ln>
          <a:effectLst/>
        </p:spPr>
        <p:txBody>
          <a:bodyPr wrap="none" rtlCol="0" anchor="ctr"/>
          <a:lstStyle/>
          <a:p>
            <a:pPr algn="l"/>
            <a:r>
              <a:rPr lang="en-IN" sz="3200" dirty="0"/>
              <a:t>    MODEL TRAINING</a:t>
            </a:r>
          </a:p>
        </p:txBody>
      </p:sp>
      <p:sp>
        <p:nvSpPr>
          <p:cNvPr id="18" name="Rectangle 17">
            <a:extLst>
              <a:ext uri="{FF2B5EF4-FFF2-40B4-BE49-F238E27FC236}">
                <a16:creationId xmlns:a16="http://schemas.microsoft.com/office/drawing/2014/main" id="{ECFED412-1980-E742-BCCD-B95F21B5FCF0}"/>
              </a:ext>
            </a:extLst>
          </p:cNvPr>
          <p:cNvSpPr/>
          <p:nvPr/>
        </p:nvSpPr>
        <p:spPr bwMode="auto">
          <a:xfrm>
            <a:off x="4976580" y="22783061"/>
            <a:ext cx="4968904" cy="1124212"/>
          </a:xfrm>
          <a:prstGeom prst="rect">
            <a:avLst/>
          </a:prstGeom>
          <a:solidFill>
            <a:schemeClr val="bg1"/>
          </a:solidFill>
          <a:ln w="9525">
            <a:solidFill>
              <a:schemeClr val="tx1"/>
            </a:solidFill>
            <a:round/>
            <a:headEnd/>
            <a:tailEnd/>
          </a:ln>
          <a:effectLst/>
        </p:spPr>
        <p:txBody>
          <a:bodyPr wrap="none" rtlCol="0" anchor="ctr"/>
          <a:lstStyle/>
          <a:p>
            <a:pPr algn="l"/>
            <a:r>
              <a:rPr lang="en-IN" sz="3200" dirty="0"/>
              <a:t>    MODEL ANALYSIS</a:t>
            </a:r>
          </a:p>
        </p:txBody>
      </p:sp>
      <p:sp>
        <p:nvSpPr>
          <p:cNvPr id="19" name="Rectangle 18">
            <a:extLst>
              <a:ext uri="{FF2B5EF4-FFF2-40B4-BE49-F238E27FC236}">
                <a16:creationId xmlns:a16="http://schemas.microsoft.com/office/drawing/2014/main" id="{3D3C1108-ECB8-DA65-16F5-26B20B24C524}"/>
              </a:ext>
            </a:extLst>
          </p:cNvPr>
          <p:cNvSpPr/>
          <p:nvPr/>
        </p:nvSpPr>
        <p:spPr bwMode="auto">
          <a:xfrm>
            <a:off x="4976580" y="24685666"/>
            <a:ext cx="4968904" cy="1077609"/>
          </a:xfrm>
          <a:prstGeom prst="rect">
            <a:avLst/>
          </a:prstGeom>
          <a:solidFill>
            <a:schemeClr val="bg1"/>
          </a:solidFill>
          <a:ln w="9525">
            <a:solidFill>
              <a:schemeClr val="tx1"/>
            </a:solidFill>
            <a:round/>
            <a:headEnd/>
            <a:tailEnd/>
          </a:ln>
          <a:effectLst/>
        </p:spPr>
        <p:txBody>
          <a:bodyPr wrap="none" rtlCol="0" anchor="ctr"/>
          <a:lstStyle/>
          <a:p>
            <a:pPr algn="l"/>
            <a:r>
              <a:rPr lang="en-IN" sz="3200" dirty="0"/>
              <a:t>    IMAGE TESTING</a:t>
            </a:r>
          </a:p>
        </p:txBody>
      </p:sp>
      <p:sp>
        <p:nvSpPr>
          <p:cNvPr id="20" name="Arrow: Down 19">
            <a:extLst>
              <a:ext uri="{FF2B5EF4-FFF2-40B4-BE49-F238E27FC236}">
                <a16:creationId xmlns:a16="http://schemas.microsoft.com/office/drawing/2014/main" id="{63757CC2-1A3F-B20A-17F5-5E2B2636EE26}"/>
              </a:ext>
            </a:extLst>
          </p:cNvPr>
          <p:cNvSpPr/>
          <p:nvPr/>
        </p:nvSpPr>
        <p:spPr bwMode="auto">
          <a:xfrm>
            <a:off x="5161191" y="18383847"/>
            <a:ext cx="564204" cy="583545"/>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21" name="Arrow: Down 20">
            <a:extLst>
              <a:ext uri="{FF2B5EF4-FFF2-40B4-BE49-F238E27FC236}">
                <a16:creationId xmlns:a16="http://schemas.microsoft.com/office/drawing/2014/main" id="{D53B79B3-59E3-9583-417B-FECB8EF46A86}"/>
              </a:ext>
            </a:extLst>
          </p:cNvPr>
          <p:cNvSpPr/>
          <p:nvPr/>
        </p:nvSpPr>
        <p:spPr bwMode="auto">
          <a:xfrm>
            <a:off x="6070069" y="20142905"/>
            <a:ext cx="583659" cy="765007"/>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24" name="Arrow: Down 23">
            <a:extLst>
              <a:ext uri="{FF2B5EF4-FFF2-40B4-BE49-F238E27FC236}">
                <a16:creationId xmlns:a16="http://schemas.microsoft.com/office/drawing/2014/main" id="{CF0E456E-6DE1-8FBF-D562-7E2089F59038}"/>
              </a:ext>
            </a:extLst>
          </p:cNvPr>
          <p:cNvSpPr/>
          <p:nvPr/>
        </p:nvSpPr>
        <p:spPr bwMode="auto">
          <a:xfrm>
            <a:off x="7078417" y="22008311"/>
            <a:ext cx="622570" cy="802238"/>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25" name="Arrow: Down 24">
            <a:extLst>
              <a:ext uri="{FF2B5EF4-FFF2-40B4-BE49-F238E27FC236}">
                <a16:creationId xmlns:a16="http://schemas.microsoft.com/office/drawing/2014/main" id="{DC8AF9CF-EC34-F496-1B59-85279EC1A0C3}"/>
              </a:ext>
            </a:extLst>
          </p:cNvPr>
          <p:cNvSpPr/>
          <p:nvPr/>
        </p:nvSpPr>
        <p:spPr bwMode="auto">
          <a:xfrm>
            <a:off x="8723549" y="23915033"/>
            <a:ext cx="572851" cy="767309"/>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33" name="TextBox 32">
            <a:extLst>
              <a:ext uri="{FF2B5EF4-FFF2-40B4-BE49-F238E27FC236}">
                <a16:creationId xmlns:a16="http://schemas.microsoft.com/office/drawing/2014/main" id="{FD05E6C4-28C9-3C51-0CD4-BDF4729FD0F8}"/>
              </a:ext>
            </a:extLst>
          </p:cNvPr>
          <p:cNvSpPr txBox="1"/>
          <p:nvPr/>
        </p:nvSpPr>
        <p:spPr>
          <a:xfrm>
            <a:off x="5219190" y="25591120"/>
            <a:ext cx="4341024" cy="1077218"/>
          </a:xfrm>
          <a:prstGeom prst="rect">
            <a:avLst/>
          </a:prstGeom>
          <a:noFill/>
        </p:spPr>
        <p:txBody>
          <a:bodyPr wrap="square" rtlCol="0">
            <a:spAutoFit/>
          </a:bodyPr>
          <a:lstStyle/>
          <a:p>
            <a:endParaRPr lang="en-IN" sz="3200" b="1" dirty="0"/>
          </a:p>
          <a:p>
            <a:r>
              <a:rPr lang="en-IN" sz="3200" b="1" dirty="0"/>
              <a:t>Flow Chart</a:t>
            </a:r>
          </a:p>
        </p:txBody>
      </p:sp>
      <p:sp>
        <p:nvSpPr>
          <p:cNvPr id="34" name="Text Box 7">
            <a:extLst>
              <a:ext uri="{FF2B5EF4-FFF2-40B4-BE49-F238E27FC236}">
                <a16:creationId xmlns:a16="http://schemas.microsoft.com/office/drawing/2014/main" id="{8FB58702-1DBB-34D4-C2B4-8AD5F2298EE7}"/>
              </a:ext>
            </a:extLst>
          </p:cNvPr>
          <p:cNvSpPr txBox="1">
            <a:spLocks noChangeArrowheads="1"/>
          </p:cNvSpPr>
          <p:nvPr/>
        </p:nvSpPr>
        <p:spPr bwMode="auto">
          <a:xfrm>
            <a:off x="253232" y="32777872"/>
            <a:ext cx="15171021" cy="584775"/>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35" name="TextBox 34">
            <a:extLst>
              <a:ext uri="{FF2B5EF4-FFF2-40B4-BE49-F238E27FC236}">
                <a16:creationId xmlns:a16="http://schemas.microsoft.com/office/drawing/2014/main" id="{65E5E3F8-5A6D-8390-4980-FA7D981094E5}"/>
              </a:ext>
            </a:extLst>
          </p:cNvPr>
          <p:cNvSpPr txBox="1"/>
          <p:nvPr/>
        </p:nvSpPr>
        <p:spPr>
          <a:xfrm>
            <a:off x="8548330" y="28141127"/>
            <a:ext cx="6414058" cy="3046988"/>
          </a:xfrm>
          <a:prstGeom prst="rect">
            <a:avLst/>
          </a:prstGeom>
          <a:noFill/>
        </p:spPr>
        <p:txBody>
          <a:bodyPr wrap="square" rtlCol="0">
            <a:spAutoFit/>
          </a:bodyPr>
          <a:lstStyle/>
          <a:p>
            <a:pPr algn="just"/>
            <a:r>
              <a:rPr lang="en-IN" sz="3200" dirty="0"/>
              <a:t>It contains a total 70,000 images of 28x28 pixels. In Fashion MNIST dataset, 60000 train images and 10000 test images exists. These images are divided into 10 different categories/classes.</a:t>
            </a:r>
          </a:p>
        </p:txBody>
      </p:sp>
      <p:pic>
        <p:nvPicPr>
          <p:cNvPr id="36" name="Picture 35">
            <a:extLst>
              <a:ext uri="{FF2B5EF4-FFF2-40B4-BE49-F238E27FC236}">
                <a16:creationId xmlns:a16="http://schemas.microsoft.com/office/drawing/2014/main" id="{D0A4F2E5-C3AD-D95B-2965-6A77B6142B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1092" y="27569847"/>
            <a:ext cx="7663889" cy="5094210"/>
          </a:xfrm>
          <a:prstGeom prst="rect">
            <a:avLst/>
          </a:prstGeom>
          <a:noFill/>
          <a:ln>
            <a:noFill/>
          </a:ln>
        </p:spPr>
      </p:pic>
      <p:sp>
        <p:nvSpPr>
          <p:cNvPr id="38" name="Rectangle 37">
            <a:extLst>
              <a:ext uri="{FF2B5EF4-FFF2-40B4-BE49-F238E27FC236}">
                <a16:creationId xmlns:a16="http://schemas.microsoft.com/office/drawing/2014/main" id="{A8FE72B9-1269-F7E3-51DE-A8D5BD0A8F3C}"/>
              </a:ext>
            </a:extLst>
          </p:cNvPr>
          <p:cNvSpPr/>
          <p:nvPr/>
        </p:nvSpPr>
        <p:spPr bwMode="auto">
          <a:xfrm>
            <a:off x="804331" y="34155291"/>
            <a:ext cx="4659213" cy="772189"/>
          </a:xfrm>
          <a:prstGeom prst="rect">
            <a:avLst/>
          </a:prstGeom>
          <a:solidFill>
            <a:schemeClr val="bg1"/>
          </a:solidFill>
          <a:ln w="9525">
            <a:solidFill>
              <a:schemeClr val="tx1"/>
            </a:solidFill>
            <a:round/>
            <a:headEnd/>
            <a:tailEnd/>
          </a:ln>
          <a:effectLst/>
        </p:spPr>
        <p:txBody>
          <a:bodyPr wrap="none" rtlCol="0" anchor="ctr"/>
          <a:lstStyle/>
          <a:p>
            <a:r>
              <a:rPr lang="en-IN" sz="2000" dirty="0"/>
              <a:t>Import Libraries</a:t>
            </a:r>
          </a:p>
        </p:txBody>
      </p:sp>
      <p:sp>
        <p:nvSpPr>
          <p:cNvPr id="39" name="Rectangle 38">
            <a:extLst>
              <a:ext uri="{FF2B5EF4-FFF2-40B4-BE49-F238E27FC236}">
                <a16:creationId xmlns:a16="http://schemas.microsoft.com/office/drawing/2014/main" id="{DB2AA838-512D-7694-5741-CEFE4EF47494}"/>
              </a:ext>
            </a:extLst>
          </p:cNvPr>
          <p:cNvSpPr/>
          <p:nvPr/>
        </p:nvSpPr>
        <p:spPr bwMode="auto">
          <a:xfrm>
            <a:off x="804331" y="35432544"/>
            <a:ext cx="4608927" cy="807845"/>
          </a:xfrm>
          <a:prstGeom prst="rect">
            <a:avLst/>
          </a:prstGeom>
          <a:solidFill>
            <a:schemeClr val="bg1"/>
          </a:solidFill>
          <a:ln w="9525">
            <a:solidFill>
              <a:schemeClr val="tx1"/>
            </a:solidFill>
            <a:round/>
            <a:headEnd/>
            <a:tailEnd/>
          </a:ln>
          <a:effectLst/>
        </p:spPr>
        <p:txBody>
          <a:bodyPr wrap="none" rtlCol="0" anchor="ctr"/>
          <a:lstStyle/>
          <a:p>
            <a:r>
              <a:rPr lang="en-IN" sz="2000" dirty="0"/>
              <a:t>Load and preprocess the data</a:t>
            </a:r>
          </a:p>
        </p:txBody>
      </p:sp>
      <p:sp>
        <p:nvSpPr>
          <p:cNvPr id="40" name="Rectangle 39">
            <a:extLst>
              <a:ext uri="{FF2B5EF4-FFF2-40B4-BE49-F238E27FC236}">
                <a16:creationId xmlns:a16="http://schemas.microsoft.com/office/drawing/2014/main" id="{9B83A070-0395-3FE7-FB0D-56C7A10CDF2C}"/>
              </a:ext>
            </a:extLst>
          </p:cNvPr>
          <p:cNvSpPr/>
          <p:nvPr/>
        </p:nvSpPr>
        <p:spPr bwMode="auto">
          <a:xfrm>
            <a:off x="804331" y="36829408"/>
            <a:ext cx="4608927" cy="758192"/>
          </a:xfrm>
          <a:prstGeom prst="rect">
            <a:avLst/>
          </a:prstGeom>
          <a:solidFill>
            <a:schemeClr val="bg1"/>
          </a:solidFill>
          <a:ln w="9525">
            <a:solidFill>
              <a:schemeClr val="tx1"/>
            </a:solidFill>
            <a:round/>
            <a:headEnd/>
            <a:tailEnd/>
          </a:ln>
          <a:effectLst/>
        </p:spPr>
        <p:txBody>
          <a:bodyPr wrap="none" rtlCol="0" anchor="ctr"/>
          <a:lstStyle/>
          <a:p>
            <a:r>
              <a:rPr lang="en-IN" sz="2000" dirty="0"/>
              <a:t>Build the CNN Model</a:t>
            </a:r>
          </a:p>
        </p:txBody>
      </p:sp>
      <p:sp>
        <p:nvSpPr>
          <p:cNvPr id="43" name="Rectangle 42">
            <a:extLst>
              <a:ext uri="{FF2B5EF4-FFF2-40B4-BE49-F238E27FC236}">
                <a16:creationId xmlns:a16="http://schemas.microsoft.com/office/drawing/2014/main" id="{4D639FAF-EF5B-24ED-1572-66E224577C7F}"/>
              </a:ext>
            </a:extLst>
          </p:cNvPr>
          <p:cNvSpPr/>
          <p:nvPr/>
        </p:nvSpPr>
        <p:spPr bwMode="auto">
          <a:xfrm>
            <a:off x="804332" y="38142740"/>
            <a:ext cx="4608927" cy="772189"/>
          </a:xfrm>
          <a:prstGeom prst="rect">
            <a:avLst/>
          </a:prstGeom>
          <a:solidFill>
            <a:schemeClr val="bg1"/>
          </a:solidFill>
          <a:ln w="9525">
            <a:solidFill>
              <a:schemeClr val="tx1"/>
            </a:solidFill>
            <a:round/>
            <a:headEnd/>
            <a:tailEnd/>
          </a:ln>
          <a:effectLst/>
        </p:spPr>
        <p:txBody>
          <a:bodyPr wrap="none" rtlCol="0" anchor="ctr"/>
          <a:lstStyle/>
          <a:p>
            <a:r>
              <a:rPr lang="en-IN" sz="2000" dirty="0"/>
              <a:t>Compile the Model</a:t>
            </a:r>
          </a:p>
        </p:txBody>
      </p:sp>
      <p:sp>
        <p:nvSpPr>
          <p:cNvPr id="45" name="Rectangle 44">
            <a:extLst>
              <a:ext uri="{FF2B5EF4-FFF2-40B4-BE49-F238E27FC236}">
                <a16:creationId xmlns:a16="http://schemas.microsoft.com/office/drawing/2014/main" id="{9E924E31-0B63-A1A7-60F5-5B04EC6CF6EC}"/>
              </a:ext>
            </a:extLst>
          </p:cNvPr>
          <p:cNvSpPr/>
          <p:nvPr/>
        </p:nvSpPr>
        <p:spPr bwMode="auto">
          <a:xfrm>
            <a:off x="807571" y="39436279"/>
            <a:ext cx="4608928" cy="772189"/>
          </a:xfrm>
          <a:prstGeom prst="rect">
            <a:avLst/>
          </a:prstGeom>
          <a:solidFill>
            <a:schemeClr val="bg1"/>
          </a:solidFill>
          <a:ln w="9525">
            <a:solidFill>
              <a:schemeClr val="tx1"/>
            </a:solidFill>
            <a:round/>
            <a:headEnd/>
            <a:tailEnd/>
          </a:ln>
          <a:effectLst/>
        </p:spPr>
        <p:txBody>
          <a:bodyPr wrap="none" rtlCol="0" anchor="ctr"/>
          <a:lstStyle/>
          <a:p>
            <a:r>
              <a:rPr lang="en-IN" sz="2000" dirty="0"/>
              <a:t>Train the Model</a:t>
            </a:r>
          </a:p>
        </p:txBody>
      </p:sp>
      <p:sp>
        <p:nvSpPr>
          <p:cNvPr id="46" name="Rectangle 45">
            <a:extLst>
              <a:ext uri="{FF2B5EF4-FFF2-40B4-BE49-F238E27FC236}">
                <a16:creationId xmlns:a16="http://schemas.microsoft.com/office/drawing/2014/main" id="{32CB6042-7409-1566-D9A2-6B8724F32964}"/>
              </a:ext>
            </a:extLst>
          </p:cNvPr>
          <p:cNvSpPr/>
          <p:nvPr/>
        </p:nvSpPr>
        <p:spPr bwMode="auto">
          <a:xfrm>
            <a:off x="807569" y="40727401"/>
            <a:ext cx="4608928" cy="772189"/>
          </a:xfrm>
          <a:prstGeom prst="rect">
            <a:avLst/>
          </a:prstGeom>
          <a:solidFill>
            <a:schemeClr val="bg1"/>
          </a:solidFill>
          <a:ln w="9525">
            <a:solidFill>
              <a:schemeClr val="tx1"/>
            </a:solidFill>
            <a:round/>
            <a:headEnd/>
            <a:tailEnd/>
          </a:ln>
          <a:effectLst/>
        </p:spPr>
        <p:txBody>
          <a:bodyPr wrap="none" rtlCol="0" anchor="ctr"/>
          <a:lstStyle/>
          <a:p>
            <a:r>
              <a:rPr lang="en-IN" sz="2000" dirty="0"/>
              <a:t>Evaluate the Model</a:t>
            </a:r>
          </a:p>
        </p:txBody>
      </p:sp>
      <p:sp>
        <p:nvSpPr>
          <p:cNvPr id="47" name="TextBox 46">
            <a:extLst>
              <a:ext uri="{FF2B5EF4-FFF2-40B4-BE49-F238E27FC236}">
                <a16:creationId xmlns:a16="http://schemas.microsoft.com/office/drawing/2014/main" id="{33FABE00-3FB6-CD2B-64FD-5011DD42F239}"/>
              </a:ext>
            </a:extLst>
          </p:cNvPr>
          <p:cNvSpPr txBox="1"/>
          <p:nvPr/>
        </p:nvSpPr>
        <p:spPr>
          <a:xfrm>
            <a:off x="5722736" y="34605121"/>
            <a:ext cx="9390282" cy="6986528"/>
          </a:xfrm>
          <a:prstGeom prst="rect">
            <a:avLst/>
          </a:prstGeom>
          <a:noFill/>
        </p:spPr>
        <p:txBody>
          <a:bodyPr wrap="square" rtlCol="0">
            <a:spAutoFit/>
          </a:bodyPr>
          <a:lstStyle/>
          <a:p>
            <a:pPr algn="just"/>
            <a:r>
              <a:rPr lang="en-US" sz="3200" dirty="0"/>
              <a:t>Getting the grayscale image dataset from Kaggle is the first step in creating the model. Next, the pixel values are loaded, reshaped, and normalized to a range of 0 to 1. </a:t>
            </a:r>
          </a:p>
          <a:p>
            <a:pPr algn="just"/>
            <a:r>
              <a:rPr lang="en-US" sz="3200" dirty="0"/>
              <a:t>Sigmoid activation for the hidden layers is used to build a sequential neural network architecture with two hidden layers and a SoftMax-activated output layer. During training, the training dataset is used with predetermined batch sizes and epochs. </a:t>
            </a:r>
          </a:p>
          <a:p>
            <a:pPr algn="just"/>
            <a:r>
              <a:rPr lang="en-US" sz="3200" dirty="0"/>
              <a:t>The model's accuracy and test loss are displayed once it has been evaluated on test data. Using this all-inclusive methodology, Fashion MNIST classification tasks are covered from data handling to model evaluation.</a:t>
            </a:r>
            <a:endParaRPr lang="en-IN" sz="3200" dirty="0"/>
          </a:p>
        </p:txBody>
      </p:sp>
      <p:sp>
        <p:nvSpPr>
          <p:cNvPr id="2" name="Arrow: Down 1">
            <a:extLst>
              <a:ext uri="{FF2B5EF4-FFF2-40B4-BE49-F238E27FC236}">
                <a16:creationId xmlns:a16="http://schemas.microsoft.com/office/drawing/2014/main" id="{97934D2D-54D4-384C-8C46-E9DA486AABAF}"/>
              </a:ext>
            </a:extLst>
          </p:cNvPr>
          <p:cNvSpPr/>
          <p:nvPr/>
        </p:nvSpPr>
        <p:spPr bwMode="auto">
          <a:xfrm>
            <a:off x="1531164" y="34948402"/>
            <a:ext cx="290243" cy="334211"/>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5" name="Arrow: Down 4">
            <a:extLst>
              <a:ext uri="{FF2B5EF4-FFF2-40B4-BE49-F238E27FC236}">
                <a16:creationId xmlns:a16="http://schemas.microsoft.com/office/drawing/2014/main" id="{0760CA57-8647-E2A7-923E-C0C56102D7CA}"/>
              </a:ext>
            </a:extLst>
          </p:cNvPr>
          <p:cNvSpPr/>
          <p:nvPr/>
        </p:nvSpPr>
        <p:spPr bwMode="auto">
          <a:xfrm>
            <a:off x="2303594" y="36326098"/>
            <a:ext cx="313267" cy="334211"/>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8" name="Arrow: Down 7">
            <a:extLst>
              <a:ext uri="{FF2B5EF4-FFF2-40B4-BE49-F238E27FC236}">
                <a16:creationId xmlns:a16="http://schemas.microsoft.com/office/drawing/2014/main" id="{716B853E-8E88-B11B-A1FE-5A8C84696F35}"/>
              </a:ext>
            </a:extLst>
          </p:cNvPr>
          <p:cNvSpPr/>
          <p:nvPr/>
        </p:nvSpPr>
        <p:spPr bwMode="auto">
          <a:xfrm>
            <a:off x="3133937" y="37645491"/>
            <a:ext cx="323973" cy="361034"/>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9" name="Arrow: Down 8">
            <a:extLst>
              <a:ext uri="{FF2B5EF4-FFF2-40B4-BE49-F238E27FC236}">
                <a16:creationId xmlns:a16="http://schemas.microsoft.com/office/drawing/2014/main" id="{0A486F11-2EE3-19E5-734B-2C4853CED1DE}"/>
              </a:ext>
            </a:extLst>
          </p:cNvPr>
          <p:cNvSpPr/>
          <p:nvPr/>
        </p:nvSpPr>
        <p:spPr bwMode="auto">
          <a:xfrm>
            <a:off x="3901787" y="38985526"/>
            <a:ext cx="339989" cy="369254"/>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sp>
        <p:nvSpPr>
          <p:cNvPr id="12" name="Arrow: Down 11">
            <a:extLst>
              <a:ext uri="{FF2B5EF4-FFF2-40B4-BE49-F238E27FC236}">
                <a16:creationId xmlns:a16="http://schemas.microsoft.com/office/drawing/2014/main" id="{EF1E467B-3DDE-553B-AFBB-50948EDAE19C}"/>
              </a:ext>
            </a:extLst>
          </p:cNvPr>
          <p:cNvSpPr/>
          <p:nvPr/>
        </p:nvSpPr>
        <p:spPr bwMode="auto">
          <a:xfrm>
            <a:off x="4556012" y="40258842"/>
            <a:ext cx="458152" cy="416901"/>
          </a:xfrm>
          <a:prstGeom prst="downArrow">
            <a:avLst/>
          </a:prstGeom>
          <a:solidFill>
            <a:schemeClr val="bg1"/>
          </a:solidFill>
          <a:ln w="9525">
            <a:solidFill>
              <a:schemeClr val="tx1"/>
            </a:solidFill>
            <a:round/>
            <a:headEnd/>
            <a:tailEnd/>
          </a:ln>
          <a:effectLst/>
        </p:spPr>
        <p:txBody>
          <a:bodyPr wrap="none" rtlCol="0" anchor="ctr"/>
          <a:lstStyle/>
          <a:p>
            <a:pPr algn="l"/>
            <a:endParaRPr lang="en-IN" dirty="0"/>
          </a:p>
        </p:txBody>
      </p:sp>
      <p:graphicFrame>
        <p:nvGraphicFramePr>
          <p:cNvPr id="13" name="Table 12">
            <a:extLst>
              <a:ext uri="{FF2B5EF4-FFF2-40B4-BE49-F238E27FC236}">
                <a16:creationId xmlns:a16="http://schemas.microsoft.com/office/drawing/2014/main" id="{50A6958A-DCE4-87AD-80A5-0C4317F9B3BD}"/>
              </a:ext>
            </a:extLst>
          </p:cNvPr>
          <p:cNvGraphicFramePr>
            <a:graphicFrameLocks noGrp="1"/>
          </p:cNvGraphicFramePr>
          <p:nvPr>
            <p:extLst>
              <p:ext uri="{D42A27DB-BD31-4B8C-83A1-F6EECF244321}">
                <p14:modId xmlns:p14="http://schemas.microsoft.com/office/powerpoint/2010/main" val="1564915694"/>
              </p:ext>
            </p:extLst>
          </p:nvPr>
        </p:nvGraphicFramePr>
        <p:xfrm>
          <a:off x="16140088" y="17287365"/>
          <a:ext cx="13485222" cy="4235974"/>
        </p:xfrm>
        <a:graphic>
          <a:graphicData uri="http://schemas.openxmlformats.org/drawingml/2006/table">
            <a:tbl>
              <a:tblPr firstRow="1" bandRow="1">
                <a:tableStyleId>{5C22544A-7EE6-4342-B048-85BDC9FD1C3A}</a:tableStyleId>
              </a:tblPr>
              <a:tblGrid>
                <a:gridCol w="4495074">
                  <a:extLst>
                    <a:ext uri="{9D8B030D-6E8A-4147-A177-3AD203B41FA5}">
                      <a16:colId xmlns:a16="http://schemas.microsoft.com/office/drawing/2014/main" val="3166511999"/>
                    </a:ext>
                  </a:extLst>
                </a:gridCol>
                <a:gridCol w="4495074">
                  <a:extLst>
                    <a:ext uri="{9D8B030D-6E8A-4147-A177-3AD203B41FA5}">
                      <a16:colId xmlns:a16="http://schemas.microsoft.com/office/drawing/2014/main" val="2061017584"/>
                    </a:ext>
                  </a:extLst>
                </a:gridCol>
                <a:gridCol w="4495074">
                  <a:extLst>
                    <a:ext uri="{9D8B030D-6E8A-4147-A177-3AD203B41FA5}">
                      <a16:colId xmlns:a16="http://schemas.microsoft.com/office/drawing/2014/main" val="621522776"/>
                    </a:ext>
                  </a:extLst>
                </a:gridCol>
              </a:tblGrid>
              <a:tr h="915613">
                <a:tc>
                  <a:txBody>
                    <a:bodyPr/>
                    <a:lstStyle/>
                    <a:p>
                      <a:r>
                        <a:rPr lang="en-IN" dirty="0">
                          <a:solidFill>
                            <a:schemeClr val="tx1"/>
                          </a:solidFill>
                        </a:rPr>
                        <a:t>Models</a:t>
                      </a:r>
                    </a:p>
                  </a:txBody>
                  <a:tcPr/>
                </a:tc>
                <a:tc>
                  <a:txBody>
                    <a:bodyPr/>
                    <a:lstStyle/>
                    <a:p>
                      <a:r>
                        <a:rPr lang="en-IN" dirty="0">
                          <a:solidFill>
                            <a:schemeClr val="tx1"/>
                          </a:solidFill>
                        </a:rPr>
                        <a:t>Losses</a:t>
                      </a:r>
                    </a:p>
                  </a:txBody>
                  <a:tcPr/>
                </a:tc>
                <a:tc>
                  <a:txBody>
                    <a:bodyPr/>
                    <a:lstStyle/>
                    <a:p>
                      <a:r>
                        <a:rPr lang="en-IN" dirty="0">
                          <a:solidFill>
                            <a:schemeClr val="tx1"/>
                          </a:solidFill>
                        </a:rPr>
                        <a:t>Accuracy</a:t>
                      </a:r>
                    </a:p>
                  </a:txBody>
                  <a:tcPr/>
                </a:tc>
                <a:extLst>
                  <a:ext uri="{0D108BD9-81ED-4DB2-BD59-A6C34878D82A}">
                    <a16:rowId xmlns:a16="http://schemas.microsoft.com/office/drawing/2014/main" val="4277912293"/>
                  </a:ext>
                </a:extLst>
              </a:tr>
              <a:tr h="919663">
                <a:tc>
                  <a:txBody>
                    <a:bodyPr/>
                    <a:lstStyle/>
                    <a:p>
                      <a:r>
                        <a:rPr lang="en-IN" dirty="0"/>
                        <a:t>Model1</a:t>
                      </a:r>
                    </a:p>
                  </a:txBody>
                  <a:tcPr/>
                </a:tc>
                <a:tc>
                  <a:txBody>
                    <a:bodyPr/>
                    <a:lstStyle/>
                    <a:p>
                      <a:r>
                        <a:rPr lang="en-US" sz="1700" kern="1200" dirty="0">
                          <a:solidFill>
                            <a:schemeClr val="dk1"/>
                          </a:solidFill>
                          <a:effectLst/>
                          <a:latin typeface="+mn-lt"/>
                          <a:ea typeface="+mn-ea"/>
                          <a:cs typeface="+mn-cs"/>
                        </a:rPr>
                        <a:t>0.5417782068252563</a:t>
                      </a:r>
                      <a:endParaRPr lang="en-IN" sz="14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700" kern="1200">
                          <a:solidFill>
                            <a:schemeClr val="dk1"/>
                          </a:solidFill>
                          <a:effectLst/>
                          <a:latin typeface="+mn-lt"/>
                          <a:ea typeface="+mn-ea"/>
                          <a:cs typeface="+mn-cs"/>
                        </a:rPr>
                        <a:t>0.8008000254631042</a:t>
                      </a:r>
                      <a:endParaRPr lang="en-IN" dirty="0"/>
                    </a:p>
                  </a:txBody>
                  <a:tcPr/>
                </a:tc>
                <a:extLst>
                  <a:ext uri="{0D108BD9-81ED-4DB2-BD59-A6C34878D82A}">
                    <a16:rowId xmlns:a16="http://schemas.microsoft.com/office/drawing/2014/main" val="2713246445"/>
                  </a:ext>
                </a:extLst>
              </a:tr>
              <a:tr h="1200349">
                <a:tc>
                  <a:txBody>
                    <a:bodyPr/>
                    <a:lstStyle/>
                    <a:p>
                      <a:r>
                        <a:rPr lang="en-US" sz="1700" b="1" kern="1200" dirty="0">
                          <a:solidFill>
                            <a:schemeClr val="dk1"/>
                          </a:solidFill>
                          <a:effectLst/>
                          <a:latin typeface="+mn-lt"/>
                          <a:ea typeface="+mn-ea"/>
                          <a:cs typeface="+mn-cs"/>
                        </a:rPr>
                        <a:t>Model 2 (Retraining Model)</a:t>
                      </a:r>
                      <a:endParaRPr lang="en-IN" dirty="0"/>
                    </a:p>
                  </a:txBody>
                  <a:tcPr/>
                </a:tc>
                <a:tc>
                  <a:txBody>
                    <a:bodyPr/>
                    <a:lstStyle/>
                    <a:p>
                      <a:r>
                        <a:rPr lang="en-US" sz="1700" kern="1200" dirty="0">
                          <a:solidFill>
                            <a:schemeClr val="dk1"/>
                          </a:solidFill>
                          <a:effectLst/>
                          <a:latin typeface="+mn-lt"/>
                          <a:ea typeface="+mn-ea"/>
                          <a:cs typeface="+mn-cs"/>
                        </a:rPr>
                        <a:t>0.4538656175136566</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700" kern="1200" dirty="0">
                          <a:solidFill>
                            <a:schemeClr val="dk1"/>
                          </a:solidFill>
                          <a:effectLst/>
                          <a:latin typeface="+mn-lt"/>
                          <a:ea typeface="+mn-ea"/>
                          <a:cs typeface="+mn-cs"/>
                        </a:rPr>
                        <a:t>0.8395000100135803</a:t>
                      </a:r>
                      <a:endParaRPr lang="en-IN" dirty="0"/>
                    </a:p>
                  </a:txBody>
                  <a:tcPr/>
                </a:tc>
                <a:extLst>
                  <a:ext uri="{0D108BD9-81ED-4DB2-BD59-A6C34878D82A}">
                    <a16:rowId xmlns:a16="http://schemas.microsoft.com/office/drawing/2014/main" val="4123887114"/>
                  </a:ext>
                </a:extLst>
              </a:tr>
              <a:tr h="1200349">
                <a:tc>
                  <a:txBody>
                    <a:bodyPr/>
                    <a:lstStyle/>
                    <a:p>
                      <a:r>
                        <a:rPr lang="en-US" sz="1700" b="1" kern="1200" dirty="0">
                          <a:solidFill>
                            <a:schemeClr val="dk1"/>
                          </a:solidFill>
                          <a:effectLst/>
                          <a:latin typeface="+mn-lt"/>
                          <a:ea typeface="+mn-ea"/>
                          <a:cs typeface="+mn-cs"/>
                        </a:rPr>
                        <a:t>Model 3 (Using Sigmoid Function)</a:t>
                      </a:r>
                      <a:endParaRPr lang="en-IN" dirty="0"/>
                    </a:p>
                  </a:txBody>
                  <a:tcPr/>
                </a:tc>
                <a:tc>
                  <a:txBody>
                    <a:bodyPr/>
                    <a:lstStyle/>
                    <a:p>
                      <a:r>
                        <a:rPr lang="en-US" sz="1700" kern="1200" dirty="0">
                          <a:solidFill>
                            <a:schemeClr val="dk1"/>
                          </a:solidFill>
                          <a:effectLst/>
                          <a:latin typeface="+mn-lt"/>
                          <a:ea typeface="+mn-ea"/>
                          <a:cs typeface="+mn-cs"/>
                        </a:rPr>
                        <a:t>0.465987890958786</a:t>
                      </a:r>
                      <a:endParaRPr lang="en-IN" dirty="0"/>
                    </a:p>
                  </a:txBody>
                  <a:tcPr/>
                </a:tc>
                <a:tc>
                  <a:txBody>
                    <a:bodyPr/>
                    <a:lstStyle/>
                    <a:p>
                      <a:r>
                        <a:rPr lang="en-US" sz="1700" kern="1200" dirty="0">
                          <a:solidFill>
                            <a:schemeClr val="dk1"/>
                          </a:solidFill>
                          <a:effectLst/>
                          <a:latin typeface="+mn-lt"/>
                          <a:ea typeface="+mn-ea"/>
                          <a:cs typeface="+mn-cs"/>
                        </a:rPr>
                        <a:t>0.838699996471405</a:t>
                      </a:r>
                      <a:endParaRPr lang="en-IN" dirty="0"/>
                    </a:p>
                  </a:txBody>
                  <a:tcPr/>
                </a:tc>
                <a:extLst>
                  <a:ext uri="{0D108BD9-81ED-4DB2-BD59-A6C34878D82A}">
                    <a16:rowId xmlns:a16="http://schemas.microsoft.com/office/drawing/2014/main" val="2986756737"/>
                  </a:ext>
                </a:extLst>
              </a:tr>
            </a:tbl>
          </a:graphicData>
        </a:graphic>
      </p:graphicFrame>
      <p:sp>
        <p:nvSpPr>
          <p:cNvPr id="22" name="TextBox 21">
            <a:extLst>
              <a:ext uri="{FF2B5EF4-FFF2-40B4-BE49-F238E27FC236}">
                <a16:creationId xmlns:a16="http://schemas.microsoft.com/office/drawing/2014/main" id="{08B279B3-3431-8687-1314-400955C39AE1}"/>
              </a:ext>
            </a:extLst>
          </p:cNvPr>
          <p:cNvSpPr txBox="1"/>
          <p:nvPr/>
        </p:nvSpPr>
        <p:spPr>
          <a:xfrm>
            <a:off x="15637908" y="33592899"/>
            <a:ext cx="14062841" cy="892552"/>
          </a:xfrm>
          <a:prstGeom prst="rect">
            <a:avLst/>
          </a:prstGeom>
          <a:noFill/>
        </p:spPr>
        <p:txBody>
          <a:bodyPr wrap="square" rtlCol="0">
            <a:spAutoFit/>
          </a:bodyPr>
          <a:lstStyle/>
          <a:p>
            <a:pPr algn="just"/>
            <a:endParaRPr lang="en-US" sz="1800" dirty="0">
              <a:latin typeface="Cambria" panose="02040503050406030204" pitchFamily="18" charset="0"/>
            </a:endParaRPr>
          </a:p>
          <a:p>
            <a:pPr algn="just"/>
            <a:endParaRPr lang="en-US" sz="1800" b="0" i="0" u="none" strike="noStrike" baseline="0" dirty="0">
              <a:latin typeface="Cambria" panose="02040503050406030204" pitchFamily="18" charset="0"/>
            </a:endParaRPr>
          </a:p>
          <a:p>
            <a:pPr algn="just"/>
            <a:endParaRPr lang="en-IN" sz="1600" dirty="0"/>
          </a:p>
        </p:txBody>
      </p:sp>
      <p:sp>
        <p:nvSpPr>
          <p:cNvPr id="28" name="TextBox 27">
            <a:extLst>
              <a:ext uri="{FF2B5EF4-FFF2-40B4-BE49-F238E27FC236}">
                <a16:creationId xmlns:a16="http://schemas.microsoft.com/office/drawing/2014/main" id="{7D0D1BA3-3CDD-692A-42D2-5D34E09D46BB}"/>
              </a:ext>
            </a:extLst>
          </p:cNvPr>
          <p:cNvSpPr txBox="1"/>
          <p:nvPr/>
        </p:nvSpPr>
        <p:spPr>
          <a:xfrm>
            <a:off x="15457962" y="34443105"/>
            <a:ext cx="14716809" cy="6709529"/>
          </a:xfrm>
          <a:prstGeom prst="rect">
            <a:avLst/>
          </a:prstGeom>
          <a:noFill/>
        </p:spPr>
        <p:txBody>
          <a:bodyPr wrap="square" rtlCol="0">
            <a:spAutoFit/>
          </a:bodyPr>
          <a:lstStyle/>
          <a:p>
            <a:pPr algn="just"/>
            <a:r>
              <a:rPr lang="en-US" sz="3200" dirty="0">
                <a:solidFill>
                  <a:schemeClr val="tx1">
                    <a:lumMod val="95000"/>
                    <a:lumOff val="5000"/>
                  </a:schemeClr>
                </a:solidFill>
                <a:latin typeface="+mn-lt"/>
              </a:rPr>
              <a:t>1</a:t>
            </a:r>
            <a:r>
              <a:rPr lang="en-US" sz="3200" i="0" u="none" strike="noStrike" baseline="0" dirty="0">
                <a:solidFill>
                  <a:schemeClr val="tx1">
                    <a:lumMod val="95000"/>
                    <a:lumOff val="5000"/>
                  </a:schemeClr>
                </a:solidFill>
                <a:latin typeface="+mn-lt"/>
              </a:rPr>
              <a:t>.</a:t>
            </a:r>
            <a:r>
              <a:rPr lang="en-IN" sz="3200" i="0" u="none" strike="noStrike" baseline="0" dirty="0">
                <a:solidFill>
                  <a:schemeClr val="tx1">
                    <a:lumMod val="95000"/>
                    <a:lumOff val="5000"/>
                  </a:schemeClr>
                </a:solidFill>
                <a:latin typeface="+mn-lt"/>
              </a:rPr>
              <a:t> Ciresan, D., Meier, U., Schmidhuber, J.: Multi-column deep neural networks for image classification. In: Computer Vision and Pattern Recognition (CVPR), 2012 IEEE </a:t>
            </a:r>
            <a:r>
              <a:rPr lang="en-US" sz="3200" i="0" u="none" strike="noStrike" baseline="0" dirty="0">
                <a:solidFill>
                  <a:schemeClr val="tx1">
                    <a:lumMod val="95000"/>
                    <a:lumOff val="5000"/>
                  </a:schemeClr>
                </a:solidFill>
                <a:latin typeface="+mn-lt"/>
              </a:rPr>
              <a:t>Conference on. pp. 3642–3649. IEEE (2012)</a:t>
            </a:r>
          </a:p>
          <a:p>
            <a:pPr algn="just"/>
            <a:endParaRPr lang="en-US" sz="3200" dirty="0">
              <a:solidFill>
                <a:schemeClr val="tx1">
                  <a:lumMod val="95000"/>
                  <a:lumOff val="5000"/>
                </a:schemeClr>
              </a:solidFill>
              <a:latin typeface="+mn-lt"/>
            </a:endParaRPr>
          </a:p>
          <a:p>
            <a:pPr algn="just"/>
            <a:r>
              <a:rPr lang="en-US" sz="3200" dirty="0">
                <a:solidFill>
                  <a:schemeClr val="tx1">
                    <a:lumMod val="95000"/>
                    <a:lumOff val="5000"/>
                  </a:schemeClr>
                </a:solidFill>
                <a:latin typeface="+mn-lt"/>
              </a:rPr>
              <a:t>2</a:t>
            </a:r>
            <a:r>
              <a:rPr lang="en-US" sz="3200" i="0" u="none" strike="noStrike" baseline="0" dirty="0">
                <a:solidFill>
                  <a:schemeClr val="tx1">
                    <a:lumMod val="95000"/>
                    <a:lumOff val="5000"/>
                  </a:schemeClr>
                </a:solidFill>
                <a:latin typeface="+mn-lt"/>
              </a:rPr>
              <a:t>.</a:t>
            </a:r>
            <a:r>
              <a:rPr lang="en-IN" sz="3200" i="0" u="none" strike="noStrike" baseline="0" dirty="0">
                <a:solidFill>
                  <a:schemeClr val="tx1">
                    <a:lumMod val="95000"/>
                    <a:lumOff val="5000"/>
                  </a:schemeClr>
                </a:solidFill>
                <a:latin typeface="+mn-lt"/>
              </a:rPr>
              <a:t> </a:t>
            </a:r>
            <a:r>
              <a:rPr lang="en-IN" sz="3200" dirty="0">
                <a:solidFill>
                  <a:schemeClr val="tx1">
                    <a:lumMod val="95000"/>
                    <a:lumOff val="5000"/>
                  </a:schemeClr>
                </a:solidFill>
                <a:latin typeface="+mn-lt"/>
              </a:rPr>
              <a:t> </a:t>
            </a:r>
            <a:r>
              <a:rPr lang="en-IN" sz="3200" i="0" u="none" strike="noStrike" baseline="0" dirty="0">
                <a:solidFill>
                  <a:schemeClr val="tx1">
                    <a:lumMod val="95000"/>
                    <a:lumOff val="5000"/>
                  </a:schemeClr>
                </a:solidFill>
                <a:latin typeface="+mn-lt"/>
              </a:rPr>
              <a:t>Abdel-Hamid, O., Mohamed, A. R., Jiang, H., Deng, L., Penn, G., &amp; Yu, D. (2014). Convolutional neural networks for speech recognition. IEEE/ACM Transactions on audio, speech, and language processing, 22(10), 1533-</a:t>
            </a:r>
          </a:p>
          <a:p>
            <a:pPr algn="just"/>
            <a:r>
              <a:rPr lang="en-IN" sz="3200" dirty="0">
                <a:solidFill>
                  <a:schemeClr val="tx1">
                    <a:lumMod val="95000"/>
                    <a:lumOff val="5000"/>
                  </a:schemeClr>
                </a:solidFill>
                <a:latin typeface="+mn-lt"/>
              </a:rPr>
              <a:t>    </a:t>
            </a:r>
            <a:r>
              <a:rPr lang="en-IN" sz="3200" i="0" u="none" strike="noStrike" baseline="0" dirty="0">
                <a:solidFill>
                  <a:schemeClr val="tx1">
                    <a:lumMod val="95000"/>
                    <a:lumOff val="5000"/>
                  </a:schemeClr>
                </a:solidFill>
                <a:latin typeface="+mn-lt"/>
              </a:rPr>
              <a:t>1545. </a:t>
            </a:r>
          </a:p>
          <a:p>
            <a:pPr algn="just"/>
            <a:endParaRPr lang="en-IN" sz="3200" dirty="0">
              <a:solidFill>
                <a:schemeClr val="tx1">
                  <a:lumMod val="95000"/>
                  <a:lumOff val="5000"/>
                </a:schemeClr>
              </a:solidFill>
              <a:latin typeface="Times New Roman" panose="02020603050405020304" pitchFamily="18" charset="0"/>
            </a:endParaRPr>
          </a:p>
          <a:p>
            <a:pPr algn="just"/>
            <a:r>
              <a:rPr lang="en-IN" sz="3200" dirty="0">
                <a:solidFill>
                  <a:schemeClr val="tx1">
                    <a:lumMod val="95000"/>
                    <a:lumOff val="5000"/>
                  </a:schemeClr>
                </a:solidFill>
                <a:latin typeface="Times New Roman" panose="02020603050405020304" pitchFamily="18" charset="0"/>
              </a:rPr>
              <a:t>3</a:t>
            </a:r>
            <a:r>
              <a:rPr lang="en-IN" sz="3200" b="0" i="0" u="none" strike="noStrike" baseline="0" dirty="0">
                <a:solidFill>
                  <a:schemeClr val="tx1">
                    <a:lumMod val="95000"/>
                    <a:lumOff val="5000"/>
                  </a:schemeClr>
                </a:solidFill>
                <a:latin typeface="+mn-lt"/>
              </a:rPr>
              <a:t>. Belongie, S., Malik, J., &amp; Puzicha, J. (2001, July). Matching shapes. In </a:t>
            </a:r>
            <a:r>
              <a:rPr lang="en-IN" sz="3200" b="0" i="1" u="none" strike="noStrike" baseline="0" dirty="0">
                <a:solidFill>
                  <a:schemeClr val="tx1">
                    <a:lumMod val="95000"/>
                    <a:lumOff val="5000"/>
                  </a:schemeClr>
                </a:solidFill>
                <a:latin typeface="+mn-lt"/>
              </a:rPr>
              <a:t>Proceedings Eighth IEEE International Conference on Computer Vision. ICCV 2001 </a:t>
            </a:r>
            <a:r>
              <a:rPr lang="en-IN" sz="3200" b="0" i="0" u="none" strike="noStrike" baseline="0" dirty="0">
                <a:solidFill>
                  <a:schemeClr val="tx1">
                    <a:lumMod val="95000"/>
                    <a:lumOff val="5000"/>
                  </a:schemeClr>
                </a:solidFill>
                <a:latin typeface="+mn-lt"/>
              </a:rPr>
              <a:t>(Vol. 1, pp. 454-461). IEEE. </a:t>
            </a:r>
          </a:p>
          <a:p>
            <a:pPr algn="just"/>
            <a:endParaRPr lang="en-IN" sz="3200" dirty="0">
              <a:solidFill>
                <a:schemeClr val="tx1">
                  <a:lumMod val="95000"/>
                  <a:lumOff val="5000"/>
                </a:schemeClr>
              </a:solidFill>
              <a:latin typeface="+mn-lt"/>
            </a:endParaRPr>
          </a:p>
          <a:p>
            <a:pPr algn="just"/>
            <a:endParaRPr lang="en-IN" sz="1400" dirty="0"/>
          </a:p>
        </p:txBody>
      </p:sp>
      <p:sp>
        <p:nvSpPr>
          <p:cNvPr id="29" name="TextBox 28">
            <a:extLst>
              <a:ext uri="{FF2B5EF4-FFF2-40B4-BE49-F238E27FC236}">
                <a16:creationId xmlns:a16="http://schemas.microsoft.com/office/drawing/2014/main" id="{C3C7BD9E-D5DC-5A85-8D32-1C13A368C58F}"/>
              </a:ext>
            </a:extLst>
          </p:cNvPr>
          <p:cNvSpPr txBox="1"/>
          <p:nvPr/>
        </p:nvSpPr>
        <p:spPr>
          <a:xfrm>
            <a:off x="15457962" y="28529394"/>
            <a:ext cx="14849474" cy="3046988"/>
          </a:xfrm>
          <a:prstGeom prst="rect">
            <a:avLst/>
          </a:prstGeom>
          <a:noFill/>
        </p:spPr>
        <p:txBody>
          <a:bodyPr wrap="square" rtlCol="0">
            <a:spAutoFit/>
          </a:bodyPr>
          <a:lstStyle/>
          <a:p>
            <a:pPr algn="l"/>
            <a:r>
              <a:rPr lang="en-US" sz="3200" dirty="0"/>
              <a:t>This study shows how to successfully create a Fashion MNIST Model using deep learning techniques, with an incredible 83.95% accuracy after tuning the parameters. This achievement demonstrates how well deep learning techniques work for complex image classification tasks. These developments demonstrate the possibility for precise and effective pattern recognition in the field of computer vision, which could improve applications related to fashion.</a:t>
            </a:r>
            <a:endParaRPr lang="en-IN" sz="3200" dirty="0"/>
          </a:p>
        </p:txBody>
      </p:sp>
      <p:sp>
        <p:nvSpPr>
          <p:cNvPr id="26" name="TextBox 25">
            <a:extLst>
              <a:ext uri="{FF2B5EF4-FFF2-40B4-BE49-F238E27FC236}">
                <a16:creationId xmlns:a16="http://schemas.microsoft.com/office/drawing/2014/main" id="{C054351F-6B2B-5F38-FA9F-0CB0365A6712}"/>
              </a:ext>
            </a:extLst>
          </p:cNvPr>
          <p:cNvSpPr txBox="1"/>
          <p:nvPr/>
        </p:nvSpPr>
        <p:spPr>
          <a:xfrm>
            <a:off x="15923657" y="22261312"/>
            <a:ext cx="13066982" cy="3785652"/>
          </a:xfrm>
          <a:prstGeom prst="rect">
            <a:avLst/>
          </a:prstGeom>
          <a:noFill/>
        </p:spPr>
        <p:txBody>
          <a:bodyPr wrap="square" rtlCol="0">
            <a:spAutoFit/>
          </a:bodyPr>
          <a:lstStyle/>
          <a:p>
            <a:pPr marL="648335" algn="just">
              <a:spcBef>
                <a:spcPts val="5"/>
              </a:spcBef>
              <a:spcAft>
                <a:spcPts val="0"/>
              </a:spcAft>
              <a:tabLst>
                <a:tab pos="648335" algn="l"/>
              </a:tabLst>
            </a:pPr>
            <a:r>
              <a:rPr lang="en-US" sz="3200" kern="0" dirty="0">
                <a:latin typeface="Times New Roman" panose="02020603050405020304" pitchFamily="18" charset="0"/>
                <a:ea typeface="Times New Roman" panose="02020603050405020304" pitchFamily="18" charset="0"/>
              </a:rPr>
              <a:t>To train </a:t>
            </a:r>
            <a:r>
              <a:rPr lang="en-US" sz="3200" b="0" kern="0" dirty="0">
                <a:effectLst/>
                <a:latin typeface="Times New Roman" panose="02020603050405020304" pitchFamily="18" charset="0"/>
                <a:ea typeface="Times New Roman" panose="02020603050405020304" pitchFamily="18" charset="0"/>
              </a:rPr>
              <a:t>this model we use many models and techniques to train and test the model by which we get the accuracy with lost images we get 0.54 loss and 0.80 matched accuracy.</a:t>
            </a:r>
            <a:endParaRPr lang="en-IN" sz="3200" b="1" kern="0" dirty="0">
              <a:effectLst/>
              <a:latin typeface="Times New Roman" panose="02020603050405020304" pitchFamily="18" charset="0"/>
              <a:ea typeface="Times New Roman" panose="02020603050405020304" pitchFamily="18" charset="0"/>
            </a:endParaRPr>
          </a:p>
          <a:p>
            <a:pPr marL="648335" algn="just">
              <a:spcBef>
                <a:spcPts val="5"/>
              </a:spcBef>
              <a:spcAft>
                <a:spcPts val="0"/>
              </a:spcAft>
              <a:tabLst>
                <a:tab pos="648335" algn="l"/>
              </a:tabLst>
            </a:pPr>
            <a:r>
              <a:rPr lang="en-US" sz="3200" b="0" kern="0" dirty="0">
                <a:effectLst/>
                <a:latin typeface="Times New Roman" panose="02020603050405020304" pitchFamily="18" charset="0"/>
                <a:ea typeface="Times New Roman" panose="02020603050405020304" pitchFamily="18" charset="0"/>
              </a:rPr>
              <a:t>After train the model1 we retrain the model and in this we get 0.45 loss data and 0.83 matched accuracy which is better than model1.</a:t>
            </a:r>
            <a:endParaRPr lang="en-IN" sz="3200" b="1" kern="0" dirty="0">
              <a:effectLst/>
              <a:latin typeface="Times New Roman" panose="02020603050405020304" pitchFamily="18" charset="0"/>
              <a:ea typeface="Times New Roman" panose="02020603050405020304" pitchFamily="18" charset="0"/>
            </a:endParaRPr>
          </a:p>
          <a:p>
            <a:pPr marL="648335" algn="just">
              <a:spcBef>
                <a:spcPts val="5"/>
              </a:spcBef>
              <a:spcAft>
                <a:spcPts val="0"/>
              </a:spcAft>
              <a:tabLst>
                <a:tab pos="648335" algn="l"/>
              </a:tabLst>
            </a:pPr>
            <a:r>
              <a:rPr lang="en-US" sz="3200" b="0" kern="0" dirty="0">
                <a:effectLst/>
                <a:latin typeface="Times New Roman" panose="02020603050405020304" pitchFamily="18" charset="0"/>
                <a:ea typeface="Times New Roman" panose="02020603050405020304" pitchFamily="18" charset="0"/>
              </a:rPr>
              <a:t>After retrain the model, we use the </a:t>
            </a:r>
            <a:r>
              <a:rPr lang="en-US" sz="3200" b="1" kern="0" dirty="0">
                <a:effectLst/>
                <a:latin typeface="Times New Roman" panose="02020603050405020304" pitchFamily="18" charset="0"/>
                <a:ea typeface="Times New Roman" panose="02020603050405020304" pitchFamily="18" charset="0"/>
              </a:rPr>
              <a:t>sigmoid function</a:t>
            </a:r>
            <a:r>
              <a:rPr lang="en-US" sz="3200" b="0" kern="0" dirty="0">
                <a:effectLst/>
                <a:latin typeface="Times New Roman" panose="02020603050405020304" pitchFamily="18" charset="0"/>
                <a:ea typeface="Times New Roman" panose="02020603050405020304" pitchFamily="18" charset="0"/>
              </a:rPr>
              <a:t> to train the model effectively </a:t>
            </a:r>
            <a:r>
              <a:rPr lang="en-US" sz="3200" kern="0" dirty="0">
                <a:latin typeface="Times New Roman" panose="02020603050405020304" pitchFamily="18" charset="0"/>
                <a:ea typeface="Times New Roman" panose="02020603050405020304" pitchFamily="18" charset="0"/>
              </a:rPr>
              <a:t>and</a:t>
            </a:r>
            <a:r>
              <a:rPr lang="en-US" sz="3200" b="0" kern="0" dirty="0">
                <a:effectLst/>
                <a:latin typeface="Times New Roman" panose="02020603050405020304" pitchFamily="18" charset="0"/>
                <a:ea typeface="Times New Roman" panose="02020603050405020304" pitchFamily="18" charset="0"/>
              </a:rPr>
              <a:t> we get better and most accurate results as previous ones.</a:t>
            </a:r>
            <a:endParaRPr lang="en-IN" sz="3200" b="1" kern="0" dirty="0">
              <a:effectLst/>
              <a:latin typeface="Times New Roman" panose="02020603050405020304" pitchFamily="18" charset="0"/>
              <a:ea typeface="Times New Roman" panose="02020603050405020304" pitchFamily="18" charset="0"/>
            </a:endParaRPr>
          </a:p>
          <a:p>
            <a:endParaRPr lang="en-IN" sz="1600" dirty="0"/>
          </a:p>
        </p:txBody>
      </p:sp>
      <p:pic>
        <p:nvPicPr>
          <p:cNvPr id="48" name="Picture 47">
            <a:extLst>
              <a:ext uri="{FF2B5EF4-FFF2-40B4-BE49-F238E27FC236}">
                <a16:creationId xmlns:a16="http://schemas.microsoft.com/office/drawing/2014/main" id="{F69C0A0F-743C-993A-B227-D2B1BEDCDD50}"/>
              </a:ext>
            </a:extLst>
          </p:cNvPr>
          <p:cNvPicPr>
            <a:picLocks noChangeAspect="1"/>
          </p:cNvPicPr>
          <p:nvPr/>
        </p:nvPicPr>
        <p:blipFill>
          <a:blip r:embed="rId6"/>
          <a:stretch>
            <a:fillRect/>
          </a:stretch>
        </p:blipFill>
        <p:spPr>
          <a:xfrm>
            <a:off x="16140088" y="8484057"/>
            <a:ext cx="13183671" cy="7472180"/>
          </a:xfrm>
          <a:prstGeom prst="rect">
            <a:avLst/>
          </a:prstGeom>
        </p:spPr>
      </p:pic>
      <p:sp>
        <p:nvSpPr>
          <p:cNvPr id="49" name="TextBox 48">
            <a:extLst>
              <a:ext uri="{FF2B5EF4-FFF2-40B4-BE49-F238E27FC236}">
                <a16:creationId xmlns:a16="http://schemas.microsoft.com/office/drawing/2014/main" id="{74F115DB-F9BD-B096-A7BC-51CA51C9F601}"/>
              </a:ext>
            </a:extLst>
          </p:cNvPr>
          <p:cNvSpPr txBox="1"/>
          <p:nvPr/>
        </p:nvSpPr>
        <p:spPr>
          <a:xfrm>
            <a:off x="18303421" y="16135672"/>
            <a:ext cx="8307454" cy="523220"/>
          </a:xfrm>
          <a:prstGeom prst="rect">
            <a:avLst/>
          </a:prstGeom>
          <a:noFill/>
        </p:spPr>
        <p:txBody>
          <a:bodyPr wrap="square" rtlCol="0">
            <a:spAutoFit/>
          </a:bodyPr>
          <a:lstStyle/>
          <a:p>
            <a:r>
              <a:rPr lang="en-US" sz="2800" dirty="0"/>
              <a:t>CNN Architecture</a:t>
            </a:r>
            <a:endParaRPr lang="en-IN" sz="28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a:solidFill>
            <a:schemeClr val="tx1"/>
          </a:solidFill>
          <a:round/>
          <a:headEnd/>
          <a:tailEnd/>
        </a:ln>
        <a:effectLst/>
      </a:spPr>
      <a:bodyPr wrap="none" anchor="ctr"/>
      <a:lstStyle>
        <a:defPPr algn="l">
          <a:defRPr dirty="0"/>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3118</TotalTime>
  <Words>772</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Dipanshu Chaudhary</cp:lastModifiedBy>
  <cp:revision>119</cp:revision>
  <dcterms:created xsi:type="dcterms:W3CDTF">2008-12-04T00:20:37Z</dcterms:created>
  <dcterms:modified xsi:type="dcterms:W3CDTF">2023-12-05T17:00:40Z</dcterms:modified>
  <cp:category>Research Poster</cp:category>
</cp:coreProperties>
</file>