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72" r:id="rId7"/>
    <p:sldId id="273" r:id="rId8"/>
    <p:sldId id="274" r:id="rId9"/>
    <p:sldId id="275" r:id="rId10"/>
    <p:sldId id="276" r:id="rId11"/>
    <p:sldId id="277" r:id="rId12"/>
    <p:sldId id="286" r:id="rId13"/>
    <p:sldId id="278" r:id="rId14"/>
    <p:sldId id="279" r:id="rId15"/>
    <p:sldId id="280" r:id="rId16"/>
    <p:sldId id="285" r:id="rId17"/>
    <p:sldId id="281" r:id="rId18"/>
    <p:sldId id="282" r:id="rId19"/>
    <p:sldId id="287" r:id="rId20"/>
    <p:sldId id="288" r:id="rId21"/>
    <p:sldId id="289"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0B9064-6EFD-4B23-A038-927E939091C4}" type="datetimeFigureOut">
              <a:rPr lang="en-IN" smtClean="0"/>
              <a:t>30-01-2025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2174310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120696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4062008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6188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3594936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0B9064-6EFD-4B23-A038-927E939091C4}" type="datetimeFigureOut">
              <a:rPr lang="en-IN" smtClean="0"/>
              <a:t>30-01-2025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2272421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0B9064-6EFD-4B23-A038-927E939091C4}" type="datetimeFigureOut">
              <a:rPr lang="en-IN" smtClean="0"/>
              <a:t>30-01-2025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1490190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B9064-6EFD-4B23-A038-927E939091C4}" type="datetimeFigureOut">
              <a:rPr lang="en-IN" smtClean="0"/>
              <a:t>30-01-2025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1072897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B9064-6EFD-4B23-A038-927E939091C4}" type="datetimeFigureOut">
              <a:rPr lang="en-IN" smtClean="0"/>
              <a:t>30-01-2025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402005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B9064-6EFD-4B23-A038-927E939091C4}" type="datetimeFigureOut">
              <a:rPr lang="en-IN" smtClean="0"/>
              <a:t>30-01-2025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341210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0B9064-6EFD-4B23-A038-927E939091C4}" type="datetimeFigureOut">
              <a:rPr lang="en-IN" smtClean="0"/>
              <a:t>30-01-2025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270297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16250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B9064-6EFD-4B23-A038-927E939091C4}" type="datetimeFigureOut">
              <a:rPr lang="en-IN" smtClean="0"/>
              <a:t>30-01-2025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2740003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B9064-6EFD-4B23-A038-927E939091C4}" type="datetimeFigureOut">
              <a:rPr lang="en-IN" smtClean="0"/>
              <a:t>30-01-2025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356171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B9064-6EFD-4B23-A038-927E939091C4}" type="datetimeFigureOut">
              <a:rPr lang="en-IN" smtClean="0"/>
              <a:t>30-01-2025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290526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133992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0B9064-6EFD-4B23-A038-927E939091C4}" type="datetimeFigureOut">
              <a:rPr lang="en-IN" smtClean="0"/>
              <a:t>30-01-2025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768632-5CFD-43CB-BA5E-12A5606594B5}" type="slidenum">
              <a:rPr lang="en-IN" smtClean="0"/>
              <a:t>‹#›</a:t>
            </a:fld>
            <a:endParaRPr lang="en-IN"/>
          </a:p>
        </p:txBody>
      </p:sp>
    </p:spTree>
    <p:extLst>
      <p:ext uri="{BB962C8B-B14F-4D97-AF65-F5344CB8AC3E}">
        <p14:creationId xmlns:p14="http://schemas.microsoft.com/office/powerpoint/2010/main" val="397791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0B9064-6EFD-4B23-A038-927E939091C4}" type="datetimeFigureOut">
              <a:rPr lang="en-IN" smtClean="0"/>
              <a:t>30-01-2025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2768632-5CFD-43CB-BA5E-12A5606594B5}" type="slidenum">
              <a:rPr lang="en-IN" smtClean="0"/>
              <a:t>‹#›</a:t>
            </a:fld>
            <a:endParaRPr lang="en-IN"/>
          </a:p>
        </p:txBody>
      </p:sp>
    </p:spTree>
    <p:extLst>
      <p:ext uri="{BB962C8B-B14F-4D97-AF65-F5344CB8AC3E}">
        <p14:creationId xmlns:p14="http://schemas.microsoft.com/office/powerpoint/2010/main" val="11211585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B7E6-13BF-4D6E-BAA6-3FFE2908A115}"/>
              </a:ext>
            </a:extLst>
          </p:cNvPr>
          <p:cNvSpPr>
            <a:spLocks noGrp="1"/>
          </p:cNvSpPr>
          <p:nvPr>
            <p:ph type="ctrTitle"/>
          </p:nvPr>
        </p:nvSpPr>
        <p:spPr/>
        <p:txBody>
          <a:bodyPr/>
          <a:lstStyle/>
          <a:p>
            <a:r>
              <a:rPr lang="en-IN" dirty="0"/>
              <a:t>SET THEORY AND VENN DIAGRAM</a:t>
            </a:r>
          </a:p>
        </p:txBody>
      </p:sp>
      <p:sp>
        <p:nvSpPr>
          <p:cNvPr id="3" name="Subtitle 2">
            <a:extLst>
              <a:ext uri="{FF2B5EF4-FFF2-40B4-BE49-F238E27FC236}">
                <a16:creationId xmlns:a16="http://schemas.microsoft.com/office/drawing/2014/main" id="{B4EC39FC-691D-438E-A51C-F9E0E6C5A9B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18811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6FC65D-25EA-4067-A3BA-F2AC3063FE58}"/>
              </a:ext>
            </a:extLst>
          </p:cNvPr>
          <p:cNvSpPr/>
          <p:nvPr/>
        </p:nvSpPr>
        <p:spPr>
          <a:xfrm>
            <a:off x="235670" y="103696"/>
            <a:ext cx="11821212" cy="1754326"/>
          </a:xfrm>
          <a:prstGeom prst="rect">
            <a:avLst/>
          </a:prstGeom>
        </p:spPr>
        <p:txBody>
          <a:bodyPr wrap="square">
            <a:spAutoFit/>
          </a:bodyPr>
          <a:lstStyle/>
          <a:p>
            <a:r>
              <a:rPr lang="en-IN" dirty="0"/>
              <a:t>Q6. In a committee, 50 people speak French, 20 speak Spanish and 10 speak both Spanish and French. How many speak at least one of the 2 languages?</a:t>
            </a:r>
          </a:p>
          <a:p>
            <a:r>
              <a:rPr lang="en-IN" dirty="0"/>
              <a:t>a. 50                        b. 55                      c. 70                    d. 60</a:t>
            </a:r>
          </a:p>
          <a:p>
            <a:endParaRPr lang="en-IN" dirty="0"/>
          </a:p>
          <a:p>
            <a:endParaRPr lang="en-IN" dirty="0"/>
          </a:p>
          <a:p>
            <a:endParaRPr lang="en-IN" dirty="0"/>
          </a:p>
        </p:txBody>
      </p:sp>
    </p:spTree>
    <p:extLst>
      <p:ext uri="{BB962C8B-B14F-4D97-AF65-F5344CB8AC3E}">
        <p14:creationId xmlns:p14="http://schemas.microsoft.com/office/powerpoint/2010/main" val="407122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8B77A5-37EA-471A-9D95-3CC6F933BBA3}"/>
              </a:ext>
            </a:extLst>
          </p:cNvPr>
          <p:cNvSpPr/>
          <p:nvPr/>
        </p:nvSpPr>
        <p:spPr>
          <a:xfrm>
            <a:off x="188535" y="188536"/>
            <a:ext cx="11802359" cy="2308324"/>
          </a:xfrm>
          <a:prstGeom prst="rect">
            <a:avLst/>
          </a:prstGeom>
        </p:spPr>
        <p:txBody>
          <a:bodyPr wrap="square">
            <a:spAutoFit/>
          </a:bodyPr>
          <a:lstStyle/>
          <a:p>
            <a:r>
              <a:rPr lang="en-IN" dirty="0"/>
              <a:t>Q7. In a written test, out of students who appeared, 49% passed in Section A and 35% passed in Section B. Find the percentage of students who appeared but failed in both the sections of the test if 25% of the students passed both sections A and B?</a:t>
            </a:r>
          </a:p>
          <a:p>
            <a:r>
              <a:rPr lang="en-IN" dirty="0"/>
              <a:t>a. 41%                 b. 38%                c. 25%             d. Cannot be determined</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0192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E74016-7677-49AC-A25E-FF108A81F97C}"/>
              </a:ext>
            </a:extLst>
          </p:cNvPr>
          <p:cNvPicPr>
            <a:picLocks noChangeAspect="1"/>
          </p:cNvPicPr>
          <p:nvPr/>
        </p:nvPicPr>
        <p:blipFill>
          <a:blip r:embed="rId2"/>
          <a:stretch>
            <a:fillRect/>
          </a:stretch>
        </p:blipFill>
        <p:spPr>
          <a:xfrm>
            <a:off x="503561" y="612742"/>
            <a:ext cx="5944373" cy="4802497"/>
          </a:xfrm>
          <a:prstGeom prst="rect">
            <a:avLst/>
          </a:prstGeom>
        </p:spPr>
      </p:pic>
    </p:spTree>
    <p:extLst>
      <p:ext uri="{BB962C8B-B14F-4D97-AF65-F5344CB8AC3E}">
        <p14:creationId xmlns:p14="http://schemas.microsoft.com/office/powerpoint/2010/main" val="21086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7FC4C4-3663-4FCE-9E7A-4EC0E9D60754}"/>
              </a:ext>
            </a:extLst>
          </p:cNvPr>
          <p:cNvSpPr/>
          <p:nvPr/>
        </p:nvSpPr>
        <p:spPr>
          <a:xfrm>
            <a:off x="235669" y="169682"/>
            <a:ext cx="11783505" cy="2308324"/>
          </a:xfrm>
          <a:prstGeom prst="rect">
            <a:avLst/>
          </a:prstGeom>
        </p:spPr>
        <p:txBody>
          <a:bodyPr wrap="square">
            <a:spAutoFit/>
          </a:bodyPr>
          <a:lstStyle/>
          <a:p>
            <a:r>
              <a:rPr lang="en-IN" dirty="0"/>
              <a:t>Q8. Among a group of students, 50 played cricket, 50 played hockey and 40 played volleyball. 15 played both cricket and hockey, 20 played both hockey and volleyball, 15 played both cricket and volleyball and 10 played all three. If every student played at least one game, find the number of students who played only cricket?</a:t>
            </a:r>
          </a:p>
          <a:p>
            <a:r>
              <a:rPr lang="en-IN" dirty="0"/>
              <a:t>a. 20                 b. 30                c. 50             d. None of these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4715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2ECFCD-FCE4-4BFC-9BB9-4500BA4D07C8}"/>
              </a:ext>
            </a:extLst>
          </p:cNvPr>
          <p:cNvSpPr/>
          <p:nvPr/>
        </p:nvSpPr>
        <p:spPr>
          <a:xfrm>
            <a:off x="197963" y="160256"/>
            <a:ext cx="11698664" cy="2308324"/>
          </a:xfrm>
          <a:prstGeom prst="rect">
            <a:avLst/>
          </a:prstGeom>
        </p:spPr>
        <p:txBody>
          <a:bodyPr wrap="square">
            <a:spAutoFit/>
          </a:bodyPr>
          <a:lstStyle/>
          <a:p>
            <a:r>
              <a:rPr lang="en-IN" dirty="0"/>
              <a:t>Q9. In a survey conducted among 120 houses, it was found that 50 read Times of India, 60 read Indian Express and 48 read Hindustan Times, 20 read Times of India and Indian Express, 18 read Times of India and Hindustan Times and 24 read Indian Express and Hindustan Times. If 10 read all three, how many read only one newspaper?</a:t>
            </a:r>
          </a:p>
          <a:p>
            <a:r>
              <a:rPr lang="en-IN" dirty="0"/>
              <a:t>a. 50                 b. 32                c. 64             d. 84</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58048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992A0E-74BB-4BB2-B474-EEB2B785E50B}"/>
              </a:ext>
            </a:extLst>
          </p:cNvPr>
          <p:cNvSpPr/>
          <p:nvPr/>
        </p:nvSpPr>
        <p:spPr>
          <a:xfrm>
            <a:off x="197963" y="235670"/>
            <a:ext cx="11604396" cy="3139321"/>
          </a:xfrm>
          <a:prstGeom prst="rect">
            <a:avLst/>
          </a:prstGeom>
        </p:spPr>
        <p:txBody>
          <a:bodyPr wrap="square">
            <a:spAutoFit/>
          </a:bodyPr>
          <a:lstStyle/>
          <a:p>
            <a:r>
              <a:rPr lang="en-IN" b="1" dirty="0"/>
              <a:t>Directions (10-13): - </a:t>
            </a:r>
            <a:r>
              <a:rPr lang="en-IN" dirty="0"/>
              <a:t>Refer to the data below and answer the questions that follow</a:t>
            </a:r>
          </a:p>
          <a:p>
            <a:r>
              <a:rPr lang="en-IN" dirty="0"/>
              <a:t>5% of the passengers who boarded Guwahati-New Delhi Rajdhani Express do not like coffee, tea and ice cream and 10% like all the three. 20% like coffee and tea, 25% like ice cream and coffee and 25% like ice cream and tea. 55% like coffee, 50% like tea and 50% like ice cream.</a:t>
            </a:r>
          </a:p>
          <a:p>
            <a:endParaRPr lang="en-IN" dirty="0"/>
          </a:p>
          <a:p>
            <a:r>
              <a:rPr lang="en-IN" dirty="0"/>
              <a:t>Q10. The number of passengers who like only coffee is greater than the passengers who like only ice cream by</a:t>
            </a:r>
          </a:p>
          <a:p>
            <a:r>
              <a:rPr lang="en-IN" dirty="0"/>
              <a:t>a. 50%                 b. 100%                c. 25%             d. 0</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12602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E6C4FA-0494-4662-A116-374E1C826E5E}"/>
              </a:ext>
            </a:extLst>
          </p:cNvPr>
          <p:cNvSpPr/>
          <p:nvPr/>
        </p:nvSpPr>
        <p:spPr>
          <a:xfrm>
            <a:off x="273377" y="65988"/>
            <a:ext cx="11736371" cy="2031325"/>
          </a:xfrm>
          <a:prstGeom prst="rect">
            <a:avLst/>
          </a:prstGeom>
        </p:spPr>
        <p:txBody>
          <a:bodyPr wrap="square">
            <a:spAutoFit/>
          </a:bodyPr>
          <a:lstStyle/>
          <a:p>
            <a:r>
              <a:rPr lang="en-IN" b="1" dirty="0"/>
              <a:t>Directions (10-13): - </a:t>
            </a:r>
            <a:r>
              <a:rPr lang="en-IN" dirty="0"/>
              <a:t>Refer to the data below and answer the questions that follow</a:t>
            </a:r>
          </a:p>
          <a:p>
            <a:r>
              <a:rPr lang="en-IN" dirty="0"/>
              <a:t>5% of the passengers who boarded Guwahati-New Delhi Rajdhani Express do not like coffee, tea and ice cream and 10% like all the three. 20% like coffee and tea, 25% like ice cream and coffee and 25% like ice cream and tea. 55% like coffee, 50% like tea and 50% like ice cream.</a:t>
            </a:r>
          </a:p>
          <a:p>
            <a:endParaRPr lang="en-IN" dirty="0"/>
          </a:p>
          <a:p>
            <a:r>
              <a:rPr lang="en-IN" dirty="0"/>
              <a:t>Q11. The percentage of passengers who like both tea and ice cream but not coffee is </a:t>
            </a:r>
          </a:p>
          <a:p>
            <a:r>
              <a:rPr lang="en-IN" dirty="0"/>
              <a:t>a. 15                                  b. 5                       c. 10                            d. 25</a:t>
            </a:r>
          </a:p>
        </p:txBody>
      </p:sp>
    </p:spTree>
    <p:extLst>
      <p:ext uri="{BB962C8B-B14F-4D97-AF65-F5344CB8AC3E}">
        <p14:creationId xmlns:p14="http://schemas.microsoft.com/office/powerpoint/2010/main" val="54909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DF7100-2813-40EF-A33F-671B667F04C8}"/>
              </a:ext>
            </a:extLst>
          </p:cNvPr>
          <p:cNvSpPr/>
          <p:nvPr/>
        </p:nvSpPr>
        <p:spPr>
          <a:xfrm>
            <a:off x="141401" y="0"/>
            <a:ext cx="11943761" cy="3139321"/>
          </a:xfrm>
          <a:prstGeom prst="rect">
            <a:avLst/>
          </a:prstGeom>
        </p:spPr>
        <p:txBody>
          <a:bodyPr wrap="square">
            <a:spAutoFit/>
          </a:bodyPr>
          <a:lstStyle/>
          <a:p>
            <a:r>
              <a:rPr lang="en-IN" b="1" dirty="0"/>
              <a:t>Directions (10-13): - </a:t>
            </a:r>
            <a:r>
              <a:rPr lang="en-IN" dirty="0"/>
              <a:t>Refer to the data below and answer the questions that follow</a:t>
            </a:r>
          </a:p>
          <a:p>
            <a:r>
              <a:rPr lang="en-IN" dirty="0"/>
              <a:t>5% of the passengers who boarded Guwahati-New Delhi Rajdhani Express do not like coffee, tea and ice cream and 10% like all the three. 20% like coffee and tea, 25% like ice cream and coffee and 25% like ice cream and tea. 55% like coffee, 50% like tea and 50% like ice cream.</a:t>
            </a:r>
          </a:p>
          <a:p>
            <a:endParaRPr lang="en-IN" dirty="0"/>
          </a:p>
          <a:p>
            <a:r>
              <a:rPr lang="en-IN" dirty="0"/>
              <a:t>Q12. The percentage of passengers who like at least 2 of the products is </a:t>
            </a:r>
          </a:p>
          <a:p>
            <a:r>
              <a:rPr lang="en-IN" dirty="0"/>
              <a:t>a. 40%                 b. 45%                c. 50%             d. 60%</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5565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4F1D87-EE99-47BD-A0B6-B7A814327CB9}"/>
              </a:ext>
            </a:extLst>
          </p:cNvPr>
          <p:cNvSpPr/>
          <p:nvPr/>
        </p:nvSpPr>
        <p:spPr>
          <a:xfrm>
            <a:off x="160255" y="131976"/>
            <a:ext cx="11906053" cy="3139321"/>
          </a:xfrm>
          <a:prstGeom prst="rect">
            <a:avLst/>
          </a:prstGeom>
        </p:spPr>
        <p:txBody>
          <a:bodyPr wrap="square">
            <a:spAutoFit/>
          </a:bodyPr>
          <a:lstStyle/>
          <a:p>
            <a:r>
              <a:rPr lang="en-IN" b="1" dirty="0"/>
              <a:t>Directions (10-13): - </a:t>
            </a:r>
            <a:r>
              <a:rPr lang="en-IN" dirty="0"/>
              <a:t>Refer to the data below and answer the questions that follow</a:t>
            </a:r>
          </a:p>
          <a:p>
            <a:r>
              <a:rPr lang="en-IN" dirty="0"/>
              <a:t>5% of the passengers who boarded Guwahati-New Delhi Rajdhani Express do not like coffee, tea and ice cream and 10% like all the three. 20% like coffee and tea, 25% like ice cream and coffee and 25% like ice cream and tea. 55% like coffee, 50% like tea and 50% like ice cream.</a:t>
            </a:r>
          </a:p>
          <a:p>
            <a:endParaRPr lang="en-IN" dirty="0"/>
          </a:p>
          <a:p>
            <a:r>
              <a:rPr lang="en-IN" dirty="0"/>
              <a:t>Q13. If the number of passengers is 180, then the number of passengers who like ice cream only is </a:t>
            </a:r>
          </a:p>
          <a:p>
            <a:r>
              <a:rPr lang="en-IN" dirty="0"/>
              <a:t>a. 10                 b. 18                c. 27             d. 36</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90712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2D600C-F197-45D9-98B8-C8DDDB4ABCA9}"/>
              </a:ext>
            </a:extLst>
          </p:cNvPr>
          <p:cNvSpPr/>
          <p:nvPr/>
        </p:nvSpPr>
        <p:spPr>
          <a:xfrm>
            <a:off x="282804" y="207391"/>
            <a:ext cx="11632676" cy="3693319"/>
          </a:xfrm>
          <a:prstGeom prst="rect">
            <a:avLst/>
          </a:prstGeom>
        </p:spPr>
        <p:txBody>
          <a:bodyPr wrap="square">
            <a:spAutoFit/>
          </a:bodyPr>
          <a:lstStyle/>
          <a:p>
            <a:r>
              <a:rPr lang="en-IN" b="1" dirty="0"/>
              <a:t>Directions (14-16): - </a:t>
            </a:r>
            <a:r>
              <a:rPr lang="en-IN" dirty="0"/>
              <a:t>Refer to the data below and answer the questions that follow</a:t>
            </a:r>
          </a:p>
          <a:p>
            <a:r>
              <a:rPr lang="en-IN" dirty="0"/>
              <a:t>Last year, there were 3 sections in the Catalyst, a mock CAT paper. Out of them 33 students cleared the cut-off in Section 1, 34 students cleared the cut-off in Section 2 and 32 cleared the cut-off in Section 3. 10 students cleared the cut-off in Section 1 and Section 2, 9 cleared the cut-off in Section 2 and Section 3, 8 cleared the cut-off in Section 1 and Section 3. Th number of people who cleared each section alone was equal and was 21 for each section.</a:t>
            </a:r>
          </a:p>
          <a:p>
            <a:endParaRPr lang="en-IN" dirty="0"/>
          </a:p>
          <a:p>
            <a:r>
              <a:rPr lang="en-IN" dirty="0"/>
              <a:t>Q14. How many cleared all the three sections? </a:t>
            </a:r>
          </a:p>
          <a:p>
            <a:r>
              <a:rPr lang="en-IN" dirty="0"/>
              <a:t>a. 3                 b. 6                c. 5             d. 7</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0727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E4C5-57E5-4106-AD5D-74E8ADF31A97}"/>
              </a:ext>
            </a:extLst>
          </p:cNvPr>
          <p:cNvSpPr>
            <a:spLocks noGrp="1"/>
          </p:cNvSpPr>
          <p:nvPr>
            <p:ph type="title"/>
          </p:nvPr>
        </p:nvSpPr>
        <p:spPr/>
        <p:txBody>
          <a:bodyPr/>
          <a:lstStyle/>
          <a:p>
            <a:r>
              <a:rPr lang="en-IN" dirty="0"/>
              <a:t>Super Set , Subset and Power Set</a:t>
            </a:r>
          </a:p>
        </p:txBody>
      </p:sp>
      <p:sp>
        <p:nvSpPr>
          <p:cNvPr id="3" name="Content Placeholder 2">
            <a:extLst>
              <a:ext uri="{FF2B5EF4-FFF2-40B4-BE49-F238E27FC236}">
                <a16:creationId xmlns:a16="http://schemas.microsoft.com/office/drawing/2014/main" id="{F0C6722D-52F8-4BC3-B367-087AB1F45F3A}"/>
              </a:ext>
            </a:extLst>
          </p:cNvPr>
          <p:cNvSpPr>
            <a:spLocks noGrp="1"/>
          </p:cNvSpPr>
          <p:nvPr>
            <p:ph idx="1"/>
          </p:nvPr>
        </p:nvSpPr>
        <p:spPr/>
        <p:txBody>
          <a:bodyPr/>
          <a:lstStyle/>
          <a:p>
            <a:r>
              <a:rPr lang="en-IN" dirty="0"/>
              <a:t>For </a:t>
            </a:r>
            <a:r>
              <a:rPr lang="en-IN" dirty="0" err="1"/>
              <a:t>eg</a:t>
            </a:r>
            <a:r>
              <a:rPr lang="en-IN" dirty="0"/>
              <a:t> :- A = {1,2,3,4,5}  and B = { 2,3,4}</a:t>
            </a:r>
          </a:p>
          <a:p>
            <a:pPr marL="0" indent="0">
              <a:buNone/>
            </a:pPr>
            <a:endParaRPr lang="en-IN" dirty="0"/>
          </a:p>
        </p:txBody>
      </p:sp>
    </p:spTree>
    <p:extLst>
      <p:ext uri="{BB962C8B-B14F-4D97-AF65-F5344CB8AC3E}">
        <p14:creationId xmlns:p14="http://schemas.microsoft.com/office/powerpoint/2010/main" val="189065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FDDA82-7107-4225-87F6-9063B48E70CB}"/>
              </a:ext>
            </a:extLst>
          </p:cNvPr>
          <p:cNvSpPr/>
          <p:nvPr/>
        </p:nvSpPr>
        <p:spPr>
          <a:xfrm>
            <a:off x="245097" y="169682"/>
            <a:ext cx="11670383" cy="3693319"/>
          </a:xfrm>
          <a:prstGeom prst="rect">
            <a:avLst/>
          </a:prstGeom>
        </p:spPr>
        <p:txBody>
          <a:bodyPr wrap="square">
            <a:spAutoFit/>
          </a:bodyPr>
          <a:lstStyle/>
          <a:p>
            <a:r>
              <a:rPr lang="en-IN" b="1" dirty="0"/>
              <a:t>Directions (14-16): - </a:t>
            </a:r>
            <a:r>
              <a:rPr lang="en-IN" dirty="0"/>
              <a:t>Refer to the data below and answer the questions that follow</a:t>
            </a:r>
          </a:p>
          <a:p>
            <a:r>
              <a:rPr lang="en-IN" dirty="0"/>
              <a:t>Last year, there were 3 sections in the Catalyst, a mock CAT paper. Out of them 33 students cleared the cut-off in Section 1, 34 students cleared the cut-off in Section 2 and 32 cleared the cut-off in Section 3. 10 students cleared the cut-off in Section 1 and Section 2, 9 cleared the cut-off in Section 2 and Section 3, 8 cleared the cut-off in Section 1 and Section 3. Th number of people who cleared each section alone was equal and was 21 for each section.</a:t>
            </a:r>
          </a:p>
          <a:p>
            <a:endParaRPr lang="en-IN" dirty="0"/>
          </a:p>
          <a:p>
            <a:r>
              <a:rPr lang="en-IN" dirty="0"/>
              <a:t>Q15. How many cleared only 1 out of the 3 sections? </a:t>
            </a:r>
          </a:p>
          <a:p>
            <a:r>
              <a:rPr lang="en-IN" dirty="0"/>
              <a:t>a. 21                 b. 63                c. 42             d. 52</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39900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2B4590-641C-473E-9275-AD901EEE05CD}"/>
              </a:ext>
            </a:extLst>
          </p:cNvPr>
          <p:cNvSpPr/>
          <p:nvPr/>
        </p:nvSpPr>
        <p:spPr>
          <a:xfrm>
            <a:off x="226243" y="245098"/>
            <a:ext cx="11887200" cy="3970318"/>
          </a:xfrm>
          <a:prstGeom prst="rect">
            <a:avLst/>
          </a:prstGeom>
        </p:spPr>
        <p:txBody>
          <a:bodyPr wrap="square">
            <a:spAutoFit/>
          </a:bodyPr>
          <a:lstStyle/>
          <a:p>
            <a:r>
              <a:rPr lang="en-IN" b="1" dirty="0"/>
              <a:t>Directions (14-16): - </a:t>
            </a:r>
            <a:r>
              <a:rPr lang="en-IN" dirty="0"/>
              <a:t>Refer to the data below and answer the questions that follow</a:t>
            </a:r>
          </a:p>
          <a:p>
            <a:r>
              <a:rPr lang="en-IN" dirty="0"/>
              <a:t>Last year, there were 3 sections in the Catalyst, a mock CAT paper. Out of them 33 students cleared the cut-off in Section 1, 34 students cleared the cut-off in Section 2 and 32 cleared the cut-off in Section 3. 10 students cleared the cut-off in Section 1 and Section 2, 9 cleared the cut-off in Section 2 and Section 3, 8 cleared the cut-off in Section 1 and Section 3. Th number of people who cleared each section alone was equal and was 21 for each section.</a:t>
            </a:r>
          </a:p>
          <a:p>
            <a:endParaRPr lang="en-IN" dirty="0"/>
          </a:p>
          <a:p>
            <a:r>
              <a:rPr lang="en-IN" dirty="0"/>
              <a:t>Q16. The ratio of the number of students clearing the cut-off in one or more of the sections to the number of students clearing the cut-off in Section 1 alone is? </a:t>
            </a:r>
          </a:p>
          <a:p>
            <a:r>
              <a:rPr lang="en-IN" dirty="0"/>
              <a:t>a. 78:21                 b. 3:1                c. 73:21             d. None of these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9673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CCA57-3145-4D9B-9F97-222254F4CCE5}"/>
              </a:ext>
            </a:extLst>
          </p:cNvPr>
          <p:cNvSpPr/>
          <p:nvPr/>
        </p:nvSpPr>
        <p:spPr>
          <a:xfrm>
            <a:off x="3431357" y="2318994"/>
            <a:ext cx="4290089" cy="830997"/>
          </a:xfrm>
          <a:prstGeom prst="rect">
            <a:avLst/>
          </a:prstGeom>
        </p:spPr>
        <p:txBody>
          <a:bodyPr wrap="square">
            <a:spAutoFit/>
          </a:bodyPr>
          <a:lstStyle/>
          <a:p>
            <a:r>
              <a:rPr lang="en-IN" sz="4800" dirty="0"/>
              <a:t>THANK YOU</a:t>
            </a:r>
          </a:p>
        </p:txBody>
      </p:sp>
    </p:spTree>
    <p:extLst>
      <p:ext uri="{BB962C8B-B14F-4D97-AF65-F5344CB8AC3E}">
        <p14:creationId xmlns:p14="http://schemas.microsoft.com/office/powerpoint/2010/main" val="354007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8CFF-6201-441F-AAEB-22872C8DC9D5}"/>
              </a:ext>
            </a:extLst>
          </p:cNvPr>
          <p:cNvSpPr>
            <a:spLocks noGrp="1"/>
          </p:cNvSpPr>
          <p:nvPr>
            <p:ph type="title"/>
          </p:nvPr>
        </p:nvSpPr>
        <p:spPr/>
        <p:txBody>
          <a:bodyPr/>
          <a:lstStyle/>
          <a:p>
            <a:r>
              <a:rPr lang="en-IN" dirty="0"/>
              <a:t>Operations on SETS</a:t>
            </a:r>
          </a:p>
        </p:txBody>
      </p:sp>
      <p:sp>
        <p:nvSpPr>
          <p:cNvPr id="3" name="Content Placeholder 2">
            <a:extLst>
              <a:ext uri="{FF2B5EF4-FFF2-40B4-BE49-F238E27FC236}">
                <a16:creationId xmlns:a16="http://schemas.microsoft.com/office/drawing/2014/main" id="{D960053F-2BE6-4918-BF47-6265D39F8D56}"/>
              </a:ext>
            </a:extLst>
          </p:cNvPr>
          <p:cNvSpPr>
            <a:spLocks noGrp="1"/>
          </p:cNvSpPr>
          <p:nvPr>
            <p:ph idx="1"/>
          </p:nvPr>
        </p:nvSpPr>
        <p:spPr/>
        <p:txBody>
          <a:bodyPr/>
          <a:lstStyle/>
          <a:p>
            <a:r>
              <a:rPr lang="en-IN" dirty="0"/>
              <a:t>For </a:t>
            </a:r>
            <a:r>
              <a:rPr lang="en-IN" dirty="0" err="1"/>
              <a:t>eg</a:t>
            </a:r>
            <a:r>
              <a:rPr lang="en-IN" dirty="0"/>
              <a:t> :- A = {1,2,3,4,5}  and B = { 2,3,4}</a:t>
            </a:r>
          </a:p>
          <a:p>
            <a:pPr marL="0" indent="0">
              <a:buNone/>
            </a:pPr>
            <a:endParaRPr lang="en-IN" dirty="0"/>
          </a:p>
          <a:p>
            <a:r>
              <a:rPr lang="en-IN" dirty="0"/>
              <a:t>Intersection of SETS :- A n B </a:t>
            </a:r>
          </a:p>
          <a:p>
            <a:r>
              <a:rPr lang="en-IN" dirty="0"/>
              <a:t>Union of SETS :- A U B </a:t>
            </a:r>
          </a:p>
          <a:p>
            <a:r>
              <a:rPr lang="en-IN" dirty="0"/>
              <a:t>Complement of SETS :- </a:t>
            </a:r>
          </a:p>
        </p:txBody>
      </p:sp>
    </p:spTree>
    <p:extLst>
      <p:ext uri="{BB962C8B-B14F-4D97-AF65-F5344CB8AC3E}">
        <p14:creationId xmlns:p14="http://schemas.microsoft.com/office/powerpoint/2010/main" val="2923774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CA3D-7BAF-4A4B-8F44-5863FA1DC32F}"/>
              </a:ext>
            </a:extLst>
          </p:cNvPr>
          <p:cNvSpPr>
            <a:spLocks noGrp="1"/>
          </p:cNvSpPr>
          <p:nvPr>
            <p:ph type="title"/>
          </p:nvPr>
        </p:nvSpPr>
        <p:spPr/>
        <p:txBody>
          <a:bodyPr/>
          <a:lstStyle/>
          <a:p>
            <a:r>
              <a:rPr lang="en-IN" dirty="0"/>
              <a:t>Formulas: - </a:t>
            </a:r>
          </a:p>
        </p:txBody>
      </p:sp>
      <p:sp>
        <p:nvSpPr>
          <p:cNvPr id="3" name="Content Placeholder 2">
            <a:extLst>
              <a:ext uri="{FF2B5EF4-FFF2-40B4-BE49-F238E27FC236}">
                <a16:creationId xmlns:a16="http://schemas.microsoft.com/office/drawing/2014/main" id="{1076EF69-252B-4A76-892F-922760A2BDE3}"/>
              </a:ext>
            </a:extLst>
          </p:cNvPr>
          <p:cNvSpPr>
            <a:spLocks noGrp="1"/>
          </p:cNvSpPr>
          <p:nvPr>
            <p:ph idx="1"/>
          </p:nvPr>
        </p:nvSpPr>
        <p:spPr/>
        <p:txBody>
          <a:bodyPr/>
          <a:lstStyle/>
          <a:p>
            <a:r>
              <a:rPr lang="en-IN" dirty="0"/>
              <a:t>n (A u B) = n (A) + n (B) – n (A n B)</a:t>
            </a:r>
          </a:p>
          <a:p>
            <a:r>
              <a:rPr lang="en-IN" dirty="0"/>
              <a:t>n (A u B u C) = n (A) + n (B) + n (C) – n (A n B) – n (A n C) – n (B n C) + n (A n B n C)</a:t>
            </a:r>
          </a:p>
        </p:txBody>
      </p:sp>
    </p:spTree>
    <p:extLst>
      <p:ext uri="{BB962C8B-B14F-4D97-AF65-F5344CB8AC3E}">
        <p14:creationId xmlns:p14="http://schemas.microsoft.com/office/powerpoint/2010/main" val="140597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4950F9-2E6A-4FCA-A167-17DD4AA86475}"/>
              </a:ext>
            </a:extLst>
          </p:cNvPr>
          <p:cNvSpPr/>
          <p:nvPr/>
        </p:nvSpPr>
        <p:spPr>
          <a:xfrm>
            <a:off x="197963" y="179110"/>
            <a:ext cx="8946037" cy="923330"/>
          </a:xfrm>
          <a:prstGeom prst="rect">
            <a:avLst/>
          </a:prstGeom>
        </p:spPr>
        <p:txBody>
          <a:bodyPr wrap="square">
            <a:spAutoFit/>
          </a:bodyPr>
          <a:lstStyle/>
          <a:p>
            <a:r>
              <a:rPr lang="en-IN" dirty="0"/>
              <a:t>Q1. How many numbers from 1 to 50 are divisible by 3 or 5 or both ?</a:t>
            </a:r>
          </a:p>
          <a:p>
            <a:r>
              <a:rPr lang="en-IN" dirty="0"/>
              <a:t>a. 23                        b. 24                      c. 26                    d. None</a:t>
            </a:r>
          </a:p>
          <a:p>
            <a:endParaRPr lang="en-IN" dirty="0"/>
          </a:p>
        </p:txBody>
      </p:sp>
    </p:spTree>
    <p:extLst>
      <p:ext uri="{BB962C8B-B14F-4D97-AF65-F5344CB8AC3E}">
        <p14:creationId xmlns:p14="http://schemas.microsoft.com/office/powerpoint/2010/main" val="180908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813BEB-733A-4406-9D27-E1B49D207C46}"/>
              </a:ext>
            </a:extLst>
          </p:cNvPr>
          <p:cNvSpPr/>
          <p:nvPr/>
        </p:nvSpPr>
        <p:spPr>
          <a:xfrm>
            <a:off x="103695" y="141402"/>
            <a:ext cx="11877773" cy="1754326"/>
          </a:xfrm>
          <a:prstGeom prst="rect">
            <a:avLst/>
          </a:prstGeom>
        </p:spPr>
        <p:txBody>
          <a:bodyPr wrap="square">
            <a:spAutoFit/>
          </a:bodyPr>
          <a:lstStyle/>
          <a:p>
            <a:r>
              <a:rPr lang="en-IN" dirty="0"/>
              <a:t>Q2. At the birthday party of Sherry, a baby boy, 40 persons chose to hug him and 25 chose to shake hands with him. 10 persons chose to both hug him and shake hands with him. How many persons turned out to party if every person at least shake hands with him or hugs him ?</a:t>
            </a:r>
          </a:p>
          <a:p>
            <a:r>
              <a:rPr lang="en-IN" dirty="0"/>
              <a:t>a. 35                        b. 75                      c. 55                    d. 25</a:t>
            </a:r>
          </a:p>
          <a:p>
            <a:endParaRPr lang="en-IN" dirty="0"/>
          </a:p>
          <a:p>
            <a:endParaRPr lang="en-IN" dirty="0"/>
          </a:p>
        </p:txBody>
      </p:sp>
    </p:spTree>
    <p:extLst>
      <p:ext uri="{BB962C8B-B14F-4D97-AF65-F5344CB8AC3E}">
        <p14:creationId xmlns:p14="http://schemas.microsoft.com/office/powerpoint/2010/main" val="32639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60237E-7BCD-4BDF-8D8D-AEB6CEDDE07D}"/>
              </a:ext>
            </a:extLst>
          </p:cNvPr>
          <p:cNvSpPr/>
          <p:nvPr/>
        </p:nvSpPr>
        <p:spPr>
          <a:xfrm>
            <a:off x="254523" y="207390"/>
            <a:ext cx="11670383" cy="1754326"/>
          </a:xfrm>
          <a:prstGeom prst="rect">
            <a:avLst/>
          </a:prstGeom>
        </p:spPr>
        <p:txBody>
          <a:bodyPr wrap="square">
            <a:spAutoFit/>
          </a:bodyPr>
          <a:lstStyle/>
          <a:p>
            <a:r>
              <a:rPr lang="en-IN" dirty="0"/>
              <a:t>Q3. In the </a:t>
            </a:r>
            <a:r>
              <a:rPr lang="en-IN" dirty="0" err="1"/>
              <a:t>Mindworkzz</a:t>
            </a:r>
            <a:r>
              <a:rPr lang="en-IN" dirty="0"/>
              <a:t> club all the members participate either in the </a:t>
            </a:r>
            <a:r>
              <a:rPr lang="en-IN" dirty="0" err="1"/>
              <a:t>Tambola</a:t>
            </a:r>
            <a:r>
              <a:rPr lang="en-IN" dirty="0"/>
              <a:t> or the Fete. 320 participate in the Fete, 350 participate in the </a:t>
            </a:r>
            <a:r>
              <a:rPr lang="en-IN" dirty="0" err="1"/>
              <a:t>Tambola</a:t>
            </a:r>
            <a:r>
              <a:rPr lang="en-IN" dirty="0"/>
              <a:t> and 220 participate in both. How many members does the club have?</a:t>
            </a:r>
          </a:p>
          <a:p>
            <a:r>
              <a:rPr lang="en-IN" dirty="0"/>
              <a:t>a. 35                        b. 75                      c. 55                    d. 25</a:t>
            </a:r>
          </a:p>
          <a:p>
            <a:endParaRPr lang="en-IN" dirty="0"/>
          </a:p>
          <a:p>
            <a:endParaRPr lang="en-IN" dirty="0"/>
          </a:p>
          <a:p>
            <a:endParaRPr lang="en-IN" dirty="0"/>
          </a:p>
        </p:txBody>
      </p:sp>
    </p:spTree>
    <p:extLst>
      <p:ext uri="{BB962C8B-B14F-4D97-AF65-F5344CB8AC3E}">
        <p14:creationId xmlns:p14="http://schemas.microsoft.com/office/powerpoint/2010/main" val="128813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C7A668-A4C8-48AD-91B7-C53631192BBC}"/>
              </a:ext>
            </a:extLst>
          </p:cNvPr>
          <p:cNvSpPr/>
          <p:nvPr/>
        </p:nvSpPr>
        <p:spPr>
          <a:xfrm>
            <a:off x="235670" y="197963"/>
            <a:ext cx="11764652" cy="1754326"/>
          </a:xfrm>
          <a:prstGeom prst="rect">
            <a:avLst/>
          </a:prstGeom>
        </p:spPr>
        <p:txBody>
          <a:bodyPr wrap="square">
            <a:spAutoFit/>
          </a:bodyPr>
          <a:lstStyle/>
          <a:p>
            <a:r>
              <a:rPr lang="en-IN" dirty="0"/>
              <a:t>Q4. There are 20000 people living in Defence Colony, </a:t>
            </a:r>
            <a:r>
              <a:rPr lang="en-IN" dirty="0" err="1"/>
              <a:t>Guragon</a:t>
            </a:r>
            <a:r>
              <a:rPr lang="en-IN" dirty="0"/>
              <a:t>. Out of them 9000 subscribe to Star TV Network and 12000 to Zee TV Network. If 4000 subscribe to both, how many do not subscribe to any of the two?</a:t>
            </a:r>
          </a:p>
          <a:p>
            <a:r>
              <a:rPr lang="en-IN" dirty="0"/>
              <a:t>a. 3000                        b. 2000                   c. 1000                  d. 4000</a:t>
            </a:r>
          </a:p>
          <a:p>
            <a:endParaRPr lang="en-IN" dirty="0"/>
          </a:p>
          <a:p>
            <a:endParaRPr lang="en-IN" dirty="0"/>
          </a:p>
          <a:p>
            <a:endParaRPr lang="en-IN" dirty="0"/>
          </a:p>
        </p:txBody>
      </p:sp>
    </p:spTree>
    <p:extLst>
      <p:ext uri="{BB962C8B-B14F-4D97-AF65-F5344CB8AC3E}">
        <p14:creationId xmlns:p14="http://schemas.microsoft.com/office/powerpoint/2010/main" val="124478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15F8A1-561C-4BAA-9AD7-84BA0EEA7FE2}"/>
              </a:ext>
            </a:extLst>
          </p:cNvPr>
          <p:cNvSpPr/>
          <p:nvPr/>
        </p:nvSpPr>
        <p:spPr>
          <a:xfrm>
            <a:off x="226243" y="150829"/>
            <a:ext cx="11802359" cy="1754326"/>
          </a:xfrm>
          <a:prstGeom prst="rect">
            <a:avLst/>
          </a:prstGeom>
        </p:spPr>
        <p:txBody>
          <a:bodyPr wrap="square">
            <a:spAutoFit/>
          </a:bodyPr>
          <a:lstStyle/>
          <a:p>
            <a:r>
              <a:rPr lang="en-IN" dirty="0"/>
              <a:t>Q5. 30 monkeys went to a picnic. 25 monkeys chose to irritate buffaloes and 20 monkeys chose to irritate cows. How many monkeys chose to irritate both buffaloes and cows ?</a:t>
            </a:r>
          </a:p>
          <a:p>
            <a:r>
              <a:rPr lang="en-IN" dirty="0"/>
              <a:t>a. 10                    b. 15                  c. 5                d. Cannot be determined</a:t>
            </a:r>
          </a:p>
          <a:p>
            <a:endParaRPr lang="en-IN" dirty="0"/>
          </a:p>
          <a:p>
            <a:endParaRPr lang="en-IN" dirty="0"/>
          </a:p>
          <a:p>
            <a:endParaRPr lang="en-IN" dirty="0"/>
          </a:p>
        </p:txBody>
      </p:sp>
    </p:spTree>
    <p:extLst>
      <p:ext uri="{BB962C8B-B14F-4D97-AF65-F5344CB8AC3E}">
        <p14:creationId xmlns:p14="http://schemas.microsoft.com/office/powerpoint/2010/main" val="3358064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1442</TotalTime>
  <Words>1578</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Bookman Old Style</vt:lpstr>
      <vt:lpstr>Rockwell</vt:lpstr>
      <vt:lpstr>Damask</vt:lpstr>
      <vt:lpstr>SET THEORY AND VENN DIAGRAM</vt:lpstr>
      <vt:lpstr>Super Set , Subset and Power Set</vt:lpstr>
      <vt:lpstr>Operations on SETS</vt:lpstr>
      <vt:lpstr>Formulas: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 AND VENN DIAGRAM</dc:title>
  <dc:creator>suhail Vij</dc:creator>
  <cp:lastModifiedBy>suhail Vij</cp:lastModifiedBy>
  <cp:revision>19</cp:revision>
  <dcterms:created xsi:type="dcterms:W3CDTF">2025-01-28T13:37:57Z</dcterms:created>
  <dcterms:modified xsi:type="dcterms:W3CDTF">2025-01-31T05:26:57Z</dcterms:modified>
</cp:coreProperties>
</file>