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57" r:id="rId5"/>
    <p:sldId id="258" r:id="rId6"/>
    <p:sldId id="259" r:id="rId7"/>
    <p:sldId id="260" r:id="rId8"/>
    <p:sldId id="261" r:id="rId9"/>
    <p:sldId id="265" r:id="rId10"/>
    <p:sldId id="264" r:id="rId11"/>
    <p:sldId id="262" r:id="rId12"/>
    <p:sldId id="263" r:id="rId13"/>
  </p:sldIdLst>
  <p:sldSz cx="9144000" cy="5143500"/>
  <p:notesSz cx="9144000" cy="5143500"/>
  <p:defaultTextStyle>
    <a:defPPr>
      <a:defRPr kern="0"/>
    </a:defPPr>
  </p:defaultTextStyle>
  <p:extLst>
    <p:ext uri="{EFAFB233-063F-42B5-8137-9DF3F51BA10A}">
      <p15:sldGuideLst xmlns:p15="http://schemas.microsoft.com/office/powerpoint/2012/main">
        <p15:guide id="1" orient="horz" pos="2877"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77"/>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5460"/>
          </a:xfrm>
          <a:prstGeom prst="rect">
            <a:avLst/>
          </a:prstGeom>
        </p:spPr>
        <p:txBody>
          <a:bodyPr vert="horz" wrap="square" lIns="0" tIns="13335" rIns="0" bIns="0" rtlCol="0">
            <a:spAutoFit/>
          </a:bodyPr>
          <a:lstStyle/>
          <a:p>
            <a:pPr marL="12700">
              <a:lnSpc>
                <a:spcPct val="100000"/>
              </a:lnSpc>
              <a:spcBef>
                <a:spcPts val="105"/>
              </a:spcBef>
            </a:pPr>
            <a:r>
              <a:rPr sz="3200" dirty="0"/>
              <a:t>Problem</a:t>
            </a:r>
            <a:r>
              <a:rPr sz="3200" spc="-65" dirty="0"/>
              <a:t> </a:t>
            </a:r>
            <a:r>
              <a:rPr sz="3200" spc="-10" dirty="0"/>
              <a:t>Statement</a:t>
            </a:r>
            <a:endParaRPr sz="3200" spc="-10" dirty="0"/>
          </a:p>
        </p:txBody>
      </p:sp>
      <p:sp>
        <p:nvSpPr>
          <p:cNvPr id="3" name="Text Placeholder 2"/>
          <p:cNvSpPr>
            <a:spLocks noGrp="1"/>
          </p:cNvSpPr>
          <p:nvPr>
            <p:ph type="body" idx="1"/>
          </p:nvPr>
        </p:nvSpPr>
        <p:spPr>
          <a:xfrm>
            <a:off x="1330325" y="1183005"/>
            <a:ext cx="6271895" cy="3023235"/>
          </a:xfrm>
        </p:spPr>
        <p:txBody>
          <a:bodyPr>
            <a:noAutofit/>
          </a:bodyPr>
          <a:p>
            <a:pPr algn="ctr"/>
            <a:r>
              <a:rPr lang="en-US" sz="2800" u="sng"/>
              <a:t>Vehicle Cut-in Detection</a:t>
            </a:r>
            <a:endParaRPr lang="en-US" sz="2800" u="sng"/>
          </a:p>
          <a:p>
            <a:endParaRPr lang="en-US" sz="2000"/>
          </a:p>
          <a:p>
            <a:pPr algn="ctr"/>
            <a:r>
              <a:rPr lang="en-US" sz="2000"/>
              <a:t>In this project, we have created few machine learning models comprising of detection of vehicles, its type, distance of the vehicle from the observer vehicle and the approximate time of collision</a:t>
            </a:r>
            <a:r>
              <a:rPr lang="en-US" altLang="zh-CN" sz="2000"/>
              <a:t>.</a:t>
            </a:r>
            <a:endParaRPr lang="en-US" altLang="zh-CN" sz="2000"/>
          </a:p>
          <a:p>
            <a:pPr algn="ctr"/>
            <a:endParaRPr lang="en-US" altLang="zh-CN" sz="2000"/>
          </a:p>
          <a:p>
            <a:pPr algn="ctr"/>
            <a:r>
              <a:rPr lang="en-US" sz="2000">
                <a:sym typeface="+mn-ea"/>
              </a:rPr>
              <a:t>link to github : https://github.com/DipanwitSen/ADAS</a:t>
            </a:r>
            <a:endParaRPr lang="en-US" sz="2000"/>
          </a:p>
          <a:p>
            <a:pPr algn="ct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endParaRPr spc="-10" dirty="0"/>
          </a:p>
        </p:txBody>
      </p:sp>
      <p:sp>
        <p:nvSpPr>
          <p:cNvPr id="3" name="Text Box 2"/>
          <p:cNvSpPr txBox="1"/>
          <p:nvPr/>
        </p:nvSpPr>
        <p:spPr>
          <a:xfrm>
            <a:off x="329565" y="1145540"/>
            <a:ext cx="8476615" cy="3510280"/>
          </a:xfrm>
          <a:prstGeom prst="rect">
            <a:avLst/>
          </a:prstGeom>
          <a:noFill/>
        </p:spPr>
        <p:txBody>
          <a:bodyPr wrap="square" rtlCol="0">
            <a:noAutofit/>
          </a:bodyPr>
          <a:p>
            <a:pPr marL="285750" indent="-285750">
              <a:buFont typeface="Arial" panose="020B0604020202020204" pitchFamily="34" charset="0"/>
              <a:buChar char="•"/>
            </a:pPr>
            <a:r>
              <a:rPr lang="en-US" sz="2000"/>
              <a:t>DIPANWITA SEN - 22052204 : Done coding for the 2d.py, car_annotation.py, lane_detection.py, combined.py and have also reseached about kalman filter. </a:t>
            </a:r>
            <a:endParaRPr lang="en-US" sz="2000"/>
          </a:p>
          <a:p>
            <a:pPr marL="285750" indent="-285750">
              <a:buFont typeface="Arial" panose="020B0604020202020204" pitchFamily="34" charset="0"/>
              <a:buChar char="•"/>
            </a:pPr>
            <a:r>
              <a:rPr lang="en-US" sz="2000"/>
              <a:t>SUDEEP DUTTA-22052252 : Have done debugging and created a word document as well as the ppt for the project.</a:t>
            </a:r>
            <a:endParaRPr lang="en-US" sz="2000"/>
          </a:p>
          <a:p>
            <a:pPr marL="0" indent="0">
              <a:buFont typeface="Arial" panose="020B0604020202020204" pitchFamily="34" charset="0"/>
              <a:buNone/>
            </a:pPr>
            <a:endParaRPr lang="en-US" sz="2000"/>
          </a:p>
          <a:p>
            <a:pPr marL="285750" indent="-285750">
              <a:buFont typeface="Arial" panose="020B0604020202020204" pitchFamily="34" charset="0"/>
              <a:buChar char="•"/>
            </a:pPr>
            <a:r>
              <a:rPr lang="en-US" sz="2000"/>
              <a:t>AMISHI AGARWAL-22051917 : nil contribution.</a:t>
            </a:r>
            <a:endParaRPr lang="en-US" sz="2000"/>
          </a:p>
          <a:p>
            <a:pPr marL="0" indent="0">
              <a:buFont typeface="Arial" panose="020B0604020202020204" pitchFamily="34" charset="0"/>
              <a:buNone/>
            </a:pPr>
            <a:endParaRPr lang="en-US" sz="2000"/>
          </a:p>
          <a:p>
            <a:pPr marL="285750" indent="-285750">
              <a:buFont typeface="Arial" panose="020B0604020202020204" pitchFamily="34" charset="0"/>
              <a:buChar char="•"/>
            </a:pPr>
            <a:r>
              <a:rPr lang="en-US" sz="2000"/>
              <a:t>PARTH SACHDEVA-22051957 : nil contribution.</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16255"/>
          </a:xfrm>
          <a:prstGeom prst="rect">
            <a:avLst/>
          </a:prstGeom>
        </p:spPr>
        <p:txBody>
          <a:bodyPr vert="horz" wrap="square" lIns="0" tIns="116331" rIns="0" bIns="0" rtlCol="0">
            <a:spAutoFit/>
          </a:bodyPr>
          <a:lstStyle/>
          <a:p>
            <a:pPr marL="73660">
              <a:lnSpc>
                <a:spcPct val="100000"/>
              </a:lnSpc>
              <a:spcBef>
                <a:spcPts val="105"/>
              </a:spcBef>
            </a:pPr>
            <a:r>
              <a:rPr spc="-10" dirty="0"/>
              <a:t>Conclusion</a:t>
            </a:r>
            <a:endParaRPr spc="-10" dirty="0"/>
          </a:p>
        </p:txBody>
      </p:sp>
      <p:sp>
        <p:nvSpPr>
          <p:cNvPr id="3" name="Text Placeholder 2"/>
          <p:cNvSpPr>
            <a:spLocks noGrp="1"/>
          </p:cNvSpPr>
          <p:nvPr>
            <p:ph type="body" idx="1"/>
          </p:nvPr>
        </p:nvSpPr>
        <p:spPr>
          <a:xfrm>
            <a:off x="457200" y="1183005"/>
            <a:ext cx="8229600" cy="3077845"/>
          </a:xfrm>
        </p:spPr>
        <p:txBody>
          <a:bodyPr/>
          <a:p>
            <a:r>
              <a:rPr lang="en-US" sz="2000"/>
              <a:t>The model implements the advanced vehicle cut in detection system using computer vision and deep learning algorithms. It processes various types of inputs to detect lane lines and obstacles on the road. The model calculates critical parameters like lane curvature, vehicle offset, and time to collision, providing real-time feedback and collision warnings. By integrating Kalman filtering for object tracking and YOLO for obstacle detection, the model enhances situational awareness and safety in autonomous driving scenarios. The final output includes annotated visuals with essential driving information, demonstrating a robust approach to real-time vehicle environment perception and decision-making.</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9628" y="227838"/>
            <a:ext cx="5320487" cy="400050"/>
          </a:xfrm>
        </p:spPr>
        <p:txBody>
          <a:bodyPr/>
          <a:p>
            <a:r>
              <a:rPr lang="en-US"/>
              <a:t>Dataset:</a:t>
            </a:r>
            <a:endParaRPr lang="en-US"/>
          </a:p>
        </p:txBody>
      </p:sp>
      <p:sp>
        <p:nvSpPr>
          <p:cNvPr id="3" name="Text Placeholder 2"/>
          <p:cNvSpPr>
            <a:spLocks noGrp="1"/>
          </p:cNvSpPr>
          <p:nvPr>
            <p:ph type="body" idx="1"/>
          </p:nvPr>
        </p:nvSpPr>
        <p:spPr>
          <a:xfrm>
            <a:off x="92710" y="728980"/>
            <a:ext cx="8594090" cy="4455160"/>
          </a:xfrm>
        </p:spPr>
        <p:txBody>
          <a:bodyPr wrap="square">
            <a:noAutofit/>
          </a:bodyPr>
          <a:p>
            <a:r>
              <a:rPr lang="en-US" sz="2000" b="1"/>
              <a:t>Traffic signal:</a:t>
            </a:r>
            <a:endParaRPr lang="en-US" sz="2000" b="1"/>
          </a:p>
          <a:p>
            <a:r>
              <a:rPr lang="en-US" sz="2000" b="1"/>
              <a:t>https://www.kaggle.com/datasets/meowmeowmeowmeowmeow/gtsrb-german-traffic-sign</a:t>
            </a:r>
            <a:endParaRPr lang="en-US" sz="2000" b="1"/>
          </a:p>
          <a:p>
            <a:endParaRPr lang="en-US" sz="2000" b="1"/>
          </a:p>
          <a:p>
            <a:r>
              <a:rPr lang="en-US" sz="2000" b="1"/>
              <a:t>Kiiti Dataset:</a:t>
            </a:r>
            <a:endParaRPr lang="en-US" sz="2000" b="1"/>
          </a:p>
          <a:p>
            <a:r>
              <a:rPr lang="en-US" sz="2000" b="1"/>
              <a:t>https://www.kaggle.com/datasets/garymk/kitti-3d-object-detection-dataset</a:t>
            </a:r>
            <a:endParaRPr lang="en-US" sz="2000" b="1"/>
          </a:p>
          <a:p>
            <a:endParaRPr lang="en-US" sz="2000" b="1"/>
          </a:p>
          <a:p>
            <a:r>
              <a:rPr lang="en-US" sz="2000" b="1"/>
              <a:t>Clean Vehicle Dataset:</a:t>
            </a:r>
            <a:endParaRPr lang="en-US" sz="2000" b="1"/>
          </a:p>
          <a:p>
            <a:r>
              <a:rPr lang="en-US" sz="2000" b="1"/>
              <a:t>https://www.kaggle.com/datasets/jatindulani31/cleaned-vehicle-datas</a:t>
            </a:r>
            <a:endParaRPr lang="en-US" sz="2000" b="1"/>
          </a:p>
          <a:p>
            <a:endParaRPr lang="en-US" sz="2000" b="1"/>
          </a:p>
          <a:p>
            <a:r>
              <a:rPr lang="en-US" sz="2000" b="1"/>
              <a:t>Indian Dataset:</a:t>
            </a:r>
            <a:endParaRPr lang="en-US" sz="2000" b="1"/>
          </a:p>
          <a:p>
            <a:r>
              <a:rPr lang="en-US" sz="2000" b="1"/>
              <a:t>https://www.kaggle.com/datasets/dataclusterlabs/indian-vehicle-dataset</a:t>
            </a:r>
            <a:endParaRPr lang="en-US" sz="2000" b="1"/>
          </a:p>
          <a:p>
            <a:endParaRPr 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11810"/>
          </a:xfrm>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r>
              <a:rPr lang="en-US" spc="-10" dirty="0"/>
              <a:t>:</a:t>
            </a:r>
            <a:endParaRPr lang="en-US" spc="-10" dirty="0"/>
          </a:p>
        </p:txBody>
      </p:sp>
      <p:sp>
        <p:nvSpPr>
          <p:cNvPr id="3" name="Text Placeholder 2"/>
          <p:cNvSpPr>
            <a:spLocks noGrp="1"/>
          </p:cNvSpPr>
          <p:nvPr>
            <p:ph type="body" idx="1"/>
          </p:nvPr>
        </p:nvSpPr>
        <p:spPr>
          <a:xfrm>
            <a:off x="457200" y="1183005"/>
            <a:ext cx="8229600" cy="3077845"/>
          </a:xfrm>
        </p:spPr>
        <p:txBody>
          <a:bodyPr/>
          <a:p>
            <a:pPr marL="342900" indent="-342900">
              <a:buFont typeface="Arial" panose="020B0604020202020204" pitchFamily="34" charset="0"/>
              <a:buChar char="•"/>
            </a:pPr>
            <a:r>
              <a:rPr lang="en-US" sz="2000" b="1"/>
              <a:t>Kalman model</a:t>
            </a:r>
            <a:r>
              <a:rPr lang="en-US" sz="2000"/>
              <a:t> : In this, we have researched about Kalmel filter, an unique 	iterative mathematical process, which uses set of equations and 	consecutive data inputs to quickly estimate the true value, position 	and velocity of the object being measured. </a:t>
            </a:r>
            <a:endParaRPr lang="en-US" sz="2000"/>
          </a:p>
          <a:p>
            <a:pPr marL="342900" indent="-342900">
              <a:buFont typeface="Arial" panose="020B0604020202020204" pitchFamily="34" charset="0"/>
              <a:buChar char="•"/>
            </a:pPr>
            <a:endParaRPr lang="en-US" sz="2000"/>
          </a:p>
          <a:p>
            <a:pPr marL="285750" indent="-285750">
              <a:buFont typeface="Arial" panose="020B0604020202020204" pitchFamily="34" charset="0"/>
              <a:buChar char="•"/>
            </a:pPr>
            <a:r>
              <a:rPr lang="en-US" sz="2000" b="1"/>
              <a:t>3D model</a:t>
            </a:r>
            <a:r>
              <a:rPr lang="en-US" sz="2000"/>
              <a:t> : In this model, we have tried to intoduce LIDAR based sensoring, 	which creates a 3D point cloud represnting the surroundings with high 	accuracy. It also creates 3D bounding boxes around surrounding 	objects and returns the location, dimensions and orientations of the 	object.</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499110"/>
          </a:xfrm>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r>
              <a:rPr lang="en-US" spc="-10" dirty="0"/>
              <a:t>:</a:t>
            </a:r>
            <a:endParaRPr lang="en-US" spc="-10" dirty="0"/>
          </a:p>
        </p:txBody>
      </p:sp>
      <p:sp>
        <p:nvSpPr>
          <p:cNvPr id="3" name="Text Placeholder 2"/>
          <p:cNvSpPr>
            <a:spLocks noGrp="1"/>
          </p:cNvSpPr>
          <p:nvPr>
            <p:ph type="body" idx="1"/>
          </p:nvPr>
        </p:nvSpPr>
        <p:spPr>
          <a:xfrm>
            <a:off x="457200" y="1183005"/>
            <a:ext cx="8229600" cy="2769870"/>
          </a:xfrm>
        </p:spPr>
        <p:txBody>
          <a:bodyPr/>
          <a:p>
            <a:pPr marL="285750" indent="-285750">
              <a:buFont typeface="Arial" panose="020B0604020202020204" pitchFamily="34" charset="0"/>
              <a:buChar char="•"/>
            </a:pPr>
            <a:r>
              <a:rPr lang="en-US" b="1">
                <a:sym typeface="+mn-ea"/>
              </a:rPr>
              <a:t>Lane Detection model :</a:t>
            </a:r>
            <a:r>
              <a:rPr lang="en-US">
                <a:sym typeface="+mn-ea"/>
              </a:rPr>
              <a:t>  This model leverages computer vision techniques 	for real time lane detection transforming the road view to a bird’s eye 	perspective and applying dynamic thresholding and sliding windows 	for accurate lane line identifaction. This is crucial for applications in 	autonomous driving and advanced driver assistance systems (ADAS).</a:t>
            </a: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b="1">
                <a:sym typeface="+mn-ea"/>
              </a:rPr>
              <a:t>2D Model : </a:t>
            </a:r>
            <a:r>
              <a:rPr lang="en-US">
                <a:sym typeface="+mn-ea"/>
              </a:rPr>
              <a:t>This model leverages the YOLO object detection algorithm to 	process visual inputs from images, videos, and webcam streams. It 	provides valuable real-time insights and warnings for potential 	collisions by calculating the distance and speed of detected objects.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6095"/>
          </a:xfrm>
          <a:prstGeom prst="rect">
            <a:avLst/>
          </a:prstGeom>
        </p:spPr>
        <p:txBody>
          <a:bodyPr vert="horz" wrap="square" lIns="0" tIns="106502" rIns="0" bIns="0" rtlCol="0">
            <a:spAutoFit/>
          </a:bodyPr>
          <a:lstStyle/>
          <a:p>
            <a:pPr marL="64770">
              <a:lnSpc>
                <a:spcPct val="100000"/>
              </a:lnSpc>
              <a:spcBef>
                <a:spcPts val="105"/>
              </a:spcBef>
            </a:pPr>
            <a:r>
              <a:rPr spc="-10" dirty="0"/>
              <a:t>Process</a:t>
            </a:r>
            <a:r>
              <a:rPr spc="-325" dirty="0"/>
              <a:t> </a:t>
            </a:r>
            <a:r>
              <a:rPr spc="-20" dirty="0"/>
              <a:t>flow</a:t>
            </a:r>
            <a:r>
              <a:rPr lang="en-US" spc="-20" dirty="0"/>
              <a:t>:</a:t>
            </a:r>
            <a:endParaRPr lang="en-US" spc="-20" dirty="0"/>
          </a:p>
        </p:txBody>
      </p:sp>
      <p:sp>
        <p:nvSpPr>
          <p:cNvPr id="3" name="Text Placeholder 2"/>
          <p:cNvSpPr>
            <a:spLocks noGrp="1"/>
          </p:cNvSpPr>
          <p:nvPr>
            <p:ph type="body" idx="1"/>
          </p:nvPr>
        </p:nvSpPr>
        <p:spPr>
          <a:xfrm>
            <a:off x="457200" y="1183005"/>
            <a:ext cx="8229600" cy="3385185"/>
          </a:xfrm>
        </p:spPr>
        <p:txBody>
          <a:bodyPr/>
          <a:p>
            <a:pPr indent="0">
              <a:buFont typeface="Arial" panose="020B0604020202020204" pitchFamily="34" charset="0"/>
              <a:buNone/>
            </a:pPr>
            <a:r>
              <a:rPr lang="en-US" sz="2000"/>
              <a:t>The model works in the following way:</a:t>
            </a:r>
            <a:endParaRPr lang="en-US" sz="2000"/>
          </a:p>
          <a:p>
            <a:pPr marL="285750" indent="-285750">
              <a:buFont typeface="Arial" panose="020B0604020202020204" pitchFamily="34" charset="0"/>
              <a:buChar char="•"/>
            </a:pPr>
            <a:r>
              <a:rPr lang="en-US" sz="2000"/>
              <a:t>Import necessary libraries.</a:t>
            </a:r>
            <a:endParaRPr lang="en-US" sz="2000"/>
          </a:p>
          <a:p>
            <a:pPr marL="285750" indent="-285750">
              <a:buFont typeface="Arial" panose="020B0604020202020204" pitchFamily="34" charset="0"/>
              <a:buChar char="•"/>
            </a:pPr>
            <a:r>
              <a:rPr lang="en-US" sz="2000"/>
              <a:t>Define object dimensions, camera focal length, class names, and thresholds.</a:t>
            </a:r>
            <a:endParaRPr lang="en-US" sz="2000"/>
          </a:p>
          <a:p>
            <a:pPr marL="285750" indent="-285750">
              <a:buFont typeface="Arial" panose="020B0604020202020204" pitchFamily="34" charset="0"/>
              <a:buChar char="•"/>
            </a:pPr>
            <a:r>
              <a:rPr lang="en-US" sz="2000"/>
              <a:t>Load a YOLO model and create output directory.</a:t>
            </a:r>
            <a:endParaRPr lang="en-US" sz="2000"/>
          </a:p>
          <a:p>
            <a:pPr marL="285750" indent="-285750">
              <a:buFont typeface="Arial" panose="020B0604020202020204" pitchFamily="34" charset="0"/>
              <a:buChar char="•"/>
            </a:pPr>
            <a:r>
              <a:rPr lang="en-US" sz="2000"/>
              <a:t>Initialize global variables for distance, time, and speed.</a:t>
            </a:r>
            <a:endParaRPr lang="en-US" sz="2000"/>
          </a:p>
          <a:p>
            <a:pPr marL="285750" indent="-285750">
              <a:buFont typeface="Arial" panose="020B0604020202020204" pitchFamily="34" charset="0"/>
              <a:buChar char="•"/>
            </a:pPr>
            <a:r>
              <a:rPr lang="en-US" sz="2000"/>
              <a:t>Prompt user for input type (webcam, image, video).</a:t>
            </a:r>
            <a:endParaRPr lang="en-US" sz="2000"/>
          </a:p>
          <a:p>
            <a:pPr marL="285750" indent="-285750">
              <a:buFont typeface="Arial" panose="020B0604020202020204" pitchFamily="34" charset="0"/>
              <a:buChar char="•"/>
            </a:pPr>
            <a:r>
              <a:rPr lang="en-US" sz="2000"/>
              <a:t>Read and process frames from a video file.</a:t>
            </a:r>
            <a:endParaRPr lang="en-US" sz="2000"/>
          </a:p>
          <a:p>
            <a:pPr marL="342900" indent="-342900">
              <a:buFont typeface="Arial" panose="020B0604020202020204" pitchFamily="34" charset="0"/>
              <a:buChar char="•"/>
            </a:pPr>
            <a:r>
              <a:rPr lang="en-US" sz="2000"/>
              <a:t>Filter detections based on confidence threshold.</a:t>
            </a:r>
            <a:endParaRPr lang="en-US" sz="2000"/>
          </a:p>
          <a:p>
            <a:pPr marL="285750" indent="-285750">
              <a:buFont typeface="Arial" panose="020B0604020202020204" pitchFamily="34" charset="0"/>
              <a:buChar char="•"/>
            </a:pPr>
            <a:r>
              <a:rPr lang="en-US" sz="2000"/>
              <a:t>Calculate distance, speed, and time to collision.</a:t>
            </a:r>
            <a:endParaRPr lang="en-US" sz="2000"/>
          </a:p>
          <a:p>
            <a:pPr marL="285750" indent="-285750">
              <a:buFont typeface="Arial" panose="020B0604020202020204" pitchFamily="34" charset="0"/>
              <a:buChar char="•"/>
            </a:pPr>
            <a:r>
              <a:rPr lang="en-US" sz="2000"/>
              <a:t>Annotate image with bounding boxes, speed, distance, and time to collision.</a:t>
            </a:r>
            <a:endParaRPr lang="en-US" sz="2000"/>
          </a:p>
          <a:p>
            <a:pPr marL="285750" indent="-285750">
              <a:buFont typeface="Arial" panose="020B0604020202020204" pitchFamily="34" charset="0"/>
              <a:buChar char="•"/>
            </a:pPr>
            <a:r>
              <a:rPr lang="en-US" sz="2000"/>
              <a:t>Issue warnings if time to collision is below a threshold.</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4190"/>
          </a:xfrm>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r>
              <a:rPr lang="en-US" spc="-10" dirty="0"/>
              <a:t>:</a:t>
            </a:r>
            <a:endParaRPr lang="en-US" spc="-10" dirty="0"/>
          </a:p>
        </p:txBody>
      </p:sp>
      <p:pic>
        <p:nvPicPr>
          <p:cNvPr id="4" name="Content Placeholder 3" descr="Screenshot 2024-07-08 144941"/>
          <p:cNvPicPr>
            <a:picLocks noChangeAspect="1"/>
          </p:cNvPicPr>
          <p:nvPr>
            <p:ph sz="half" idx="4294967295"/>
          </p:nvPr>
        </p:nvPicPr>
        <p:blipFill>
          <a:blip r:embed="rId1"/>
          <a:stretch>
            <a:fillRect/>
          </a:stretch>
        </p:blipFill>
        <p:spPr>
          <a:xfrm>
            <a:off x="14605" y="1046480"/>
            <a:ext cx="9138285" cy="34658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13715"/>
          </a:xfrm>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r>
              <a:rPr lang="en-US" spc="-20" dirty="0"/>
              <a:t> / approach:</a:t>
            </a:r>
            <a:endParaRPr lang="en-US" spc="-20" dirty="0"/>
          </a:p>
        </p:txBody>
      </p:sp>
      <p:sp>
        <p:nvSpPr>
          <p:cNvPr id="3" name="Text Placeholder 2"/>
          <p:cNvSpPr>
            <a:spLocks noGrp="1"/>
          </p:cNvSpPr>
          <p:nvPr>
            <p:ph type="body" idx="1"/>
          </p:nvPr>
        </p:nvSpPr>
        <p:spPr>
          <a:xfrm>
            <a:off x="457200" y="909955"/>
            <a:ext cx="8229600" cy="4581525"/>
          </a:xfrm>
        </p:spPr>
        <p:txBody>
          <a:bodyPr>
            <a:noAutofit/>
          </a:bodyPr>
          <a:p>
            <a:r>
              <a:rPr lang="en-US" sz="2000"/>
              <a:t>Libraries used in the model are :</a:t>
            </a:r>
            <a:endParaRPr lang="en-US" sz="2000"/>
          </a:p>
          <a:p>
            <a:pPr marL="285750" indent="-285750">
              <a:buFont typeface="Arial" panose="020B0604020202020204" pitchFamily="34" charset="0"/>
              <a:buChar char="•"/>
            </a:pPr>
            <a:r>
              <a:rPr lang="en-US" sz="2000" b="1"/>
              <a:t>Python :</a:t>
            </a:r>
            <a:r>
              <a:rPr lang="en-US" sz="2000"/>
              <a:t> Main programming language used for implementation.</a:t>
            </a:r>
            <a:endParaRPr lang="en-US" sz="2000"/>
          </a:p>
          <a:p>
            <a:pPr marL="285750" indent="-285750">
              <a:buFont typeface="Arial" panose="020B0604020202020204" pitchFamily="34" charset="0"/>
              <a:buChar char="•"/>
            </a:pPr>
            <a:r>
              <a:rPr lang="en-US" sz="2000" b="1"/>
              <a:t>OpenCV :</a:t>
            </a:r>
            <a:r>
              <a:rPr lang="en-US" sz="2000"/>
              <a:t> For image and video processing tasks.</a:t>
            </a:r>
            <a:endParaRPr lang="en-US" sz="2000"/>
          </a:p>
          <a:p>
            <a:pPr marL="285750" indent="-285750">
              <a:buFont typeface="Arial" panose="020B0604020202020204" pitchFamily="34" charset="0"/>
              <a:buChar char="•"/>
            </a:pPr>
            <a:r>
              <a:rPr lang="en-US" sz="2000" b="1"/>
              <a:t>NumPy :</a:t>
            </a:r>
            <a:r>
              <a:rPr lang="en-US" sz="2000"/>
              <a:t> For numerical operations and array handling.</a:t>
            </a:r>
            <a:endParaRPr lang="en-US" sz="2000"/>
          </a:p>
          <a:p>
            <a:pPr marL="285750" indent="-285750">
              <a:buFont typeface="Arial" panose="020B0604020202020204" pitchFamily="34" charset="0"/>
              <a:buChar char="•"/>
            </a:pPr>
            <a:r>
              <a:rPr lang="en-US" sz="2000" b="1"/>
              <a:t>Ultralytics YOLO :</a:t>
            </a:r>
            <a:r>
              <a:rPr lang="en-US" sz="2000"/>
              <a:t> For object detection.</a:t>
            </a:r>
            <a:endParaRPr lang="en-US" sz="2000"/>
          </a:p>
          <a:p>
            <a:pPr marL="285750" indent="-285750">
              <a:buFont typeface="Arial" panose="020B0604020202020204" pitchFamily="34" charset="0"/>
              <a:buChar char="•"/>
            </a:pPr>
            <a:r>
              <a:rPr lang="en-US" sz="2000" b="1"/>
              <a:t>Kalman Filter :</a:t>
            </a:r>
            <a:r>
              <a:rPr lang="en-US" sz="2000"/>
              <a:t> Tried to introduce this model for choosing an efficient car’s path after detecting an obstruction.</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Models and Algorithms used are:</a:t>
            </a:r>
            <a:endParaRPr lang="en-US" sz="2000"/>
          </a:p>
          <a:p>
            <a:pPr marL="342900" indent="-342900">
              <a:buFont typeface="Arial" panose="020B0604020202020204" pitchFamily="34" charset="0"/>
              <a:buChar char="•"/>
            </a:pPr>
            <a:r>
              <a:rPr lang="en-US" sz="2000" b="1"/>
              <a:t>YOLOv8 Model:</a:t>
            </a:r>
            <a:r>
              <a:rPr lang="en-US" sz="2000"/>
              <a:t> Pre-trained YOLOv8 model for real-time object detection.</a:t>
            </a:r>
            <a:endParaRPr lang="en-US" sz="2000"/>
          </a:p>
          <a:p>
            <a:pPr marL="342900" indent="-342900">
              <a:buFont typeface="Arial" panose="020B0604020202020204" pitchFamily="34" charset="0"/>
              <a:buChar char="•"/>
            </a:pPr>
            <a:r>
              <a:rPr lang="en-US" sz="2000" b="1"/>
              <a:t>Non-Maximum Suppression (NMS):</a:t>
            </a:r>
            <a:r>
              <a:rPr lang="en-US" sz="2000"/>
              <a:t> For filtering overlapping bounding boxes based on confidence scores.</a:t>
            </a:r>
            <a:endParaRPr lang="en-US" sz="2000"/>
          </a:p>
          <a:p>
            <a:pPr marL="285750" indent="-285750">
              <a:buFont typeface="Arial" panose="020B0604020202020204" pitchFamily="34" charset="0"/>
              <a:buChar char="•"/>
            </a:pPr>
            <a:r>
              <a:rPr lang="en-US" sz="2000" b="1"/>
              <a:t>KITTI Dataset :</a:t>
            </a:r>
            <a:r>
              <a:rPr lang="en-US" sz="2000"/>
              <a:t> For evaluating computer vision</a:t>
            </a:r>
            <a:endParaRPr lang="en-US" sz="2000"/>
          </a:p>
          <a:p>
            <a:pPr marL="285750" indent="-285750">
              <a:buFont typeface="Arial" panose="020B0604020202020204" pitchFamily="34" charset="0"/>
              <a:buChar char="•"/>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9628" y="227838"/>
            <a:ext cx="5320487" cy="400050"/>
          </a:xfrm>
        </p:spPr>
        <p:txBody>
          <a:bodyPr/>
          <a:p>
            <a:r>
              <a:rPr lang="en-US"/>
              <a:t>Issues Faced:</a:t>
            </a:r>
            <a:endParaRPr lang="en-US"/>
          </a:p>
        </p:txBody>
      </p:sp>
      <p:sp>
        <p:nvSpPr>
          <p:cNvPr id="3" name="Text Placeholder 2"/>
          <p:cNvSpPr>
            <a:spLocks noGrp="1"/>
          </p:cNvSpPr>
          <p:nvPr>
            <p:ph type="body" idx="1"/>
          </p:nvPr>
        </p:nvSpPr>
        <p:spPr>
          <a:xfrm>
            <a:off x="457200" y="1183005"/>
            <a:ext cx="8229600" cy="3693160"/>
          </a:xfrm>
        </p:spPr>
        <p:txBody>
          <a:bodyPr/>
          <a:p>
            <a:pPr indent="0">
              <a:buFont typeface="Arial" panose="020B0604020202020204" pitchFamily="34" charset="0"/>
              <a:buNone/>
            </a:pPr>
            <a:r>
              <a:rPr lang="en-US" altLang="zh-CN" sz="2000">
                <a:sym typeface="+mn-ea"/>
              </a:rPr>
              <a:t>The issues faced during the completion of the project are : </a:t>
            </a:r>
            <a:endParaRPr lang="en-US" altLang="zh-CN" sz="2000">
              <a:sym typeface="+mn-ea"/>
            </a:endParaRPr>
          </a:p>
          <a:p>
            <a:pPr indent="0">
              <a:buFont typeface="Arial" panose="020B0604020202020204" pitchFamily="34" charset="0"/>
              <a:buNone/>
            </a:pPr>
            <a:endParaRPr lang="en-US" altLang="zh-CN" sz="2000">
              <a:sym typeface="+mn-ea"/>
            </a:endParaRPr>
          </a:p>
          <a:p>
            <a:pPr marL="285750" indent="-285750">
              <a:buFont typeface="Arial" panose="020B0604020202020204" pitchFamily="34" charset="0"/>
              <a:buChar char="•"/>
            </a:pPr>
            <a:r>
              <a:rPr lang="en-US" altLang="zh-CN" sz="2000">
                <a:sym typeface="+mn-ea"/>
              </a:rPr>
              <a:t>Could not use IDD dataset and had many problems in finding real</a:t>
            </a:r>
            <a:r>
              <a:rPr lang="zh-CN" altLang="en-US" sz="2000">
                <a:sym typeface="+mn-ea"/>
              </a:rPr>
              <a:t>-</a:t>
            </a:r>
            <a:r>
              <a:rPr lang="en-US" altLang="zh-CN" sz="2000">
                <a:sym typeface="+mn-ea"/>
              </a:rPr>
              <a:t>time data. Hence we had to take all the required dataset from kaggle .</a:t>
            </a:r>
            <a:endParaRPr lang="en-US" altLang="zh-CN" sz="2000"/>
          </a:p>
          <a:p>
            <a:pPr marL="285750" indent="-285750">
              <a:buFont typeface="Arial" panose="020B0604020202020204" pitchFamily="34" charset="0"/>
              <a:buChar char="•"/>
            </a:pPr>
            <a:endParaRPr lang="en-US" altLang="zh-CN" sz="2000">
              <a:sym typeface="+mn-ea"/>
            </a:endParaRPr>
          </a:p>
          <a:p>
            <a:pPr marL="285750" indent="-285750">
              <a:buFont typeface="Arial" panose="020B0604020202020204" pitchFamily="34" charset="0"/>
              <a:buChar char="•"/>
            </a:pPr>
            <a:r>
              <a:rPr lang="en-US" altLang="zh-CN" sz="2000">
                <a:sym typeface="+mn-ea"/>
              </a:rPr>
              <a:t>Debugging the code and understanding the maths behind many of algorithm was tough but thanks to our mentor from college as well as intel who enlighted us on our way.</a:t>
            </a:r>
            <a:endParaRPr lang="en-US" altLang="zh-CN" sz="2000">
              <a:sym typeface="+mn-ea"/>
            </a:endParaRPr>
          </a:p>
          <a:p>
            <a:pPr marL="285750" indent="-285750">
              <a:buFont typeface="Arial" panose="020B0604020202020204" pitchFamily="34" charset="0"/>
              <a:buChar char="•"/>
            </a:pPr>
            <a:endParaRPr lang="en-US" altLang="zh-CN" sz="2000"/>
          </a:p>
          <a:p>
            <a:r>
              <a:rPr lang="en-US" altLang="zh-CN" sz="2000">
                <a:sym typeface="+mn-ea"/>
              </a:rPr>
              <a:t>We pay our gratitude to </a:t>
            </a:r>
            <a:r>
              <a:rPr lang="en-US" altLang="zh-CN" sz="2000" b="1" u="sng">
                <a:sym typeface="+mn-ea"/>
              </a:rPr>
              <a:t>Jayeeta Chakraborty</a:t>
            </a:r>
            <a:r>
              <a:rPr lang="en-US" altLang="zh-CN" sz="2000" u="sng">
                <a:sym typeface="+mn-ea"/>
              </a:rPr>
              <a:t> ma'am</a:t>
            </a:r>
            <a:r>
              <a:rPr lang="en-US" altLang="zh-CN" sz="2000">
                <a:sym typeface="+mn-ea"/>
              </a:rPr>
              <a:t> and </a:t>
            </a:r>
            <a:r>
              <a:rPr lang="en-US" altLang="zh-CN" sz="2000" b="1" u="sng">
                <a:sym typeface="+mn-ea"/>
              </a:rPr>
              <a:t>Amartya </a:t>
            </a:r>
            <a:r>
              <a:rPr lang="en-US" altLang="zh-CN" sz="2000" u="sng">
                <a:sym typeface="+mn-ea"/>
              </a:rPr>
              <a:t>sir</a:t>
            </a:r>
            <a:r>
              <a:rPr lang="en-US" altLang="zh-CN" sz="2000">
                <a:sym typeface="+mn-ea"/>
              </a:rPr>
              <a:t> for guiding us.</a:t>
            </a:r>
            <a:endParaRPr lang="en-US" sz="2000"/>
          </a:p>
          <a:p>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4" name="Content Placeholder 3" descr="LaneObstacle_output"/>
          <p:cNvPicPr>
            <a:picLocks noChangeAspect="1"/>
          </p:cNvPicPr>
          <p:nvPr>
            <p:ph sz="half" idx="2"/>
          </p:nvPr>
        </p:nvPicPr>
        <p:blipFill>
          <a:blip r:embed="rId1"/>
          <a:stretch>
            <a:fillRect/>
          </a:stretch>
        </p:blipFill>
        <p:spPr>
          <a:xfrm>
            <a:off x="914400" y="753110"/>
            <a:ext cx="5544820" cy="2931160"/>
          </a:xfrm>
          <a:prstGeom prst="rect">
            <a:avLst/>
          </a:prstGeom>
        </p:spPr>
      </p:pic>
      <p:pic>
        <p:nvPicPr>
          <p:cNvPr id="6" name="Content Placeholder 5" descr="Screenshot 2024-07-06 170019"/>
          <p:cNvPicPr>
            <a:picLocks noChangeAspect="1"/>
          </p:cNvPicPr>
          <p:nvPr>
            <p:ph sz="half" idx="3"/>
          </p:nvPr>
        </p:nvPicPr>
        <p:blipFill>
          <a:blip r:embed="rId2"/>
          <a:stretch>
            <a:fillRect/>
          </a:stretch>
        </p:blipFill>
        <p:spPr>
          <a:xfrm>
            <a:off x="914400" y="3943350"/>
            <a:ext cx="6531610" cy="8496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4626</Words>
  <Application>WPS Presentation</Application>
  <PresentationFormat>On-screen Show (4:3)</PresentationFormat>
  <Paragraphs>93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Arial</vt:lpstr>
      <vt:lpstr>Calibri</vt:lpstr>
      <vt:lpstr>Microsoft YaHei</vt:lpstr>
      <vt:lpstr>Arial Unicode MS</vt:lpstr>
      <vt:lpstr>Office Theme</vt:lpstr>
      <vt:lpstr>Problem Statement</vt:lpstr>
      <vt:lpstr>Dataset:</vt:lpstr>
      <vt:lpstr>Unique Idea Brief (Solution):</vt:lpstr>
      <vt:lpstr>Features Offered:</vt:lpstr>
      <vt:lpstr>Process flow:</vt:lpstr>
      <vt:lpstr>Architecture Diagram:</vt:lpstr>
      <vt:lpstr>Technologies used / approach:</vt:lpstr>
      <vt:lpstr>Issues Faced:</vt:lpstr>
      <vt:lpstr>RESULT:</vt:lpstr>
      <vt:lpstr>Team members and contribution: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KIIT</cp:lastModifiedBy>
  <cp:revision>19</cp:revision>
  <dcterms:created xsi:type="dcterms:W3CDTF">2024-07-07T09:18:00Z</dcterms:created>
  <dcterms:modified xsi:type="dcterms:W3CDTF">2024-07-10T05:30:16Z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2024-07-02T22:30:00Z</vt:filetime>
  </property>
  <property fmtid="{D5CDD505-2E9C-101B-9397-08002B2CF9AE}" pid="3" name="Creator">
    <vt:lpwstr>Microsoft® PowerPoint® 2021</vt:lpwstr>
  </property>
  <property fmtid="{D5CDD505-2E9C-101B-9397-08002B2CF9AE}" pid="4" name="LastSaved">
    <vt:filetime>2024-07-07T22:30:00Z</vt:filetime>
  </property>
  <property fmtid="{D5CDD505-2E9C-101B-9397-08002B2CF9AE}" pid="5" name="Producer">
    <vt:lpwstr>Microsoft® PowerPoint® 2021</vt:lpwstr>
  </property>
  <property fmtid="{D5CDD505-2E9C-101B-9397-08002B2CF9AE}" pid="6" name="ICV">
    <vt:lpwstr>2AC139518EA6456187264EB181E0FCA0_13</vt:lpwstr>
  </property>
  <property fmtid="{D5CDD505-2E9C-101B-9397-08002B2CF9AE}" pid="7" name="KSOProductBuildVer">
    <vt:lpwstr>1033-12.2.0.17119</vt:lpwstr>
  </property>
</Properties>
</file>