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9" d="100"/>
          <a:sy n="79" d="100"/>
        </p:scale>
        <p:origin x="72"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7A09-5526-2025-E47D-7035410F7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0DEAB6-A15F-C60E-5050-D65D75267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59A90C-8F74-B595-3FE6-E0277703C5F7}"/>
              </a:ext>
            </a:extLst>
          </p:cNvPr>
          <p:cNvSpPr>
            <a:spLocks noGrp="1"/>
          </p:cNvSpPr>
          <p:nvPr>
            <p:ph type="dt" sz="half" idx="10"/>
          </p:nvPr>
        </p:nvSpPr>
        <p:spPr/>
        <p:txBody>
          <a:bodyPr/>
          <a:lstStyle/>
          <a:p>
            <a:fld id="{83FEDAF8-9F32-4961-A5CC-9E569A37E300}" type="datetimeFigureOut">
              <a:rPr lang="en-IN" smtClean="0"/>
              <a:t>21-09-2023</a:t>
            </a:fld>
            <a:endParaRPr lang="en-IN"/>
          </a:p>
        </p:txBody>
      </p:sp>
      <p:sp>
        <p:nvSpPr>
          <p:cNvPr id="5" name="Footer Placeholder 4">
            <a:extLst>
              <a:ext uri="{FF2B5EF4-FFF2-40B4-BE49-F238E27FC236}">
                <a16:creationId xmlns:a16="http://schemas.microsoft.com/office/drawing/2014/main" id="{4E67A07A-B9BF-F2A3-9A45-686652E98D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F84BD7-488B-F6F8-55DB-1D691FD6CE38}"/>
              </a:ext>
            </a:extLst>
          </p:cNvPr>
          <p:cNvSpPr>
            <a:spLocks noGrp="1"/>
          </p:cNvSpPr>
          <p:nvPr>
            <p:ph type="sldNum" sz="quarter" idx="12"/>
          </p:nvPr>
        </p:nvSpPr>
        <p:spPr/>
        <p:txBody>
          <a:bodyPr/>
          <a:lstStyle/>
          <a:p>
            <a:fld id="{4555C925-1C2E-4DA0-80B5-3F7D75D8C8EE}" type="slidenum">
              <a:rPr lang="en-IN" smtClean="0"/>
              <a:t>‹#›</a:t>
            </a:fld>
            <a:endParaRPr lang="en-IN"/>
          </a:p>
        </p:txBody>
      </p:sp>
    </p:spTree>
    <p:extLst>
      <p:ext uri="{BB962C8B-B14F-4D97-AF65-F5344CB8AC3E}">
        <p14:creationId xmlns:p14="http://schemas.microsoft.com/office/powerpoint/2010/main" val="356671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B592-9F65-2ECE-BF70-6CFD5B1500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391AA8-61A8-BF83-EAD3-888D63C76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75C92E-A133-5C48-7655-182A859ACC73}"/>
              </a:ext>
            </a:extLst>
          </p:cNvPr>
          <p:cNvSpPr>
            <a:spLocks noGrp="1"/>
          </p:cNvSpPr>
          <p:nvPr>
            <p:ph type="dt" sz="half" idx="10"/>
          </p:nvPr>
        </p:nvSpPr>
        <p:spPr/>
        <p:txBody>
          <a:bodyPr/>
          <a:lstStyle/>
          <a:p>
            <a:fld id="{83FEDAF8-9F32-4961-A5CC-9E569A37E300}" type="datetimeFigureOut">
              <a:rPr lang="en-IN" smtClean="0"/>
              <a:t>21-09-2023</a:t>
            </a:fld>
            <a:endParaRPr lang="en-IN"/>
          </a:p>
        </p:txBody>
      </p:sp>
      <p:sp>
        <p:nvSpPr>
          <p:cNvPr id="5" name="Footer Placeholder 4">
            <a:extLst>
              <a:ext uri="{FF2B5EF4-FFF2-40B4-BE49-F238E27FC236}">
                <a16:creationId xmlns:a16="http://schemas.microsoft.com/office/drawing/2014/main" id="{DFAD6247-A314-C10C-D24A-59D91F80BE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AAB81D-3E9A-E966-9C3E-34453799F97F}"/>
              </a:ext>
            </a:extLst>
          </p:cNvPr>
          <p:cNvSpPr>
            <a:spLocks noGrp="1"/>
          </p:cNvSpPr>
          <p:nvPr>
            <p:ph type="sldNum" sz="quarter" idx="12"/>
          </p:nvPr>
        </p:nvSpPr>
        <p:spPr/>
        <p:txBody>
          <a:bodyPr/>
          <a:lstStyle/>
          <a:p>
            <a:fld id="{4555C925-1C2E-4DA0-80B5-3F7D75D8C8EE}" type="slidenum">
              <a:rPr lang="en-IN" smtClean="0"/>
              <a:t>‹#›</a:t>
            </a:fld>
            <a:endParaRPr lang="en-IN"/>
          </a:p>
        </p:txBody>
      </p:sp>
    </p:spTree>
    <p:extLst>
      <p:ext uri="{BB962C8B-B14F-4D97-AF65-F5344CB8AC3E}">
        <p14:creationId xmlns:p14="http://schemas.microsoft.com/office/powerpoint/2010/main" val="694116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1D036C-F9DD-3A42-8BDF-8C4BCE1A51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1E6472-C43C-67FE-C6BF-164BFEC973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81F252-EC74-14F5-BE80-3707436DEAEE}"/>
              </a:ext>
            </a:extLst>
          </p:cNvPr>
          <p:cNvSpPr>
            <a:spLocks noGrp="1"/>
          </p:cNvSpPr>
          <p:nvPr>
            <p:ph type="dt" sz="half" idx="10"/>
          </p:nvPr>
        </p:nvSpPr>
        <p:spPr/>
        <p:txBody>
          <a:bodyPr/>
          <a:lstStyle/>
          <a:p>
            <a:fld id="{83FEDAF8-9F32-4961-A5CC-9E569A37E300}" type="datetimeFigureOut">
              <a:rPr lang="en-IN" smtClean="0"/>
              <a:t>21-09-2023</a:t>
            </a:fld>
            <a:endParaRPr lang="en-IN"/>
          </a:p>
        </p:txBody>
      </p:sp>
      <p:sp>
        <p:nvSpPr>
          <p:cNvPr id="5" name="Footer Placeholder 4">
            <a:extLst>
              <a:ext uri="{FF2B5EF4-FFF2-40B4-BE49-F238E27FC236}">
                <a16:creationId xmlns:a16="http://schemas.microsoft.com/office/drawing/2014/main" id="{40767F51-EF83-BB2B-6B67-3895835A93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D8180-0644-F958-F1CF-AC15298F220C}"/>
              </a:ext>
            </a:extLst>
          </p:cNvPr>
          <p:cNvSpPr>
            <a:spLocks noGrp="1"/>
          </p:cNvSpPr>
          <p:nvPr>
            <p:ph type="sldNum" sz="quarter" idx="12"/>
          </p:nvPr>
        </p:nvSpPr>
        <p:spPr/>
        <p:txBody>
          <a:bodyPr/>
          <a:lstStyle/>
          <a:p>
            <a:fld id="{4555C925-1C2E-4DA0-80B5-3F7D75D8C8EE}" type="slidenum">
              <a:rPr lang="en-IN" smtClean="0"/>
              <a:t>‹#›</a:t>
            </a:fld>
            <a:endParaRPr lang="en-IN"/>
          </a:p>
        </p:txBody>
      </p:sp>
    </p:spTree>
    <p:extLst>
      <p:ext uri="{BB962C8B-B14F-4D97-AF65-F5344CB8AC3E}">
        <p14:creationId xmlns:p14="http://schemas.microsoft.com/office/powerpoint/2010/main" val="44357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2AC9-16DE-4263-8524-17AEE8343E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0A83CC-1037-B210-E52F-B9DB32AE6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429C90-C0D1-0AE0-8B05-66DBF131CF37}"/>
              </a:ext>
            </a:extLst>
          </p:cNvPr>
          <p:cNvSpPr>
            <a:spLocks noGrp="1"/>
          </p:cNvSpPr>
          <p:nvPr>
            <p:ph type="dt" sz="half" idx="10"/>
          </p:nvPr>
        </p:nvSpPr>
        <p:spPr/>
        <p:txBody>
          <a:bodyPr/>
          <a:lstStyle/>
          <a:p>
            <a:fld id="{83FEDAF8-9F32-4961-A5CC-9E569A37E300}" type="datetimeFigureOut">
              <a:rPr lang="en-IN" smtClean="0"/>
              <a:t>21-09-2023</a:t>
            </a:fld>
            <a:endParaRPr lang="en-IN"/>
          </a:p>
        </p:txBody>
      </p:sp>
      <p:sp>
        <p:nvSpPr>
          <p:cNvPr id="5" name="Footer Placeholder 4">
            <a:extLst>
              <a:ext uri="{FF2B5EF4-FFF2-40B4-BE49-F238E27FC236}">
                <a16:creationId xmlns:a16="http://schemas.microsoft.com/office/drawing/2014/main" id="{B7068130-1234-4E06-4732-9C56F5557C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FC6F94-27C5-2583-50E5-408C5C4BF435}"/>
              </a:ext>
            </a:extLst>
          </p:cNvPr>
          <p:cNvSpPr>
            <a:spLocks noGrp="1"/>
          </p:cNvSpPr>
          <p:nvPr>
            <p:ph type="sldNum" sz="quarter" idx="12"/>
          </p:nvPr>
        </p:nvSpPr>
        <p:spPr/>
        <p:txBody>
          <a:bodyPr/>
          <a:lstStyle/>
          <a:p>
            <a:fld id="{4555C925-1C2E-4DA0-80B5-3F7D75D8C8EE}" type="slidenum">
              <a:rPr lang="en-IN" smtClean="0"/>
              <a:t>‹#›</a:t>
            </a:fld>
            <a:endParaRPr lang="en-IN"/>
          </a:p>
        </p:txBody>
      </p:sp>
    </p:spTree>
    <p:extLst>
      <p:ext uri="{BB962C8B-B14F-4D97-AF65-F5344CB8AC3E}">
        <p14:creationId xmlns:p14="http://schemas.microsoft.com/office/powerpoint/2010/main" val="72514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F7B9-03A3-5248-F199-F4C7AC11F7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D2B470-6080-33FC-2A4D-F6A851E2F1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EB1BC-1FE7-1F92-7E66-EF11F32FCCC3}"/>
              </a:ext>
            </a:extLst>
          </p:cNvPr>
          <p:cNvSpPr>
            <a:spLocks noGrp="1"/>
          </p:cNvSpPr>
          <p:nvPr>
            <p:ph type="dt" sz="half" idx="10"/>
          </p:nvPr>
        </p:nvSpPr>
        <p:spPr/>
        <p:txBody>
          <a:bodyPr/>
          <a:lstStyle/>
          <a:p>
            <a:fld id="{83FEDAF8-9F32-4961-A5CC-9E569A37E300}" type="datetimeFigureOut">
              <a:rPr lang="en-IN" smtClean="0"/>
              <a:t>21-09-2023</a:t>
            </a:fld>
            <a:endParaRPr lang="en-IN"/>
          </a:p>
        </p:txBody>
      </p:sp>
      <p:sp>
        <p:nvSpPr>
          <p:cNvPr id="5" name="Footer Placeholder 4">
            <a:extLst>
              <a:ext uri="{FF2B5EF4-FFF2-40B4-BE49-F238E27FC236}">
                <a16:creationId xmlns:a16="http://schemas.microsoft.com/office/drawing/2014/main" id="{07CF3104-2B7A-7B02-9B9A-5A6097E8C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6E778-A392-EE9B-C8C6-E695C1C30F29}"/>
              </a:ext>
            </a:extLst>
          </p:cNvPr>
          <p:cNvSpPr>
            <a:spLocks noGrp="1"/>
          </p:cNvSpPr>
          <p:nvPr>
            <p:ph type="sldNum" sz="quarter" idx="12"/>
          </p:nvPr>
        </p:nvSpPr>
        <p:spPr/>
        <p:txBody>
          <a:bodyPr/>
          <a:lstStyle/>
          <a:p>
            <a:fld id="{4555C925-1C2E-4DA0-80B5-3F7D75D8C8EE}" type="slidenum">
              <a:rPr lang="en-IN" smtClean="0"/>
              <a:t>‹#›</a:t>
            </a:fld>
            <a:endParaRPr lang="en-IN"/>
          </a:p>
        </p:txBody>
      </p:sp>
    </p:spTree>
    <p:extLst>
      <p:ext uri="{BB962C8B-B14F-4D97-AF65-F5344CB8AC3E}">
        <p14:creationId xmlns:p14="http://schemas.microsoft.com/office/powerpoint/2010/main" val="245484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9644-BC60-77A6-5B3C-71C5046AA4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008655-5A72-347C-AF87-3707EE36EE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99EEE5-5C69-8CFA-1249-415313876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90F366-7B27-E4B8-D675-CFEC81674020}"/>
              </a:ext>
            </a:extLst>
          </p:cNvPr>
          <p:cNvSpPr>
            <a:spLocks noGrp="1"/>
          </p:cNvSpPr>
          <p:nvPr>
            <p:ph type="dt" sz="half" idx="10"/>
          </p:nvPr>
        </p:nvSpPr>
        <p:spPr/>
        <p:txBody>
          <a:bodyPr/>
          <a:lstStyle/>
          <a:p>
            <a:fld id="{83FEDAF8-9F32-4961-A5CC-9E569A37E300}" type="datetimeFigureOut">
              <a:rPr lang="en-IN" smtClean="0"/>
              <a:t>21-09-2023</a:t>
            </a:fld>
            <a:endParaRPr lang="en-IN"/>
          </a:p>
        </p:txBody>
      </p:sp>
      <p:sp>
        <p:nvSpPr>
          <p:cNvPr id="6" name="Footer Placeholder 5">
            <a:extLst>
              <a:ext uri="{FF2B5EF4-FFF2-40B4-BE49-F238E27FC236}">
                <a16:creationId xmlns:a16="http://schemas.microsoft.com/office/drawing/2014/main" id="{7E691F8A-6456-01C5-19C5-9DE0558807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E2FECA-896C-3877-25C1-2E4A599F4745}"/>
              </a:ext>
            </a:extLst>
          </p:cNvPr>
          <p:cNvSpPr>
            <a:spLocks noGrp="1"/>
          </p:cNvSpPr>
          <p:nvPr>
            <p:ph type="sldNum" sz="quarter" idx="12"/>
          </p:nvPr>
        </p:nvSpPr>
        <p:spPr/>
        <p:txBody>
          <a:bodyPr/>
          <a:lstStyle/>
          <a:p>
            <a:fld id="{4555C925-1C2E-4DA0-80B5-3F7D75D8C8EE}" type="slidenum">
              <a:rPr lang="en-IN" smtClean="0"/>
              <a:t>‹#›</a:t>
            </a:fld>
            <a:endParaRPr lang="en-IN"/>
          </a:p>
        </p:txBody>
      </p:sp>
    </p:spTree>
    <p:extLst>
      <p:ext uri="{BB962C8B-B14F-4D97-AF65-F5344CB8AC3E}">
        <p14:creationId xmlns:p14="http://schemas.microsoft.com/office/powerpoint/2010/main" val="2997150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2F18-4E6D-5FA7-5005-286AC5BA46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50C553-87B0-58BC-1EBF-FA5324F8E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DBC842-E61A-A480-8994-BE3F9ED80E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0B203F-ADB6-885A-085C-F3B88898BC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5437E4-F46D-F5E9-9636-0D7EDDCE24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FD42C0-CA7D-2F70-F72B-2EB897E7CA1B}"/>
              </a:ext>
            </a:extLst>
          </p:cNvPr>
          <p:cNvSpPr>
            <a:spLocks noGrp="1"/>
          </p:cNvSpPr>
          <p:nvPr>
            <p:ph type="dt" sz="half" idx="10"/>
          </p:nvPr>
        </p:nvSpPr>
        <p:spPr/>
        <p:txBody>
          <a:bodyPr/>
          <a:lstStyle/>
          <a:p>
            <a:fld id="{83FEDAF8-9F32-4961-A5CC-9E569A37E300}" type="datetimeFigureOut">
              <a:rPr lang="en-IN" smtClean="0"/>
              <a:t>21-09-2023</a:t>
            </a:fld>
            <a:endParaRPr lang="en-IN"/>
          </a:p>
        </p:txBody>
      </p:sp>
      <p:sp>
        <p:nvSpPr>
          <p:cNvPr id="8" name="Footer Placeholder 7">
            <a:extLst>
              <a:ext uri="{FF2B5EF4-FFF2-40B4-BE49-F238E27FC236}">
                <a16:creationId xmlns:a16="http://schemas.microsoft.com/office/drawing/2014/main" id="{E2834F94-B47F-2A79-2965-0AA3580AEC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A2069B-803F-BBAC-E10C-DBEF3DF79534}"/>
              </a:ext>
            </a:extLst>
          </p:cNvPr>
          <p:cNvSpPr>
            <a:spLocks noGrp="1"/>
          </p:cNvSpPr>
          <p:nvPr>
            <p:ph type="sldNum" sz="quarter" idx="12"/>
          </p:nvPr>
        </p:nvSpPr>
        <p:spPr/>
        <p:txBody>
          <a:bodyPr/>
          <a:lstStyle/>
          <a:p>
            <a:fld id="{4555C925-1C2E-4DA0-80B5-3F7D75D8C8EE}" type="slidenum">
              <a:rPr lang="en-IN" smtClean="0"/>
              <a:t>‹#›</a:t>
            </a:fld>
            <a:endParaRPr lang="en-IN"/>
          </a:p>
        </p:txBody>
      </p:sp>
    </p:spTree>
    <p:extLst>
      <p:ext uri="{BB962C8B-B14F-4D97-AF65-F5344CB8AC3E}">
        <p14:creationId xmlns:p14="http://schemas.microsoft.com/office/powerpoint/2010/main" val="11969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0DDE-E22B-2DCA-701E-E34487DAEE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520B68-9F4D-022F-688C-9CAF29F569E8}"/>
              </a:ext>
            </a:extLst>
          </p:cNvPr>
          <p:cNvSpPr>
            <a:spLocks noGrp="1"/>
          </p:cNvSpPr>
          <p:nvPr>
            <p:ph type="dt" sz="half" idx="10"/>
          </p:nvPr>
        </p:nvSpPr>
        <p:spPr/>
        <p:txBody>
          <a:bodyPr/>
          <a:lstStyle/>
          <a:p>
            <a:fld id="{83FEDAF8-9F32-4961-A5CC-9E569A37E300}" type="datetimeFigureOut">
              <a:rPr lang="en-IN" smtClean="0"/>
              <a:t>21-09-2023</a:t>
            </a:fld>
            <a:endParaRPr lang="en-IN"/>
          </a:p>
        </p:txBody>
      </p:sp>
      <p:sp>
        <p:nvSpPr>
          <p:cNvPr id="4" name="Footer Placeholder 3">
            <a:extLst>
              <a:ext uri="{FF2B5EF4-FFF2-40B4-BE49-F238E27FC236}">
                <a16:creationId xmlns:a16="http://schemas.microsoft.com/office/drawing/2014/main" id="{31AD003C-2B43-1940-FF33-A8CFE2CBE4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1BE60-66F6-D277-E9F8-634F3385ED34}"/>
              </a:ext>
            </a:extLst>
          </p:cNvPr>
          <p:cNvSpPr>
            <a:spLocks noGrp="1"/>
          </p:cNvSpPr>
          <p:nvPr>
            <p:ph type="sldNum" sz="quarter" idx="12"/>
          </p:nvPr>
        </p:nvSpPr>
        <p:spPr/>
        <p:txBody>
          <a:bodyPr/>
          <a:lstStyle/>
          <a:p>
            <a:fld id="{4555C925-1C2E-4DA0-80B5-3F7D75D8C8EE}" type="slidenum">
              <a:rPr lang="en-IN" smtClean="0"/>
              <a:t>‹#›</a:t>
            </a:fld>
            <a:endParaRPr lang="en-IN"/>
          </a:p>
        </p:txBody>
      </p:sp>
    </p:spTree>
    <p:extLst>
      <p:ext uri="{BB962C8B-B14F-4D97-AF65-F5344CB8AC3E}">
        <p14:creationId xmlns:p14="http://schemas.microsoft.com/office/powerpoint/2010/main" val="24803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453FDC-DCE5-F5B3-14F7-8B278669FC5B}"/>
              </a:ext>
            </a:extLst>
          </p:cNvPr>
          <p:cNvSpPr>
            <a:spLocks noGrp="1"/>
          </p:cNvSpPr>
          <p:nvPr>
            <p:ph type="dt" sz="half" idx="10"/>
          </p:nvPr>
        </p:nvSpPr>
        <p:spPr/>
        <p:txBody>
          <a:bodyPr/>
          <a:lstStyle/>
          <a:p>
            <a:fld id="{83FEDAF8-9F32-4961-A5CC-9E569A37E300}" type="datetimeFigureOut">
              <a:rPr lang="en-IN" smtClean="0"/>
              <a:t>21-09-2023</a:t>
            </a:fld>
            <a:endParaRPr lang="en-IN"/>
          </a:p>
        </p:txBody>
      </p:sp>
      <p:sp>
        <p:nvSpPr>
          <p:cNvPr id="3" name="Footer Placeholder 2">
            <a:extLst>
              <a:ext uri="{FF2B5EF4-FFF2-40B4-BE49-F238E27FC236}">
                <a16:creationId xmlns:a16="http://schemas.microsoft.com/office/drawing/2014/main" id="{638F2C1C-A2CA-D238-3980-FDED75C320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669E62-76A2-DDC7-C822-577D53218114}"/>
              </a:ext>
            </a:extLst>
          </p:cNvPr>
          <p:cNvSpPr>
            <a:spLocks noGrp="1"/>
          </p:cNvSpPr>
          <p:nvPr>
            <p:ph type="sldNum" sz="quarter" idx="12"/>
          </p:nvPr>
        </p:nvSpPr>
        <p:spPr/>
        <p:txBody>
          <a:bodyPr/>
          <a:lstStyle/>
          <a:p>
            <a:fld id="{4555C925-1C2E-4DA0-80B5-3F7D75D8C8EE}" type="slidenum">
              <a:rPr lang="en-IN" smtClean="0"/>
              <a:t>‹#›</a:t>
            </a:fld>
            <a:endParaRPr lang="en-IN"/>
          </a:p>
        </p:txBody>
      </p:sp>
    </p:spTree>
    <p:extLst>
      <p:ext uri="{BB962C8B-B14F-4D97-AF65-F5344CB8AC3E}">
        <p14:creationId xmlns:p14="http://schemas.microsoft.com/office/powerpoint/2010/main" val="221498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04A2-F777-C169-1158-D01684AEC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9D717D-9382-2B0C-AE54-B47323101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0B4F03-0E1E-8CDC-7468-4CA334182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AFC48-B641-5F5A-612F-3DDE896BB669}"/>
              </a:ext>
            </a:extLst>
          </p:cNvPr>
          <p:cNvSpPr>
            <a:spLocks noGrp="1"/>
          </p:cNvSpPr>
          <p:nvPr>
            <p:ph type="dt" sz="half" idx="10"/>
          </p:nvPr>
        </p:nvSpPr>
        <p:spPr/>
        <p:txBody>
          <a:bodyPr/>
          <a:lstStyle/>
          <a:p>
            <a:fld id="{83FEDAF8-9F32-4961-A5CC-9E569A37E300}" type="datetimeFigureOut">
              <a:rPr lang="en-IN" smtClean="0"/>
              <a:t>21-09-2023</a:t>
            </a:fld>
            <a:endParaRPr lang="en-IN"/>
          </a:p>
        </p:txBody>
      </p:sp>
      <p:sp>
        <p:nvSpPr>
          <p:cNvPr id="6" name="Footer Placeholder 5">
            <a:extLst>
              <a:ext uri="{FF2B5EF4-FFF2-40B4-BE49-F238E27FC236}">
                <a16:creationId xmlns:a16="http://schemas.microsoft.com/office/drawing/2014/main" id="{42B95F6A-0B8B-8DA4-8F91-7B9F59FCF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6D8943-7B78-EBF8-9B35-A0EC74E024B6}"/>
              </a:ext>
            </a:extLst>
          </p:cNvPr>
          <p:cNvSpPr>
            <a:spLocks noGrp="1"/>
          </p:cNvSpPr>
          <p:nvPr>
            <p:ph type="sldNum" sz="quarter" idx="12"/>
          </p:nvPr>
        </p:nvSpPr>
        <p:spPr/>
        <p:txBody>
          <a:bodyPr/>
          <a:lstStyle/>
          <a:p>
            <a:fld id="{4555C925-1C2E-4DA0-80B5-3F7D75D8C8EE}" type="slidenum">
              <a:rPr lang="en-IN" smtClean="0"/>
              <a:t>‹#›</a:t>
            </a:fld>
            <a:endParaRPr lang="en-IN"/>
          </a:p>
        </p:txBody>
      </p:sp>
    </p:spTree>
    <p:extLst>
      <p:ext uri="{BB962C8B-B14F-4D97-AF65-F5344CB8AC3E}">
        <p14:creationId xmlns:p14="http://schemas.microsoft.com/office/powerpoint/2010/main" val="252598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D25E-B643-F1E0-8E30-6CDE584D4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205AC3-CB6B-A2F3-3E3F-CA1FA953C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19CDDC-17FF-BA35-7E4A-BF7920EF4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35491-9B8E-7891-9AAE-F4A7A24C2385}"/>
              </a:ext>
            </a:extLst>
          </p:cNvPr>
          <p:cNvSpPr>
            <a:spLocks noGrp="1"/>
          </p:cNvSpPr>
          <p:nvPr>
            <p:ph type="dt" sz="half" idx="10"/>
          </p:nvPr>
        </p:nvSpPr>
        <p:spPr/>
        <p:txBody>
          <a:bodyPr/>
          <a:lstStyle/>
          <a:p>
            <a:fld id="{83FEDAF8-9F32-4961-A5CC-9E569A37E300}" type="datetimeFigureOut">
              <a:rPr lang="en-IN" smtClean="0"/>
              <a:t>21-09-2023</a:t>
            </a:fld>
            <a:endParaRPr lang="en-IN"/>
          </a:p>
        </p:txBody>
      </p:sp>
      <p:sp>
        <p:nvSpPr>
          <p:cNvPr id="6" name="Footer Placeholder 5">
            <a:extLst>
              <a:ext uri="{FF2B5EF4-FFF2-40B4-BE49-F238E27FC236}">
                <a16:creationId xmlns:a16="http://schemas.microsoft.com/office/drawing/2014/main" id="{845DAE68-8276-AD1D-7CE2-80D9635970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EA2CF-08EC-98D0-67E7-4E9A449B1471}"/>
              </a:ext>
            </a:extLst>
          </p:cNvPr>
          <p:cNvSpPr>
            <a:spLocks noGrp="1"/>
          </p:cNvSpPr>
          <p:nvPr>
            <p:ph type="sldNum" sz="quarter" idx="12"/>
          </p:nvPr>
        </p:nvSpPr>
        <p:spPr/>
        <p:txBody>
          <a:bodyPr/>
          <a:lstStyle/>
          <a:p>
            <a:fld id="{4555C925-1C2E-4DA0-80B5-3F7D75D8C8EE}" type="slidenum">
              <a:rPr lang="en-IN" smtClean="0"/>
              <a:t>‹#›</a:t>
            </a:fld>
            <a:endParaRPr lang="en-IN"/>
          </a:p>
        </p:txBody>
      </p:sp>
    </p:spTree>
    <p:extLst>
      <p:ext uri="{BB962C8B-B14F-4D97-AF65-F5344CB8AC3E}">
        <p14:creationId xmlns:p14="http://schemas.microsoft.com/office/powerpoint/2010/main" val="170065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3893B7-A33F-4BD5-7763-65ADE2B430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356ADB-B99B-1D9D-5AC8-056C251D7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DE5E40-AC00-DDF6-1B4F-30C8E30684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EDAF8-9F32-4961-A5CC-9E569A37E300}" type="datetimeFigureOut">
              <a:rPr lang="en-IN" smtClean="0"/>
              <a:t>21-09-2023</a:t>
            </a:fld>
            <a:endParaRPr lang="en-IN"/>
          </a:p>
        </p:txBody>
      </p:sp>
      <p:sp>
        <p:nvSpPr>
          <p:cNvPr id="5" name="Footer Placeholder 4">
            <a:extLst>
              <a:ext uri="{FF2B5EF4-FFF2-40B4-BE49-F238E27FC236}">
                <a16:creationId xmlns:a16="http://schemas.microsoft.com/office/drawing/2014/main" id="{7C431070-979A-95E0-A28C-C235DFA71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CC00B8-7B28-7B92-C232-11FC8A8CBD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5C925-1C2E-4DA0-80B5-3F7D75D8C8EE}" type="slidenum">
              <a:rPr lang="en-IN" smtClean="0"/>
              <a:t>‹#›</a:t>
            </a:fld>
            <a:endParaRPr lang="en-IN"/>
          </a:p>
        </p:txBody>
      </p:sp>
    </p:spTree>
    <p:extLst>
      <p:ext uri="{BB962C8B-B14F-4D97-AF65-F5344CB8AC3E}">
        <p14:creationId xmlns:p14="http://schemas.microsoft.com/office/powerpoint/2010/main" val="1423049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logo with blue and green colors&#10;&#10;Description automatically generated">
            <a:extLst>
              <a:ext uri="{FF2B5EF4-FFF2-40B4-BE49-F238E27FC236}">
                <a16:creationId xmlns:a16="http://schemas.microsoft.com/office/drawing/2014/main" id="{35BBD7B2-EBFC-075D-5EC1-9987337663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94815" y="2265770"/>
            <a:ext cx="5284734" cy="426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9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6B08-B149-B4C3-FF63-144B932A80D3}"/>
              </a:ext>
            </a:extLst>
          </p:cNvPr>
          <p:cNvSpPr>
            <a:spLocks noGrp="1"/>
          </p:cNvSpPr>
          <p:nvPr>
            <p:ph type="title"/>
          </p:nvPr>
        </p:nvSpPr>
        <p:spPr>
          <a:xfrm>
            <a:off x="161841" y="1"/>
            <a:ext cx="9022619" cy="752558"/>
          </a:xfrm>
        </p:spPr>
        <p:txBody>
          <a:bodyPr>
            <a:normAutofit/>
          </a:bodyPr>
          <a:lstStyle/>
          <a:p>
            <a:r>
              <a:rPr lang="en-US" b="1" dirty="0">
                <a:solidFill>
                  <a:schemeClr val="accent2">
                    <a:lumMod val="75000"/>
                  </a:schemeClr>
                </a:solidFill>
              </a:rPr>
              <a:t>XLRT ARCHITECTURE DIAGRAM</a:t>
            </a:r>
            <a:endParaRPr lang="en-IN" b="1" dirty="0">
              <a:solidFill>
                <a:schemeClr val="accent2">
                  <a:lumMod val="75000"/>
                </a:schemeClr>
              </a:solidFill>
            </a:endParaRPr>
          </a:p>
        </p:txBody>
      </p:sp>
      <p:pic>
        <p:nvPicPr>
          <p:cNvPr id="5" name="Content Placeholder 4" descr="A screenshot of a computer">
            <a:extLst>
              <a:ext uri="{FF2B5EF4-FFF2-40B4-BE49-F238E27FC236}">
                <a16:creationId xmlns:a16="http://schemas.microsoft.com/office/drawing/2014/main" id="{3BA26E8D-C8F4-CEB1-D4F3-FB2A9E5D38B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253"/>
          <a:stretch/>
        </p:blipFill>
        <p:spPr>
          <a:xfrm>
            <a:off x="1683144" y="647363"/>
            <a:ext cx="8294336" cy="6210637"/>
          </a:xfrm>
        </p:spPr>
      </p:pic>
    </p:spTree>
    <p:extLst>
      <p:ext uri="{BB962C8B-B14F-4D97-AF65-F5344CB8AC3E}">
        <p14:creationId xmlns:p14="http://schemas.microsoft.com/office/powerpoint/2010/main" val="70275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1936-CE4C-40BB-4279-BCDC8E9DAB73}"/>
              </a:ext>
            </a:extLst>
          </p:cNvPr>
          <p:cNvSpPr>
            <a:spLocks noGrp="1"/>
          </p:cNvSpPr>
          <p:nvPr>
            <p:ph type="title"/>
          </p:nvPr>
        </p:nvSpPr>
        <p:spPr>
          <a:xfrm>
            <a:off x="0" y="1"/>
            <a:ext cx="11353800" cy="987228"/>
          </a:xfrm>
        </p:spPr>
        <p:txBody>
          <a:bodyPr>
            <a:normAutofit/>
          </a:bodyPr>
          <a:lstStyle/>
          <a:p>
            <a:r>
              <a:rPr lang="en-US" b="1" dirty="0">
                <a:solidFill>
                  <a:schemeClr val="accent2">
                    <a:lumMod val="75000"/>
                  </a:schemeClr>
                </a:solidFill>
              </a:rPr>
              <a:t> SERVER DETAILS</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09E27278-FC53-7909-6921-B5F3D4497916}"/>
              </a:ext>
            </a:extLst>
          </p:cNvPr>
          <p:cNvSpPr>
            <a:spLocks noGrp="1"/>
          </p:cNvSpPr>
          <p:nvPr>
            <p:ph idx="1"/>
          </p:nvPr>
        </p:nvSpPr>
        <p:spPr>
          <a:xfrm>
            <a:off x="0" y="914400"/>
            <a:ext cx="12192000" cy="6036658"/>
          </a:xfrm>
        </p:spPr>
        <p:txBody>
          <a:bodyPr>
            <a:normAutofit fontScale="55000" lnSpcReduction="20000"/>
          </a:bodyPr>
          <a:lstStyle/>
          <a:p>
            <a:r>
              <a:rPr lang="en-US" sz="2900" b="1" i="0" dirty="0">
                <a:solidFill>
                  <a:srgbClr val="374151"/>
                </a:solidFill>
                <a:effectLst/>
                <a:latin typeface="Söhne"/>
              </a:rPr>
              <a:t>XLRT primarily operates four servers </a:t>
            </a:r>
            <a:r>
              <a:rPr lang="en-US" sz="2900" b="1" dirty="0"/>
              <a:t>(EC2 instances</a:t>
            </a:r>
            <a:r>
              <a:rPr lang="en-US" sz="2900" b="1" i="0" dirty="0">
                <a:solidFill>
                  <a:srgbClr val="374151"/>
                </a:solidFill>
                <a:effectLst/>
                <a:latin typeface="Söhne"/>
              </a:rPr>
              <a:t>) for its business operations</a:t>
            </a:r>
            <a:r>
              <a:rPr lang="en-US" sz="2900" b="1" dirty="0"/>
              <a:t>:</a:t>
            </a:r>
            <a:endParaRPr lang="en-IN" sz="2900" b="1" dirty="0"/>
          </a:p>
          <a:p>
            <a:pPr marL="0" indent="0">
              <a:buNone/>
            </a:pPr>
            <a:r>
              <a:rPr lang="en-IN" sz="2900" dirty="0"/>
              <a:t>	</a:t>
            </a:r>
            <a:r>
              <a:rPr lang="en-IN" sz="2900" b="1" dirty="0"/>
              <a:t>1) Application Server:</a:t>
            </a:r>
          </a:p>
          <a:p>
            <a:pPr marL="0" indent="0">
              <a:buNone/>
            </a:pPr>
            <a:r>
              <a:rPr lang="en-IN" sz="2900" b="1" dirty="0"/>
              <a:t>	       </a:t>
            </a:r>
            <a:r>
              <a:rPr lang="en-US" sz="2900" b="0" i="0" dirty="0">
                <a:solidFill>
                  <a:srgbClr val="374151"/>
                </a:solidFill>
                <a:effectLst/>
                <a:latin typeface="Söhne"/>
              </a:rPr>
              <a:t>The application server comprises Java and Python services, </a:t>
            </a:r>
            <a:r>
              <a:rPr lang="en-US" sz="2900" b="0" i="0" dirty="0" err="1">
                <a:solidFill>
                  <a:srgbClr val="374151"/>
                </a:solidFill>
                <a:effectLst/>
                <a:latin typeface="Söhne"/>
              </a:rPr>
              <a:t>rabbitmq</a:t>
            </a:r>
            <a:r>
              <a:rPr lang="en-US" sz="2900" dirty="0">
                <a:solidFill>
                  <a:srgbClr val="374151"/>
                </a:solidFill>
                <a:latin typeface="Söhne"/>
              </a:rPr>
              <a:t>, database</a:t>
            </a:r>
            <a:r>
              <a:rPr lang="en-US" sz="2900" b="0" i="0" dirty="0">
                <a:solidFill>
                  <a:srgbClr val="374151"/>
                </a:solidFill>
                <a:effectLst/>
                <a:latin typeface="Söhne"/>
              </a:rPr>
              <a:t> along with the Nginx component.</a:t>
            </a:r>
            <a:endParaRPr lang="en-IN" sz="2900" b="1" dirty="0"/>
          </a:p>
          <a:p>
            <a:pPr marL="0" indent="0">
              <a:buNone/>
            </a:pPr>
            <a:r>
              <a:rPr lang="en-IN" sz="2900" b="1" dirty="0"/>
              <a:t>	        Instance type: </a:t>
            </a:r>
            <a:r>
              <a:rPr lang="en-IN" sz="2900" b="0" i="0" dirty="0">
                <a:solidFill>
                  <a:srgbClr val="16191F"/>
                </a:solidFill>
                <a:effectLst/>
                <a:latin typeface="Amazon Ember"/>
              </a:rPr>
              <a:t>r5a.2xlarge(8 vCPU 64 GiB RAM )</a:t>
            </a:r>
          </a:p>
          <a:p>
            <a:pPr marL="0" indent="0">
              <a:buNone/>
            </a:pPr>
            <a:r>
              <a:rPr lang="en-IN" sz="2900" dirty="0">
                <a:solidFill>
                  <a:srgbClr val="16191F"/>
                </a:solidFill>
                <a:latin typeface="Amazon Ember"/>
              </a:rPr>
              <a:t>	</a:t>
            </a:r>
            <a:r>
              <a:rPr lang="en-IN" sz="2900" b="1" dirty="0">
                <a:solidFill>
                  <a:srgbClr val="16191F"/>
                </a:solidFill>
                <a:latin typeface="Amazon Ember"/>
              </a:rPr>
              <a:t>2) Model Server:</a:t>
            </a:r>
          </a:p>
          <a:p>
            <a:pPr marL="0" indent="0">
              <a:buNone/>
            </a:pPr>
            <a:r>
              <a:rPr lang="en-IN" sz="2900" b="1" dirty="0">
                <a:solidFill>
                  <a:srgbClr val="16191F"/>
                </a:solidFill>
                <a:latin typeface="Amazon Ember"/>
              </a:rPr>
              <a:t>	        </a:t>
            </a:r>
            <a:r>
              <a:rPr lang="en-US" sz="2900" b="0" i="0" dirty="0">
                <a:solidFill>
                  <a:srgbClr val="374151"/>
                </a:solidFill>
                <a:effectLst/>
                <a:latin typeface="Söhne"/>
              </a:rPr>
              <a:t>The model server encompasses custom trained cognitive models.</a:t>
            </a:r>
            <a:endParaRPr lang="en-IN" sz="2900" b="1" dirty="0">
              <a:solidFill>
                <a:srgbClr val="16191F"/>
              </a:solidFill>
              <a:latin typeface="Amazon Ember"/>
            </a:endParaRPr>
          </a:p>
          <a:p>
            <a:pPr marL="0" indent="0">
              <a:buNone/>
            </a:pPr>
            <a:r>
              <a:rPr lang="en-IN" sz="2900" b="1" i="0" dirty="0">
                <a:solidFill>
                  <a:srgbClr val="16191F"/>
                </a:solidFill>
                <a:effectLst/>
                <a:latin typeface="Amazon Ember"/>
              </a:rPr>
              <a:t>	        </a:t>
            </a:r>
            <a:r>
              <a:rPr lang="en-IN" sz="2900" b="1" dirty="0"/>
              <a:t>Instance type: </a:t>
            </a:r>
            <a:r>
              <a:rPr lang="en-IN" sz="2900" b="0" i="0" dirty="0">
                <a:solidFill>
                  <a:srgbClr val="16191F"/>
                </a:solidFill>
                <a:effectLst/>
                <a:latin typeface="Amazon Ember"/>
              </a:rPr>
              <a:t>r5.2xlarge (8 vCPU 64 GiB RAM )</a:t>
            </a:r>
          </a:p>
          <a:p>
            <a:pPr marL="0" indent="0">
              <a:buNone/>
            </a:pPr>
            <a:r>
              <a:rPr lang="en-US" sz="2900" b="1" i="0" dirty="0">
                <a:solidFill>
                  <a:srgbClr val="16191F"/>
                </a:solidFill>
                <a:effectLst/>
                <a:latin typeface="Amazon Ember"/>
              </a:rPr>
              <a:t>	3) Graph Server:</a:t>
            </a:r>
          </a:p>
          <a:p>
            <a:pPr marL="0" indent="0">
              <a:buNone/>
            </a:pPr>
            <a:r>
              <a:rPr lang="en-US" sz="2900" b="1" i="0" dirty="0">
                <a:solidFill>
                  <a:srgbClr val="16191F"/>
                </a:solidFill>
                <a:effectLst/>
                <a:latin typeface="Amazon Ember"/>
              </a:rPr>
              <a:t>                            </a:t>
            </a:r>
            <a:r>
              <a:rPr lang="en-US" sz="2900" b="0" i="0" dirty="0">
                <a:solidFill>
                  <a:srgbClr val="374151"/>
                </a:solidFill>
                <a:effectLst/>
                <a:latin typeface="Söhne"/>
              </a:rPr>
              <a:t>The graph server is comprised of the Neo4j graph database container and python wrapper service container.</a:t>
            </a:r>
            <a:endParaRPr lang="en-US" sz="2900" b="1" i="0" dirty="0">
              <a:solidFill>
                <a:srgbClr val="16191F"/>
              </a:solidFill>
              <a:effectLst/>
              <a:latin typeface="Amazon Ember"/>
            </a:endParaRPr>
          </a:p>
          <a:p>
            <a:pPr marL="0" indent="0">
              <a:buNone/>
            </a:pPr>
            <a:r>
              <a:rPr lang="en-US" sz="2900" b="1" dirty="0">
                <a:solidFill>
                  <a:srgbClr val="16191F"/>
                </a:solidFill>
                <a:latin typeface="Amazon Ember"/>
              </a:rPr>
              <a:t>	        </a:t>
            </a:r>
            <a:r>
              <a:rPr lang="en-IN" sz="2900" b="1" dirty="0"/>
              <a:t>Instance type: </a:t>
            </a:r>
            <a:r>
              <a:rPr lang="en-IN" sz="2900" b="0" i="0" dirty="0">
                <a:solidFill>
                  <a:srgbClr val="16191F"/>
                </a:solidFill>
                <a:effectLst/>
                <a:latin typeface="Amazon Ember"/>
              </a:rPr>
              <a:t>r5a.large (2 vCPU 16 GiB RAM )</a:t>
            </a:r>
          </a:p>
          <a:p>
            <a:pPr marL="0" indent="0">
              <a:buNone/>
            </a:pPr>
            <a:r>
              <a:rPr lang="en-US" sz="2900" b="1" i="0" dirty="0">
                <a:solidFill>
                  <a:srgbClr val="16191F"/>
                </a:solidFill>
                <a:effectLst/>
                <a:latin typeface="Amazon Ember"/>
              </a:rPr>
              <a:t>	4) Vault/ELK Server:</a:t>
            </a:r>
          </a:p>
          <a:p>
            <a:pPr marL="0" indent="0">
              <a:buNone/>
            </a:pPr>
            <a:r>
              <a:rPr lang="en-US" sz="2900" b="1" dirty="0">
                <a:solidFill>
                  <a:srgbClr val="16191F"/>
                </a:solidFill>
                <a:latin typeface="Amazon Ember"/>
              </a:rPr>
              <a:t>	        </a:t>
            </a:r>
            <a:r>
              <a:rPr lang="en-US" sz="2900" b="0" i="0" dirty="0">
                <a:solidFill>
                  <a:srgbClr val="374151"/>
                </a:solidFill>
                <a:effectLst/>
                <a:latin typeface="Söhne"/>
              </a:rPr>
              <a:t>The vault server is composed of </a:t>
            </a:r>
            <a:r>
              <a:rPr lang="en-US" sz="2900" b="1" i="0" dirty="0" err="1">
                <a:solidFill>
                  <a:srgbClr val="374151"/>
                </a:solidFill>
                <a:effectLst/>
                <a:latin typeface="Söhne"/>
              </a:rPr>
              <a:t>HashiCorp</a:t>
            </a:r>
            <a:r>
              <a:rPr lang="en-US" sz="2900" b="0" i="0" dirty="0">
                <a:solidFill>
                  <a:srgbClr val="374151"/>
                </a:solidFill>
                <a:effectLst/>
                <a:latin typeface="Söhne"/>
              </a:rPr>
              <a:t> </a:t>
            </a:r>
            <a:r>
              <a:rPr lang="en-US" sz="2900" b="1" i="0" dirty="0">
                <a:solidFill>
                  <a:srgbClr val="374151"/>
                </a:solidFill>
                <a:effectLst/>
                <a:latin typeface="Söhne"/>
              </a:rPr>
              <a:t>Vault</a:t>
            </a:r>
            <a:r>
              <a:rPr lang="en-US" sz="2900" b="0" i="0" dirty="0">
                <a:solidFill>
                  <a:srgbClr val="374151"/>
                </a:solidFill>
                <a:effectLst/>
                <a:latin typeface="Söhne"/>
              </a:rPr>
              <a:t> for securely storing confidential information (like database </a:t>
            </a:r>
            <a:r>
              <a:rPr lang="en-US" sz="2900" b="0" i="0" dirty="0" err="1">
                <a:solidFill>
                  <a:srgbClr val="374151"/>
                </a:solidFill>
                <a:effectLst/>
                <a:latin typeface="Söhne"/>
              </a:rPr>
              <a:t>credentials,rabbitmq</a:t>
            </a:r>
            <a:endParaRPr lang="en-US" sz="2900" dirty="0">
              <a:solidFill>
                <a:srgbClr val="374151"/>
              </a:solidFill>
              <a:latin typeface="Söhne"/>
            </a:endParaRPr>
          </a:p>
          <a:p>
            <a:pPr marL="0" indent="0">
              <a:buNone/>
            </a:pPr>
            <a:r>
              <a:rPr lang="en-US" sz="2900" b="0" i="0" dirty="0">
                <a:solidFill>
                  <a:srgbClr val="374151"/>
                </a:solidFill>
                <a:effectLst/>
                <a:latin typeface="Söhne"/>
              </a:rPr>
              <a:t>	        credentials , </a:t>
            </a:r>
            <a:r>
              <a:rPr lang="en-US" sz="2900" b="0" i="0" dirty="0" err="1">
                <a:solidFill>
                  <a:srgbClr val="374151"/>
                </a:solidFill>
                <a:effectLst/>
                <a:latin typeface="Söhne"/>
              </a:rPr>
              <a:t>aws</a:t>
            </a:r>
            <a:r>
              <a:rPr lang="en-US" sz="2900" b="0" i="0" dirty="0">
                <a:solidFill>
                  <a:srgbClr val="374151"/>
                </a:solidFill>
                <a:effectLst/>
                <a:latin typeface="Söhne"/>
              </a:rPr>
              <a:t> access key, secret key etc.) and </a:t>
            </a:r>
            <a:r>
              <a:rPr lang="en-US" sz="2900" b="1" i="0" dirty="0">
                <a:solidFill>
                  <a:srgbClr val="374151"/>
                </a:solidFill>
                <a:effectLst/>
                <a:latin typeface="Söhne"/>
              </a:rPr>
              <a:t>EFK(Elasticsearch, </a:t>
            </a:r>
            <a:r>
              <a:rPr lang="en-US" sz="2900" b="1" i="0" dirty="0" err="1">
                <a:solidFill>
                  <a:srgbClr val="374151"/>
                </a:solidFill>
                <a:effectLst/>
                <a:latin typeface="Söhne"/>
              </a:rPr>
              <a:t>Fluentbit</a:t>
            </a:r>
            <a:r>
              <a:rPr lang="en-US" sz="2900" b="1" i="0" dirty="0">
                <a:solidFill>
                  <a:srgbClr val="374151"/>
                </a:solidFill>
                <a:effectLst/>
                <a:latin typeface="Söhne"/>
              </a:rPr>
              <a:t>, and Kibana) </a:t>
            </a:r>
            <a:r>
              <a:rPr lang="en-US" sz="2900" b="0" i="0" dirty="0">
                <a:solidFill>
                  <a:srgbClr val="374151"/>
                </a:solidFill>
                <a:effectLst/>
                <a:latin typeface="Söhne"/>
              </a:rPr>
              <a:t>for monitoring and analyzing logs.</a:t>
            </a:r>
            <a:r>
              <a:rPr lang="en-US" sz="2900" b="1" dirty="0">
                <a:solidFill>
                  <a:srgbClr val="16191F"/>
                </a:solidFill>
                <a:latin typeface="Amazon Ember"/>
              </a:rPr>
              <a:t>	       </a:t>
            </a:r>
          </a:p>
          <a:p>
            <a:pPr marL="0" indent="0">
              <a:buNone/>
            </a:pPr>
            <a:r>
              <a:rPr lang="en-US" sz="2900" b="1" dirty="0">
                <a:solidFill>
                  <a:srgbClr val="16191F"/>
                </a:solidFill>
                <a:latin typeface="Amazon Ember"/>
              </a:rPr>
              <a:t>                            </a:t>
            </a:r>
            <a:r>
              <a:rPr lang="en-IN" sz="2900" b="1" dirty="0"/>
              <a:t>Instance type: </a:t>
            </a:r>
            <a:r>
              <a:rPr lang="en-IN" sz="2900" b="0" i="0" dirty="0">
                <a:solidFill>
                  <a:srgbClr val="16191F"/>
                </a:solidFill>
                <a:effectLst/>
                <a:latin typeface="Amazon Ember"/>
              </a:rPr>
              <a:t>r5a.large (2 vCPU 16 GiB RAM )</a:t>
            </a:r>
          </a:p>
          <a:p>
            <a:pPr marL="0" indent="0">
              <a:buNone/>
            </a:pPr>
            <a:endParaRPr lang="en-IN" sz="2900" b="0" i="0" dirty="0">
              <a:solidFill>
                <a:srgbClr val="16191F"/>
              </a:solidFill>
              <a:effectLst/>
              <a:latin typeface="Amazon Ember"/>
            </a:endParaRPr>
          </a:p>
          <a:p>
            <a:pPr marL="0" indent="0">
              <a:buNone/>
            </a:pPr>
            <a:r>
              <a:rPr lang="en-IN" sz="2900" dirty="0">
                <a:solidFill>
                  <a:srgbClr val="16191F"/>
                </a:solidFill>
                <a:latin typeface="Amazon Ember"/>
              </a:rPr>
              <a:t>      All the servers are present in a single VPC within the public subnet.</a:t>
            </a:r>
            <a:endParaRPr lang="en-IN" sz="2900" b="0" i="0" dirty="0">
              <a:solidFill>
                <a:srgbClr val="16191F"/>
              </a:solidFill>
              <a:effectLst/>
              <a:latin typeface="Amazon Ember"/>
            </a:endParaRPr>
          </a:p>
          <a:p>
            <a:pPr marL="0" indent="0">
              <a:buNone/>
            </a:pPr>
            <a:endParaRPr lang="en-US" sz="2200" b="1" i="0" dirty="0">
              <a:solidFill>
                <a:srgbClr val="16191F"/>
              </a:solidFill>
              <a:effectLst/>
              <a:latin typeface="Amazon Ember"/>
            </a:endParaRPr>
          </a:p>
          <a:p>
            <a:pPr marL="0" indent="0">
              <a:buNone/>
            </a:pPr>
            <a:r>
              <a:rPr lang="en-US" sz="2200" b="1" dirty="0">
                <a:solidFill>
                  <a:srgbClr val="16191F"/>
                </a:solidFill>
                <a:latin typeface="Amazon Ember"/>
              </a:rPr>
              <a:t>	        </a:t>
            </a:r>
            <a:endParaRPr lang="en-US" sz="2200" b="1" i="0" dirty="0">
              <a:solidFill>
                <a:srgbClr val="16191F"/>
              </a:solidFill>
              <a:effectLst/>
              <a:latin typeface="Amazon Ember"/>
            </a:endParaRPr>
          </a:p>
          <a:p>
            <a:pPr marL="0" indent="0">
              <a:buNone/>
            </a:pPr>
            <a:r>
              <a:rPr lang="en-US" sz="1600" b="1" dirty="0">
                <a:solidFill>
                  <a:srgbClr val="16191F"/>
                </a:solidFill>
                <a:latin typeface="Amazon Ember"/>
              </a:rPr>
              <a:t>	          </a:t>
            </a:r>
            <a:endParaRPr lang="en-IN" sz="1600" b="1" i="0" dirty="0">
              <a:solidFill>
                <a:srgbClr val="16191F"/>
              </a:solidFill>
              <a:effectLst/>
              <a:latin typeface="Amazon Ember"/>
            </a:endParaRPr>
          </a:p>
        </p:txBody>
      </p:sp>
    </p:spTree>
    <p:extLst>
      <p:ext uri="{BB962C8B-B14F-4D97-AF65-F5344CB8AC3E}">
        <p14:creationId xmlns:p14="http://schemas.microsoft.com/office/powerpoint/2010/main" val="1463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228F-F248-B95B-F7A2-1D29B4C706BD}"/>
              </a:ext>
            </a:extLst>
          </p:cNvPr>
          <p:cNvSpPr>
            <a:spLocks noGrp="1"/>
          </p:cNvSpPr>
          <p:nvPr>
            <p:ph type="title"/>
          </p:nvPr>
        </p:nvSpPr>
        <p:spPr>
          <a:xfrm>
            <a:off x="186117" y="161841"/>
            <a:ext cx="11167683" cy="1116701"/>
          </a:xfrm>
        </p:spPr>
        <p:txBody>
          <a:bodyPr/>
          <a:lstStyle/>
          <a:p>
            <a:r>
              <a:rPr lang="en-US" b="1" dirty="0">
                <a:solidFill>
                  <a:schemeClr val="accent2">
                    <a:lumMod val="75000"/>
                  </a:schemeClr>
                </a:solidFill>
              </a:rPr>
              <a:t>AWS COMPONENTS</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92257C39-1243-0845-0DE7-B14B9BF8E798}"/>
              </a:ext>
            </a:extLst>
          </p:cNvPr>
          <p:cNvSpPr>
            <a:spLocks noGrp="1"/>
          </p:cNvSpPr>
          <p:nvPr>
            <p:ph idx="1"/>
          </p:nvPr>
        </p:nvSpPr>
        <p:spPr>
          <a:xfrm>
            <a:off x="0" y="1205713"/>
            <a:ext cx="12065225" cy="5421663"/>
          </a:xfrm>
        </p:spPr>
        <p:txBody>
          <a:bodyPr>
            <a:normAutofit/>
          </a:bodyPr>
          <a:lstStyle/>
          <a:p>
            <a:endParaRPr lang="en-US" sz="2000" b="0" i="0" dirty="0">
              <a:solidFill>
                <a:srgbClr val="374151"/>
              </a:solidFill>
              <a:effectLst/>
              <a:latin typeface="Söhne"/>
            </a:endParaRPr>
          </a:p>
          <a:p>
            <a:r>
              <a:rPr lang="en-US" sz="2000" b="0" i="0" dirty="0">
                <a:solidFill>
                  <a:srgbClr val="374151"/>
                </a:solidFill>
                <a:effectLst/>
                <a:latin typeface="Söhne"/>
              </a:rPr>
              <a:t>XLRT leverages </a:t>
            </a:r>
            <a:r>
              <a:rPr lang="en-US" sz="2000" b="1" i="0" dirty="0">
                <a:solidFill>
                  <a:srgbClr val="374151"/>
                </a:solidFill>
                <a:effectLst/>
                <a:latin typeface="Söhne"/>
              </a:rPr>
              <a:t>AWS Route 53 </a:t>
            </a:r>
            <a:r>
              <a:rPr lang="en-US" sz="2000" b="0" i="0" dirty="0">
                <a:solidFill>
                  <a:srgbClr val="374151"/>
                </a:solidFill>
                <a:effectLst/>
                <a:latin typeface="Söhne"/>
              </a:rPr>
              <a:t>to seamlessly manage DNS resolution for our URLs and precisely direct incoming requests to their designated instances.</a:t>
            </a:r>
          </a:p>
          <a:p>
            <a:endParaRPr lang="en-US" sz="2000" b="0" i="0" dirty="0">
              <a:solidFill>
                <a:srgbClr val="374151"/>
              </a:solidFill>
              <a:effectLst/>
              <a:latin typeface="Söhne"/>
            </a:endParaRPr>
          </a:p>
          <a:p>
            <a:r>
              <a:rPr lang="en-US" sz="1800" b="0" i="0" dirty="0">
                <a:solidFill>
                  <a:srgbClr val="374151"/>
                </a:solidFill>
                <a:effectLst/>
                <a:latin typeface="Söhne"/>
              </a:rPr>
              <a:t>XLRT utilizes </a:t>
            </a:r>
            <a:r>
              <a:rPr lang="en-US" sz="1800" b="1" i="0" dirty="0">
                <a:solidFill>
                  <a:srgbClr val="374151"/>
                </a:solidFill>
                <a:effectLst/>
                <a:latin typeface="Söhne"/>
              </a:rPr>
              <a:t>Amazon S3 buckets </a:t>
            </a:r>
            <a:r>
              <a:rPr lang="en-US" sz="1800" b="0" i="0" dirty="0">
                <a:solidFill>
                  <a:srgbClr val="374151"/>
                </a:solidFill>
                <a:effectLst/>
                <a:latin typeface="Söhne"/>
              </a:rPr>
              <a:t>as a reliable solution for storing all our PDF files, backend images, templates and archived logs. </a:t>
            </a:r>
            <a:r>
              <a:rPr lang="en-US" sz="1900" dirty="0"/>
              <a:t>Client specific S3 bucket is used for user data storage which has public access blocked and also have a client specific lifecycle policy</a:t>
            </a:r>
            <a:r>
              <a:rPr lang="en-US" sz="1200" dirty="0"/>
              <a:t>.</a:t>
            </a:r>
            <a:r>
              <a:rPr lang="en-US" sz="1800" b="0" i="0" dirty="0">
                <a:solidFill>
                  <a:srgbClr val="374151"/>
                </a:solidFill>
                <a:effectLst/>
                <a:latin typeface="Söhne"/>
              </a:rPr>
              <a:t> This robust storage system ensures the security and accessibility of our essential data assets.</a:t>
            </a:r>
          </a:p>
          <a:p>
            <a:endParaRPr lang="en-US" sz="1800" b="0" i="0" dirty="0">
              <a:solidFill>
                <a:srgbClr val="374151"/>
              </a:solidFill>
              <a:effectLst/>
              <a:latin typeface="Söhne"/>
            </a:endParaRPr>
          </a:p>
          <a:p>
            <a:r>
              <a:rPr lang="en-US" sz="1800" b="0" i="0" dirty="0">
                <a:solidFill>
                  <a:srgbClr val="374151"/>
                </a:solidFill>
                <a:effectLst/>
                <a:latin typeface="Söhne"/>
              </a:rPr>
              <a:t>We adopt a streamlined process for our image management. All images are constructed and pushed to </a:t>
            </a:r>
            <a:r>
              <a:rPr lang="en-US" sz="1800" b="1" i="0" dirty="0">
                <a:solidFill>
                  <a:srgbClr val="374151"/>
                </a:solidFill>
                <a:effectLst/>
                <a:latin typeface="Söhne"/>
              </a:rPr>
              <a:t>XLRT</a:t>
            </a:r>
            <a:r>
              <a:rPr lang="en-US" sz="1800" b="0" i="0" dirty="0">
                <a:solidFill>
                  <a:srgbClr val="374151"/>
                </a:solidFill>
                <a:effectLst/>
                <a:latin typeface="Söhne"/>
              </a:rPr>
              <a:t> </a:t>
            </a:r>
            <a:r>
              <a:rPr lang="en-US" sz="1800" b="1" i="0" dirty="0">
                <a:solidFill>
                  <a:srgbClr val="374151"/>
                </a:solidFill>
                <a:effectLst/>
                <a:latin typeface="Söhne"/>
              </a:rPr>
              <a:t>Amazon Elastic Container Registry (ECR)</a:t>
            </a:r>
            <a:r>
              <a:rPr lang="en-US" sz="1800" b="1" dirty="0">
                <a:solidFill>
                  <a:srgbClr val="374151"/>
                </a:solidFill>
                <a:latin typeface="Söhne"/>
              </a:rPr>
              <a:t> </a:t>
            </a:r>
            <a:r>
              <a:rPr lang="en-US" sz="1800" dirty="0">
                <a:solidFill>
                  <a:srgbClr val="374151"/>
                </a:solidFill>
                <a:latin typeface="Söhne"/>
              </a:rPr>
              <a:t>in a specific repository designated for each client separately </a:t>
            </a:r>
            <a:r>
              <a:rPr lang="en-US" sz="1800" b="0" i="0" dirty="0">
                <a:solidFill>
                  <a:srgbClr val="374151"/>
                </a:solidFill>
                <a:effectLst/>
                <a:latin typeface="Söhne"/>
              </a:rPr>
              <a:t>and only the necessary images are pulled when needed to ensure the seamless operation of our containers. This approach enhances the efficiency and flexibility of our containerized applications.</a:t>
            </a:r>
          </a:p>
          <a:p>
            <a:endParaRPr lang="en-US" sz="1800" b="0" i="0" dirty="0">
              <a:solidFill>
                <a:srgbClr val="374151"/>
              </a:solidFill>
              <a:effectLst/>
              <a:latin typeface="Söhne"/>
            </a:endParaRPr>
          </a:p>
          <a:p>
            <a:endParaRPr lang="en-IN" sz="1600" dirty="0"/>
          </a:p>
        </p:txBody>
      </p:sp>
    </p:spTree>
    <p:extLst>
      <p:ext uri="{BB962C8B-B14F-4D97-AF65-F5344CB8AC3E}">
        <p14:creationId xmlns:p14="http://schemas.microsoft.com/office/powerpoint/2010/main" val="53503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A40D-A738-9DCE-E07B-13DBBD0898C1}"/>
              </a:ext>
            </a:extLst>
          </p:cNvPr>
          <p:cNvSpPr>
            <a:spLocks noGrp="1"/>
          </p:cNvSpPr>
          <p:nvPr>
            <p:ph type="title"/>
          </p:nvPr>
        </p:nvSpPr>
        <p:spPr>
          <a:xfrm>
            <a:off x="153749" y="129473"/>
            <a:ext cx="11871016" cy="784927"/>
          </a:xfrm>
        </p:spPr>
        <p:txBody>
          <a:bodyPr>
            <a:normAutofit/>
          </a:bodyPr>
          <a:lstStyle/>
          <a:p>
            <a:r>
              <a:rPr lang="en-US" sz="3600" b="1" dirty="0">
                <a:solidFill>
                  <a:schemeClr val="accent2">
                    <a:lumMod val="75000"/>
                  </a:schemeClr>
                </a:solidFill>
              </a:rPr>
              <a:t>NETWORK COMMUNICATION SECURITY AND WHITELISTING</a:t>
            </a:r>
            <a:endParaRPr lang="en-IN" sz="3600" b="1" dirty="0">
              <a:solidFill>
                <a:schemeClr val="accent2">
                  <a:lumMod val="75000"/>
                </a:schemeClr>
              </a:solidFill>
            </a:endParaRPr>
          </a:p>
        </p:txBody>
      </p:sp>
      <p:sp>
        <p:nvSpPr>
          <p:cNvPr id="3" name="Content Placeholder 2">
            <a:extLst>
              <a:ext uri="{FF2B5EF4-FFF2-40B4-BE49-F238E27FC236}">
                <a16:creationId xmlns:a16="http://schemas.microsoft.com/office/drawing/2014/main" id="{52C041A5-87E1-34F2-BD62-EE2D60243D9E}"/>
              </a:ext>
            </a:extLst>
          </p:cNvPr>
          <p:cNvSpPr>
            <a:spLocks noGrp="1"/>
          </p:cNvSpPr>
          <p:nvPr>
            <p:ph idx="1"/>
          </p:nvPr>
        </p:nvSpPr>
        <p:spPr>
          <a:xfrm>
            <a:off x="167235" y="914400"/>
            <a:ext cx="11711873" cy="5632057"/>
          </a:xfrm>
        </p:spPr>
        <p:txBody>
          <a:bodyPr>
            <a:normAutofit/>
          </a:bodyPr>
          <a:lstStyle/>
          <a:p>
            <a:r>
              <a:rPr lang="en-US" sz="1600" b="0" i="0" dirty="0">
                <a:solidFill>
                  <a:srgbClr val="374151"/>
                </a:solidFill>
                <a:effectLst/>
                <a:latin typeface="Söhne"/>
              </a:rPr>
              <a:t>All of our servers communicate exclusively using private IP addresses within same VPC, with no public access granted to any server. This stringent security measure ensures that our internal network remains isolated from external connections, safeguarding our sensitive data and maintaining a high level of data protection.</a:t>
            </a:r>
          </a:p>
          <a:p>
            <a:r>
              <a:rPr lang="en-US" sz="1600" b="0" i="0" dirty="0">
                <a:solidFill>
                  <a:srgbClr val="374151"/>
                </a:solidFill>
                <a:effectLst/>
                <a:latin typeface="Söhne"/>
              </a:rPr>
              <a:t>For </a:t>
            </a:r>
            <a:r>
              <a:rPr lang="en-US" sz="1600" b="1" i="0" dirty="0">
                <a:solidFill>
                  <a:srgbClr val="374151"/>
                </a:solidFill>
                <a:effectLst/>
                <a:latin typeface="Söhne"/>
              </a:rPr>
              <a:t>the application server</a:t>
            </a:r>
            <a:r>
              <a:rPr lang="en-US" sz="1600" b="0" i="0" dirty="0">
                <a:solidFill>
                  <a:srgbClr val="374151"/>
                </a:solidFill>
                <a:effectLst/>
                <a:latin typeface="Söhne"/>
              </a:rPr>
              <a:t>, we have implemented a security policy where only port </a:t>
            </a:r>
            <a:r>
              <a:rPr lang="en-US" sz="1600" b="1" i="0" dirty="0">
                <a:solidFill>
                  <a:srgbClr val="374151"/>
                </a:solidFill>
                <a:effectLst/>
                <a:latin typeface="Söhne"/>
              </a:rPr>
              <a:t>443</a:t>
            </a:r>
            <a:r>
              <a:rPr lang="en-US" sz="1600" b="0" i="0" dirty="0">
                <a:solidFill>
                  <a:srgbClr val="374151"/>
                </a:solidFill>
                <a:effectLst/>
                <a:latin typeface="Söhne"/>
              </a:rPr>
              <a:t> needs to be globally accessible to receive internet traffic. This ensures a secure and controlled access point for our application. Additionally, port </a:t>
            </a:r>
            <a:r>
              <a:rPr lang="en-US" sz="1600" b="1" i="0" dirty="0">
                <a:solidFill>
                  <a:srgbClr val="374151"/>
                </a:solidFill>
                <a:effectLst/>
                <a:latin typeface="Söhne"/>
              </a:rPr>
              <a:t>8080</a:t>
            </a:r>
            <a:r>
              <a:rPr lang="en-US" sz="1600" b="0" i="0" dirty="0">
                <a:solidFill>
                  <a:srgbClr val="374151"/>
                </a:solidFill>
                <a:effectLst/>
                <a:latin typeface="Söhne"/>
              </a:rPr>
              <a:t> can be opened if needed for configuring Jenkins on the application server, allowing us to manage our continuous integration and deployment processes efficiently.</a:t>
            </a:r>
          </a:p>
          <a:p>
            <a:r>
              <a:rPr lang="en-IN" sz="1600" dirty="0"/>
              <a:t>For the </a:t>
            </a:r>
            <a:r>
              <a:rPr lang="en-IN" sz="1600" b="1" dirty="0"/>
              <a:t>ELK server , </a:t>
            </a:r>
            <a:r>
              <a:rPr lang="en-IN" sz="1600" dirty="0"/>
              <a:t>port </a:t>
            </a:r>
            <a:r>
              <a:rPr lang="en-IN" sz="1600" b="1" dirty="0"/>
              <a:t>5601</a:t>
            </a:r>
            <a:r>
              <a:rPr lang="en-IN" sz="1600" dirty="0"/>
              <a:t> needs to be opened for accessing the Kibana dashboard for monitoring the logs depending on the client’s policy to access the logs.</a:t>
            </a:r>
          </a:p>
          <a:p>
            <a:endParaRPr lang="en-IN" sz="1600" dirty="0"/>
          </a:p>
          <a:p>
            <a:endParaRPr lang="en-IN" sz="1600" dirty="0"/>
          </a:p>
          <a:p>
            <a:pPr algn="l"/>
            <a:r>
              <a:rPr lang="en-US" sz="1600" b="0" i="0" dirty="0">
                <a:solidFill>
                  <a:srgbClr val="374151"/>
                </a:solidFill>
                <a:effectLst/>
                <a:latin typeface="Söhne"/>
              </a:rPr>
              <a:t>In order to successfully pull all Docker images from </a:t>
            </a:r>
            <a:r>
              <a:rPr lang="en-US" sz="1600" b="1" i="0" dirty="0">
                <a:solidFill>
                  <a:srgbClr val="374151"/>
                </a:solidFill>
                <a:effectLst/>
                <a:latin typeface="Söhne"/>
              </a:rPr>
              <a:t>XLRT's AWS ECR private registry</a:t>
            </a:r>
            <a:r>
              <a:rPr lang="en-US" sz="1600" b="0" i="0" dirty="0">
                <a:solidFill>
                  <a:srgbClr val="374151"/>
                </a:solidFill>
                <a:effectLst/>
                <a:latin typeface="Söhne"/>
              </a:rPr>
              <a:t>, it is essential to whitelist </a:t>
            </a:r>
            <a:r>
              <a:rPr lang="en-US" sz="1600" b="1" i="0" dirty="0">
                <a:solidFill>
                  <a:srgbClr val="374151"/>
                </a:solidFill>
                <a:effectLst/>
                <a:latin typeface="Söhne"/>
              </a:rPr>
              <a:t>XLRT's AWS ECR registry URL</a:t>
            </a:r>
            <a:r>
              <a:rPr lang="en-US" sz="1600" b="0" i="0" dirty="0">
                <a:solidFill>
                  <a:srgbClr val="374151"/>
                </a:solidFill>
                <a:effectLst/>
                <a:latin typeface="Söhne"/>
              </a:rPr>
              <a:t>. This whitelist inclusion ensures smooth access to our container images.</a:t>
            </a:r>
          </a:p>
          <a:p>
            <a:pPr algn="l"/>
            <a:r>
              <a:rPr lang="en-US" sz="1600" b="0" i="0" dirty="0">
                <a:solidFill>
                  <a:srgbClr val="374151"/>
                </a:solidFill>
                <a:effectLst/>
                <a:latin typeface="Söhne"/>
              </a:rPr>
              <a:t>For various deployment templates and scripts, it is equally important to whitelist either our </a:t>
            </a:r>
            <a:r>
              <a:rPr lang="en-US" sz="1600" b="1" i="0" dirty="0">
                <a:solidFill>
                  <a:srgbClr val="374151"/>
                </a:solidFill>
                <a:effectLst/>
                <a:latin typeface="Söhne"/>
              </a:rPr>
              <a:t>private Bitbucket account URL </a:t>
            </a:r>
            <a:r>
              <a:rPr lang="en-US" sz="1600" b="0" i="0" dirty="0">
                <a:solidFill>
                  <a:srgbClr val="374151"/>
                </a:solidFill>
                <a:effectLst/>
                <a:latin typeface="Söhne"/>
              </a:rPr>
              <a:t>or specifically, </a:t>
            </a:r>
            <a:r>
              <a:rPr lang="en-US" sz="1600" b="1" i="0" dirty="0">
                <a:solidFill>
                  <a:srgbClr val="374151"/>
                </a:solidFill>
                <a:effectLst/>
                <a:latin typeface="Söhne"/>
              </a:rPr>
              <a:t>XLRT.</a:t>
            </a:r>
          </a:p>
          <a:p>
            <a:pPr algn="l"/>
            <a:r>
              <a:rPr lang="en-US" sz="1600" dirty="0">
                <a:solidFill>
                  <a:srgbClr val="374151"/>
                </a:solidFill>
                <a:latin typeface="Söhne"/>
              </a:rPr>
              <a:t>If the client wishes to grant access to XLRT Jenkins server for the deployment </a:t>
            </a:r>
            <a:r>
              <a:rPr lang="en-US" sz="1600" b="0" i="0" dirty="0">
                <a:solidFill>
                  <a:srgbClr val="374151"/>
                </a:solidFill>
                <a:effectLst/>
                <a:latin typeface="Söhne"/>
              </a:rPr>
              <a:t>it is necessary to whitelist the provided </a:t>
            </a:r>
            <a:r>
              <a:rPr lang="en-US" sz="1600" b="1" i="0" dirty="0">
                <a:solidFill>
                  <a:srgbClr val="374151"/>
                </a:solidFill>
                <a:effectLst/>
                <a:latin typeface="Söhne"/>
              </a:rPr>
              <a:t>IP address of XLRT's Jenkins server </a:t>
            </a:r>
            <a:r>
              <a:rPr lang="en-US" sz="1600" b="0" i="0" dirty="0">
                <a:solidFill>
                  <a:srgbClr val="374151"/>
                </a:solidFill>
                <a:effectLst/>
                <a:latin typeface="Söhne"/>
              </a:rPr>
              <a:t>within the client's account.</a:t>
            </a:r>
            <a:r>
              <a:rPr lang="en-US" sz="1100" b="0" i="0" dirty="0">
                <a:solidFill>
                  <a:srgbClr val="374151"/>
                </a:solidFill>
                <a:effectLst/>
                <a:latin typeface="Söhne"/>
              </a:rPr>
              <a:t> </a:t>
            </a:r>
            <a:r>
              <a:rPr lang="en-US" sz="1600" b="0" i="0" dirty="0">
                <a:solidFill>
                  <a:srgbClr val="374151"/>
                </a:solidFill>
                <a:effectLst/>
                <a:latin typeface="Söhne"/>
              </a:rPr>
              <a:t>This step ensures a secure and controlled connection between our teams, facilitating collaborative work and streamlined processes.</a:t>
            </a:r>
          </a:p>
          <a:p>
            <a:endParaRPr lang="en-IN" sz="1600" dirty="0"/>
          </a:p>
        </p:txBody>
      </p:sp>
    </p:spTree>
    <p:extLst>
      <p:ext uri="{BB962C8B-B14F-4D97-AF65-F5344CB8AC3E}">
        <p14:creationId xmlns:p14="http://schemas.microsoft.com/office/powerpoint/2010/main" val="28102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D6BF-CFA6-C1B8-420A-AA1C10DBF888}"/>
              </a:ext>
            </a:extLst>
          </p:cNvPr>
          <p:cNvSpPr>
            <a:spLocks noGrp="1"/>
          </p:cNvSpPr>
          <p:nvPr>
            <p:ph type="title"/>
          </p:nvPr>
        </p:nvSpPr>
        <p:spPr>
          <a:xfrm>
            <a:off x="0" y="1"/>
            <a:ext cx="12105685" cy="1294726"/>
          </a:xfrm>
        </p:spPr>
        <p:txBody>
          <a:bodyPr>
            <a:normAutofit fontScale="90000"/>
          </a:bodyPr>
          <a:lstStyle/>
          <a:p>
            <a:r>
              <a:rPr lang="en-US" b="1" dirty="0">
                <a:solidFill>
                  <a:schemeClr val="accent2">
                    <a:lumMod val="75000"/>
                  </a:schemeClr>
                </a:solidFill>
              </a:rPr>
              <a:t>WHAT MORE XLRT CAN PROVIDE FOR BETTER SECUIRITY?</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1B258BC0-D03B-0B47-BBFF-92BBF5417DEC}"/>
              </a:ext>
            </a:extLst>
          </p:cNvPr>
          <p:cNvSpPr>
            <a:spLocks noGrp="1"/>
          </p:cNvSpPr>
          <p:nvPr>
            <p:ph idx="1"/>
          </p:nvPr>
        </p:nvSpPr>
        <p:spPr>
          <a:xfrm>
            <a:off x="169933" y="1035781"/>
            <a:ext cx="11935752" cy="5672516"/>
          </a:xfrm>
        </p:spPr>
        <p:txBody>
          <a:bodyPr>
            <a:normAutofit/>
          </a:bodyPr>
          <a:lstStyle/>
          <a:p>
            <a:r>
              <a:rPr lang="en-US" sz="1800" b="0" i="0" dirty="0">
                <a:solidFill>
                  <a:srgbClr val="374151"/>
                </a:solidFill>
                <a:effectLst/>
                <a:latin typeface="Söhne"/>
              </a:rPr>
              <a:t>XLRT offers </a:t>
            </a:r>
            <a:r>
              <a:rPr lang="en-US" sz="1800" b="1" i="0" dirty="0">
                <a:solidFill>
                  <a:srgbClr val="374151"/>
                </a:solidFill>
                <a:effectLst/>
                <a:latin typeface="Söhne"/>
              </a:rPr>
              <a:t>static website hosting for our user interface (UI) in amazon S3</a:t>
            </a:r>
            <a:r>
              <a:rPr lang="en-US" sz="1800" b="0" i="0" dirty="0">
                <a:solidFill>
                  <a:srgbClr val="374151"/>
                </a:solidFill>
                <a:effectLst/>
                <a:latin typeface="Söhne"/>
              </a:rPr>
              <a:t>, ensuring that the UI is not co-located with the database within the same instance. This separation enhances security measures, safeguarding sensitive data and enhancing the overall integrity of our system architecture.</a:t>
            </a:r>
          </a:p>
          <a:p>
            <a:endParaRPr lang="en-US" sz="1800" b="0" i="0" dirty="0">
              <a:solidFill>
                <a:srgbClr val="374151"/>
              </a:solidFill>
              <a:effectLst/>
              <a:latin typeface="Söhne"/>
            </a:endParaRPr>
          </a:p>
          <a:p>
            <a:r>
              <a:rPr lang="en-US" sz="1800" b="0" i="0" dirty="0">
                <a:solidFill>
                  <a:srgbClr val="374151"/>
                </a:solidFill>
                <a:effectLst/>
                <a:latin typeface="Söhne"/>
              </a:rPr>
              <a:t>XLRT enhances accessibility and performance by leveraging </a:t>
            </a:r>
            <a:r>
              <a:rPr lang="en-US" sz="1800" b="1" i="0" dirty="0">
                <a:solidFill>
                  <a:srgbClr val="374151"/>
                </a:solidFill>
                <a:effectLst/>
                <a:latin typeface="Söhne"/>
              </a:rPr>
              <a:t>Amazon CloudFront in conjunction with our S3-hosted static website</a:t>
            </a:r>
            <a:r>
              <a:rPr lang="en-US" sz="1800" b="0" i="0" dirty="0">
                <a:solidFill>
                  <a:srgbClr val="374151"/>
                </a:solidFill>
                <a:effectLst/>
                <a:latin typeface="Söhne"/>
              </a:rPr>
              <a:t>. This strategic combination ensures optimal user experiences across all edge locations, delivering faster load times and improved reliability for our clients.</a:t>
            </a:r>
          </a:p>
          <a:p>
            <a:endParaRPr lang="en-US" sz="1800" b="0" i="0" dirty="0">
              <a:solidFill>
                <a:srgbClr val="374151"/>
              </a:solidFill>
              <a:effectLst/>
              <a:latin typeface="Söhne"/>
            </a:endParaRPr>
          </a:p>
          <a:p>
            <a:r>
              <a:rPr lang="en-US" sz="1800" b="0" i="0" dirty="0">
                <a:solidFill>
                  <a:srgbClr val="374151"/>
                </a:solidFill>
                <a:effectLst/>
                <a:latin typeface="Söhne"/>
              </a:rPr>
              <a:t>XLRT employs </a:t>
            </a:r>
            <a:r>
              <a:rPr lang="en-US" sz="1800" b="1" i="0" dirty="0">
                <a:solidFill>
                  <a:srgbClr val="374151"/>
                </a:solidFill>
                <a:effectLst/>
                <a:latin typeface="Söhne"/>
              </a:rPr>
              <a:t>AWS Web Application Firewall (WAF) </a:t>
            </a:r>
            <a:r>
              <a:rPr lang="en-US" sz="1800" b="0" i="0" dirty="0">
                <a:solidFill>
                  <a:srgbClr val="374151"/>
                </a:solidFill>
                <a:effectLst/>
                <a:latin typeface="Söhne"/>
              </a:rPr>
              <a:t>in conjunction with Amazon CloudFront to proactively safeguard our URLs against unusual or malicious requests. This security measure ensures the integrity and availability of our web resources, providing an enhanced level of protection for our online presence.</a:t>
            </a:r>
          </a:p>
          <a:p>
            <a:endParaRPr lang="en-US" sz="1800" dirty="0">
              <a:solidFill>
                <a:srgbClr val="374151"/>
              </a:solidFill>
              <a:latin typeface="Söhne"/>
            </a:endParaRPr>
          </a:p>
          <a:p>
            <a:r>
              <a:rPr lang="en-US" sz="1800" b="0" i="0" dirty="0">
                <a:solidFill>
                  <a:srgbClr val="374151"/>
                </a:solidFill>
                <a:effectLst/>
                <a:latin typeface="Söhne"/>
              </a:rPr>
              <a:t>XLRT strategically utilizes managed services for both </a:t>
            </a:r>
            <a:r>
              <a:rPr lang="en-US" sz="1800" b="1" i="0" dirty="0">
                <a:solidFill>
                  <a:srgbClr val="374151"/>
                </a:solidFill>
                <a:effectLst/>
                <a:latin typeface="Söhne"/>
              </a:rPr>
              <a:t>MongoDB(MongoDB Cluster) and RabbitMQ(Cloud AMQP)</a:t>
            </a:r>
            <a:r>
              <a:rPr lang="en-US" sz="1800" b="0" i="0" dirty="0">
                <a:solidFill>
                  <a:srgbClr val="374151"/>
                </a:solidFill>
                <a:effectLst/>
                <a:latin typeface="Söhne"/>
              </a:rPr>
              <a:t>, rather than relying on a single container, to mitigate the risk of a single point of failure in our infrastructure. The communication can be done between the app server / client’s </a:t>
            </a:r>
            <a:r>
              <a:rPr lang="en-US" sz="1800" b="0" i="0" dirty="0" err="1">
                <a:solidFill>
                  <a:srgbClr val="374151"/>
                </a:solidFill>
                <a:effectLst/>
                <a:latin typeface="Söhne"/>
              </a:rPr>
              <a:t>aws</a:t>
            </a:r>
            <a:r>
              <a:rPr lang="en-US" sz="1800" b="0" i="0" dirty="0">
                <a:solidFill>
                  <a:srgbClr val="374151"/>
                </a:solidFill>
                <a:effectLst/>
                <a:latin typeface="Söhne"/>
              </a:rPr>
              <a:t> servers and managed cluster either using NAT gateway , VPC private link or VPC peering . This approach enhances the reliability and scalability of our database and messaging systems, ensuring seamless operations and robust data management for our business processes</a:t>
            </a:r>
            <a:r>
              <a:rPr lang="en-US" sz="1200" b="0" i="0" dirty="0">
                <a:solidFill>
                  <a:srgbClr val="374151"/>
                </a:solidFill>
                <a:effectLst/>
                <a:latin typeface="Söhne"/>
              </a:rPr>
              <a:t>.</a:t>
            </a:r>
            <a:endParaRPr lang="en-US" sz="1800" b="0" i="0" dirty="0">
              <a:solidFill>
                <a:srgbClr val="374151"/>
              </a:solidFill>
              <a:effectLst/>
              <a:latin typeface="Söhne"/>
            </a:endParaRPr>
          </a:p>
          <a:p>
            <a:endParaRPr lang="en-IN" sz="1600" dirty="0"/>
          </a:p>
        </p:txBody>
      </p:sp>
    </p:spTree>
    <p:extLst>
      <p:ext uri="{BB962C8B-B14F-4D97-AF65-F5344CB8AC3E}">
        <p14:creationId xmlns:p14="http://schemas.microsoft.com/office/powerpoint/2010/main" val="3762176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880</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Amazon Ember</vt:lpstr>
      <vt:lpstr>Arial</vt:lpstr>
      <vt:lpstr>Calibri</vt:lpstr>
      <vt:lpstr>Calibri Light</vt:lpstr>
      <vt:lpstr>Söhne</vt:lpstr>
      <vt:lpstr>Office Theme</vt:lpstr>
      <vt:lpstr>PowerPoint Presentation</vt:lpstr>
      <vt:lpstr>XLRT ARCHITECTURE DIAGRAM</vt:lpstr>
      <vt:lpstr> SERVER DETAILS</vt:lpstr>
      <vt:lpstr>AWS COMPONENTS</vt:lpstr>
      <vt:lpstr>NETWORK COMMUNICATION SECURITY AND WHITELISTING</vt:lpstr>
      <vt:lpstr>WHAT MORE XLRT CAN PROVIDE FOR BETTER SECUIRITY?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Dipanwita Ghosh</dc:creator>
  <cp:lastModifiedBy>Dipanwita Ghosh</cp:lastModifiedBy>
  <cp:revision>41</cp:revision>
  <dcterms:created xsi:type="dcterms:W3CDTF">2023-09-21T05:39:08Z</dcterms:created>
  <dcterms:modified xsi:type="dcterms:W3CDTF">2023-09-21T12:02:05Z</dcterms:modified>
</cp:coreProperties>
</file>