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71" r:id="rId13"/>
    <p:sldId id="267" r:id="rId14"/>
    <p:sldId id="268" r:id="rId15"/>
    <p:sldId id="269" r:id="rId16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8FB"/>
          </a:solidFill>
        </a:fill>
      </a:tcStyle>
    </a:wholeTbl>
    <a:band2H>
      <a:tcTxStyle/>
      <a:tcStyle>
        <a:tcBdr/>
        <a:fill>
          <a:solidFill>
            <a:srgbClr val="E8EDF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3" d="100"/>
          <a:sy n="83" d="100"/>
        </p:scale>
        <p:origin x="-1426" y="-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74572046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6" name="Google Shape;14;p2" descr="Google Shape;14;p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463213" y="4730050"/>
            <a:ext cx="2217574" cy="337251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5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4" name="Title Text"/>
          <p:cNvSpPr txBox="1">
            <a:spLocks noGrp="1"/>
          </p:cNvSpPr>
          <p:nvPr>
            <p:ph type="title"/>
          </p:nvPr>
        </p:nvSpPr>
        <p:spPr>
          <a:xfrm>
            <a:off x="391724" y="776499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Google Shape;23;p4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3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Title Text"/>
          <p:cNvSpPr txBox="1">
            <a:spLocks noGrp="1"/>
          </p:cNvSpPr>
          <p:nvPr>
            <p:ph type="title"/>
          </p:nvPr>
        </p:nvSpPr>
        <p:spPr>
          <a:xfrm>
            <a:off x="391724" y="776499"/>
            <a:ext cx="8520602" cy="57270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54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Google Shape;36;p8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74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Google Shape;39;p8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94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5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3" cy="318396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13">
            <a:extLst/>
          </a:blip>
          <a:stretch>
            <a:fillRect/>
          </a:stretch>
        </p:blipFill>
        <p:spPr>
          <a:xfrm>
            <a:off x="215999" y="215999"/>
            <a:ext cx="1507683" cy="6480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91724" y="934099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253249" y="1857499"/>
            <a:ext cx="8520602" cy="3416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" name="Google Shape;19;p3" descr="Google Shape;19;p3"/>
          <p:cNvPicPr>
            <a:picLocks noChangeAspect="1"/>
          </p:cNvPicPr>
          <p:nvPr/>
        </p:nvPicPr>
        <p:blipFill>
          <a:blip r:embed="rId14">
            <a:extLst/>
          </a:blip>
          <a:stretch>
            <a:fillRect/>
          </a:stretch>
        </p:blipFill>
        <p:spPr>
          <a:xfrm>
            <a:off x="6983600" y="415174"/>
            <a:ext cx="1974052" cy="300176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n-lt"/>
          <a:ea typeface="+mn-ea"/>
          <a:cs typeface="+mn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6387818_WASTEAPP_Application_Based_on_Android_for_Household_Waste_Self-Tracking?utm_source=chatgpt.com" TargetMode="External"/><Relationship Id="rId2" Type="http://schemas.openxmlformats.org/officeDocument/2006/relationships/hyperlink" Target="https://ieeexplore.ieee.org/document/10084308?utm_source=chatgpt.co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irjmets.com/uploadedfiles/paper/issue_1_january_2024/48382/final/fin_irjmets1705386240.pdf?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.ssrn.com/sol3/papers.cfm?abstract_id=3808542" TargetMode="External"/><Relationship Id="rId2" Type="http://schemas.openxmlformats.org/officeDocument/2006/relationships/hyperlink" Target="https://www.ijraset.com/research-paper/garbage-collection-android-application-?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object 2"/>
          <p:cNvSpPr txBox="1"/>
          <p:nvPr/>
        </p:nvSpPr>
        <p:spPr>
          <a:xfrm>
            <a:off x="1793173" y="450208"/>
            <a:ext cx="7006443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indent="12700" algn="r">
              <a:tabLst>
                <a:tab pos="3505200" algn="l"/>
              </a:tabLst>
              <a:defRPr sz="24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lvl1pPr>
          </a:lstStyle>
          <a:p>
            <a:r>
              <a:t>Department of Master of Computer Applications</a:t>
            </a:r>
          </a:p>
        </p:txBody>
      </p:sp>
      <p:sp>
        <p:nvSpPr>
          <p:cNvPr id="114" name="object 2"/>
          <p:cNvSpPr txBox="1"/>
          <p:nvPr/>
        </p:nvSpPr>
        <p:spPr>
          <a:xfrm>
            <a:off x="-1000899" y="1022534"/>
            <a:ext cx="11963401" cy="37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tabLst>
                <a:tab pos="3505200" algn="l"/>
              </a:tabLst>
              <a:defRPr sz="24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Minor Project (MCA461P</a:t>
            </a:r>
            <a:r>
              <a:rPr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t>– Phase 1</a:t>
            </a:r>
          </a:p>
        </p:txBody>
      </p:sp>
      <p:sp>
        <p:nvSpPr>
          <p:cNvPr id="115" name="object 2"/>
          <p:cNvSpPr txBox="1"/>
          <p:nvPr/>
        </p:nvSpPr>
        <p:spPr>
          <a:xfrm>
            <a:off x="453332" y="1933535"/>
            <a:ext cx="8457494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tabLst>
                <a:tab pos="3505200" algn="l"/>
              </a:tabLst>
              <a:defRPr sz="24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Design and Implementation of Waste Collection Using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12700" algn="ctr">
              <a:tabLst>
                <a:tab pos="3505200" algn="l"/>
              </a:tabLst>
              <a:defRPr sz="24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t>Android App for BBMP</a:t>
            </a:r>
          </a:p>
        </p:txBody>
      </p:sp>
      <p:sp>
        <p:nvSpPr>
          <p:cNvPr id="116" name="object 2"/>
          <p:cNvSpPr txBox="1"/>
          <p:nvPr/>
        </p:nvSpPr>
        <p:spPr>
          <a:xfrm>
            <a:off x="93307" y="3406037"/>
            <a:ext cx="4634204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indent="12700" algn="ctr">
              <a:tabLst>
                <a:tab pos="3505200" algn="l"/>
              </a:tabLst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  <a:p>
            <a:pPr indent="12700" algn="ctr">
              <a:tabLst>
                <a:tab pos="3505200" algn="l"/>
              </a:tabLst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      </a:t>
            </a:r>
            <a:r>
              <a:rPr dirty="0" err="1"/>
              <a:t>Kh</a:t>
            </a:r>
            <a:r>
              <a:rPr dirty="0"/>
              <a:t> </a:t>
            </a:r>
            <a:r>
              <a:rPr dirty="0" err="1"/>
              <a:t>Dipayan</a:t>
            </a:r>
            <a:r>
              <a:rPr dirty="0"/>
              <a:t> </a:t>
            </a:r>
            <a:r>
              <a:rPr dirty="0" err="1"/>
              <a:t>Singha</a:t>
            </a:r>
            <a:r>
              <a:rPr dirty="0"/>
              <a:t> (</a:t>
            </a:r>
            <a:r>
              <a:rPr dirty="0" smtClean="0"/>
              <a:t>1RV23MC045)</a:t>
            </a:r>
            <a:endParaRPr dirty="0" smtClean="0">
              <a:latin typeface="Calibri"/>
              <a:ea typeface="Calibri"/>
              <a:cs typeface="Calibri"/>
              <a:sym typeface="Calibri"/>
            </a:endParaRPr>
          </a:p>
          <a:p>
            <a:pPr indent="12700" algn="ctr">
              <a:tabLst>
                <a:tab pos="3505200" algn="l"/>
              </a:tabLst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 smtClean="0"/>
              <a:t>Kshitij</a:t>
            </a:r>
            <a:r>
              <a:rPr dirty="0" smtClean="0"/>
              <a:t> Kumar(1RV23MC047)</a:t>
            </a:r>
            <a:endParaRPr dirty="0"/>
          </a:p>
        </p:txBody>
      </p:sp>
      <p:sp>
        <p:nvSpPr>
          <p:cNvPr id="117" name="Rectangle 5"/>
          <p:cNvSpPr txBox="1"/>
          <p:nvPr/>
        </p:nvSpPr>
        <p:spPr>
          <a:xfrm>
            <a:off x="5177214" y="3204508"/>
            <a:ext cx="3939287" cy="19389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Under the Guidance </a:t>
            </a:r>
          </a:p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/>
              <a:t>of</a:t>
            </a:r>
          </a:p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dirty="0" err="1"/>
              <a:t>Dr</a:t>
            </a:r>
            <a:r>
              <a:rPr dirty="0"/>
              <a:t> </a:t>
            </a:r>
            <a:r>
              <a:rPr dirty="0" err="1"/>
              <a:t>Deepika</a:t>
            </a:r>
            <a:r>
              <a:rPr dirty="0"/>
              <a:t> </a:t>
            </a:r>
            <a:r>
              <a:rPr dirty="0" smtClean="0"/>
              <a:t>K</a:t>
            </a:r>
            <a:endParaRPr lang="en-IN" dirty="0" smtClean="0"/>
          </a:p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IN" dirty="0" smtClean="0"/>
              <a:t>Assistant Professor</a:t>
            </a:r>
          </a:p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r>
              <a:rPr lang="en-IN" dirty="0" smtClean="0"/>
              <a:t>MCA,RVCE</a:t>
            </a:r>
            <a:endParaRPr dirty="0"/>
          </a:p>
          <a:p>
            <a:pPr algn="ctr">
              <a:defRPr sz="2000" b="1">
                <a:solidFill>
                  <a:srgbClr val="002060"/>
                </a:solidFill>
                <a:latin typeface="+mj-lt"/>
                <a:ea typeface="+mj-ea"/>
                <a:cs typeface="+mj-cs"/>
                <a:sym typeface="Helvetica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"/>
          <p:cNvSpPr txBox="1"/>
          <p:nvPr/>
        </p:nvSpPr>
        <p:spPr>
          <a:xfrm>
            <a:off x="899592" y="1203598"/>
            <a:ext cx="7522239" cy="36012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indent="1800">
              <a:lnSpc>
                <a:spcPct val="114000"/>
              </a:lnSpc>
              <a:defRPr sz="2400" b="1" spc="-1">
                <a:latin typeface="+mj-lt"/>
                <a:ea typeface="+mj-ea"/>
                <a:cs typeface="+mj-cs"/>
                <a:sym typeface="Helvetica"/>
              </a:defRPr>
            </a:pPr>
            <a:r>
              <a:rPr dirty="0" smtClean="0"/>
              <a:t>Objectives</a:t>
            </a:r>
            <a:r>
              <a:rPr lang="en-IN" dirty="0" smtClean="0"/>
              <a:t>:</a:t>
            </a:r>
            <a:endParaRPr dirty="0"/>
          </a:p>
          <a:p>
            <a:pPr marL="1800">
              <a:lnSpc>
                <a:spcPct val="114000"/>
              </a:lnSpc>
              <a:buClr>
                <a:srgbClr val="000000"/>
              </a:buClr>
              <a:buSzPct val="45000"/>
              <a:defRPr sz="1600" b="1"/>
            </a:pPr>
            <a:r>
              <a:rPr lang="en-IN" dirty="0" smtClean="0"/>
              <a:t>To </a:t>
            </a:r>
            <a:r>
              <a:rPr dirty="0" smtClean="0"/>
              <a:t>Design </a:t>
            </a:r>
            <a:r>
              <a:rPr dirty="0"/>
              <a:t>and Develop a Mobile Application</a:t>
            </a:r>
            <a:r>
              <a:rPr b="0" dirty="0"/>
              <a:t>:</a:t>
            </a:r>
            <a:br>
              <a:rPr b="0" dirty="0"/>
            </a:br>
            <a:r>
              <a:rPr b="0" dirty="0"/>
              <a:t>Develop an Android-based mobile application that enables residents to request waste collection services, report issues, and track the status of waste collection in real-time.</a:t>
            </a:r>
          </a:p>
          <a:p>
            <a:pPr marL="1800">
              <a:lnSpc>
                <a:spcPct val="114000"/>
              </a:lnSpc>
              <a:buClr>
                <a:srgbClr val="000000"/>
              </a:buClr>
              <a:buSzPct val="45000"/>
              <a:defRPr sz="1600" b="1"/>
            </a:pPr>
            <a:r>
              <a:rPr lang="en-IN" b="1" dirty="0" smtClean="0"/>
              <a:t>To Track the Garbage Van in Real time</a:t>
            </a:r>
            <a:r>
              <a:rPr b="0" dirty="0" smtClean="0"/>
              <a:t>:</a:t>
            </a:r>
            <a:r>
              <a:rPr b="0" dirty="0"/>
              <a:t/>
            </a:r>
            <a:br>
              <a:rPr b="0" dirty="0"/>
            </a:br>
            <a:r>
              <a:rPr b="0" dirty="0"/>
              <a:t>Integrate GPS technology to enable real-time tracking of garbage collection trucks, allowing both municipal authorities and residents to monitor their locations and collection schedules.</a:t>
            </a:r>
          </a:p>
          <a:p>
            <a:pPr marL="1800">
              <a:lnSpc>
                <a:spcPct val="114000"/>
              </a:lnSpc>
              <a:buClr>
                <a:srgbClr val="000000"/>
              </a:buClr>
              <a:buSzPct val="45000"/>
              <a:defRPr sz="1600" b="1"/>
            </a:pPr>
            <a:r>
              <a:rPr lang="en-IN" b="1" dirty="0" smtClean="0"/>
              <a:t>To get Notification and Alerts</a:t>
            </a:r>
            <a:r>
              <a:rPr b="0" dirty="0" smtClean="0"/>
              <a:t>:</a:t>
            </a:r>
            <a:r>
              <a:rPr b="0" dirty="0"/>
              <a:t/>
            </a:r>
            <a:br>
              <a:rPr b="0" dirty="0"/>
            </a:br>
            <a:r>
              <a:rPr b="0" dirty="0"/>
              <a:t>Enable automated notifications for residents regarding upcoming waste collection schedules and alerts for missed pickups or service delays.</a:t>
            </a:r>
            <a:endParaRPr spc="-1" dirty="0">
              <a:latin typeface="+mj-lt"/>
              <a:ea typeface="+mj-ea"/>
              <a:cs typeface="+mj-cs"/>
              <a:sym typeface="Helvetica"/>
            </a:endParaRPr>
          </a:p>
        </p:txBody>
      </p:sp>
      <p:sp>
        <p:nvSpPr>
          <p:cNvPr id="144" name="Title 1"/>
          <p:cNvSpPr txBox="1">
            <a:spLocks noGrp="1"/>
          </p:cNvSpPr>
          <p:nvPr>
            <p:ph type="title"/>
          </p:nvPr>
        </p:nvSpPr>
        <p:spPr>
          <a:xfrm>
            <a:off x="1816443" y="154598"/>
            <a:ext cx="6672647" cy="1230314"/>
          </a:xfrm>
          <a:prstGeom prst="rect">
            <a:avLst/>
          </a:prstGeom>
        </p:spPr>
        <p:txBody>
          <a:bodyPr/>
          <a:lstStyle/>
          <a:p>
            <a:pPr algn="ctr">
              <a:defRPr sz="3200" b="1"/>
            </a:pPr>
            <a:r>
              <a:t>Objectives  &amp;</a:t>
            </a:r>
            <a:br/>
            <a:r>
              <a:t>Proposed Methodology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843558"/>
            <a:ext cx="8520602" cy="5727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Proposed Methodology</a:t>
            </a:r>
            <a:endParaRPr lang="en-IN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200" y="1863725"/>
            <a:ext cx="8482013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2" y="1851154"/>
            <a:ext cx="8794750" cy="1477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1382474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699542"/>
            <a:ext cx="8520602" cy="572701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 smtClean="0"/>
              <a:t>Hardware Requirements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3528" y="1419622"/>
            <a:ext cx="8520602" cy="3416401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Device for Users (Residents and Drivers):</a:t>
            </a: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Smartphone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with Android 8.0 or later (minimum requirements for app </a:t>
            </a:r>
            <a:r>
              <a:rPr lang="en-US" dirty="0" smtClean="0">
                <a:solidFill>
                  <a:schemeClr val="tx1"/>
                </a:solidFill>
              </a:rPr>
              <a:t>    compatibility</a:t>
            </a:r>
            <a:r>
              <a:rPr lang="en-US" dirty="0">
                <a:solidFill>
                  <a:schemeClr val="tx1"/>
                </a:solidFill>
              </a:rPr>
              <a:t>).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GPS-enabled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device for accurate location tracking.</a:t>
            </a:r>
          </a:p>
          <a:p>
            <a:r>
              <a:rPr lang="en-IN" b="1" dirty="0" smtClean="0">
                <a:solidFill>
                  <a:schemeClr val="tx1"/>
                </a:solidFill>
              </a:rPr>
              <a:t>Development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</a:rPr>
              <a:t>Processor:</a:t>
            </a:r>
            <a:r>
              <a:rPr lang="en-US" dirty="0" err="1" smtClean="0">
                <a:solidFill>
                  <a:schemeClr val="tx1"/>
                </a:solidFill>
              </a:rPr>
              <a:t>Intel</a:t>
            </a:r>
            <a:r>
              <a:rPr lang="en-US" dirty="0" smtClean="0">
                <a:solidFill>
                  <a:schemeClr val="tx1"/>
                </a:solidFill>
              </a:rPr>
              <a:t> core i5 8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gen(Minimum) ,Intel core i7 10</a:t>
            </a:r>
            <a:r>
              <a:rPr lang="en-US" baseline="30000" dirty="0" smtClean="0">
                <a:solidFill>
                  <a:schemeClr val="tx1"/>
                </a:solidFill>
              </a:rPr>
              <a:t>th</a:t>
            </a:r>
            <a:r>
              <a:rPr lang="en-US" dirty="0" smtClean="0">
                <a:solidFill>
                  <a:schemeClr val="tx1"/>
                </a:solidFill>
              </a:rPr>
              <a:t> gen     (Recommended)</a:t>
            </a: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RAM</a:t>
            </a:r>
            <a:r>
              <a:rPr lang="en-US" dirty="0" smtClean="0">
                <a:solidFill>
                  <a:schemeClr val="tx1"/>
                </a:solidFill>
              </a:rPr>
              <a:t>:8gb(Minimum),16gb or higher is recommended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</a:p>
          <a:p>
            <a:pPr marL="114300" indent="0">
              <a:buNone/>
            </a:pPr>
            <a:r>
              <a:rPr lang="en-US" b="1" dirty="0" smtClean="0"/>
              <a:t>     </a:t>
            </a:r>
            <a:endParaRPr lang="en-US" b="1" dirty="0"/>
          </a:p>
          <a:p>
            <a:pPr marL="114300" indent="0">
              <a:buNone/>
            </a:pPr>
            <a:r>
              <a:rPr lang="en-US" b="1" dirty="0" smtClean="0"/>
              <a:t>     </a:t>
            </a:r>
            <a:endParaRPr lang="en-US" dirty="0"/>
          </a:p>
          <a:p>
            <a:endParaRPr lang="en-IN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246868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Rectangle 1"/>
          <p:cNvSpPr txBox="1"/>
          <p:nvPr/>
        </p:nvSpPr>
        <p:spPr>
          <a:xfrm>
            <a:off x="441395" y="1059582"/>
            <a:ext cx="7590847" cy="33277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 b="1"/>
            </a:pPr>
            <a:r>
              <a:rPr dirty="0"/>
              <a:t>1.Front-End Development</a:t>
            </a:r>
            <a:r>
              <a:rPr dirty="0" smtClean="0"/>
              <a:t>:</a:t>
            </a:r>
            <a:endParaRPr dirty="0"/>
          </a:p>
          <a:p>
            <a:pPr>
              <a:defRPr sz="1600" b="1"/>
            </a:pPr>
            <a:r>
              <a:rPr dirty="0"/>
              <a:t>  Android Mobile Application:</a:t>
            </a:r>
          </a:p>
          <a:p>
            <a:pPr lvl="1">
              <a:defRPr sz="1600" b="1"/>
            </a:pPr>
            <a:r>
              <a:rPr dirty="0"/>
              <a:t>  Platform</a:t>
            </a:r>
            <a:r>
              <a:rPr b="0" dirty="0"/>
              <a:t>: Android Studio (IDE)</a:t>
            </a:r>
          </a:p>
          <a:p>
            <a:pPr lvl="1">
              <a:defRPr sz="1600" b="1"/>
            </a:pPr>
            <a:r>
              <a:rPr dirty="0"/>
              <a:t>  Programming Languages</a:t>
            </a:r>
            <a:r>
              <a:rPr b="0" dirty="0"/>
              <a:t>: Java</a:t>
            </a:r>
          </a:p>
          <a:p>
            <a:pPr lvl="1">
              <a:defRPr sz="1600" b="1"/>
            </a:pPr>
            <a:r>
              <a:rPr dirty="0"/>
              <a:t>  UI Framework</a:t>
            </a:r>
            <a:r>
              <a:rPr b="0" dirty="0"/>
              <a:t>: Android SDK, XML for layout design</a:t>
            </a:r>
          </a:p>
          <a:p>
            <a:pPr lvl="1">
              <a:defRPr sz="1600" b="1"/>
            </a:pPr>
            <a:r>
              <a:rPr dirty="0"/>
              <a:t>  Tools &amp; Libraries</a:t>
            </a:r>
            <a:r>
              <a:rPr b="0" dirty="0"/>
              <a:t>:</a:t>
            </a:r>
          </a:p>
          <a:p>
            <a:pPr lvl="2">
              <a:defRPr sz="1600" b="1"/>
            </a:pPr>
            <a:r>
              <a:rPr dirty="0"/>
              <a:t>  Google Maps API</a:t>
            </a:r>
            <a:r>
              <a:rPr b="0" dirty="0"/>
              <a:t> for real-time tracking and route optimization</a:t>
            </a:r>
          </a:p>
          <a:p>
            <a:pPr lvl="2">
              <a:defRPr sz="1600"/>
            </a:pPr>
            <a:endParaRPr b="0" dirty="0"/>
          </a:p>
          <a:p>
            <a:pPr>
              <a:defRPr sz="1600" b="1"/>
            </a:pPr>
            <a:r>
              <a:rPr dirty="0" smtClean="0"/>
              <a:t>2.Back-End </a:t>
            </a:r>
            <a:r>
              <a:rPr dirty="0"/>
              <a:t>Development:</a:t>
            </a:r>
          </a:p>
          <a:p>
            <a:pPr>
              <a:defRPr sz="1600" b="1"/>
            </a:pPr>
            <a:r>
              <a:rPr lang="en-IN" dirty="0" smtClean="0"/>
              <a:t>  </a:t>
            </a:r>
            <a:r>
              <a:rPr dirty="0" smtClean="0"/>
              <a:t>Server-Side </a:t>
            </a:r>
            <a:r>
              <a:rPr dirty="0"/>
              <a:t>Application</a:t>
            </a:r>
            <a:r>
              <a:rPr b="0" dirty="0"/>
              <a:t>:</a:t>
            </a:r>
          </a:p>
          <a:p>
            <a:pPr lvl="1">
              <a:defRPr sz="1600" b="1"/>
            </a:pPr>
            <a:r>
              <a:rPr lang="en-IN" dirty="0" smtClean="0"/>
              <a:t>  </a:t>
            </a:r>
            <a:r>
              <a:rPr dirty="0" smtClean="0"/>
              <a:t>Programming </a:t>
            </a:r>
            <a:r>
              <a:rPr dirty="0"/>
              <a:t>Language</a:t>
            </a:r>
            <a:r>
              <a:rPr b="0" dirty="0"/>
              <a:t>: </a:t>
            </a:r>
            <a:r>
              <a:rPr b="0" dirty="0" smtClean="0"/>
              <a:t>Java</a:t>
            </a:r>
            <a:endParaRPr b="0" dirty="0"/>
          </a:p>
          <a:p>
            <a:pPr lvl="2">
              <a:defRPr sz="1600"/>
            </a:pPr>
            <a:endParaRPr b="0" dirty="0"/>
          </a:p>
          <a:p>
            <a:pPr indent="1800">
              <a:lnSpc>
                <a:spcPct val="114000"/>
              </a:lnSpc>
              <a:defRPr sz="1600"/>
            </a:pPr>
            <a:r>
              <a:rPr dirty="0"/>
              <a:t>3.</a:t>
            </a:r>
            <a:r>
              <a:rPr b="1" dirty="0"/>
              <a:t>Database </a:t>
            </a:r>
            <a:r>
              <a:rPr b="1" dirty="0" smtClean="0"/>
              <a:t>Type:</a:t>
            </a:r>
            <a:r>
              <a:rPr lang="en-IN" b="1" dirty="0" smtClean="0"/>
              <a:t>SQLite</a:t>
            </a:r>
            <a:endParaRPr dirty="0"/>
          </a:p>
        </p:txBody>
      </p:sp>
      <p:sp>
        <p:nvSpPr>
          <p:cNvPr id="150" name="Title 1"/>
          <p:cNvSpPr txBox="1">
            <a:spLocks noGrp="1"/>
          </p:cNvSpPr>
          <p:nvPr>
            <p:ph type="title"/>
          </p:nvPr>
        </p:nvSpPr>
        <p:spPr>
          <a:xfrm>
            <a:off x="1403648" y="157364"/>
            <a:ext cx="6313870" cy="987575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lang="en-IN" dirty="0" smtClean="0"/>
              <a:t>Software</a:t>
            </a:r>
            <a:r>
              <a:rPr dirty="0" smtClean="0"/>
              <a:t>  </a:t>
            </a:r>
            <a:r>
              <a:rPr lang="en-IN" dirty="0" smtClean="0"/>
              <a:t>Requirements</a:t>
            </a:r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"/>
          <p:cNvSpPr txBox="1"/>
          <p:nvPr/>
        </p:nvSpPr>
        <p:spPr>
          <a:xfrm>
            <a:off x="852887" y="987574"/>
            <a:ext cx="7679553" cy="4278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 dirty="0"/>
          </a:p>
          <a:p>
            <a:pPr marL="160421" indent="-160421" defTabSz="457200">
              <a:spcBef>
                <a:spcPts val="1200"/>
              </a:spcBef>
              <a:buSzPct val="100000"/>
              <a:buAutoNum type="arabicPeriod"/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”An Android Application for Smart Garbage Monitoring System using Internet of Things"</a:t>
            </a:r>
            <a:r>
              <a:rPr b="0" dirty="0"/>
              <a:t/>
            </a:r>
            <a:br>
              <a:rPr b="0" dirty="0"/>
            </a:br>
            <a:r>
              <a:rPr b="0" dirty="0"/>
              <a:t> </a:t>
            </a:r>
            <a:r>
              <a:rPr b="0" dirty="0" smtClean="0"/>
              <a:t>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https://ieeexplore.ieee.org/document/10084308?</a:t>
            </a: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 dirty="0"/>
              <a:t>2.  </a:t>
            </a:r>
            <a:r>
              <a:rPr dirty="0"/>
              <a:t>”WASTEAPP: Application Based on Android for Household Waste Self-Tracking”</a:t>
            </a:r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 dirty="0" smtClean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://www.researchgate.net/publication/366387818_WASTEAPP_Application_Based_on_Android_for_Household_Waste_Self-Tracking</a:t>
            </a:r>
            <a:r>
              <a:rPr u="sng" dirty="0" smtClean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?</a:t>
            </a: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3. "E-WASTE IN THE DIGITAL AGE: Evaluating Android Apps as Sustainable Solutions”</a:t>
            </a:r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u="sng" dirty="0" smtClean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https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4"/>
              </a:rPr>
              <a:t>://www.irjmets.com/uploadedfiles/paper//issue_1_january_2024/48382/final/fin_irjmets1705386240.pdf?</a:t>
            </a:r>
            <a:r>
              <a:rPr dirty="0"/>
              <a:t>      </a:t>
            </a:r>
            <a:endParaRPr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marL="457200" indent="-457200" defTabSz="457200">
              <a:tabLst>
                <a:tab pos="139700" algn="l"/>
                <a:tab pos="457200" algn="l"/>
              </a:tabLst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</p:txBody>
      </p:sp>
      <p:sp>
        <p:nvSpPr>
          <p:cNvPr id="153" name="Title 1"/>
          <p:cNvSpPr txBox="1">
            <a:spLocks noGrp="1"/>
          </p:cNvSpPr>
          <p:nvPr>
            <p:ph type="title"/>
          </p:nvPr>
        </p:nvSpPr>
        <p:spPr>
          <a:xfrm>
            <a:off x="1212323" y="267494"/>
            <a:ext cx="6672647" cy="1230314"/>
          </a:xfrm>
          <a:prstGeom prst="rect">
            <a:avLst/>
          </a:prstGeom>
        </p:spPr>
        <p:txBody>
          <a:bodyPr/>
          <a:lstStyle>
            <a:lvl1pPr algn="ctr">
              <a:defRPr sz="3200" b="1"/>
            </a:lvl1pPr>
          </a:lstStyle>
          <a:p>
            <a:r>
              <a:rPr dirty="0"/>
              <a:t>References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List the references used in literature survey and any other…"/>
          <p:cNvSpPr txBox="1"/>
          <p:nvPr/>
        </p:nvSpPr>
        <p:spPr>
          <a:xfrm>
            <a:off x="899592" y="699542"/>
            <a:ext cx="7632848" cy="42473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4. "Garbage Collection Android Application”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      </a:t>
            </a:r>
            <a:r>
              <a:rPr u="sng" dirty="0" smtClean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https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2"/>
              </a:rPr>
              <a:t>://www.ijraset.com/research-paper/garbage-collection-android-application-?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2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5. "Mobile Application Model for Solid Waste Collection Management"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dirty="0" smtClean="0"/>
              <a:t> </a:t>
            </a:r>
            <a:r>
              <a:rPr u="sng" dirty="0">
                <a:solidFill>
                  <a:schemeClr val="accent5"/>
                </a:solidFill>
                <a:uFill>
                  <a:solidFill>
                    <a:schemeClr val="accent5"/>
                  </a:solidFill>
                </a:uFill>
                <a:hlinkClick r:id="rId3"/>
              </a:rPr>
              <a:t>https://papers.ssrn.com/sol3/papers.cfm?abstract_id=3808542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u="sng" dirty="0">
              <a:solidFill>
                <a:schemeClr val="accent5"/>
              </a:solidFill>
              <a:uFill>
                <a:solidFill>
                  <a:schemeClr val="accent5"/>
                </a:solidFill>
              </a:uFill>
              <a:hlinkClick r:id="rId3"/>
            </a:endParaRP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6. "Android Application of Garbage Collector Tracker using Google Maps"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lang="en-IN" dirty="0"/>
              <a:t> </a:t>
            </a:r>
            <a:r>
              <a:rPr lang="en-IN" dirty="0" smtClean="0"/>
              <a:t>    </a:t>
            </a:r>
            <a:r>
              <a:rPr dirty="0" smtClean="0"/>
              <a:t>https</a:t>
            </a:r>
            <a:r>
              <a:rPr dirty="0"/>
              <a:t>://www.ijres.org/papers/Volume-9/Issue-5/Ser-6/K09056265.pdf?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dirty="0"/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7.  "Survey on Location-Based Waste Management System Using Android Application”</a:t>
            </a:r>
          </a:p>
          <a:p>
            <a:pPr defTabSz="457200"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dirty="0"/>
              <a:t>   </a:t>
            </a:r>
            <a:r>
              <a:rPr dirty="0" smtClean="0"/>
              <a:t>https</a:t>
            </a:r>
            <a:r>
              <a:rPr dirty="0"/>
              <a:t>://www.irjmets.com/uploadedfiles/paper//issue_10_october_2023/45591/final/fin_irjmets1698387355.pdf?</a:t>
            </a:r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marL="457200" indent="-317500" defTabSz="457200"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marL="457200" indent="-457200" defTabSz="457200">
              <a:tabLst>
                <a:tab pos="139700" algn="l"/>
                <a:tab pos="457200" algn="l"/>
              </a:tabLst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  <a:p>
            <a:pPr defTabSz="457200">
              <a:spcBef>
                <a:spcPts val="1200"/>
              </a:spcBef>
              <a:defRPr sz="1200" b="1">
                <a:latin typeface="Times Roman"/>
                <a:ea typeface="Times Roman"/>
                <a:cs typeface="Times Roman"/>
                <a:sym typeface="Times Roman"/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 1"/>
          <p:cNvSpPr txBox="1"/>
          <p:nvPr/>
        </p:nvSpPr>
        <p:spPr>
          <a:xfrm>
            <a:off x="1761703" y="1668602"/>
            <a:ext cx="6328617" cy="2215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Introduction </a:t>
            </a:r>
          </a:p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Literature Survey </a:t>
            </a:r>
          </a:p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Objectives of the Project Work </a:t>
            </a:r>
          </a:p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Proposed Methodology </a:t>
            </a:r>
          </a:p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Hardware &amp; Software Requirements</a:t>
            </a:r>
          </a:p>
          <a:p>
            <a:pPr marL="857250" indent="-857250">
              <a:buClr>
                <a:srgbClr val="000000"/>
              </a:buClr>
              <a:buSzPct val="100000"/>
              <a:buFont typeface="Arial"/>
              <a:buChar char="•"/>
              <a:defRPr sz="2400">
                <a:solidFill>
                  <a:srgbClr val="16355A"/>
                </a:solidFill>
              </a:defRPr>
            </a:pPr>
            <a:r>
              <a:t>References</a:t>
            </a:r>
          </a:p>
        </p:txBody>
      </p:sp>
      <p:sp>
        <p:nvSpPr>
          <p:cNvPr id="120" name="Title 1"/>
          <p:cNvSpPr txBox="1">
            <a:spLocks noGrp="1"/>
          </p:cNvSpPr>
          <p:nvPr>
            <p:ph type="title"/>
          </p:nvPr>
        </p:nvSpPr>
        <p:spPr>
          <a:xfrm>
            <a:off x="2034071" y="789991"/>
            <a:ext cx="5181603" cy="329683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374904">
              <a:defRPr sz="1148" b="1"/>
            </a:lvl1pPr>
          </a:lstStyle>
          <a:p>
            <a:r>
              <a:rPr sz="2000" dirty="0"/>
              <a:t>Agenda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1"/>
          <p:cNvSpPr txBox="1"/>
          <p:nvPr/>
        </p:nvSpPr>
        <p:spPr>
          <a:xfrm>
            <a:off x="899592" y="1563638"/>
            <a:ext cx="7323287" cy="2808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indent="1800">
              <a:lnSpc>
                <a:spcPct val="114000"/>
              </a:lnSpc>
              <a:defRPr sz="1600" b="1">
                <a:solidFill>
                  <a:srgbClr val="16355A"/>
                </a:solidFill>
              </a:defRPr>
            </a:pPr>
            <a:r>
              <a:rPr dirty="0"/>
              <a:t>Problem </a:t>
            </a:r>
            <a:r>
              <a:rPr dirty="0" smtClean="0"/>
              <a:t>Statement</a:t>
            </a:r>
            <a:endParaRPr lang="en-IN" dirty="0" smtClean="0"/>
          </a:p>
          <a:p>
            <a:pPr indent="1800">
              <a:lnSpc>
                <a:spcPct val="114000"/>
              </a:lnSpc>
              <a:defRPr sz="1600" b="1">
                <a:solidFill>
                  <a:srgbClr val="16355A"/>
                </a:solidFill>
              </a:defRPr>
            </a:pPr>
            <a:endParaRPr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 smtClean="0"/>
              <a:t>Challenges </a:t>
            </a:r>
            <a:r>
              <a:rPr lang="en-US" b="1" dirty="0"/>
              <a:t>Due to Population and Waste Increase</a:t>
            </a:r>
            <a:r>
              <a:rPr lang="en-US" dirty="0"/>
              <a:t>: Urban waste management systems, including BBMP, struggle with issues like missed pickups, overflowing bins, and environmental hazards, leading to public dissatisfaction, health risks, and pest infestations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Operational Inefficiencies</a:t>
            </a:r>
            <a:r>
              <a:rPr lang="en-US" dirty="0"/>
              <a:t>: </a:t>
            </a:r>
            <a:r>
              <a:rPr lang="en-US" dirty="0" smtClean="0"/>
              <a:t> Inefficient </a:t>
            </a:r>
            <a:r>
              <a:rPr lang="en-US" dirty="0"/>
              <a:t>resource allocation, and the absence of real-time monitoring increase </a:t>
            </a:r>
            <a:r>
              <a:rPr lang="en-US" dirty="0" smtClean="0"/>
              <a:t> </a:t>
            </a:r>
            <a:r>
              <a:rPr lang="en-US" dirty="0"/>
              <a:t>accountability gaps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Need for Transparency</a:t>
            </a:r>
            <a:r>
              <a:rPr lang="en-US" dirty="0"/>
              <a:t>: Limited visibility into waste collection operations highlights the urgent need for efficient and transparent waste management solutions.</a:t>
            </a:r>
          </a:p>
        </p:txBody>
      </p:sp>
      <p:sp>
        <p:nvSpPr>
          <p:cNvPr id="123" name="Title 1"/>
          <p:cNvSpPr txBox="1">
            <a:spLocks noGrp="1"/>
          </p:cNvSpPr>
          <p:nvPr>
            <p:ph type="title"/>
          </p:nvPr>
        </p:nvSpPr>
        <p:spPr>
          <a:xfrm>
            <a:off x="1907704" y="699542"/>
            <a:ext cx="5760640" cy="792088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pPr algn="ctr"/>
            <a:r>
              <a:rPr dirty="0"/>
              <a:t>Introduction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itle 1"/>
          <p:cNvSpPr txBox="1">
            <a:spLocks noGrp="1"/>
          </p:cNvSpPr>
          <p:nvPr>
            <p:ph type="title"/>
          </p:nvPr>
        </p:nvSpPr>
        <p:spPr>
          <a:xfrm>
            <a:off x="391724" y="934099"/>
            <a:ext cx="8520602" cy="572701"/>
          </a:xfrm>
          <a:prstGeom prst="rect">
            <a:avLst/>
          </a:prstGeom>
        </p:spPr>
        <p:txBody>
          <a:bodyPr/>
          <a:lstStyle>
            <a:lvl1pPr algn="ctr">
              <a:defRPr sz="2500"/>
            </a:lvl1pPr>
          </a:lstStyle>
          <a:p>
            <a:r>
              <a:rPr b="1" dirty="0"/>
              <a:t>Scope of the Project</a:t>
            </a:r>
          </a:p>
        </p:txBody>
      </p:sp>
      <p:sp>
        <p:nvSpPr>
          <p:cNvPr id="126" name="Text Placeholder 2"/>
          <p:cNvSpPr txBox="1">
            <a:spLocks noGrp="1"/>
          </p:cNvSpPr>
          <p:nvPr>
            <p:ph type="body" idx="1"/>
          </p:nvPr>
        </p:nvSpPr>
        <p:spPr>
          <a:xfrm>
            <a:off x="223935" y="1648407"/>
            <a:ext cx="8385110" cy="3048001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Urban and Municipal Waste </a:t>
            </a:r>
            <a:r>
              <a:rPr lang="en-US" b="1" dirty="0" smtClean="0">
                <a:solidFill>
                  <a:schemeClr val="tx1"/>
                </a:solidFill>
              </a:rPr>
              <a:t>Management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smtClean="0">
                <a:solidFill>
                  <a:schemeClr val="tx1"/>
                </a:solidFill>
              </a:rPr>
              <a:t>     City </a:t>
            </a:r>
            <a:r>
              <a:rPr lang="en-US" b="1" dirty="0">
                <a:solidFill>
                  <a:schemeClr val="tx1"/>
                </a:solidFill>
              </a:rPr>
              <a:t>Corporations and Municipalities: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Real-time tracking of garbage trucks to ensure timely waste </a:t>
            </a:r>
            <a:r>
              <a:rPr lang="en-US" dirty="0" smtClean="0">
                <a:solidFill>
                  <a:schemeClr val="tx1"/>
                </a:solidFill>
              </a:rPr>
              <a:t>collection</a:t>
            </a: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Residential Waste </a:t>
            </a:r>
            <a:r>
              <a:rPr lang="en-US" b="1" dirty="0" smtClean="0">
                <a:solidFill>
                  <a:schemeClr val="tx1"/>
                </a:solidFill>
              </a:rPr>
              <a:t>Management</a:t>
            </a:r>
          </a:p>
          <a:p>
            <a:endParaRPr lang="en-US" b="1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Housing </a:t>
            </a:r>
            <a:r>
              <a:rPr lang="en-US" b="1" dirty="0">
                <a:solidFill>
                  <a:schemeClr val="tx1"/>
                </a:solidFill>
              </a:rPr>
              <a:t>Societies and Apartment Complexes: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Notifications about garbage truck arrivals to avoid missed collections.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Transparency in waste management services provided by local authorities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b="1" dirty="0" smtClean="0">
                <a:solidFill>
                  <a:schemeClr val="tx1"/>
                </a:solidFill>
              </a:rPr>
              <a:t>      Rural </a:t>
            </a:r>
            <a:r>
              <a:rPr lang="en-US" b="1" dirty="0">
                <a:solidFill>
                  <a:schemeClr val="tx1"/>
                </a:solidFill>
              </a:rPr>
              <a:t>Development Projects: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Application of similar tracking mechanisms to rural waste collection initiatives.</a:t>
            </a:r>
          </a:p>
          <a:p>
            <a:pPr marL="596900" lvl="1" indent="0">
              <a:buNone/>
            </a:pPr>
            <a:endParaRPr lang="en-US" dirty="0"/>
          </a:p>
          <a:p>
            <a:pPr marL="0" indent="114300">
              <a:buSzTx/>
              <a:buNone/>
              <a:defRPr sz="1600">
                <a:solidFill>
                  <a:srgbClr val="000000"/>
                </a:solidFill>
              </a:defRPr>
            </a:pPr>
            <a:endParaRPr b="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>
            <a:spLocks noGrp="1"/>
          </p:cNvSpPr>
          <p:nvPr>
            <p:ph type="title"/>
          </p:nvPr>
        </p:nvSpPr>
        <p:spPr>
          <a:xfrm>
            <a:off x="391724" y="934099"/>
            <a:ext cx="8520602" cy="572701"/>
          </a:xfrm>
          <a:prstGeom prst="rect">
            <a:avLst/>
          </a:prstGeom>
        </p:spPr>
        <p:txBody>
          <a:bodyPr/>
          <a:lstStyle>
            <a:lvl1pPr algn="ctr">
              <a:defRPr sz="2500"/>
            </a:lvl1pPr>
          </a:lstStyle>
          <a:p>
            <a:r>
              <a:rPr b="1" dirty="0"/>
              <a:t>Expected Outcome</a:t>
            </a:r>
          </a:p>
        </p:txBody>
      </p:sp>
      <p:sp>
        <p:nvSpPr>
          <p:cNvPr id="129" name="Text Placeholder 2"/>
          <p:cNvSpPr txBox="1">
            <a:spLocks noGrp="1"/>
          </p:cNvSpPr>
          <p:nvPr>
            <p:ph type="body" idx="1"/>
          </p:nvPr>
        </p:nvSpPr>
        <p:spPr>
          <a:xfrm>
            <a:off x="247028" y="1546478"/>
            <a:ext cx="8520602" cy="3416401"/>
          </a:xfrm>
          <a:prstGeom prst="rect">
            <a:avLst/>
          </a:prstGeom>
        </p:spPr>
        <p:txBody>
          <a:bodyPr/>
          <a:lstStyle/>
          <a:p>
            <a:pPr marL="0" indent="114300">
              <a:buSzTx/>
              <a:buNone/>
              <a:defRPr sz="1600">
                <a:solidFill>
                  <a:srgbClr val="000000"/>
                </a:solidFill>
              </a:defRPr>
            </a:pPr>
            <a:endParaRPr dirty="0"/>
          </a:p>
          <a:p>
            <a:pPr>
              <a:buSzPts val="1600"/>
              <a:defRPr sz="1600" b="1">
                <a:solidFill>
                  <a:srgbClr val="000000"/>
                </a:solidFill>
              </a:defRPr>
            </a:pPr>
            <a:r>
              <a:rPr lang="en-IN" b="1" dirty="0" smtClean="0"/>
              <a:t>To reduce </a:t>
            </a:r>
            <a:r>
              <a:rPr lang="en-IN" b="0" dirty="0" smtClean="0"/>
              <a:t>the missed pickups and improve utilization of available resources</a:t>
            </a:r>
            <a:r>
              <a:rPr b="0" dirty="0" smtClean="0"/>
              <a:t>.</a:t>
            </a:r>
            <a:endParaRPr lang="en-IN" b="0" dirty="0" smtClean="0"/>
          </a:p>
          <a:p>
            <a:pPr marL="114300" indent="0">
              <a:buSzPts val="1600"/>
              <a:buNone/>
              <a:defRPr sz="1600" b="1">
                <a:solidFill>
                  <a:srgbClr val="000000"/>
                </a:solidFill>
              </a:defRPr>
            </a:pPr>
            <a:endParaRPr b="0" dirty="0"/>
          </a:p>
          <a:p>
            <a:pPr>
              <a:buSzPts val="1600"/>
              <a:defRPr sz="1600" b="1">
                <a:solidFill>
                  <a:srgbClr val="000000"/>
                </a:solidFill>
              </a:defRPr>
            </a:pPr>
            <a:r>
              <a:rPr lang="en-IN" dirty="0" smtClean="0"/>
              <a:t>To</a:t>
            </a:r>
            <a:r>
              <a:rPr dirty="0" smtClean="0"/>
              <a:t> </a:t>
            </a:r>
            <a:r>
              <a:rPr lang="en-IN" dirty="0"/>
              <a:t>i</a:t>
            </a:r>
            <a:r>
              <a:rPr dirty="0" err="1" smtClean="0"/>
              <a:t>ncrease</a:t>
            </a:r>
            <a:r>
              <a:rPr dirty="0" smtClean="0"/>
              <a:t> </a:t>
            </a:r>
            <a:r>
              <a:rPr b="0" dirty="0"/>
              <a:t>visibility into waste collection operations for both residents and service providers</a:t>
            </a:r>
            <a:r>
              <a:rPr b="0" dirty="0" smtClean="0"/>
              <a:t>.</a:t>
            </a:r>
            <a:endParaRPr lang="en-IN" b="0" dirty="0" smtClean="0"/>
          </a:p>
          <a:p>
            <a:pPr marL="114300" indent="0">
              <a:buSzPts val="1600"/>
              <a:buNone/>
              <a:defRPr sz="1600" b="1">
                <a:solidFill>
                  <a:srgbClr val="000000"/>
                </a:solidFill>
              </a:defRPr>
            </a:pPr>
            <a:endParaRPr b="1" dirty="0"/>
          </a:p>
          <a:p>
            <a:pPr>
              <a:buSzPts val="1600"/>
              <a:defRPr sz="1600" b="1">
                <a:solidFill>
                  <a:srgbClr val="000000"/>
                </a:solidFill>
              </a:defRPr>
            </a:pPr>
            <a:r>
              <a:rPr lang="en-IN" b="1" dirty="0" smtClean="0"/>
              <a:t>To </a:t>
            </a:r>
            <a:r>
              <a:rPr b="1" dirty="0" smtClean="0"/>
              <a:t> </a:t>
            </a:r>
            <a:r>
              <a:rPr lang="en-IN" b="1" dirty="0"/>
              <a:t>i</a:t>
            </a:r>
            <a:r>
              <a:rPr b="1" dirty="0" err="1" smtClean="0"/>
              <a:t>ncrease</a:t>
            </a:r>
            <a:r>
              <a:rPr b="1" dirty="0" smtClean="0"/>
              <a:t> </a:t>
            </a:r>
            <a:r>
              <a:rPr b="0" dirty="0"/>
              <a:t>satisfaction among residents with the quality and reliability of waste collection services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itle 1"/>
          <p:cNvSpPr txBox="1">
            <a:spLocks noGrp="1"/>
          </p:cNvSpPr>
          <p:nvPr>
            <p:ph type="title"/>
          </p:nvPr>
        </p:nvSpPr>
        <p:spPr>
          <a:xfrm>
            <a:off x="2576211" y="-1"/>
            <a:ext cx="11277601" cy="123031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t>Literature Survey</a:t>
            </a:r>
          </a:p>
        </p:txBody>
      </p:sp>
      <p:graphicFrame>
        <p:nvGraphicFramePr>
          <p:cNvPr id="132" name="Table 3"/>
          <p:cNvGraphicFramePr/>
          <p:nvPr/>
        </p:nvGraphicFramePr>
        <p:xfrm>
          <a:off x="949403" y="922448"/>
          <a:ext cx="7663435" cy="383915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68790"/>
                <a:gridCol w="2962927"/>
                <a:gridCol w="1915859"/>
                <a:gridCol w="1915859"/>
              </a:tblGrid>
              <a:tr h="466532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SL No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Authors&amp; Paper title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Details of Publication</a:t>
                      </a:r>
                    </a:p>
                  </a:txBody>
                  <a:tcPr marL="45720" marR="45720" horzOverflow="overflow"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Summary of the paper</a:t>
                      </a:r>
                    </a:p>
                  </a:txBody>
                  <a:tcPr marL="45720" marR="4572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T w="25400">
                      <a:solidFill>
                        <a:srgbClr val="FFFFFF"/>
                      </a:solidFill>
                      <a:miter lim="400000"/>
                    </a:lnT>
                  </a:tcPr>
                </a:tc>
              </a:tr>
              <a:tr h="3372621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1
2
</a:t>
                      </a:r>
                    </a:p>
                  </a:txBody>
                  <a:tcPr marL="45720" marR="45720" horzOverflow="overflow">
                    <a:lnL w="25400">
                      <a:solidFill>
                        <a:srgbClr val="FFFFFF"/>
                      </a:solidFill>
                      <a:miter lim="400000"/>
                    </a:lnL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"WASTEAPP: Application Based on Android for Household Waste Self-Tracking"</a:t>
                      </a:r>
                      <a:br/>
                      <a:r>
                        <a:rPr b="1"/>
                        <a:t>Authors</a:t>
                      </a:r>
                      <a:r>
                        <a:t>: Zara Yunizar, Nanda Savira Ersa, Zalfie Ardian, Rusnani, Fathan Maulana Helmi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"E-WASTE IN THE DIGITAL AGE: Evaluating Android Apps as Sustainable Solutions”</a:t>
                      </a:r>
                    </a:p>
                    <a:p>
                      <a:pPr algn="l" defTabSz="457200">
                        <a:defRPr sz="1100" b="1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Authors</a:t>
                      </a:r>
                      <a:r>
                        <a:rPr b="0"/>
                        <a:t>: Muralidhara B K, Anisha, Prakash, and Sujan.</a:t>
                      </a:r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 b="0"/>
                    </a:p>
                  </a:txBody>
                  <a:tcPr marL="45720" marR="45720" horzOverflow="overflow"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Published in 2022; available on ResearchGate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>
                        <a:defRPr sz="1100"/>
                      </a:pPr>
                      <a:endParaRPr spc="0"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spc="0"/>
                        <a:t>Published in 2024; available in the International Research Journal of Modernization in Engineering, Technology and Science</a:t>
                      </a:r>
                    </a:p>
                  </a:txBody>
                  <a:tcPr marL="45720" marR="45720" horzOverflow="overflow"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"WasteApp" is an Android app promoting recycling and a circular economy, with features like waste-selling history and educational articles, aimed at enhancing community participation in Geulanggang Baro's waste management.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This review analyzes Android apps for e-waste management, evaluating functionality, interfaces, effectiveness, trends, and user engagement, providing insights for researchers and policymakers in the field.</a:t>
                      </a:r>
                    </a:p>
                  </a:txBody>
                  <a:tcPr marL="45720" marR="45720" horzOverflow="overflow">
                    <a:lnR w="25400">
                      <a:solidFill>
                        <a:srgbClr val="FFFFFF"/>
                      </a:solidFill>
                      <a:miter lim="400000"/>
                    </a:lnR>
                    <a:lnB w="25400">
                      <a:solidFill>
                        <a:srgbClr val="FFFFFF"/>
                      </a:solidFill>
                      <a:miter lim="400000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terature Survey"/>
          <p:cNvSpPr txBox="1">
            <a:spLocks noGrp="1"/>
          </p:cNvSpPr>
          <p:nvPr>
            <p:ph type="title" idx="4294967295"/>
          </p:nvPr>
        </p:nvSpPr>
        <p:spPr>
          <a:xfrm>
            <a:off x="2576211" y="-1"/>
            <a:ext cx="11277601" cy="123031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t>Literature Survey</a:t>
            </a:r>
          </a:p>
        </p:txBody>
      </p:sp>
      <p:graphicFrame>
        <p:nvGraphicFramePr>
          <p:cNvPr id="135" name="Table 3"/>
          <p:cNvGraphicFramePr/>
          <p:nvPr/>
        </p:nvGraphicFramePr>
        <p:xfrm>
          <a:off x="960496" y="1020197"/>
          <a:ext cx="7615440" cy="333706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63349"/>
                <a:gridCol w="2944371"/>
                <a:gridCol w="1903860"/>
                <a:gridCol w="1903860"/>
              </a:tblGrid>
              <a:tr h="50242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SL 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Authors&amp; Paper title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Details of Publication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Summary of the paper</a:t>
                      </a:r>
                    </a:p>
                  </a:txBody>
                  <a:tcPr marL="45720" marR="45720" horzOverflow="overflow"/>
                </a:tc>
              </a:tr>
              <a:tr h="1016795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3
4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"Garbage Collection Android Application”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Authors</a:t>
                      </a:r>
                      <a:r>
                        <a:t>:Prof. Farheen Shaikh, Shubham Mangalure, Ganesh Misal, Sanket Shelke, and Shrihari Waykule</a:t>
                      </a:r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"Mobile Application Model for Solid Waste Collection Management"</a:t>
                      </a:r>
                      <a:br/>
                      <a:r>
                        <a:rPr b="1"/>
                        <a:t>Authors</a:t>
                      </a:r>
                      <a:r>
                        <a:t>: Henrys Kasereka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 Date :</a:t>
                      </a:r>
                      <a:r>
                        <a:rPr>
                          <a:solidFill>
                            <a:srgbClr val="333333"/>
                          </a:solidFill>
                          <a:latin typeface="Helvetica Neue Light"/>
                          <a:ea typeface="Helvetica Neue Light"/>
                          <a:cs typeface="Helvetica Neue Light"/>
                          <a:sym typeface="Helvetica Neue Light"/>
                        </a:rPr>
                        <a:t> 2024-04-08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Available in the International Journal for Research in Applied Science &amp; Engineering Technology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 Date : 22 Mar 2021</a:t>
                      </a:r>
                    </a:p>
                    <a:p>
                      <a:pPr algn="l" defTabSz="457200">
                        <a:defRPr b="1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Publication Details</a:t>
                      </a:r>
                      <a:r>
                        <a:rPr b="0"/>
                        <a:t>: Available on SSRN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This paper discusses an Android app that provides real-time notifications, live tracking, and estimated arrival times for garbage collection trucks, enhancing waste management and community engagement in smart cities.
This research presents a mobile app model for solid waste management, improving sector quality by involving waste generators and providing municipalities with tools to monitor and control collection activities effectively</a:t>
                      </a:r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Literature Survey"/>
          <p:cNvSpPr txBox="1">
            <a:spLocks noGrp="1"/>
          </p:cNvSpPr>
          <p:nvPr>
            <p:ph type="title" idx="4294967295"/>
          </p:nvPr>
        </p:nvSpPr>
        <p:spPr>
          <a:xfrm>
            <a:off x="2576211" y="-1"/>
            <a:ext cx="11277601" cy="123031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t>Literature Survey</a:t>
            </a:r>
          </a:p>
        </p:txBody>
      </p:sp>
      <p:graphicFrame>
        <p:nvGraphicFramePr>
          <p:cNvPr id="138" name="Table 3"/>
          <p:cNvGraphicFramePr/>
          <p:nvPr/>
        </p:nvGraphicFramePr>
        <p:xfrm>
          <a:off x="960496" y="1020197"/>
          <a:ext cx="7716452" cy="3860893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74800"/>
                <a:gridCol w="2983426"/>
                <a:gridCol w="1929113"/>
                <a:gridCol w="1929113"/>
              </a:tblGrid>
              <a:tr h="311921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SL 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Authors&amp; Paper title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Details of Publication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Summary of the paper</a:t>
                      </a:r>
                    </a:p>
                  </a:txBody>
                  <a:tcPr marL="45720" marR="45720" horzOverflow="overflow"/>
                </a:tc>
              </a:tr>
              <a:tr h="3548972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5
6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"Android Application of Garbage Collector Tracker using Google Maps”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Authors</a:t>
                      </a:r>
                      <a:r>
                        <a:t>:Namrata Kulkarni, Snehal Songare, Sonali Gohil, Yogita Munge, and Prashant Wakhare.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"Survey on Location-Based Waste Management System Using Android Application"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Authors</a:t>
                      </a:r>
                      <a:r>
                        <a:t>: Ratnesh Ankam, Ajay Pawar, Dnyaneshwar Pingale, and Prof. Swati Dhadake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 Date :31-05-2021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Published in the International Journal of Research in Engineering and Science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 Date : 10/10/2023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Published in the International Research Journal of Modernization in Engineering, Technology and Science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This paper presents an Android app using Google Maps to track garbage trucks, incorporating smart bins with Arduino Uno R3 and a web app to enhance waste collection tracking and management efficiency.</a:t>
                      </a:r>
                    </a:p>
                    <a:p>
                      <a:pPr algn="l" defTabSz="457200">
                        <a:defRPr sz="9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This paper discusses a cross-platform cargo tracking system using Google Flutter for Android, with methodologies applicable to waste management, particularly for tracking waste collection vehicles. 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9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Literature Survey"/>
          <p:cNvSpPr txBox="1">
            <a:spLocks noGrp="1"/>
          </p:cNvSpPr>
          <p:nvPr>
            <p:ph type="title" idx="4294967295"/>
          </p:nvPr>
        </p:nvSpPr>
        <p:spPr>
          <a:xfrm>
            <a:off x="2576211" y="-1"/>
            <a:ext cx="11277601" cy="1230314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t>Literature Survey</a:t>
            </a:r>
          </a:p>
        </p:txBody>
      </p:sp>
      <p:graphicFrame>
        <p:nvGraphicFramePr>
          <p:cNvPr id="141" name="Table 3"/>
          <p:cNvGraphicFramePr/>
          <p:nvPr/>
        </p:nvGraphicFramePr>
        <p:xfrm>
          <a:off x="960496" y="1020197"/>
          <a:ext cx="7610025" cy="3200494"/>
        </p:xfrm>
        <a:graphic>
          <a:graphicData uri="http://schemas.openxmlformats.org/drawingml/2006/table">
            <a:tbl>
              <a:tblPr firstRow="1" bandRow="1">
                <a:tableStyleId>{4C3C2611-4C71-4FC5-86AE-919BDF0F9419}</a:tableStyleId>
              </a:tblPr>
              <a:tblGrid>
                <a:gridCol w="862735"/>
                <a:gridCol w="2942278"/>
                <a:gridCol w="1902506"/>
                <a:gridCol w="1902506"/>
              </a:tblGrid>
              <a:tr h="289654"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SL No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Authors&amp; Paper title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Details of Publication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>
                        <a:defRPr sz="1800" b="0">
                          <a:solidFill>
                            <a:srgbClr val="000000"/>
                          </a:solidFill>
                        </a:defRPr>
                      </a:pPr>
                      <a:r>
                        <a:rPr sz="1200" b="1">
                          <a:solidFill>
                            <a:srgbClr val="FFFFFF"/>
                          </a:solidFill>
                        </a:rPr>
                        <a:t>Summary of the paper</a:t>
                      </a:r>
                    </a:p>
                  </a:txBody>
                  <a:tcPr marL="45720" marR="45720" horzOverflow="overflow"/>
                </a:tc>
              </a:tr>
              <a:tr h="2910840">
                <a:tc>
                  <a:txBody>
                    <a:bodyPr/>
                    <a:lstStyle/>
                    <a:p>
                      <a:pPr algn="l">
                        <a:defRPr sz="1800"/>
                      </a:pPr>
                      <a:r>
                        <a:rPr sz="1200"/>
                        <a:t>7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"An Android Application for Smart Garbage Monitoring System using Internet of Things ”</a:t>
                      </a:r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Authors</a:t>
                      </a:r>
                      <a:r>
                        <a:t>: Jayanth. S; Jayalakshmi. Ch; Parthive. M; Chandra Kala. V; Uhasushma. B</a:t>
                      </a:r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11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0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Publish Date :25-02-2023
Available on IEEE Xplore
</a:t>
                      </a:r>
                    </a:p>
                  </a:txBody>
                  <a:tcPr marL="45720" marR="4572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This study develops and implements an innovative method to collect various types of waste from households using a mobile application. The system leverages IoT technology to monitor waste levels and optimize collection routes, enhancing the efficiency of waste management processes.</a:t>
                      </a:r>
                    </a:p>
                    <a:p>
                      <a:pPr algn="l" defTabSz="457200">
                        <a:defRPr sz="9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 sz="9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  <a:p>
                      <a:pPr algn="l" defTabSz="457200">
                        <a:defRPr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endParaRPr/>
                    </a:p>
                  </a:txBody>
                  <a:tcPr marL="45720" marR="45720" horzOverflow="overflow"/>
                </a:tc>
              </a:tr>
            </a:tbl>
          </a:graphicData>
        </a:graphic>
      </p:graphicFrame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973</Words>
  <Application>Microsoft Office PowerPoint</Application>
  <PresentationFormat>On-screen Show (16:9)</PresentationFormat>
  <Paragraphs>217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Simple Light</vt:lpstr>
      <vt:lpstr>PowerPoint Presentation</vt:lpstr>
      <vt:lpstr>Agenda</vt:lpstr>
      <vt:lpstr>Introduction</vt:lpstr>
      <vt:lpstr>Scope of the Project</vt:lpstr>
      <vt:lpstr>Expected Outcome</vt:lpstr>
      <vt:lpstr>Literature Survey</vt:lpstr>
      <vt:lpstr>Literature Survey</vt:lpstr>
      <vt:lpstr>Literature Survey</vt:lpstr>
      <vt:lpstr>Literature Survey</vt:lpstr>
      <vt:lpstr>Objectives  &amp; Proposed Methodology</vt:lpstr>
      <vt:lpstr>Proposed Methodology</vt:lpstr>
      <vt:lpstr>Hardware Requirements</vt:lpstr>
      <vt:lpstr>Software  Requirements</vt:lpstr>
      <vt:lpstr>References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Dipayan Singha</cp:lastModifiedBy>
  <cp:revision>19</cp:revision>
  <dcterms:modified xsi:type="dcterms:W3CDTF">2025-01-10T06:50:26Z</dcterms:modified>
</cp:coreProperties>
</file>