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675" r:id="rId3"/>
    <p:sldId id="375" r:id="rId4"/>
    <p:sldId id="376" r:id="rId5"/>
    <p:sldId id="676" r:id="rId6"/>
    <p:sldId id="684" r:id="rId7"/>
    <p:sldId id="677" r:id="rId8"/>
    <p:sldId id="683" r:id="rId9"/>
    <p:sldId id="680" r:id="rId10"/>
    <p:sldId id="383" r:id="rId11"/>
    <p:sldId id="384" r:id="rId12"/>
    <p:sldId id="270" r:id="rId13"/>
    <p:sldId id="271" r:id="rId14"/>
    <p:sldId id="272" r:id="rId15"/>
    <p:sldId id="273" r:id="rId16"/>
    <p:sldId id="396" r:id="rId17"/>
    <p:sldId id="679" r:id="rId18"/>
    <p:sldId id="681" r:id="rId19"/>
    <p:sldId id="682" r:id="rId20"/>
    <p:sldId id="599" r:id="rId21"/>
    <p:sldId id="674" r:id="rId22"/>
    <p:sldId id="671" r:id="rId23"/>
    <p:sldId id="265" r:id="rId24"/>
    <p:sldId id="257" r:id="rId25"/>
    <p:sldId id="274" r:id="rId26"/>
    <p:sldId id="387" r:id="rId27"/>
    <p:sldId id="388" r:id="rId28"/>
    <p:sldId id="389" r:id="rId29"/>
    <p:sldId id="390" r:id="rId30"/>
    <p:sldId id="391" r:id="rId31"/>
    <p:sldId id="392" r:id="rId32"/>
    <p:sldId id="393" r:id="rId33"/>
    <p:sldId id="394" r:id="rId34"/>
    <p:sldId id="395" r:id="rId35"/>
    <p:sldId id="686" r:id="rId36"/>
    <p:sldId id="276" r:id="rId37"/>
    <p:sldId id="278" r:id="rId38"/>
    <p:sldId id="279" r:id="rId39"/>
    <p:sldId id="287" r:id="rId40"/>
    <p:sldId id="406" r:id="rId41"/>
    <p:sldId id="269" r:id="rId42"/>
    <p:sldId id="288" r:id="rId43"/>
    <p:sldId id="689" r:id="rId44"/>
    <p:sldId id="289" r:id="rId45"/>
    <p:sldId id="687" r:id="rId46"/>
    <p:sldId id="688" r:id="rId47"/>
    <p:sldId id="69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6"/>
  </p:normalViewPr>
  <p:slideViewPr>
    <p:cSldViewPr snapToGrid="0" snapToObjects="1">
      <p:cViewPr varScale="1">
        <p:scale>
          <a:sx n="103" d="100"/>
          <a:sy n="103" d="100"/>
        </p:scale>
        <p:origin x="89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C21C-C83E-5B4E-A853-2818F066665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E1759F5C-AD80-5442-B442-586FD8ADE6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EC49F5D3-0D61-AF4E-9987-8A5C8B218E72}"/>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5" name="Footer Placeholder 4">
            <a:extLst>
              <a:ext uri="{FF2B5EF4-FFF2-40B4-BE49-F238E27FC236}">
                <a16:creationId xmlns:a16="http://schemas.microsoft.com/office/drawing/2014/main" id="{1BCEC770-0D77-3747-A82D-2EDBFAAE4B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A720E-AE40-584E-945A-AB5FF676A070}"/>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133381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6D10E-1503-DB4B-ACCC-9BB0BB8807F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3765374-0053-714E-9DD6-21D0A726A82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45C6A14-7413-BF4B-933F-F342EDDAD2AD}"/>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5" name="Footer Placeholder 4">
            <a:extLst>
              <a:ext uri="{FF2B5EF4-FFF2-40B4-BE49-F238E27FC236}">
                <a16:creationId xmlns:a16="http://schemas.microsoft.com/office/drawing/2014/main" id="{91AE6B22-DB4C-F645-907A-0EF261BDA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4110A9-9768-4A4F-A406-9A95786D0478}"/>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1559681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FED990-0860-494F-81AC-0774895710F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093F62-EE33-684C-AD4A-CE187BF637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6F44A55-E2BE-424F-9762-2D029CDF9BD2}"/>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5" name="Footer Placeholder 4">
            <a:extLst>
              <a:ext uri="{FF2B5EF4-FFF2-40B4-BE49-F238E27FC236}">
                <a16:creationId xmlns:a16="http://schemas.microsoft.com/office/drawing/2014/main" id="{004D74F5-7B13-5A43-A4E9-B5AB38DECC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DA238-6025-5A4C-87B2-82496F35EA74}"/>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367772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a:extLst>
              <a:ext uri="{FF2B5EF4-FFF2-40B4-BE49-F238E27FC236}">
                <a16:creationId xmlns:a16="http://schemas.microsoft.com/office/drawing/2014/main" id="{8253E68A-0C36-A94B-AA9D-F67908873379}"/>
              </a:ext>
            </a:extLst>
          </p:cNvPr>
          <p:cNvSpPr>
            <a:spLocks noGrp="1"/>
          </p:cNvSpPr>
          <p:nvPr>
            <p:ph type="dt" sz="half" idx="10"/>
          </p:nvPr>
        </p:nvSpPr>
        <p:spPr/>
        <p:txBody>
          <a:bodyPr/>
          <a:lstStyle>
            <a:lvl1pPr>
              <a:defRPr/>
            </a:lvl1pPr>
          </a:lstStyle>
          <a:p>
            <a:pPr>
              <a:defRPr/>
            </a:pPr>
            <a:fld id="{70D588CB-A468-D54D-8D24-824B4C426EF1}" type="datetime1">
              <a:rPr lang="en-US"/>
              <a:pPr>
                <a:defRPr/>
              </a:pPr>
              <a:t>3/7/22</a:t>
            </a:fld>
            <a:endParaRPr lang="en-US"/>
          </a:p>
        </p:txBody>
      </p:sp>
      <p:sp>
        <p:nvSpPr>
          <p:cNvPr id="5" name="Footer Placeholder 21">
            <a:extLst>
              <a:ext uri="{FF2B5EF4-FFF2-40B4-BE49-F238E27FC236}">
                <a16:creationId xmlns:a16="http://schemas.microsoft.com/office/drawing/2014/main" id="{585619C5-F730-AD4C-A4C8-E4C18B94F50D}"/>
              </a:ext>
            </a:extLst>
          </p:cNvPr>
          <p:cNvSpPr>
            <a:spLocks noGrp="1"/>
          </p:cNvSpPr>
          <p:nvPr>
            <p:ph type="ftr" sz="quarter" idx="11"/>
          </p:nvPr>
        </p:nvSpPr>
        <p:spPr/>
        <p:txBody>
          <a:bodyPr/>
          <a:lstStyle>
            <a:lvl1pPr>
              <a:defRPr/>
            </a:lvl1pPr>
          </a:lstStyle>
          <a:p>
            <a:pPr>
              <a:defRPr/>
            </a:pPr>
            <a:r>
              <a:rPr lang="en-US"/>
              <a:t>©1992-2010 by Pearson Education, Inc. All Rights Reserved.</a:t>
            </a:r>
          </a:p>
        </p:txBody>
      </p:sp>
      <p:sp>
        <p:nvSpPr>
          <p:cNvPr id="6" name="Slide Number Placeholder 17">
            <a:extLst>
              <a:ext uri="{FF2B5EF4-FFF2-40B4-BE49-F238E27FC236}">
                <a16:creationId xmlns:a16="http://schemas.microsoft.com/office/drawing/2014/main" id="{B983A56E-63A4-7946-8B7C-CBA13826D1E5}"/>
              </a:ext>
            </a:extLst>
          </p:cNvPr>
          <p:cNvSpPr>
            <a:spLocks noGrp="1"/>
          </p:cNvSpPr>
          <p:nvPr>
            <p:ph type="sldNum" sz="quarter" idx="12"/>
          </p:nvPr>
        </p:nvSpPr>
        <p:spPr/>
        <p:txBody>
          <a:bodyPr/>
          <a:lstStyle>
            <a:lvl1pPr>
              <a:defRPr/>
            </a:lvl1pPr>
          </a:lstStyle>
          <a:p>
            <a:fld id="{C200DD5B-2A29-4F4F-BF06-2F9DB9845A0B}" type="slidenum">
              <a:rPr lang="en-US" altLang="en-US"/>
              <a:pPr/>
              <a:t>‹#›</a:t>
            </a:fld>
            <a:endParaRPr lang="en-US" altLang="en-US"/>
          </a:p>
        </p:txBody>
      </p:sp>
    </p:spTree>
    <p:extLst>
      <p:ext uri="{BB962C8B-B14F-4D97-AF65-F5344CB8AC3E}">
        <p14:creationId xmlns:p14="http://schemas.microsoft.com/office/powerpoint/2010/main" val="127864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9819-5265-1D4B-A88E-705FE04D5CD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9A51790-B109-1449-BA54-44FE043160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24E34F-B044-5C40-BFF0-DFE0309A7C61}"/>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5" name="Footer Placeholder 4">
            <a:extLst>
              <a:ext uri="{FF2B5EF4-FFF2-40B4-BE49-F238E27FC236}">
                <a16:creationId xmlns:a16="http://schemas.microsoft.com/office/drawing/2014/main" id="{85F33A71-EB64-FA41-9D59-BAAE8C4791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A9977-FBA4-0647-A298-8257E42DAF80}"/>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560265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441E-7DE8-6E45-B524-CC57EF0A57C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6F81EEB-2BDD-0B42-BF5B-176275C123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DA9FFA5-C688-7E43-8200-C6314333B66A}"/>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5" name="Footer Placeholder 4">
            <a:extLst>
              <a:ext uri="{FF2B5EF4-FFF2-40B4-BE49-F238E27FC236}">
                <a16:creationId xmlns:a16="http://schemas.microsoft.com/office/drawing/2014/main" id="{2AC11377-A6A8-EC47-8F7E-9C0CAAAE16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1E6F5-3EF1-1D4B-AF87-0EB3BA8E38C0}"/>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202360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B001E-97A9-D54A-8F00-17557781823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058A838-B05F-5545-97FB-A5BE6AEEF08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2213D4AE-077E-7B40-AC88-7E52884182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99EB19-EDB1-0846-A759-ACE9D2132E68}"/>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6" name="Footer Placeholder 5">
            <a:extLst>
              <a:ext uri="{FF2B5EF4-FFF2-40B4-BE49-F238E27FC236}">
                <a16:creationId xmlns:a16="http://schemas.microsoft.com/office/drawing/2014/main" id="{0EB2D311-188E-2948-B9D1-40FC747EAB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E823A6-2C68-4449-A263-8F415B7E98D8}"/>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3974639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C61A4-491C-F545-83B1-CFD1317AB53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774680D-6337-2D4D-9679-25C1E925AF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1E4B6B6-E445-F149-9073-F5F04B7AC81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253E14C-FC66-AD4E-B702-708E4966F3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4DD859E-4DDA-C34E-B01B-09E8EF1A852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247ABB4-D7A9-C546-9D6A-B1FE3CE81E4E}"/>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8" name="Footer Placeholder 7">
            <a:extLst>
              <a:ext uri="{FF2B5EF4-FFF2-40B4-BE49-F238E27FC236}">
                <a16:creationId xmlns:a16="http://schemas.microsoft.com/office/drawing/2014/main" id="{12065ABF-67E4-1B45-A35D-2B203338AE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307846-D109-8240-984C-B9D821D05B19}"/>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39922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6772C-C769-6C4E-9B79-9452961768D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CC50CD-6112-0C4C-B328-F04490C03245}"/>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4" name="Footer Placeholder 3">
            <a:extLst>
              <a:ext uri="{FF2B5EF4-FFF2-40B4-BE49-F238E27FC236}">
                <a16:creationId xmlns:a16="http://schemas.microsoft.com/office/drawing/2014/main" id="{8624C58C-F5AF-F14E-A3F2-27F44A29FC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1ED978-999F-E649-A2A7-BB1BB78184A4}"/>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1245590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4D247F-F5AE-D445-882E-581C19396869}"/>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3" name="Footer Placeholder 2">
            <a:extLst>
              <a:ext uri="{FF2B5EF4-FFF2-40B4-BE49-F238E27FC236}">
                <a16:creationId xmlns:a16="http://schemas.microsoft.com/office/drawing/2014/main" id="{F971D3AB-FE2A-7645-84CA-0FCE376F33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082AF1-3770-CE4A-81BF-B4AF292C1C79}"/>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1369201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DD55-88F6-F147-9C6D-D49A45C0D7F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883B2AB-A5E2-564E-8F8F-D1D32D952B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44C1163-7B84-BE45-9412-BE10A193A3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A9563E8-52E4-FD43-ACA3-E1984A36718C}"/>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6" name="Footer Placeholder 5">
            <a:extLst>
              <a:ext uri="{FF2B5EF4-FFF2-40B4-BE49-F238E27FC236}">
                <a16:creationId xmlns:a16="http://schemas.microsoft.com/office/drawing/2014/main" id="{97BBBE25-50EE-FD4C-9C7C-A76C247A9D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81B498-735E-1B4C-A2B2-35ABEC47FA64}"/>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10553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F057A-A5D8-F344-8C80-70C415E90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FDBA72CA-08B1-8342-895F-B2C1308DF3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A42648-360D-F14D-81F2-C299A6A45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B2B12E-D0C1-414C-81F4-6C465831B45A}"/>
              </a:ext>
            </a:extLst>
          </p:cNvPr>
          <p:cNvSpPr>
            <a:spLocks noGrp="1"/>
          </p:cNvSpPr>
          <p:nvPr>
            <p:ph type="dt" sz="half" idx="10"/>
          </p:nvPr>
        </p:nvSpPr>
        <p:spPr/>
        <p:txBody>
          <a:bodyPr/>
          <a:lstStyle/>
          <a:p>
            <a:fld id="{05C89004-0D74-C646-938F-6A5B38FF388F}" type="datetimeFigureOut">
              <a:rPr lang="en-US" smtClean="0"/>
              <a:t>3/7/22</a:t>
            </a:fld>
            <a:endParaRPr lang="en-US"/>
          </a:p>
        </p:txBody>
      </p:sp>
      <p:sp>
        <p:nvSpPr>
          <p:cNvPr id="6" name="Footer Placeholder 5">
            <a:extLst>
              <a:ext uri="{FF2B5EF4-FFF2-40B4-BE49-F238E27FC236}">
                <a16:creationId xmlns:a16="http://schemas.microsoft.com/office/drawing/2014/main" id="{68C6F4C0-05C3-0445-BD44-A70595E456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78C6D0-1159-0D49-9D26-E9206577EC45}"/>
              </a:ext>
            </a:extLst>
          </p:cNvPr>
          <p:cNvSpPr>
            <a:spLocks noGrp="1"/>
          </p:cNvSpPr>
          <p:nvPr>
            <p:ph type="sldNum" sz="quarter" idx="12"/>
          </p:nvPr>
        </p:nvSpPr>
        <p:spPr/>
        <p:txBody>
          <a:bodyPr/>
          <a:lstStyle/>
          <a:p>
            <a:fld id="{F914496D-0AD1-FD48-9888-AF5BF4E5A885}" type="slidenum">
              <a:rPr lang="en-US" smtClean="0"/>
              <a:t>‹#›</a:t>
            </a:fld>
            <a:endParaRPr lang="en-US"/>
          </a:p>
        </p:txBody>
      </p:sp>
    </p:spTree>
    <p:extLst>
      <p:ext uri="{BB962C8B-B14F-4D97-AF65-F5344CB8AC3E}">
        <p14:creationId xmlns:p14="http://schemas.microsoft.com/office/powerpoint/2010/main" val="59019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EFB21A-F519-174E-973D-868694227C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6A475FF-CD63-3544-B64E-EE834303C5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6EE94B3-02AD-1143-AADB-F6429E81D7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C89004-0D74-C646-938F-6A5B38FF388F}" type="datetimeFigureOut">
              <a:rPr lang="en-US" smtClean="0"/>
              <a:t>3/7/22</a:t>
            </a:fld>
            <a:endParaRPr lang="en-US"/>
          </a:p>
        </p:txBody>
      </p:sp>
      <p:sp>
        <p:nvSpPr>
          <p:cNvPr id="5" name="Footer Placeholder 4">
            <a:extLst>
              <a:ext uri="{FF2B5EF4-FFF2-40B4-BE49-F238E27FC236}">
                <a16:creationId xmlns:a16="http://schemas.microsoft.com/office/drawing/2014/main" id="{5A7E7062-08F4-114B-AE5B-C302AA5313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ADE087-5EF3-2846-85B3-6202C163AB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14496D-0AD1-FD48-9888-AF5BF4E5A885}" type="slidenum">
              <a:rPr lang="en-US" smtClean="0"/>
              <a:t>‹#›</a:t>
            </a:fld>
            <a:endParaRPr lang="en-US"/>
          </a:p>
        </p:txBody>
      </p:sp>
    </p:spTree>
    <p:extLst>
      <p:ext uri="{BB962C8B-B14F-4D97-AF65-F5344CB8AC3E}">
        <p14:creationId xmlns:p14="http://schemas.microsoft.com/office/powerpoint/2010/main" val="39722703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programiz.com/c-programming/c-user-defined-functions" TargetMode="External"/><Relationship Id="rId2" Type="http://schemas.openxmlformats.org/officeDocument/2006/relationships/hyperlink" Target="https://www.programiz.com/c-programming/library-func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4.gif"/><Relationship Id="rId4" Type="http://schemas.openxmlformats.org/officeDocument/2006/relationships/image" Target="../media/image3.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2FC69-5C1C-A746-8814-A1F2E6FFC767}"/>
              </a:ext>
            </a:extLst>
          </p:cNvPr>
          <p:cNvSpPr>
            <a:spLocks noGrp="1"/>
          </p:cNvSpPr>
          <p:nvPr>
            <p:ph type="ctrTitle"/>
          </p:nvPr>
        </p:nvSpPr>
        <p:spPr/>
        <p:txBody>
          <a:bodyPr/>
          <a:lstStyle/>
          <a:p>
            <a:r>
              <a:rPr lang="en-US" b="1" dirty="0">
                <a:solidFill>
                  <a:srgbClr val="FF0000"/>
                </a:solidFill>
              </a:rPr>
              <a:t>Functions in C</a:t>
            </a:r>
          </a:p>
        </p:txBody>
      </p:sp>
      <p:sp>
        <p:nvSpPr>
          <p:cNvPr id="3" name="Subtitle 2">
            <a:extLst>
              <a:ext uri="{FF2B5EF4-FFF2-40B4-BE49-F238E27FC236}">
                <a16:creationId xmlns:a16="http://schemas.microsoft.com/office/drawing/2014/main" id="{B7FDA241-5274-1943-A614-FC04D42762E7}"/>
              </a:ext>
            </a:extLst>
          </p:cNvPr>
          <p:cNvSpPr>
            <a:spLocks noGrp="1"/>
          </p:cNvSpPr>
          <p:nvPr>
            <p:ph type="subTitle" idx="1"/>
          </p:nvPr>
        </p:nvSpPr>
        <p:spPr/>
        <p:txBody>
          <a:bodyPr/>
          <a:lstStyle/>
          <a:p>
            <a:r>
              <a:rPr lang="en-US" dirty="0"/>
              <a:t>Dr Bhanu</a:t>
            </a:r>
          </a:p>
        </p:txBody>
      </p:sp>
    </p:spTree>
    <p:extLst>
      <p:ext uri="{BB962C8B-B14F-4D97-AF65-F5344CB8AC3E}">
        <p14:creationId xmlns:p14="http://schemas.microsoft.com/office/powerpoint/2010/main" val="183601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1" descr="ch05images_Page_17.png">
            <a:extLst>
              <a:ext uri="{FF2B5EF4-FFF2-40B4-BE49-F238E27FC236}">
                <a16:creationId xmlns:a16="http://schemas.microsoft.com/office/drawing/2014/main" id="{DD6D0326-4B09-4643-9127-634BD6E2DD7F}"/>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011936" y="341582"/>
            <a:ext cx="9656064" cy="58623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5" name="Footer Placeholder 2">
            <a:extLst>
              <a:ext uri="{FF2B5EF4-FFF2-40B4-BE49-F238E27FC236}">
                <a16:creationId xmlns:a16="http://schemas.microsoft.com/office/drawing/2014/main" id="{25E446C9-CCDA-4542-A7A0-B4F65A2803B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3709172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1" descr="ch05images_Page_18.png">
            <a:extLst>
              <a:ext uri="{FF2B5EF4-FFF2-40B4-BE49-F238E27FC236}">
                <a16:creationId xmlns:a16="http://schemas.microsoft.com/office/drawing/2014/main" id="{606367B5-ECC8-424F-B5AE-D5040890DC90}"/>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39" name="Footer Placeholder 2">
            <a:extLst>
              <a:ext uri="{FF2B5EF4-FFF2-40B4-BE49-F238E27FC236}">
                <a16:creationId xmlns:a16="http://schemas.microsoft.com/office/drawing/2014/main" id="{20B76D6F-4CA3-664F-948F-E732DB5688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70600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C1648-7681-1041-85D1-5254328274BA}"/>
              </a:ext>
            </a:extLst>
          </p:cNvPr>
          <p:cNvSpPr>
            <a:spLocks noGrp="1"/>
          </p:cNvSpPr>
          <p:nvPr>
            <p:ph type="title"/>
          </p:nvPr>
        </p:nvSpPr>
        <p:spPr/>
        <p:txBody>
          <a:bodyPr/>
          <a:lstStyle/>
          <a:p>
            <a:pPr>
              <a:defRPr/>
            </a:pPr>
            <a:r>
              <a:rPr lang="en-US" dirty="0">
                <a:solidFill>
                  <a:srgbClr val="24B5A1"/>
                </a:solidFill>
                <a:latin typeface="Arial"/>
              </a:rPr>
              <a:t>  </a:t>
            </a:r>
            <a:r>
              <a:rPr lang="en-US" dirty="0">
                <a:solidFill>
                  <a:srgbClr val="3380E6"/>
                </a:solidFill>
                <a:latin typeface="Arial"/>
              </a:rPr>
              <a:t>Function Definitions</a:t>
            </a:r>
          </a:p>
        </p:txBody>
      </p:sp>
      <p:sp>
        <p:nvSpPr>
          <p:cNvPr id="3" name="Text Placeholder 2">
            <a:extLst>
              <a:ext uri="{FF2B5EF4-FFF2-40B4-BE49-F238E27FC236}">
                <a16:creationId xmlns:a16="http://schemas.microsoft.com/office/drawing/2014/main" id="{AAC26DB2-FABC-2246-9ED8-E0A1B67383B3}"/>
              </a:ext>
            </a:extLst>
          </p:cNvPr>
          <p:cNvSpPr>
            <a:spLocks noGrp="1"/>
          </p:cNvSpPr>
          <p:nvPr>
            <p:ph type="body" idx="1"/>
          </p:nvPr>
        </p:nvSpPr>
        <p:spPr/>
        <p:txBody>
          <a:bodyPr>
            <a:normAutofit/>
          </a:bodyPr>
          <a:lstStyle/>
          <a:p>
            <a:r>
              <a:rPr lang="en-US" altLang="en-US" sz="2500">
                <a:solidFill>
                  <a:srgbClr val="000000"/>
                </a:solidFill>
                <a:latin typeface="Times New Roman" panose="02020603050405020304" pitchFamily="18" charset="0"/>
              </a:rPr>
              <a:t>Function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is </a:t>
            </a:r>
            <a:r>
              <a:rPr lang="en-US" altLang="en-US" sz="2500">
                <a:solidFill>
                  <a:srgbClr val="0000FF"/>
                </a:solidFill>
                <a:latin typeface="Times New Roman" panose="02020603050405020304" pitchFamily="18" charset="0"/>
              </a:rPr>
              <a:t>invoked</a:t>
            </a:r>
            <a:r>
              <a:rPr lang="en-US" altLang="en-US" sz="2500">
                <a:solidFill>
                  <a:srgbClr val="000000"/>
                </a:solidFill>
                <a:latin typeface="Times New Roman" panose="02020603050405020304" pitchFamily="18" charset="0"/>
              </a:rPr>
              <a:t> or </a:t>
            </a:r>
            <a:r>
              <a:rPr lang="en-US" altLang="en-US" sz="2500">
                <a:solidFill>
                  <a:srgbClr val="0000FF"/>
                </a:solidFill>
                <a:latin typeface="Times New Roman" panose="02020603050405020304" pitchFamily="18" charset="0"/>
              </a:rPr>
              <a:t>called</a:t>
            </a:r>
            <a:r>
              <a:rPr lang="en-US" altLang="en-US" sz="2500">
                <a:solidFill>
                  <a:srgbClr val="000000"/>
                </a:solidFill>
                <a:latin typeface="Times New Roman" panose="02020603050405020304" pitchFamily="18" charset="0"/>
              </a:rPr>
              <a:t> in </a:t>
            </a:r>
            <a:r>
              <a:rPr lang="en-US" altLang="en-US" sz="2500">
                <a:solidFill>
                  <a:srgbClr val="000000"/>
                </a:solidFill>
                <a:latin typeface="Lucida Console" panose="020B0609040504020204" pitchFamily="49" charset="0"/>
              </a:rPr>
              <a:t>main</a:t>
            </a:r>
            <a:r>
              <a:rPr lang="en-US" altLang="en-US" sz="2500">
                <a:solidFill>
                  <a:srgbClr val="000000"/>
                </a:solidFill>
                <a:latin typeface="Times New Roman" panose="02020603050405020304" pitchFamily="18" charset="0"/>
              </a:rPr>
              <a:t> within the </a:t>
            </a:r>
            <a:r>
              <a:rPr lang="en-US" altLang="en-US" sz="2500">
                <a:solidFill>
                  <a:srgbClr val="000000"/>
                </a:solidFill>
                <a:latin typeface="Lucida Console" panose="020B0609040504020204" pitchFamily="49" charset="0"/>
              </a:rPr>
              <a:t>printf</a:t>
            </a:r>
            <a:r>
              <a:rPr lang="en-US" altLang="en-US" sz="2500">
                <a:solidFill>
                  <a:srgbClr val="000000"/>
                </a:solidFill>
                <a:latin typeface="Times New Roman" panose="02020603050405020304" pitchFamily="18" charset="0"/>
              </a:rPr>
              <a:t> statement (line 14)</a:t>
            </a:r>
          </a:p>
          <a:p>
            <a:pPr lvl="2">
              <a:buFont typeface="Wingdings 2" pitchFamily="2" charset="2"/>
              <a:buNone/>
            </a:pPr>
            <a:r>
              <a:rPr lang="en-US" altLang="en-US" sz="1900">
                <a:solidFill>
                  <a:srgbClr val="000000"/>
                </a:solidFill>
                <a:latin typeface="Lucida Console" panose="020B0609040504020204" pitchFamily="49" charset="0"/>
              </a:rPr>
              <a:t>printf( </a:t>
            </a:r>
            <a:r>
              <a:rPr lang="en-US" altLang="en-US" sz="1900" b="1">
                <a:solidFill>
                  <a:srgbClr val="128AFF"/>
                </a:solidFill>
                <a:latin typeface="Lucida Console" panose="020B0609040504020204" pitchFamily="49" charset="0"/>
              </a:rPr>
              <a:t>"%d  "</a:t>
            </a:r>
            <a:r>
              <a:rPr lang="en-US" altLang="en-US" sz="1900" b="1">
                <a:solidFill>
                  <a:srgbClr val="000000"/>
                </a:solidFill>
                <a:latin typeface="Lucida Console" panose="020B0609040504020204" pitchFamily="49" charset="0"/>
              </a:rPr>
              <a:t>, square( x ) ); </a:t>
            </a:r>
            <a:r>
              <a:rPr lang="en-US" altLang="en-US" sz="1900" b="1">
                <a:solidFill>
                  <a:srgbClr val="00BF00"/>
                </a:solidFill>
                <a:latin typeface="Lucida Console" panose="020B0609040504020204" pitchFamily="49" charset="0"/>
              </a:rPr>
              <a:t>/* function call */</a:t>
            </a:r>
          </a:p>
          <a:p>
            <a:r>
              <a:rPr lang="en-US" altLang="en-US" sz="2500">
                <a:solidFill>
                  <a:srgbClr val="000000"/>
                </a:solidFill>
                <a:latin typeface="Times New Roman" panose="02020603050405020304" pitchFamily="18" charset="0"/>
              </a:rPr>
              <a:t>Function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receives a copy of the value of </a:t>
            </a:r>
            <a:r>
              <a:rPr lang="en-US" altLang="en-US" sz="2500">
                <a:solidFill>
                  <a:srgbClr val="000000"/>
                </a:solidFill>
                <a:latin typeface="Lucida Console" panose="020B0609040504020204" pitchFamily="49" charset="0"/>
              </a:rPr>
              <a:t>x</a:t>
            </a:r>
            <a:r>
              <a:rPr lang="en-US" altLang="en-US" sz="2500">
                <a:solidFill>
                  <a:srgbClr val="000000"/>
                </a:solidFill>
                <a:latin typeface="Times New Roman" panose="02020603050405020304" pitchFamily="18" charset="0"/>
              </a:rPr>
              <a:t> in the</a:t>
            </a:r>
            <a:r>
              <a:rPr lang="en-US" altLang="en-US" sz="2500" i="1">
                <a:solidFill>
                  <a:srgbClr val="000000"/>
                </a:solidFill>
                <a:latin typeface="Times New Roman" panose="02020603050405020304" pitchFamily="18" charset="0"/>
              </a:rPr>
              <a:t> </a:t>
            </a:r>
            <a:r>
              <a:rPr lang="en-US" altLang="en-US" sz="2500">
                <a:solidFill>
                  <a:srgbClr val="000000"/>
                </a:solidFill>
                <a:latin typeface="Times New Roman" panose="02020603050405020304" pitchFamily="18" charset="0"/>
              </a:rPr>
              <a:t>parameter </a:t>
            </a:r>
            <a:r>
              <a:rPr lang="en-US" altLang="en-US" sz="2500">
                <a:solidFill>
                  <a:srgbClr val="000000"/>
                </a:solidFill>
                <a:latin typeface="Lucida Console" panose="020B0609040504020204" pitchFamily="49" charset="0"/>
              </a:rPr>
              <a:t>y</a:t>
            </a:r>
            <a:r>
              <a:rPr lang="en-US" altLang="en-US" sz="2500">
                <a:solidFill>
                  <a:srgbClr val="000000"/>
                </a:solidFill>
                <a:latin typeface="Times New Roman" panose="02020603050405020304" pitchFamily="18" charset="0"/>
              </a:rPr>
              <a:t> (line 22). </a:t>
            </a:r>
          </a:p>
          <a:p>
            <a:r>
              <a:rPr lang="en-US" altLang="en-US" sz="2500">
                <a:solidFill>
                  <a:srgbClr val="000000"/>
                </a:solidFill>
                <a:latin typeface="Times New Roman" panose="02020603050405020304" pitchFamily="18" charset="0"/>
              </a:rPr>
              <a:t>Then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calculates </a:t>
            </a:r>
            <a:r>
              <a:rPr lang="en-US" altLang="en-US" sz="2500">
                <a:solidFill>
                  <a:srgbClr val="000000"/>
                </a:solidFill>
                <a:latin typeface="Lucida Console" panose="020B0609040504020204" pitchFamily="49" charset="0"/>
              </a:rPr>
              <a:t>y</a:t>
            </a:r>
            <a:r>
              <a:rPr lang="en-US" altLang="en-US" sz="2500">
                <a:solidFill>
                  <a:srgbClr val="000000"/>
                </a:solidFill>
                <a:latin typeface="Times New Roman" panose="02020603050405020304" pitchFamily="18" charset="0"/>
              </a:rPr>
              <a:t> </a:t>
            </a:r>
            <a:r>
              <a:rPr lang="en-US" altLang="en-US" sz="2500">
                <a:solidFill>
                  <a:srgbClr val="000000"/>
                </a:solidFill>
                <a:latin typeface="Lucida Console" panose="020B0609040504020204" pitchFamily="49" charset="0"/>
              </a:rPr>
              <a:t>*</a:t>
            </a:r>
            <a:r>
              <a:rPr lang="en-US" altLang="en-US" sz="2500">
                <a:solidFill>
                  <a:srgbClr val="000000"/>
                </a:solidFill>
                <a:latin typeface="Times New Roman" panose="02020603050405020304" pitchFamily="18" charset="0"/>
              </a:rPr>
              <a:t> </a:t>
            </a:r>
            <a:r>
              <a:rPr lang="en-US" altLang="en-US" sz="2500">
                <a:solidFill>
                  <a:srgbClr val="000000"/>
                </a:solidFill>
                <a:latin typeface="Lucida Console" panose="020B0609040504020204" pitchFamily="49" charset="0"/>
              </a:rPr>
              <a:t>y</a:t>
            </a:r>
            <a:r>
              <a:rPr lang="en-US" altLang="en-US" sz="2500">
                <a:solidFill>
                  <a:srgbClr val="000000"/>
                </a:solidFill>
                <a:latin typeface="Times New Roman" panose="02020603050405020304" pitchFamily="18" charset="0"/>
              </a:rPr>
              <a:t> (line 24). </a:t>
            </a:r>
          </a:p>
          <a:p>
            <a:r>
              <a:rPr lang="en-US" altLang="en-US" sz="2500">
                <a:solidFill>
                  <a:srgbClr val="000000"/>
                </a:solidFill>
                <a:latin typeface="Times New Roman" panose="02020603050405020304" pitchFamily="18" charset="0"/>
              </a:rPr>
              <a:t>The result is passed back to function </a:t>
            </a:r>
            <a:r>
              <a:rPr lang="en-US" altLang="en-US" sz="2500">
                <a:solidFill>
                  <a:srgbClr val="000000"/>
                </a:solidFill>
                <a:latin typeface="Lucida Console" panose="020B0609040504020204" pitchFamily="49" charset="0"/>
              </a:rPr>
              <a:t>printf</a:t>
            </a:r>
            <a:r>
              <a:rPr lang="en-US" altLang="en-US" sz="2500">
                <a:solidFill>
                  <a:srgbClr val="000000"/>
                </a:solidFill>
                <a:latin typeface="Times New Roman" panose="02020603050405020304" pitchFamily="18" charset="0"/>
              </a:rPr>
              <a:t> in </a:t>
            </a:r>
            <a:r>
              <a:rPr lang="en-US" altLang="en-US" sz="2500">
                <a:solidFill>
                  <a:srgbClr val="000000"/>
                </a:solidFill>
                <a:latin typeface="Lucida Console" panose="020B0609040504020204" pitchFamily="49" charset="0"/>
              </a:rPr>
              <a:t>main</a:t>
            </a:r>
            <a:r>
              <a:rPr lang="en-US" altLang="en-US" sz="2500">
                <a:solidFill>
                  <a:srgbClr val="000000"/>
                </a:solidFill>
                <a:latin typeface="Times New Roman" panose="02020603050405020304" pitchFamily="18" charset="0"/>
              </a:rPr>
              <a:t> where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was invoked (line 14), and </a:t>
            </a:r>
            <a:r>
              <a:rPr lang="en-US" altLang="en-US" sz="2500">
                <a:solidFill>
                  <a:srgbClr val="000000"/>
                </a:solidFill>
                <a:latin typeface="Lucida Console" panose="020B0609040504020204" pitchFamily="49" charset="0"/>
              </a:rPr>
              <a:t>printf</a:t>
            </a:r>
            <a:r>
              <a:rPr lang="en-US" altLang="en-US" sz="2500">
                <a:solidFill>
                  <a:srgbClr val="000000"/>
                </a:solidFill>
                <a:latin typeface="Times New Roman" panose="02020603050405020304" pitchFamily="18" charset="0"/>
              </a:rPr>
              <a:t> displays the result. </a:t>
            </a:r>
          </a:p>
          <a:p>
            <a:r>
              <a:rPr lang="en-US" altLang="en-US" sz="2500">
                <a:solidFill>
                  <a:srgbClr val="000000"/>
                </a:solidFill>
                <a:latin typeface="Times New Roman" panose="02020603050405020304" pitchFamily="18" charset="0"/>
              </a:rPr>
              <a:t>This process is repeated 10 times using the </a:t>
            </a:r>
            <a:r>
              <a:rPr lang="en-US" altLang="en-US" sz="2500">
                <a:solidFill>
                  <a:srgbClr val="000000"/>
                </a:solidFill>
                <a:latin typeface="Lucida Console" panose="020B0609040504020204" pitchFamily="49" charset="0"/>
              </a:rPr>
              <a:t>for</a:t>
            </a:r>
            <a:r>
              <a:rPr lang="en-US" altLang="en-US" sz="2500">
                <a:solidFill>
                  <a:srgbClr val="000000"/>
                </a:solidFill>
                <a:latin typeface="Times New Roman" panose="02020603050405020304" pitchFamily="18" charset="0"/>
              </a:rPr>
              <a:t> repetition statement. </a:t>
            </a:r>
          </a:p>
        </p:txBody>
      </p:sp>
      <p:sp>
        <p:nvSpPr>
          <p:cNvPr id="40964" name="Footer Placeholder 3">
            <a:extLst>
              <a:ext uri="{FF2B5EF4-FFF2-40B4-BE49-F238E27FC236}">
                <a16:creationId xmlns:a16="http://schemas.microsoft.com/office/drawing/2014/main" id="{F1AC3C91-D7EE-8F4C-9A1E-5F8C77BDD54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81598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66650-4909-D544-98E7-A4B62C4AD307}"/>
              </a:ext>
            </a:extLst>
          </p:cNvPr>
          <p:cNvSpPr>
            <a:spLocks noGrp="1"/>
          </p:cNvSpPr>
          <p:nvPr>
            <p:ph type="title"/>
          </p:nvPr>
        </p:nvSpPr>
        <p:spPr/>
        <p:txBody>
          <a:bodyPr/>
          <a:lstStyle/>
          <a:p>
            <a:pPr>
              <a:defRPr/>
            </a:pPr>
            <a:r>
              <a:rPr lang="en-US" dirty="0">
                <a:solidFill>
                  <a:srgbClr val="24B5A1"/>
                </a:solidFill>
                <a:latin typeface="Arial"/>
              </a:rPr>
              <a:t>  </a:t>
            </a:r>
            <a:r>
              <a:rPr lang="en-US" dirty="0">
                <a:solidFill>
                  <a:srgbClr val="3380E6"/>
                </a:solidFill>
                <a:latin typeface="Arial"/>
              </a:rPr>
              <a:t>Function Definitions</a:t>
            </a:r>
          </a:p>
        </p:txBody>
      </p:sp>
      <p:sp>
        <p:nvSpPr>
          <p:cNvPr id="3" name="Text Placeholder 2">
            <a:extLst>
              <a:ext uri="{FF2B5EF4-FFF2-40B4-BE49-F238E27FC236}">
                <a16:creationId xmlns:a16="http://schemas.microsoft.com/office/drawing/2014/main" id="{A941CF21-A1E1-7C42-A27E-AE4D98E23BAD}"/>
              </a:ext>
            </a:extLst>
          </p:cNvPr>
          <p:cNvSpPr>
            <a:spLocks noGrp="1"/>
          </p:cNvSpPr>
          <p:nvPr>
            <p:ph type="body" idx="1"/>
          </p:nvPr>
        </p:nvSpPr>
        <p:spPr/>
        <p:txBody>
          <a:bodyPr>
            <a:normAutofit lnSpcReduction="10000"/>
          </a:bodyPr>
          <a:lstStyle/>
          <a:p>
            <a:r>
              <a:rPr lang="en-US" altLang="en-US" sz="2500">
                <a:solidFill>
                  <a:srgbClr val="000000"/>
                </a:solidFill>
                <a:latin typeface="Times New Roman" panose="02020603050405020304" pitchFamily="18" charset="0"/>
              </a:rPr>
              <a:t>The definition of function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shows that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expects an integer parameter </a:t>
            </a:r>
            <a:r>
              <a:rPr lang="en-US" altLang="en-US" sz="2500">
                <a:solidFill>
                  <a:srgbClr val="000000"/>
                </a:solidFill>
                <a:latin typeface="Lucida Console" panose="020B0609040504020204" pitchFamily="49" charset="0"/>
              </a:rPr>
              <a:t>y</a:t>
            </a:r>
            <a:r>
              <a:rPr lang="en-US" altLang="en-US" sz="2500">
                <a:solidFill>
                  <a:srgbClr val="000000"/>
                </a:solidFill>
                <a:latin typeface="Times New Roman" panose="02020603050405020304" pitchFamily="18" charset="0"/>
              </a:rPr>
              <a:t>. </a:t>
            </a:r>
          </a:p>
          <a:p>
            <a:r>
              <a:rPr lang="en-US" altLang="en-US" sz="2500">
                <a:solidFill>
                  <a:srgbClr val="000000"/>
                </a:solidFill>
                <a:latin typeface="Times New Roman" panose="02020603050405020304" pitchFamily="18" charset="0"/>
              </a:rPr>
              <a:t>The keyword </a:t>
            </a:r>
            <a:r>
              <a:rPr lang="en-US" altLang="en-US" sz="2500">
                <a:solidFill>
                  <a:srgbClr val="000000"/>
                </a:solidFill>
                <a:latin typeface="Lucida Console" panose="020B0609040504020204" pitchFamily="49" charset="0"/>
              </a:rPr>
              <a:t>int</a:t>
            </a:r>
            <a:r>
              <a:rPr lang="en-US" altLang="en-US" sz="2500">
                <a:solidFill>
                  <a:srgbClr val="000000"/>
                </a:solidFill>
                <a:latin typeface="Times New Roman" panose="02020603050405020304" pitchFamily="18" charset="0"/>
              </a:rPr>
              <a:t> preceding the function name (line 22) indicates that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returns an integer result. </a:t>
            </a:r>
          </a:p>
          <a:p>
            <a:r>
              <a:rPr lang="en-US" altLang="en-US" sz="2500">
                <a:solidFill>
                  <a:srgbClr val="000000"/>
                </a:solidFill>
                <a:latin typeface="Times New Roman" panose="02020603050405020304" pitchFamily="18" charset="0"/>
              </a:rPr>
              <a:t>The </a:t>
            </a:r>
            <a:r>
              <a:rPr lang="en-US" altLang="en-US" sz="2500">
                <a:solidFill>
                  <a:srgbClr val="000000"/>
                </a:solidFill>
                <a:latin typeface="Lucida Console" panose="020B0609040504020204" pitchFamily="49" charset="0"/>
              </a:rPr>
              <a:t>return</a:t>
            </a:r>
            <a:r>
              <a:rPr lang="en-US" altLang="en-US" sz="2500">
                <a:solidFill>
                  <a:srgbClr val="000000"/>
                </a:solidFill>
                <a:latin typeface="Times New Roman" panose="02020603050405020304" pitchFamily="18" charset="0"/>
              </a:rPr>
              <a:t> statement in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passes the result of the calculation back to the calling function. </a:t>
            </a:r>
          </a:p>
          <a:p>
            <a:r>
              <a:rPr lang="en-US" altLang="en-US" sz="2500">
                <a:solidFill>
                  <a:srgbClr val="000000"/>
                </a:solidFill>
                <a:latin typeface="Times New Roman" panose="02020603050405020304" pitchFamily="18" charset="0"/>
              </a:rPr>
              <a:t>Line 5</a:t>
            </a:r>
          </a:p>
          <a:p>
            <a:pPr lvl="2">
              <a:buFont typeface="Wingdings 2" pitchFamily="2" charset="2"/>
              <a:buNone/>
            </a:pPr>
            <a:r>
              <a:rPr lang="en-US" altLang="en-US" sz="1900" b="1">
                <a:solidFill>
                  <a:srgbClr val="0000FF"/>
                </a:solidFill>
                <a:latin typeface="Lucida Console" panose="020B0609040504020204" pitchFamily="49" charset="0"/>
              </a:rPr>
              <a:t>int</a:t>
            </a:r>
            <a:r>
              <a:rPr lang="en-US" altLang="en-US" sz="1900" b="1">
                <a:solidFill>
                  <a:srgbClr val="000000"/>
                </a:solidFill>
                <a:latin typeface="Lucida Console" panose="020B0609040504020204" pitchFamily="49" charset="0"/>
              </a:rPr>
              <a:t> square( </a:t>
            </a:r>
            <a:r>
              <a:rPr lang="en-US" altLang="en-US" sz="1900" b="1">
                <a:solidFill>
                  <a:srgbClr val="0000FF"/>
                </a:solidFill>
                <a:latin typeface="Lucida Console" panose="020B0609040504020204" pitchFamily="49" charset="0"/>
              </a:rPr>
              <a:t>int </a:t>
            </a:r>
            <a:r>
              <a:rPr lang="en-US" altLang="en-US" sz="1900" b="1">
                <a:solidFill>
                  <a:srgbClr val="000000"/>
                </a:solidFill>
                <a:latin typeface="LucidaSansTypewriter" pitchFamily="49" charset="0"/>
              </a:rPr>
              <a:t>y</a:t>
            </a:r>
            <a:r>
              <a:rPr lang="en-US" altLang="en-US" sz="1900" b="1">
                <a:solidFill>
                  <a:srgbClr val="000000"/>
                </a:solidFill>
                <a:latin typeface="Lucida Console" panose="020B0609040504020204" pitchFamily="49" charset="0"/>
              </a:rPr>
              <a:t> ); </a:t>
            </a:r>
            <a:r>
              <a:rPr lang="en-US" altLang="en-US" sz="1900" b="1">
                <a:solidFill>
                  <a:srgbClr val="00BF00"/>
                </a:solidFill>
                <a:latin typeface="Lucida Console" panose="020B0609040504020204" pitchFamily="49" charset="0"/>
              </a:rPr>
              <a:t>/* function prototype */</a:t>
            </a:r>
          </a:p>
          <a:p>
            <a:pPr>
              <a:buFont typeface="Wingdings 3" pitchFamily="2" charset="2"/>
              <a:buNone/>
            </a:pPr>
            <a:r>
              <a:rPr lang="en-US" altLang="en-US" sz="2500">
                <a:solidFill>
                  <a:srgbClr val="000000"/>
                </a:solidFill>
                <a:latin typeface="Times New Roman" panose="02020603050405020304" pitchFamily="18" charset="0"/>
              </a:rPr>
              <a:t>	is a </a:t>
            </a:r>
            <a:r>
              <a:rPr lang="en-US" altLang="en-US" sz="2500">
                <a:solidFill>
                  <a:srgbClr val="0000FF"/>
                </a:solidFill>
                <a:latin typeface="Times New Roman" panose="02020603050405020304" pitchFamily="18" charset="0"/>
              </a:rPr>
              <a:t>function prototype</a:t>
            </a:r>
            <a:r>
              <a:rPr lang="en-US" altLang="en-US" sz="2500">
                <a:solidFill>
                  <a:srgbClr val="000000"/>
                </a:solidFill>
                <a:latin typeface="Times New Roman" panose="02020603050405020304" pitchFamily="18" charset="0"/>
              </a:rPr>
              <a:t>. </a:t>
            </a:r>
          </a:p>
          <a:p>
            <a:r>
              <a:rPr lang="en-US" altLang="en-US" sz="2500">
                <a:solidFill>
                  <a:srgbClr val="000000"/>
                </a:solidFill>
                <a:latin typeface="Times New Roman" panose="02020603050405020304" pitchFamily="18" charset="0"/>
              </a:rPr>
              <a:t>The </a:t>
            </a:r>
            <a:r>
              <a:rPr lang="en-US" altLang="en-US" sz="2500">
                <a:solidFill>
                  <a:srgbClr val="000000"/>
                </a:solidFill>
                <a:latin typeface="Lucida Console" panose="020B0609040504020204" pitchFamily="49" charset="0"/>
              </a:rPr>
              <a:t>int</a:t>
            </a:r>
            <a:r>
              <a:rPr lang="en-US" altLang="en-US" sz="2500">
                <a:solidFill>
                  <a:srgbClr val="000000"/>
                </a:solidFill>
                <a:latin typeface="Times New Roman" panose="02020603050405020304" pitchFamily="18" charset="0"/>
              </a:rPr>
              <a:t> in parentheses informs the compiler that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expects to receive an integer value from the caller. </a:t>
            </a:r>
          </a:p>
        </p:txBody>
      </p:sp>
      <p:sp>
        <p:nvSpPr>
          <p:cNvPr id="41988" name="Footer Placeholder 3">
            <a:extLst>
              <a:ext uri="{FF2B5EF4-FFF2-40B4-BE49-F238E27FC236}">
                <a16:creationId xmlns:a16="http://schemas.microsoft.com/office/drawing/2014/main" id="{F48A4524-0CA6-234D-AC51-4526E811F21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54500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AEE4F-67EA-594B-9C3D-9FBDF4670DB6}"/>
              </a:ext>
            </a:extLst>
          </p:cNvPr>
          <p:cNvSpPr>
            <a:spLocks noGrp="1"/>
          </p:cNvSpPr>
          <p:nvPr>
            <p:ph type="title"/>
          </p:nvPr>
        </p:nvSpPr>
        <p:spPr/>
        <p:txBody>
          <a:bodyPr/>
          <a:lstStyle/>
          <a:p>
            <a:pPr>
              <a:defRPr/>
            </a:pPr>
            <a:r>
              <a:rPr lang="en-US" dirty="0">
                <a:solidFill>
                  <a:srgbClr val="24B5A1"/>
                </a:solidFill>
                <a:latin typeface="Arial"/>
              </a:rPr>
              <a:t>  </a:t>
            </a:r>
            <a:r>
              <a:rPr lang="en-US" dirty="0">
                <a:solidFill>
                  <a:srgbClr val="3380E6"/>
                </a:solidFill>
                <a:latin typeface="Arial"/>
              </a:rPr>
              <a:t>Function Definitions</a:t>
            </a:r>
          </a:p>
        </p:txBody>
      </p:sp>
      <p:sp>
        <p:nvSpPr>
          <p:cNvPr id="3" name="Text Placeholder 2">
            <a:extLst>
              <a:ext uri="{FF2B5EF4-FFF2-40B4-BE49-F238E27FC236}">
                <a16:creationId xmlns:a16="http://schemas.microsoft.com/office/drawing/2014/main" id="{993A71F4-3B0D-7F4C-A211-53D48D201845}"/>
              </a:ext>
            </a:extLst>
          </p:cNvPr>
          <p:cNvSpPr>
            <a:spLocks noGrp="1"/>
          </p:cNvSpPr>
          <p:nvPr>
            <p:ph type="body" idx="1"/>
          </p:nvPr>
        </p:nvSpPr>
        <p:spPr/>
        <p:txBody>
          <a:bodyPr>
            <a:normAutofit/>
          </a:bodyPr>
          <a:lstStyle/>
          <a:p>
            <a:pPr>
              <a:lnSpc>
                <a:spcPct val="90000"/>
              </a:lnSpc>
            </a:pPr>
            <a:r>
              <a:rPr lang="en-US" altLang="en-US" sz="2500">
                <a:solidFill>
                  <a:srgbClr val="000000"/>
                </a:solidFill>
                <a:latin typeface="Times New Roman" panose="02020603050405020304" pitchFamily="18" charset="0"/>
              </a:rPr>
              <a:t>The </a:t>
            </a:r>
            <a:r>
              <a:rPr lang="en-US" altLang="en-US" sz="2500">
                <a:solidFill>
                  <a:srgbClr val="000000"/>
                </a:solidFill>
                <a:latin typeface="Lucida Console" panose="020B0609040504020204" pitchFamily="49" charset="0"/>
              </a:rPr>
              <a:t>int</a:t>
            </a:r>
            <a:r>
              <a:rPr lang="en-US" altLang="en-US" sz="2500">
                <a:solidFill>
                  <a:srgbClr val="000000"/>
                </a:solidFill>
                <a:latin typeface="Times New Roman" panose="02020603050405020304" pitchFamily="18" charset="0"/>
              </a:rPr>
              <a:t> to the left of the function name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informs the compiler that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returns an integer result to the caller. </a:t>
            </a:r>
          </a:p>
          <a:p>
            <a:pPr>
              <a:lnSpc>
                <a:spcPct val="90000"/>
              </a:lnSpc>
            </a:pPr>
            <a:r>
              <a:rPr lang="en-US" altLang="en-US" sz="2500">
                <a:solidFill>
                  <a:srgbClr val="000000"/>
                </a:solidFill>
                <a:latin typeface="Times New Roman" panose="02020603050405020304" pitchFamily="18" charset="0"/>
              </a:rPr>
              <a:t>The compiler refers to the function prototype to check that calls to </a:t>
            </a:r>
            <a:r>
              <a:rPr lang="en-US" altLang="en-US" sz="2500">
                <a:solidFill>
                  <a:srgbClr val="000000"/>
                </a:solidFill>
                <a:latin typeface="Lucida Console" panose="020B0609040504020204" pitchFamily="49" charset="0"/>
              </a:rPr>
              <a:t>square</a:t>
            </a:r>
            <a:r>
              <a:rPr lang="en-US" altLang="en-US" sz="2500">
                <a:solidFill>
                  <a:srgbClr val="000000"/>
                </a:solidFill>
                <a:latin typeface="Times New Roman" panose="02020603050405020304" pitchFamily="18" charset="0"/>
              </a:rPr>
              <a:t> (line 14) contain the correct return type, the correct number of arguments, the correct argument types, and that the arguments are in the correct order. </a:t>
            </a:r>
          </a:p>
          <a:p>
            <a:pPr>
              <a:lnSpc>
                <a:spcPct val="90000"/>
              </a:lnSpc>
            </a:pPr>
            <a:r>
              <a:rPr lang="en-US" altLang="en-US" sz="2500">
                <a:solidFill>
                  <a:srgbClr val="000000"/>
                </a:solidFill>
                <a:latin typeface="Times New Roman" panose="02020603050405020304" pitchFamily="18" charset="0"/>
              </a:rPr>
              <a:t>The format of a function definition is</a:t>
            </a:r>
          </a:p>
          <a:p>
            <a:pPr lvl="2">
              <a:lnSpc>
                <a:spcPct val="90000"/>
              </a:lnSpc>
              <a:buFont typeface="Wingdings 2" pitchFamily="2" charset="2"/>
              <a:buNone/>
            </a:pPr>
            <a:r>
              <a:rPr lang="en-US" altLang="en-US" sz="1900">
                <a:solidFill>
                  <a:srgbClr val="000000"/>
                </a:solidFill>
                <a:latin typeface="AGaramond" pitchFamily="50" charset="0"/>
              </a:rPr>
              <a:t>	</a:t>
            </a:r>
            <a:r>
              <a:rPr lang="en-US" altLang="en-US" sz="1900" i="1">
                <a:solidFill>
                  <a:srgbClr val="000000"/>
                </a:solidFill>
                <a:latin typeface="AGaramond" pitchFamily="50" charset="0"/>
              </a:rPr>
              <a:t>return-value-type function-name</a:t>
            </a:r>
            <a:r>
              <a:rPr lang="en-US" altLang="en-US" sz="1900">
                <a:solidFill>
                  <a:srgbClr val="000000"/>
                </a:solidFill>
                <a:latin typeface="Lucida Console" panose="020B0609040504020204" pitchFamily="49" charset="0"/>
              </a:rPr>
              <a:t>( </a:t>
            </a:r>
            <a:r>
              <a:rPr lang="en-US" altLang="en-US" sz="1900" i="1">
                <a:solidFill>
                  <a:srgbClr val="000000"/>
                </a:solidFill>
                <a:latin typeface="AGaramond" pitchFamily="50" charset="0"/>
              </a:rPr>
              <a:t>parameter-list</a:t>
            </a:r>
            <a:r>
              <a:rPr lang="en-US" altLang="en-US" sz="1900">
                <a:solidFill>
                  <a:srgbClr val="000000"/>
                </a:solidFill>
                <a:latin typeface="Lucida Console" panose="020B0609040504020204" pitchFamily="49" charset="0"/>
              </a:rPr>
              <a:t> )</a:t>
            </a:r>
            <a:br>
              <a:rPr lang="en-US" altLang="en-US" sz="1900">
                <a:solidFill>
                  <a:srgbClr val="000000"/>
                </a:solidFill>
                <a:latin typeface="Lucida Console" panose="020B0609040504020204" pitchFamily="49" charset="0"/>
              </a:rPr>
            </a:br>
            <a:r>
              <a:rPr lang="en-US" altLang="en-US" sz="1900">
                <a:solidFill>
                  <a:srgbClr val="000000"/>
                </a:solidFill>
                <a:latin typeface="Lucida Console" panose="020B0609040504020204" pitchFamily="49" charset="0"/>
              </a:rPr>
              <a:t>{</a:t>
            </a:r>
            <a:br>
              <a:rPr lang="en-US" altLang="en-US" sz="1900">
                <a:solidFill>
                  <a:srgbClr val="000000"/>
                </a:solidFill>
                <a:latin typeface="Lucida Console" panose="020B0609040504020204" pitchFamily="49" charset="0"/>
              </a:rPr>
            </a:br>
            <a:r>
              <a:rPr lang="en-US" altLang="en-US" sz="1900">
                <a:solidFill>
                  <a:srgbClr val="000000"/>
                </a:solidFill>
                <a:latin typeface="Lucida Console" panose="020B0609040504020204" pitchFamily="49" charset="0"/>
              </a:rPr>
              <a:t>   </a:t>
            </a:r>
            <a:r>
              <a:rPr lang="en-US" altLang="en-US" sz="1900" i="1">
                <a:solidFill>
                  <a:srgbClr val="000000"/>
                </a:solidFill>
                <a:latin typeface="AGaramond" pitchFamily="50" charset="0"/>
              </a:rPr>
              <a:t>definitions</a:t>
            </a:r>
            <a:br>
              <a:rPr lang="en-US" altLang="en-US" sz="1900" i="1">
                <a:solidFill>
                  <a:srgbClr val="000000"/>
                </a:solidFill>
                <a:latin typeface="AGaramond" pitchFamily="50" charset="0"/>
              </a:rPr>
            </a:br>
            <a:r>
              <a:rPr lang="en-US" altLang="en-US" sz="1900" i="1">
                <a:solidFill>
                  <a:srgbClr val="000000"/>
                </a:solidFill>
                <a:latin typeface="Lucida Console" panose="020B0609040504020204" pitchFamily="49" charset="0"/>
              </a:rPr>
              <a:t>   </a:t>
            </a:r>
            <a:r>
              <a:rPr lang="en-US" altLang="en-US" sz="1900" i="1">
                <a:solidFill>
                  <a:srgbClr val="000000"/>
                </a:solidFill>
                <a:latin typeface="AGaramond" pitchFamily="50" charset="0"/>
              </a:rPr>
              <a:t>statements</a:t>
            </a:r>
            <a:br>
              <a:rPr lang="en-US" altLang="en-US" sz="1900" i="1">
                <a:solidFill>
                  <a:srgbClr val="000000"/>
                </a:solidFill>
                <a:latin typeface="AGaramond" pitchFamily="50" charset="0"/>
              </a:rPr>
            </a:br>
            <a:r>
              <a:rPr lang="en-US" altLang="en-US" sz="1900">
                <a:solidFill>
                  <a:srgbClr val="000000"/>
                </a:solidFill>
                <a:latin typeface="Lucida Console" panose="020B0609040504020204" pitchFamily="49" charset="0"/>
              </a:rPr>
              <a:t>}</a:t>
            </a:r>
          </a:p>
        </p:txBody>
      </p:sp>
      <p:sp>
        <p:nvSpPr>
          <p:cNvPr id="43012" name="Footer Placeholder 3">
            <a:extLst>
              <a:ext uri="{FF2B5EF4-FFF2-40B4-BE49-F238E27FC236}">
                <a16:creationId xmlns:a16="http://schemas.microsoft.com/office/drawing/2014/main" id="{49858373-B837-BC4D-A3BA-BC01E42D35EC}"/>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1238583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4FEA-9B2F-D14A-9C0C-B1C978097198}"/>
              </a:ext>
            </a:extLst>
          </p:cNvPr>
          <p:cNvSpPr>
            <a:spLocks noGrp="1"/>
          </p:cNvSpPr>
          <p:nvPr>
            <p:ph type="title"/>
          </p:nvPr>
        </p:nvSpPr>
        <p:spPr/>
        <p:txBody>
          <a:bodyPr/>
          <a:lstStyle/>
          <a:p>
            <a:pPr>
              <a:defRPr/>
            </a:pPr>
            <a:r>
              <a:rPr lang="en-US" dirty="0">
                <a:solidFill>
                  <a:srgbClr val="24B5A1"/>
                </a:solidFill>
                <a:latin typeface="Arial"/>
              </a:rPr>
              <a:t>  </a:t>
            </a:r>
            <a:r>
              <a:rPr lang="en-US" dirty="0">
                <a:solidFill>
                  <a:srgbClr val="3380E6"/>
                </a:solidFill>
                <a:latin typeface="Arial"/>
              </a:rPr>
              <a:t>Function Definitions</a:t>
            </a:r>
          </a:p>
        </p:txBody>
      </p:sp>
      <p:sp>
        <p:nvSpPr>
          <p:cNvPr id="44035" name="Text Placeholder 2">
            <a:extLst>
              <a:ext uri="{FF2B5EF4-FFF2-40B4-BE49-F238E27FC236}">
                <a16:creationId xmlns:a16="http://schemas.microsoft.com/office/drawing/2014/main" id="{F5E77864-A1CF-3447-8587-BEE5C9EB9E77}"/>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The </a:t>
            </a:r>
            <a:r>
              <a:rPr lang="en-US" altLang="en-US" i="1" dirty="0">
                <a:solidFill>
                  <a:srgbClr val="000000"/>
                </a:solidFill>
                <a:latin typeface="Times New Roman" panose="02020603050405020304" pitchFamily="18" charset="0"/>
              </a:rPr>
              <a:t>function-name </a:t>
            </a:r>
            <a:r>
              <a:rPr lang="en-US" altLang="en-US" dirty="0">
                <a:solidFill>
                  <a:srgbClr val="000000"/>
                </a:solidFill>
                <a:latin typeface="Times New Roman" panose="02020603050405020304" pitchFamily="18" charset="0"/>
              </a:rPr>
              <a:t>is any valid identifier</a:t>
            </a:r>
            <a:r>
              <a:rPr lang="en-US" altLang="en-US" i="1" dirty="0">
                <a:solidFill>
                  <a:srgbClr val="000000"/>
                </a:solidFill>
                <a:latin typeface="Times New Roman" panose="02020603050405020304" pitchFamily="18" charset="0"/>
              </a:rPr>
              <a:t>. </a:t>
            </a:r>
          </a:p>
          <a:p>
            <a:r>
              <a:rPr lang="en-US" altLang="en-US" dirty="0">
                <a:solidFill>
                  <a:srgbClr val="000000"/>
                </a:solidFill>
                <a:latin typeface="Times New Roman" panose="02020603050405020304" pitchFamily="18" charset="0"/>
              </a:rPr>
              <a:t>The </a:t>
            </a:r>
            <a:r>
              <a:rPr lang="en-US" altLang="en-US" i="1" dirty="0">
                <a:solidFill>
                  <a:srgbClr val="0000FF"/>
                </a:solidFill>
                <a:latin typeface="Times New Roman" panose="02020603050405020304" pitchFamily="18" charset="0"/>
              </a:rPr>
              <a:t>return-value-type</a:t>
            </a:r>
            <a:r>
              <a:rPr lang="en-US" altLang="en-US" dirty="0">
                <a:solidFill>
                  <a:srgbClr val="000000"/>
                </a:solidFill>
                <a:latin typeface="Times New Roman" panose="02020603050405020304" pitchFamily="18" charset="0"/>
              </a:rPr>
              <a:t> is the data type of the result returned to the caller. </a:t>
            </a:r>
          </a:p>
          <a:p>
            <a:r>
              <a:rPr lang="en-US" altLang="en-US" dirty="0">
                <a:solidFill>
                  <a:srgbClr val="000000"/>
                </a:solidFill>
                <a:latin typeface="Times New Roman" panose="02020603050405020304" pitchFamily="18" charset="0"/>
              </a:rPr>
              <a:t>The</a:t>
            </a:r>
            <a:r>
              <a:rPr lang="en-US" altLang="en-US" i="1" dirty="0">
                <a:solidFill>
                  <a:srgbClr val="000000"/>
                </a:solidFill>
                <a:latin typeface="Times New Roman" panose="02020603050405020304" pitchFamily="18" charset="0"/>
              </a:rPr>
              <a:t> return-value-type </a:t>
            </a:r>
            <a:r>
              <a:rPr lang="en-US" altLang="en-US" dirty="0">
                <a:solidFill>
                  <a:srgbClr val="000000"/>
                </a:solidFill>
                <a:latin typeface="Lucida Console" panose="020B0609040504020204" pitchFamily="49" charset="0"/>
              </a:rPr>
              <a:t>void</a:t>
            </a:r>
            <a:r>
              <a:rPr lang="en-US" altLang="en-US" dirty="0">
                <a:solidFill>
                  <a:srgbClr val="000000"/>
                </a:solidFill>
                <a:latin typeface="Times New Roman" panose="02020603050405020304" pitchFamily="18" charset="0"/>
              </a:rPr>
              <a:t> indicates that a function does not return a value. </a:t>
            </a:r>
          </a:p>
          <a:p>
            <a:r>
              <a:rPr lang="en-US" altLang="en-US" dirty="0">
                <a:solidFill>
                  <a:srgbClr val="000000"/>
                </a:solidFill>
                <a:latin typeface="Times New Roman" panose="02020603050405020304" pitchFamily="18" charset="0"/>
              </a:rPr>
              <a:t>Together, the </a:t>
            </a:r>
            <a:r>
              <a:rPr lang="en-US" altLang="en-US" i="1" dirty="0">
                <a:solidFill>
                  <a:srgbClr val="000000"/>
                </a:solidFill>
                <a:latin typeface="Times New Roman" panose="02020603050405020304" pitchFamily="18" charset="0"/>
              </a:rPr>
              <a:t>return-value-type, function-name </a:t>
            </a:r>
            <a:r>
              <a:rPr lang="en-US" altLang="en-US" dirty="0">
                <a:solidFill>
                  <a:srgbClr val="000000"/>
                </a:solidFill>
                <a:latin typeface="Times New Roman" panose="02020603050405020304" pitchFamily="18" charset="0"/>
              </a:rPr>
              <a:t>and</a:t>
            </a:r>
            <a:r>
              <a:rPr lang="en-US" altLang="en-US" i="1" dirty="0">
                <a:solidFill>
                  <a:srgbClr val="000000"/>
                </a:solidFill>
                <a:latin typeface="Times New Roman" panose="02020603050405020304" pitchFamily="18" charset="0"/>
              </a:rPr>
              <a:t> parameter-list </a:t>
            </a:r>
            <a:r>
              <a:rPr lang="en-US" altLang="en-US" dirty="0">
                <a:solidFill>
                  <a:srgbClr val="000000"/>
                </a:solidFill>
                <a:latin typeface="Times New Roman" panose="02020603050405020304" pitchFamily="18" charset="0"/>
              </a:rPr>
              <a:t>are sometimes referred to as the </a:t>
            </a:r>
            <a:r>
              <a:rPr lang="en-US" altLang="en-US" dirty="0">
                <a:solidFill>
                  <a:srgbClr val="000000"/>
                </a:solidFill>
                <a:highlight>
                  <a:srgbClr val="FFFF00"/>
                </a:highlight>
                <a:latin typeface="Times New Roman" panose="02020603050405020304" pitchFamily="18" charset="0"/>
              </a:rPr>
              <a:t>function</a:t>
            </a:r>
            <a:r>
              <a:rPr lang="en-US" altLang="en-US" dirty="0">
                <a:solidFill>
                  <a:srgbClr val="0000FF"/>
                </a:solidFill>
                <a:highlight>
                  <a:srgbClr val="FFFF00"/>
                </a:highlight>
                <a:latin typeface="Times New Roman" panose="02020603050405020304" pitchFamily="18" charset="0"/>
              </a:rPr>
              <a:t> header</a:t>
            </a:r>
            <a:r>
              <a:rPr lang="en-US" altLang="en-US" dirty="0">
                <a:solidFill>
                  <a:srgbClr val="000000"/>
                </a:solidFill>
                <a:highlight>
                  <a:srgbClr val="FFFF00"/>
                </a:highlight>
                <a:latin typeface="Times New Roman" panose="02020603050405020304" pitchFamily="18" charset="0"/>
              </a:rPr>
              <a:t>. </a:t>
            </a:r>
          </a:p>
        </p:txBody>
      </p:sp>
      <p:sp>
        <p:nvSpPr>
          <p:cNvPr id="44036" name="Footer Placeholder 3">
            <a:extLst>
              <a:ext uri="{FF2B5EF4-FFF2-40B4-BE49-F238E27FC236}">
                <a16:creationId xmlns:a16="http://schemas.microsoft.com/office/drawing/2014/main" id="{0CE3635B-E254-6B46-A668-A4535212A8A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419717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descr="ch05images_Page_30.png">
            <a:extLst>
              <a:ext uri="{FF2B5EF4-FFF2-40B4-BE49-F238E27FC236}">
                <a16:creationId xmlns:a16="http://schemas.microsoft.com/office/drawing/2014/main" id="{92419164-72CE-9F4F-9C32-9C9DA314747A}"/>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Footer Placeholder 2">
            <a:extLst>
              <a:ext uri="{FF2B5EF4-FFF2-40B4-BE49-F238E27FC236}">
                <a16:creationId xmlns:a16="http://schemas.microsoft.com/office/drawing/2014/main" id="{B63B0662-1E1A-E24E-8CDA-164CA3A2995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229099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9" name="Rectangle 18">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Rectangle 20">
            <a:extLst>
              <a:ext uri="{FF2B5EF4-FFF2-40B4-BE49-F238E27FC236}">
                <a16:creationId xmlns:a16="http://schemas.microsoft.com/office/drawing/2014/main" id="{00AB11A4-AE8D-4BBE-80F5-DFA592993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69989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B877D42-6283-C446-8F23-359D4166624E}"/>
              </a:ext>
            </a:extLst>
          </p:cNvPr>
          <p:cNvSpPr txBox="1">
            <a:spLocks/>
          </p:cNvSpPr>
          <p:nvPr/>
        </p:nvSpPr>
        <p:spPr>
          <a:xfrm>
            <a:off x="422898" y="519764"/>
            <a:ext cx="5068315" cy="208868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pPr>
            <a:r>
              <a:rPr lang="en-US" sz="4800" b="1" kern="1200">
                <a:solidFill>
                  <a:schemeClr val="tx1"/>
                </a:solidFill>
                <a:latin typeface="+mj-lt"/>
                <a:ea typeface="+mj-ea"/>
                <a:cs typeface="+mj-cs"/>
              </a:rPr>
              <a:t>Why to use Functions?</a:t>
            </a:r>
          </a:p>
        </p:txBody>
      </p:sp>
      <p:sp>
        <p:nvSpPr>
          <p:cNvPr id="2" name="Rectangle 1">
            <a:extLst>
              <a:ext uri="{FF2B5EF4-FFF2-40B4-BE49-F238E27FC236}">
                <a16:creationId xmlns:a16="http://schemas.microsoft.com/office/drawing/2014/main" id="{090DFAC1-BBE3-284C-820D-57F5076E71D4}"/>
              </a:ext>
            </a:extLst>
          </p:cNvPr>
          <p:cNvSpPr/>
          <p:nvPr/>
        </p:nvSpPr>
        <p:spPr>
          <a:xfrm>
            <a:off x="4514857" y="1864691"/>
            <a:ext cx="6686264" cy="1856600"/>
          </a:xfrm>
          <a:prstGeom prst="rect">
            <a:avLst/>
          </a:prstGeom>
        </p:spPr>
        <p:txBody>
          <a:bodyPr vert="horz" lIns="91440" tIns="45720" rIns="91440" bIns="45720" rtlCol="0" anchor="b">
            <a:normAutofit lnSpcReduction="10000"/>
          </a:bodyPr>
          <a:lstStyle/>
          <a:p>
            <a:pPr>
              <a:lnSpc>
                <a:spcPct val="90000"/>
              </a:lnSpc>
              <a:spcAft>
                <a:spcPts val="600"/>
              </a:spcAft>
            </a:pPr>
            <a:r>
              <a:rPr lang="en-US" sz="1600" dirty="0"/>
              <a:t>Why is it useful for C programmers to divide their programs into functions? Why not write every program as one big ``chunk'' of statements?</a:t>
            </a:r>
          </a:p>
          <a:p>
            <a:pPr marL="285750" indent="-228600">
              <a:lnSpc>
                <a:spcPct val="90000"/>
              </a:lnSpc>
              <a:buFont typeface="Arial" panose="020B0604020202020204" pitchFamily="34" charset="0"/>
              <a:buChar char="•"/>
            </a:pPr>
            <a:r>
              <a:rPr lang="en-US" sz="1600" b="1" dirty="0"/>
              <a:t>Allows divide and conquer strategy</a:t>
            </a:r>
            <a:r>
              <a:rPr lang="en-US" sz="1600" dirty="0"/>
              <a:t> : When developing moderately sized program it’s difficult, not impossible, to write entire program under single large main() in C program. These programs are difficult to test and debug. Therefore the task to be performed is normally divided into several independent sub tasks thereby reducing overall complexity. We can further divide sub tasks into smaller sub tasks reducing complexity further.</a:t>
            </a:r>
          </a:p>
        </p:txBody>
      </p:sp>
      <p:pic>
        <p:nvPicPr>
          <p:cNvPr id="7" name="Picture 9">
            <a:extLst>
              <a:ext uri="{FF2B5EF4-FFF2-40B4-BE49-F238E27FC236}">
                <a16:creationId xmlns:a16="http://schemas.microsoft.com/office/drawing/2014/main" id="{73BE34E5-D87C-7842-A353-11A34BD24DA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799" y="4171323"/>
            <a:ext cx="6279789" cy="185661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Rectangle 22">
            <a:extLst>
              <a:ext uri="{FF2B5EF4-FFF2-40B4-BE49-F238E27FC236}">
                <a16:creationId xmlns:a16="http://schemas.microsoft.com/office/drawing/2014/main" id="{79712DE8-94E0-4F45-81D9-37AF7A32F4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365985" y="2916439"/>
            <a:ext cx="826014" cy="3201545"/>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cxnSp>
        <p:nvCxnSpPr>
          <p:cNvPr id="25" name="Straight Connector 24">
            <a:extLst>
              <a:ext uri="{FF2B5EF4-FFF2-40B4-BE49-F238E27FC236}">
                <a16:creationId xmlns:a16="http://schemas.microsoft.com/office/drawing/2014/main" id="{BA0504EE-683F-4FE2-A169-83C71FAA35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A61CFF-0E76-478B-B02B-73692D891E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774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DFAC1-BBE3-284C-820D-57F5076E71D4}"/>
              </a:ext>
            </a:extLst>
          </p:cNvPr>
          <p:cNvSpPr/>
          <p:nvPr/>
        </p:nvSpPr>
        <p:spPr>
          <a:xfrm>
            <a:off x="999744" y="1097280"/>
            <a:ext cx="9436608" cy="4803648"/>
          </a:xfrm>
          <a:prstGeom prst="rect">
            <a:avLst/>
          </a:prstGeom>
        </p:spPr>
        <p:txBody>
          <a:bodyPr vert="horz" lIns="91440" tIns="45720" rIns="91440" bIns="45720" rtlCol="0" anchor="ctr">
            <a:normAutofit/>
          </a:bodyPr>
          <a:lstStyle/>
          <a:p>
            <a:r>
              <a:rPr lang="en-IN" sz="2400" b="1" dirty="0"/>
              <a:t>Avoid Duplication : </a:t>
            </a:r>
            <a:r>
              <a:rPr lang="en-IN" sz="2400" dirty="0"/>
              <a:t>Function avoids efforts for duplication of same code. If we want to use same code more than once in program then we can create function for such code. This will reduce the size of source program as well as executable file. This will also reduce the time to test and debug the code.</a:t>
            </a:r>
          </a:p>
          <a:p>
            <a:endParaRPr lang="en-IN" sz="2400" b="1" dirty="0"/>
          </a:p>
          <a:p>
            <a:r>
              <a:rPr lang="en-IN" sz="2400" b="1" dirty="0"/>
              <a:t>Hide the implementation details </a:t>
            </a:r>
            <a:r>
              <a:rPr lang="en-IN" sz="2400" dirty="0"/>
              <a:t>: Functions enable us to hide the implementation details. For example, we use sqrt(), log(), sin() etc. without knowing their implementation. Although we need to know the implementation details of user defined functions, once this function is tested then we can use it without going into implementation details. By hiding the implementation ,the readability of program is improved.</a:t>
            </a:r>
          </a:p>
          <a:p>
            <a:pPr>
              <a:lnSpc>
                <a:spcPct val="90000"/>
              </a:lnSpc>
              <a:spcAft>
                <a:spcPts val="600"/>
              </a:spcAft>
            </a:pPr>
            <a:endParaRPr lang="en-US" sz="2000" dirty="0">
              <a:solidFill>
                <a:srgbClr val="000000"/>
              </a:solidFill>
            </a:endParaRPr>
          </a:p>
        </p:txBody>
      </p:sp>
      <p:sp>
        <p:nvSpPr>
          <p:cNvPr id="4" name="Title 1">
            <a:extLst>
              <a:ext uri="{FF2B5EF4-FFF2-40B4-BE49-F238E27FC236}">
                <a16:creationId xmlns:a16="http://schemas.microsoft.com/office/drawing/2014/main" id="{46C9906D-EAC4-A94A-80FE-547FC15C8AE4}"/>
              </a:ext>
            </a:extLst>
          </p:cNvPr>
          <p:cNvSpPr txBox="1">
            <a:spLocks/>
          </p:cNvSpPr>
          <p:nvPr/>
        </p:nvSpPr>
        <p:spPr>
          <a:xfrm>
            <a:off x="838200" y="365125"/>
            <a:ext cx="10515600" cy="671195"/>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Why to use Functions?</a:t>
            </a:r>
          </a:p>
        </p:txBody>
      </p:sp>
    </p:spTree>
    <p:extLst>
      <p:ext uri="{BB962C8B-B14F-4D97-AF65-F5344CB8AC3E}">
        <p14:creationId xmlns:p14="http://schemas.microsoft.com/office/powerpoint/2010/main" val="22740802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90DFAC1-BBE3-284C-820D-57F5076E71D4}"/>
              </a:ext>
            </a:extLst>
          </p:cNvPr>
          <p:cNvSpPr/>
          <p:nvPr/>
        </p:nvSpPr>
        <p:spPr>
          <a:xfrm>
            <a:off x="999744" y="1097280"/>
            <a:ext cx="9436608" cy="4803648"/>
          </a:xfrm>
          <a:prstGeom prst="rect">
            <a:avLst/>
          </a:prstGeom>
        </p:spPr>
        <p:txBody>
          <a:bodyPr vert="horz" lIns="91440" tIns="45720" rIns="91440" bIns="45720" rtlCol="0" anchor="ctr">
            <a:normAutofit/>
          </a:bodyPr>
          <a:lstStyle/>
          <a:p>
            <a:pPr marL="457200" indent="-457200">
              <a:buFont typeface="Arial" panose="020B0604020202020204" pitchFamily="34" charset="0"/>
              <a:buChar char="•"/>
            </a:pPr>
            <a:r>
              <a:rPr lang="en-IN" sz="2800" dirty="0"/>
              <a:t>The divide and conquer approach allows the parts of program to be tested and debugged independently and possibly concurrently by the programming team. This will reduce overall development time for project.</a:t>
            </a:r>
          </a:p>
          <a:p>
            <a:endParaRPr lang="en-IN" sz="2800" dirty="0"/>
          </a:p>
          <a:p>
            <a:pPr marL="457200" indent="-457200">
              <a:buFont typeface="Arial" panose="020B0604020202020204" pitchFamily="34" charset="0"/>
              <a:buChar char="•"/>
            </a:pPr>
            <a:r>
              <a:rPr lang="en-IN" sz="2800" dirty="0"/>
              <a:t>The function developed for one program can be reused by another with small or no modification. This further leads to reduction in development time and cost of program.</a:t>
            </a:r>
          </a:p>
          <a:p>
            <a:pPr>
              <a:lnSpc>
                <a:spcPct val="90000"/>
              </a:lnSpc>
              <a:spcAft>
                <a:spcPts val="600"/>
              </a:spcAft>
            </a:pPr>
            <a:endParaRPr lang="en-US" sz="2000" dirty="0">
              <a:solidFill>
                <a:srgbClr val="000000"/>
              </a:solidFill>
            </a:endParaRPr>
          </a:p>
        </p:txBody>
      </p:sp>
      <p:sp>
        <p:nvSpPr>
          <p:cNvPr id="4" name="Title 1">
            <a:extLst>
              <a:ext uri="{FF2B5EF4-FFF2-40B4-BE49-F238E27FC236}">
                <a16:creationId xmlns:a16="http://schemas.microsoft.com/office/drawing/2014/main" id="{46C9906D-EAC4-A94A-80FE-547FC15C8AE4}"/>
              </a:ext>
            </a:extLst>
          </p:cNvPr>
          <p:cNvSpPr txBox="1">
            <a:spLocks/>
          </p:cNvSpPr>
          <p:nvPr/>
        </p:nvSpPr>
        <p:spPr>
          <a:xfrm>
            <a:off x="838200" y="365125"/>
            <a:ext cx="10515600" cy="671195"/>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Why to use Functions?</a:t>
            </a:r>
          </a:p>
        </p:txBody>
      </p:sp>
    </p:spTree>
    <p:extLst>
      <p:ext uri="{BB962C8B-B14F-4D97-AF65-F5344CB8AC3E}">
        <p14:creationId xmlns:p14="http://schemas.microsoft.com/office/powerpoint/2010/main" val="1134945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BB4C-2CF6-744A-94C6-43A9107A04D2}"/>
              </a:ext>
            </a:extLst>
          </p:cNvPr>
          <p:cNvSpPr>
            <a:spLocks noGrp="1"/>
          </p:cNvSpPr>
          <p:nvPr>
            <p:ph type="title"/>
          </p:nvPr>
        </p:nvSpPr>
        <p:spPr>
          <a:xfrm>
            <a:off x="838200" y="365125"/>
            <a:ext cx="10515600" cy="671195"/>
          </a:xfrm>
        </p:spPr>
        <p:txBody>
          <a:bodyPr>
            <a:normAutofit fontScale="90000"/>
          </a:bodyPr>
          <a:lstStyle/>
          <a:p>
            <a:r>
              <a:rPr lang="en-US" b="1" dirty="0">
                <a:solidFill>
                  <a:srgbClr val="FF0000"/>
                </a:solidFill>
              </a:rPr>
              <a:t>Function</a:t>
            </a:r>
          </a:p>
        </p:txBody>
      </p:sp>
      <p:sp>
        <p:nvSpPr>
          <p:cNvPr id="3" name="Content Placeholder 2">
            <a:extLst>
              <a:ext uri="{FF2B5EF4-FFF2-40B4-BE49-F238E27FC236}">
                <a16:creationId xmlns:a16="http://schemas.microsoft.com/office/drawing/2014/main" id="{669FAE1D-CD3D-6244-A2C6-5E4958222D08}"/>
              </a:ext>
            </a:extLst>
          </p:cNvPr>
          <p:cNvSpPr>
            <a:spLocks noGrp="1"/>
          </p:cNvSpPr>
          <p:nvPr>
            <p:ph idx="1"/>
          </p:nvPr>
        </p:nvSpPr>
        <p:spPr>
          <a:xfrm>
            <a:off x="838200" y="1389888"/>
            <a:ext cx="10515600" cy="4787075"/>
          </a:xfrm>
        </p:spPr>
        <p:txBody>
          <a:bodyPr>
            <a:normAutofit fontScale="92500" lnSpcReduction="20000"/>
          </a:bodyPr>
          <a:lstStyle/>
          <a:p>
            <a:r>
              <a:rPr lang="en-IN" b="1" dirty="0"/>
              <a:t>A function is a block of code that performs a specific task.</a:t>
            </a:r>
          </a:p>
          <a:p>
            <a:r>
              <a:rPr lang="en-IN" dirty="0"/>
              <a:t>There are two types of function in C programming:</a:t>
            </a:r>
          </a:p>
          <a:p>
            <a:pPr lvl="1"/>
            <a:r>
              <a:rPr lang="en-IN" dirty="0">
                <a:hlinkClick r:id="rId2" tooltip="C Library Functions"/>
              </a:rPr>
              <a:t>Standard library functions</a:t>
            </a:r>
            <a:endParaRPr lang="en-IN" dirty="0"/>
          </a:p>
          <a:p>
            <a:pPr lvl="1"/>
            <a:r>
              <a:rPr lang="en-IN" dirty="0">
                <a:hlinkClick r:id="rId3" tooltip="C user-defined functions"/>
              </a:rPr>
              <a:t>User-defined functions</a:t>
            </a:r>
            <a:endParaRPr lang="en-IN" dirty="0"/>
          </a:p>
          <a:p>
            <a:r>
              <a:rPr lang="en-IN" dirty="0"/>
              <a:t>The standard library functions are built-in functions in C programming.</a:t>
            </a:r>
          </a:p>
          <a:p>
            <a:r>
              <a:rPr lang="en-IN" dirty="0"/>
              <a:t>These functions are defined in </a:t>
            </a:r>
            <a:r>
              <a:rPr lang="en-IN" b="1" dirty="0"/>
              <a:t>header files</a:t>
            </a:r>
            <a:r>
              <a:rPr lang="en-IN" dirty="0"/>
              <a:t>. </a:t>
            </a:r>
          </a:p>
          <a:p>
            <a:r>
              <a:rPr lang="en-IN" dirty="0"/>
              <a:t>The </a:t>
            </a:r>
            <a:r>
              <a:rPr lang="en-IN" i="1" dirty="0" err="1"/>
              <a:t>printf</a:t>
            </a:r>
            <a:r>
              <a:rPr lang="en-IN" i="1" dirty="0"/>
              <a:t>() </a:t>
            </a:r>
            <a:r>
              <a:rPr lang="en-IN" dirty="0"/>
              <a:t>is a standard library function used to display output on the screen. This function is defined in the </a:t>
            </a:r>
            <a:r>
              <a:rPr lang="en-IN" dirty="0" err="1"/>
              <a:t>stdio.h</a:t>
            </a:r>
            <a:r>
              <a:rPr lang="en-IN" dirty="0"/>
              <a:t> header file. Hence, to use the </a:t>
            </a:r>
            <a:r>
              <a:rPr lang="en-IN" dirty="0" err="1"/>
              <a:t>printf</a:t>
            </a:r>
            <a:r>
              <a:rPr lang="en-IN" dirty="0"/>
              <a:t>()function, we need to include the </a:t>
            </a:r>
            <a:r>
              <a:rPr lang="en-IN" dirty="0" err="1"/>
              <a:t>stdio.h</a:t>
            </a:r>
            <a:r>
              <a:rPr lang="en-IN" dirty="0"/>
              <a:t> header file using #include &lt;</a:t>
            </a:r>
            <a:r>
              <a:rPr lang="en-IN" dirty="0" err="1"/>
              <a:t>stdio.h</a:t>
            </a:r>
            <a:r>
              <a:rPr lang="en-IN" dirty="0"/>
              <a:t>&gt;.</a:t>
            </a:r>
          </a:p>
          <a:p>
            <a:r>
              <a:rPr lang="en-IN" dirty="0"/>
              <a:t>The sqrt() function calculates the square root of a number. The function is defined in the </a:t>
            </a:r>
            <a:r>
              <a:rPr lang="en-IN" dirty="0" err="1">
                <a:highlight>
                  <a:srgbClr val="FFFF00"/>
                </a:highlight>
              </a:rPr>
              <a:t>math.h</a:t>
            </a:r>
            <a:r>
              <a:rPr lang="en-IN" dirty="0"/>
              <a:t> header file.  </a:t>
            </a:r>
            <a:br>
              <a:rPr lang="en-IN" dirty="0"/>
            </a:br>
            <a:endParaRPr lang="en-US" dirty="0"/>
          </a:p>
        </p:txBody>
      </p:sp>
    </p:spTree>
    <p:extLst>
      <p:ext uri="{BB962C8B-B14F-4D97-AF65-F5344CB8AC3E}">
        <p14:creationId xmlns:p14="http://schemas.microsoft.com/office/powerpoint/2010/main" val="4789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EFB9A72E-7663-3747-BCFF-79C72E49E3F3}"/>
              </a:ext>
            </a:extLst>
          </p:cNvPr>
          <p:cNvSpPr>
            <a:spLocks noChangeArrowheads="1"/>
          </p:cNvSpPr>
          <p:nvPr/>
        </p:nvSpPr>
        <p:spPr bwMode="auto">
          <a:xfrm>
            <a:off x="152400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501763" name="Text Box 3">
            <a:extLst>
              <a:ext uri="{FF2B5EF4-FFF2-40B4-BE49-F238E27FC236}">
                <a16:creationId xmlns:a16="http://schemas.microsoft.com/office/drawing/2014/main" id="{D5F86A2B-603F-8042-A419-DDDE47690129}"/>
              </a:ext>
            </a:extLst>
          </p:cNvPr>
          <p:cNvSpPr txBox="1">
            <a:spLocks noChangeArrowheads="1"/>
          </p:cNvSpPr>
          <p:nvPr/>
        </p:nvSpPr>
        <p:spPr bwMode="auto">
          <a:xfrm>
            <a:off x="2209800" y="331857"/>
            <a:ext cx="736701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4000" dirty="0">
                <a:latin typeface="Arial" panose="020B0604020202020204" pitchFamily="34" charset="0"/>
              </a:rPr>
              <a:t>Designing Structured Programs</a:t>
            </a:r>
          </a:p>
        </p:txBody>
      </p:sp>
      <p:sp>
        <p:nvSpPr>
          <p:cNvPr id="501764" name="Text Box 4">
            <a:extLst>
              <a:ext uri="{FF2B5EF4-FFF2-40B4-BE49-F238E27FC236}">
                <a16:creationId xmlns:a16="http://schemas.microsoft.com/office/drawing/2014/main" id="{870671B0-0989-D145-A2C4-635BE31797BA}"/>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501772" name="Rectangle 12">
            <a:extLst>
              <a:ext uri="{FF2B5EF4-FFF2-40B4-BE49-F238E27FC236}">
                <a16:creationId xmlns:a16="http://schemas.microsoft.com/office/drawing/2014/main" id="{A5DBF4F6-0DCF-1B44-812B-8D75968CCD90}"/>
              </a:ext>
            </a:extLst>
          </p:cNvPr>
          <p:cNvSpPr>
            <a:spLocks noChangeArrowheads="1"/>
          </p:cNvSpPr>
          <p:nvPr/>
        </p:nvSpPr>
        <p:spPr bwMode="auto">
          <a:xfrm>
            <a:off x="1828800" y="2590234"/>
            <a:ext cx="8229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endParaRPr lang="en-US" altLang="en-US" sz="2800" i="1" dirty="0">
              <a:effectLst>
                <a:outerShdw blurRad="38100" dist="38100" dir="2700000" algn="tl">
                  <a:srgbClr val="C0C0C0"/>
                </a:outerShdw>
              </a:effectLst>
            </a:endParaRPr>
          </a:p>
          <a:p>
            <a:pPr algn="just" eaLnBrk="1" hangingPunct="1"/>
            <a:r>
              <a:rPr lang="en-US" altLang="en-US" sz="2800" i="1" dirty="0">
                <a:effectLst>
                  <a:outerShdw blurRad="38100" dist="38100" dir="2700000" algn="tl">
                    <a:srgbClr val="C0C0C0"/>
                  </a:outerShdw>
                </a:effectLst>
              </a:rPr>
              <a:t>The principles of top–down design and structured programming dictate that a program should be divided into a main module and its related modules. Each module should also be divided into submodules according to </a:t>
            </a:r>
            <a:r>
              <a:rPr lang="en-US" altLang="en-US" sz="2800" b="1" i="1" dirty="0">
                <a:effectLst>
                  <a:outerShdw blurRad="38100" dist="38100" dir="2700000" algn="tl">
                    <a:srgbClr val="C0C0C0"/>
                  </a:outerShdw>
                </a:effectLst>
              </a:rPr>
              <a:t>software engineering </a:t>
            </a:r>
            <a:r>
              <a:rPr lang="en-US" altLang="en-US" sz="2800" i="1" dirty="0">
                <a:effectLst>
                  <a:outerShdw blurRad="38100" dist="38100" dir="2700000" algn="tl">
                    <a:srgbClr val="C0C0C0"/>
                  </a:outerShdw>
                </a:effectLst>
              </a:rPr>
              <a:t>principles. </a:t>
            </a:r>
          </a:p>
        </p:txBody>
      </p:sp>
    </p:spTree>
    <p:extLst>
      <p:ext uri="{BB962C8B-B14F-4D97-AF65-F5344CB8AC3E}">
        <p14:creationId xmlns:p14="http://schemas.microsoft.com/office/powerpoint/2010/main" val="1187187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2898" name="Rectangle 2">
            <a:extLst>
              <a:ext uri="{FF2B5EF4-FFF2-40B4-BE49-F238E27FC236}">
                <a16:creationId xmlns:a16="http://schemas.microsoft.com/office/drawing/2014/main" id="{6457CD0F-D4DE-C040-8DF9-E18B79507DE6}"/>
              </a:ext>
            </a:extLst>
          </p:cNvPr>
          <p:cNvSpPr>
            <a:spLocks noChangeArrowheads="1"/>
          </p:cNvSpPr>
          <p:nvPr/>
        </p:nvSpPr>
        <p:spPr bwMode="auto">
          <a:xfrm>
            <a:off x="1524000" y="0"/>
            <a:ext cx="9144000" cy="1371600"/>
          </a:xfrm>
          <a:prstGeom prst="rect">
            <a:avLst/>
          </a:prstGeom>
          <a:solidFill>
            <a:srgbClr val="FFFF6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p>
        </p:txBody>
      </p:sp>
      <p:sp>
        <p:nvSpPr>
          <p:cNvPr id="592899" name="Text Box 3">
            <a:extLst>
              <a:ext uri="{FF2B5EF4-FFF2-40B4-BE49-F238E27FC236}">
                <a16:creationId xmlns:a16="http://schemas.microsoft.com/office/drawing/2014/main" id="{6AD8ECD0-637B-BB41-923B-521C667DD450}"/>
              </a:ext>
            </a:extLst>
          </p:cNvPr>
          <p:cNvSpPr txBox="1">
            <a:spLocks noChangeArrowheads="1"/>
          </p:cNvSpPr>
          <p:nvPr/>
        </p:nvSpPr>
        <p:spPr bwMode="auto">
          <a:xfrm>
            <a:off x="1752600" y="304800"/>
            <a:ext cx="346280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4000" dirty="0">
                <a:latin typeface="Arial" panose="020B0604020202020204" pitchFamily="34" charset="0"/>
              </a:rPr>
              <a:t>Functions in C</a:t>
            </a:r>
          </a:p>
        </p:txBody>
      </p:sp>
      <p:sp>
        <p:nvSpPr>
          <p:cNvPr id="592900" name="Text Box 4">
            <a:extLst>
              <a:ext uri="{FF2B5EF4-FFF2-40B4-BE49-F238E27FC236}">
                <a16:creationId xmlns:a16="http://schemas.microsoft.com/office/drawing/2014/main" id="{781C7BDB-A638-6641-BE12-68B2E2F9E397}"/>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lang="en-US" altLang="en-US"/>
          </a:p>
        </p:txBody>
      </p:sp>
      <p:sp>
        <p:nvSpPr>
          <p:cNvPr id="592901" name="Rectangle 5">
            <a:extLst>
              <a:ext uri="{FF2B5EF4-FFF2-40B4-BE49-F238E27FC236}">
                <a16:creationId xmlns:a16="http://schemas.microsoft.com/office/drawing/2014/main" id="{FC359EFF-80D7-124E-A553-D6C85B7E8A50}"/>
              </a:ext>
            </a:extLst>
          </p:cNvPr>
          <p:cNvSpPr>
            <a:spLocks noChangeArrowheads="1"/>
          </p:cNvSpPr>
          <p:nvPr/>
        </p:nvSpPr>
        <p:spPr bwMode="auto">
          <a:xfrm>
            <a:off x="1828800" y="2069654"/>
            <a:ext cx="822960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dirty="0">
                <a:effectLst>
                  <a:outerShdw blurRad="38100" dist="38100" dir="2700000" algn="tl">
                    <a:srgbClr val="C0C0C0"/>
                  </a:outerShdw>
                </a:effectLst>
              </a:rPr>
              <a:t>In C, the idea of top–down design is done using functions. A C program is made of one or more functions, one and only one of which must be named</a:t>
            </a:r>
          </a:p>
          <a:p>
            <a:pPr algn="just" eaLnBrk="1" hangingPunct="1"/>
            <a:r>
              <a:rPr lang="en-US" altLang="en-US" sz="2800" i="1" dirty="0">
                <a:solidFill>
                  <a:schemeClr val="hlink"/>
                </a:solidFill>
                <a:effectLst>
                  <a:outerShdw blurRad="38100" dist="38100" dir="2700000" algn="tl">
                    <a:srgbClr val="C0C0C0"/>
                  </a:outerShdw>
                </a:effectLst>
              </a:rPr>
              <a:t>main</a:t>
            </a:r>
            <a:r>
              <a:rPr lang="en-US" altLang="en-US" sz="2800" i="1" dirty="0">
                <a:effectLst>
                  <a:outerShdw blurRad="38100" dist="38100" dir="2700000" algn="tl">
                    <a:srgbClr val="C0C0C0"/>
                  </a:outerShdw>
                </a:effectLst>
              </a:rPr>
              <a:t>. </a:t>
            </a:r>
          </a:p>
          <a:p>
            <a:pPr algn="just" eaLnBrk="1" hangingPunct="1"/>
            <a:endParaRPr lang="en-US" altLang="en-US" sz="2800" i="1" dirty="0">
              <a:effectLst>
                <a:outerShdw blurRad="38100" dist="38100" dir="2700000" algn="tl">
                  <a:srgbClr val="C0C0C0"/>
                </a:outerShdw>
              </a:effectLst>
            </a:endParaRPr>
          </a:p>
          <a:p>
            <a:pPr algn="just" eaLnBrk="1" hangingPunct="1"/>
            <a:r>
              <a:rPr lang="en-US" altLang="en-US" sz="2800" i="1" dirty="0">
                <a:effectLst>
                  <a:outerShdw blurRad="38100" dist="38100" dir="2700000" algn="tl">
                    <a:srgbClr val="C0C0C0"/>
                  </a:outerShdw>
                </a:effectLst>
              </a:rPr>
              <a:t>In general, the purpose of a function is to receive zero or more pieces of data, operate on them, and return at most one piece of data. </a:t>
            </a:r>
          </a:p>
        </p:txBody>
      </p:sp>
    </p:spTree>
    <p:extLst>
      <p:ext uri="{BB962C8B-B14F-4D97-AF65-F5344CB8AC3E}">
        <p14:creationId xmlns:p14="http://schemas.microsoft.com/office/powerpoint/2010/main" val="23995264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206DA8B1-5908-8D4B-8AD2-610238481C35}"/>
              </a:ext>
            </a:extLst>
          </p:cNvPr>
          <p:cNvSpPr>
            <a:spLocks noGrp="1"/>
          </p:cNvSpPr>
          <p:nvPr>
            <p:ph type="ftr" sz="quarter" idx="10"/>
          </p:nvPr>
        </p:nvSpPr>
        <p:spPr/>
        <p:txBody>
          <a:bodyPr/>
          <a:lstStyle/>
          <a:p>
            <a:r>
              <a:rPr lang="en-US" altLang="en-US"/>
              <a:t>Computer Science: A Structured Programming Approach Using C</a:t>
            </a:r>
          </a:p>
        </p:txBody>
      </p:sp>
      <p:sp>
        <p:nvSpPr>
          <p:cNvPr id="10" name="Slide Number Placeholder 2">
            <a:extLst>
              <a:ext uri="{FF2B5EF4-FFF2-40B4-BE49-F238E27FC236}">
                <a16:creationId xmlns:a16="http://schemas.microsoft.com/office/drawing/2014/main" id="{5727A820-AB68-5543-831D-C9DC4768C408}"/>
              </a:ext>
            </a:extLst>
          </p:cNvPr>
          <p:cNvSpPr>
            <a:spLocks noGrp="1"/>
          </p:cNvSpPr>
          <p:nvPr>
            <p:ph type="sldNum" sz="quarter" idx="11"/>
          </p:nvPr>
        </p:nvSpPr>
        <p:spPr/>
        <p:txBody>
          <a:bodyPr/>
          <a:lstStyle/>
          <a:p>
            <a:fld id="{9D7F4D33-92E1-1C42-A02A-69A1BFFDEBAF}" type="slidenum">
              <a:rPr lang="en-US" altLang="en-US"/>
              <a:pPr/>
              <a:t>22</a:t>
            </a:fld>
            <a:endParaRPr lang="en-US" altLang="en-US"/>
          </a:p>
        </p:txBody>
      </p:sp>
      <p:sp>
        <p:nvSpPr>
          <p:cNvPr id="589826" name="Line 2">
            <a:extLst>
              <a:ext uri="{FF2B5EF4-FFF2-40B4-BE49-F238E27FC236}">
                <a16:creationId xmlns:a16="http://schemas.microsoft.com/office/drawing/2014/main" id="{D1A76C94-9170-0842-82A1-EB8EE39A223B}"/>
              </a:ext>
            </a:extLst>
          </p:cNvPr>
          <p:cNvSpPr>
            <a:spLocks noChangeShapeType="1"/>
          </p:cNvSpPr>
          <p:nvPr/>
        </p:nvSpPr>
        <p:spPr bwMode="auto">
          <a:xfrm>
            <a:off x="1905000" y="4572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827" name="Rectangle 3">
            <a:extLst>
              <a:ext uri="{FF2B5EF4-FFF2-40B4-BE49-F238E27FC236}">
                <a16:creationId xmlns:a16="http://schemas.microsoft.com/office/drawing/2014/main" id="{6F2A6B39-62D7-9943-B57F-C738E2F7F9E2}"/>
              </a:ext>
            </a:extLst>
          </p:cNvPr>
          <p:cNvSpPr>
            <a:spLocks noChangeArrowheads="1"/>
          </p:cNvSpPr>
          <p:nvPr/>
        </p:nvSpPr>
        <p:spPr bwMode="auto">
          <a:xfrm>
            <a:off x="1676401" y="5791200"/>
            <a:ext cx="47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en-US" sz="2000">
                <a:solidFill>
                  <a:schemeClr val="folHlink"/>
                </a:solidFill>
              </a:rPr>
              <a:t>FIGURE 4-3</a:t>
            </a:r>
            <a:r>
              <a:rPr lang="en-US" altLang="en-US" sz="2000"/>
              <a:t>  Structure Chart for a C Program</a:t>
            </a:r>
          </a:p>
        </p:txBody>
      </p:sp>
      <p:grpSp>
        <p:nvGrpSpPr>
          <p:cNvPr id="589828" name="Group 4">
            <a:extLst>
              <a:ext uri="{FF2B5EF4-FFF2-40B4-BE49-F238E27FC236}">
                <a16:creationId xmlns:a16="http://schemas.microsoft.com/office/drawing/2014/main" id="{3DAA54CB-E307-BE47-896A-3F09C7282CE4}"/>
              </a:ext>
            </a:extLst>
          </p:cNvPr>
          <p:cNvGrpSpPr>
            <a:grpSpLocks/>
          </p:cNvGrpSpPr>
          <p:nvPr/>
        </p:nvGrpSpPr>
        <p:grpSpPr bwMode="auto">
          <a:xfrm>
            <a:off x="1752600" y="252414"/>
            <a:ext cx="8610600" cy="5995987"/>
            <a:chOff x="336" y="159"/>
            <a:chExt cx="5232" cy="3777"/>
          </a:xfrm>
        </p:grpSpPr>
        <p:sp>
          <p:nvSpPr>
            <p:cNvPr id="589829" name="Line 5">
              <a:extLst>
                <a:ext uri="{FF2B5EF4-FFF2-40B4-BE49-F238E27FC236}">
                  <a16:creationId xmlns:a16="http://schemas.microsoft.com/office/drawing/2014/main" id="{91C75D6F-A006-964A-AAAD-B3C3B19FEC74}"/>
                </a:ext>
              </a:extLst>
            </p:cNvPr>
            <p:cNvSpPr>
              <a:spLocks noChangeShapeType="1"/>
            </p:cNvSpPr>
            <p:nvPr/>
          </p:nvSpPr>
          <p:spPr bwMode="auto">
            <a:xfrm>
              <a:off x="336" y="3936"/>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830" name="Line 6">
              <a:extLst>
                <a:ext uri="{FF2B5EF4-FFF2-40B4-BE49-F238E27FC236}">
                  <a16:creationId xmlns:a16="http://schemas.microsoft.com/office/drawing/2014/main" id="{63F27E13-58DB-874D-9C10-FEC3AA00485E}"/>
                </a:ext>
              </a:extLst>
            </p:cNvPr>
            <p:cNvSpPr>
              <a:spLocks noChangeShapeType="1"/>
            </p:cNvSpPr>
            <p:nvPr/>
          </p:nvSpPr>
          <p:spPr bwMode="auto">
            <a:xfrm>
              <a:off x="336" y="159"/>
              <a:ext cx="5232" cy="0"/>
            </a:xfrm>
            <a:prstGeom prst="line">
              <a:avLst/>
            </a:prstGeom>
            <a:noFill/>
            <a:ln w="762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89831" name="Line 7">
              <a:extLst>
                <a:ext uri="{FF2B5EF4-FFF2-40B4-BE49-F238E27FC236}">
                  <a16:creationId xmlns:a16="http://schemas.microsoft.com/office/drawing/2014/main" id="{764F3016-E680-F64F-BB6A-682FDBA70582}"/>
                </a:ext>
              </a:extLst>
            </p:cNvPr>
            <p:cNvSpPr>
              <a:spLocks noChangeShapeType="1"/>
            </p:cNvSpPr>
            <p:nvPr/>
          </p:nvSpPr>
          <p:spPr bwMode="auto">
            <a:xfrm>
              <a:off x="336" y="3663"/>
              <a:ext cx="5232" cy="0"/>
            </a:xfrm>
            <a:prstGeom prst="line">
              <a:avLst/>
            </a:prstGeom>
            <a:noFill/>
            <a:ln w="28575">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pic>
        <p:nvPicPr>
          <p:cNvPr id="589833" name="Picture 9">
            <a:extLst>
              <a:ext uri="{FF2B5EF4-FFF2-40B4-BE49-F238E27FC236}">
                <a16:creationId xmlns:a16="http://schemas.microsoft.com/office/drawing/2014/main" id="{71CA4533-0EE3-0B45-8ABF-C0F3D0161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0526" y="1573214"/>
            <a:ext cx="8702675" cy="322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81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D7FC-CC84-5D4C-93C0-24DF3758A025}"/>
              </a:ext>
            </a:extLst>
          </p:cNvPr>
          <p:cNvSpPr>
            <a:spLocks noGrp="1"/>
          </p:cNvSpPr>
          <p:nvPr>
            <p:ph type="title"/>
          </p:nvPr>
        </p:nvSpPr>
        <p:spPr/>
        <p:txBody>
          <a:bodyPr/>
          <a:lstStyle/>
          <a:p>
            <a:pPr>
              <a:defRPr/>
            </a:pPr>
            <a:r>
              <a:rPr lang="en-US" dirty="0">
                <a:solidFill>
                  <a:srgbClr val="24B5A1"/>
                </a:solidFill>
                <a:latin typeface="Arial"/>
              </a:rPr>
              <a:t>  </a:t>
            </a:r>
            <a:r>
              <a:rPr lang="en-US" dirty="0">
                <a:solidFill>
                  <a:srgbClr val="3380E6"/>
                </a:solidFill>
                <a:latin typeface="Arial"/>
              </a:rPr>
              <a:t>Functions</a:t>
            </a:r>
          </a:p>
        </p:txBody>
      </p:sp>
      <p:sp>
        <p:nvSpPr>
          <p:cNvPr id="28675" name="Text Placeholder 2">
            <a:extLst>
              <a:ext uri="{FF2B5EF4-FFF2-40B4-BE49-F238E27FC236}">
                <a16:creationId xmlns:a16="http://schemas.microsoft.com/office/drawing/2014/main" id="{F3C69DC1-D4F6-F843-8400-02A4104D20BB}"/>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Functions allow you to modularize a program. </a:t>
            </a:r>
          </a:p>
          <a:p>
            <a:r>
              <a:rPr lang="en-US" altLang="en-US" dirty="0">
                <a:solidFill>
                  <a:srgbClr val="000000"/>
                </a:solidFill>
                <a:latin typeface="Times New Roman" panose="02020603050405020304" pitchFamily="18" charset="0"/>
              </a:rPr>
              <a:t>All variables defined in function definitions are </a:t>
            </a:r>
            <a:r>
              <a:rPr lang="en-US" altLang="en-US" dirty="0">
                <a:solidFill>
                  <a:srgbClr val="0000FF"/>
                </a:solidFill>
                <a:latin typeface="Times New Roman" panose="02020603050405020304" pitchFamily="18" charset="0"/>
              </a:rPr>
              <a:t>local variables</a:t>
            </a:r>
            <a:r>
              <a:rPr lang="en-US" altLang="en-US" dirty="0">
                <a:solidFill>
                  <a:srgbClr val="000000"/>
                </a:solidFill>
                <a:latin typeface="Times New Roman" panose="02020603050405020304" pitchFamily="18" charset="0"/>
              </a:rPr>
              <a:t>—they’re known only in the function in which they’re defined. </a:t>
            </a:r>
          </a:p>
          <a:p>
            <a:r>
              <a:rPr lang="en-US" altLang="en-US" dirty="0">
                <a:solidFill>
                  <a:srgbClr val="000000"/>
                </a:solidFill>
                <a:latin typeface="Times New Roman" panose="02020603050405020304" pitchFamily="18" charset="0"/>
              </a:rPr>
              <a:t>Most functions have a list of </a:t>
            </a:r>
            <a:r>
              <a:rPr lang="en-US" altLang="en-US" dirty="0">
                <a:solidFill>
                  <a:srgbClr val="0000FF"/>
                </a:solidFill>
                <a:latin typeface="Times New Roman" panose="02020603050405020304" pitchFamily="18" charset="0"/>
              </a:rPr>
              <a:t>parameters</a:t>
            </a:r>
            <a:r>
              <a:rPr lang="en-US" altLang="en-US" dirty="0">
                <a:solidFill>
                  <a:srgbClr val="000000"/>
                </a:solidFill>
                <a:latin typeface="Times New Roman" panose="02020603050405020304" pitchFamily="18" charset="0"/>
              </a:rPr>
              <a:t> that provide the means for communicating information between functions. </a:t>
            </a:r>
          </a:p>
          <a:p>
            <a:r>
              <a:rPr lang="en-US" altLang="en-US" dirty="0">
                <a:solidFill>
                  <a:srgbClr val="000000"/>
                </a:solidFill>
                <a:latin typeface="Times New Roman" panose="02020603050405020304" pitchFamily="18" charset="0"/>
              </a:rPr>
              <a:t>A function’s parameters are also local variables of that function. </a:t>
            </a:r>
          </a:p>
          <a:p>
            <a:r>
              <a:rPr lang="en-US" altLang="en-US" dirty="0">
                <a:solidFill>
                  <a:srgbClr val="7030A0"/>
                </a:solidFill>
                <a:latin typeface="Times New Roman" panose="02020603050405020304" pitchFamily="18" charset="0"/>
              </a:rPr>
              <a:t>Each function should be limited to performing a single, well-defined task and the function name should express that task.</a:t>
            </a:r>
          </a:p>
        </p:txBody>
      </p:sp>
    </p:spTree>
    <p:extLst>
      <p:ext uri="{BB962C8B-B14F-4D97-AF65-F5344CB8AC3E}">
        <p14:creationId xmlns:p14="http://schemas.microsoft.com/office/powerpoint/2010/main" val="261781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F9F6FC-AD37-BE4D-B75D-E0A309D2788E}"/>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4600" b="1" kern="1200">
                <a:solidFill>
                  <a:schemeClr val="tx1"/>
                </a:solidFill>
                <a:latin typeface="+mj-lt"/>
                <a:ea typeface="+mj-ea"/>
                <a:cs typeface="+mj-cs"/>
              </a:rPr>
              <a:t>Use functions here?</a:t>
            </a:r>
          </a:p>
        </p:txBody>
      </p:sp>
      <p:sp>
        <p:nvSpPr>
          <p:cNvPr id="75"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BB3FFE6-2712-5349-A822-1C38319EB948}"/>
                  </a:ext>
                </a:extLst>
              </p:cNvPr>
              <p:cNvSpPr/>
              <p:nvPr/>
            </p:nvSpPr>
            <p:spPr>
              <a:xfrm>
                <a:off x="630936" y="2807208"/>
                <a:ext cx="3883914" cy="123615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14:m>
                  <m:oMath xmlns:m="http://schemas.openxmlformats.org/officeDocument/2006/math">
                    <m:r>
                      <m:rPr>
                        <m:sty m:val="p"/>
                      </m:rPr>
                      <a:rPr lang="en-US" sz="2200">
                        <a:latin typeface="Cambria Math" panose="02040503050406030204" pitchFamily="18" charset="0"/>
                      </a:rPr>
                      <m:t>y</m:t>
                    </m:r>
                    <m:r>
                      <a:rPr lang="en-US" sz="2200" i="0">
                        <a:latin typeface="Cambria Math" panose="02040503050406030204" pitchFamily="18" charset="0"/>
                      </a:rPr>
                      <m:t>=1+</m:t>
                    </m:r>
                    <m:f>
                      <m:fPr>
                        <m:ctrlPr>
                          <a:rPr lang="en-US" sz="2200" i="1">
                            <a:latin typeface="Cambria Math" panose="02040503050406030204" pitchFamily="18" charset="0"/>
                          </a:rPr>
                        </m:ctrlPr>
                      </m:fPr>
                      <m:num>
                        <m:r>
                          <a:rPr lang="en-US" sz="2200" i="1">
                            <a:latin typeface="Cambria Math" panose="02040503050406030204" pitchFamily="18" charset="0"/>
                          </a:rPr>
                          <m:t>𝑥</m:t>
                        </m:r>
                      </m:num>
                      <m:den>
                        <m:r>
                          <a:rPr lang="en-US" sz="2200" i="0">
                            <a:latin typeface="Cambria Math" panose="02040503050406030204" pitchFamily="18" charset="0"/>
                          </a:rPr>
                          <m:t>1!</m:t>
                        </m:r>
                      </m:den>
                    </m:f>
                    <m:r>
                      <a:rPr lang="en-US" sz="2200" i="0">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0">
                                <a:latin typeface="Cambria Math" panose="02040503050406030204" pitchFamily="18" charset="0"/>
                              </a:rPr>
                              <m:t>2</m:t>
                            </m:r>
                          </m:sup>
                        </m:sSup>
                      </m:num>
                      <m:den>
                        <m:r>
                          <a:rPr lang="en-US" sz="2200" i="0">
                            <a:latin typeface="Cambria Math" panose="02040503050406030204" pitchFamily="18" charset="0"/>
                          </a:rPr>
                          <m:t>2!</m:t>
                        </m:r>
                      </m:den>
                    </m:f>
                    <m:r>
                      <a:rPr lang="en-US" sz="2200" i="0">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0">
                                <a:latin typeface="Cambria Math" panose="02040503050406030204" pitchFamily="18" charset="0"/>
                              </a:rPr>
                              <m:t>3</m:t>
                            </m:r>
                          </m:sup>
                        </m:sSup>
                      </m:num>
                      <m:den>
                        <m:r>
                          <a:rPr lang="en-US" sz="2200" i="0">
                            <a:latin typeface="Cambria Math" panose="02040503050406030204" pitchFamily="18" charset="0"/>
                          </a:rPr>
                          <m:t>3!</m:t>
                        </m:r>
                      </m:den>
                    </m:f>
                    <m:r>
                      <a:rPr lang="en-US" sz="2200" i="0">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0">
                                <a:latin typeface="Cambria Math" panose="02040503050406030204" pitchFamily="18" charset="0"/>
                              </a:rPr>
                              <m:t>4</m:t>
                            </m:r>
                          </m:sup>
                        </m:sSup>
                      </m:num>
                      <m:den>
                        <m:r>
                          <a:rPr lang="en-US" sz="2200" i="0">
                            <a:latin typeface="Cambria Math" panose="02040503050406030204" pitchFamily="18" charset="0"/>
                          </a:rPr>
                          <m:t>4!</m:t>
                        </m:r>
                      </m:den>
                    </m:f>
                    <m:r>
                      <a:rPr lang="en-US" sz="2200" i="0">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𝑥</m:t>
                            </m:r>
                          </m:e>
                          <m:sup>
                            <m:r>
                              <a:rPr lang="en-US" sz="2200" i="0">
                                <a:latin typeface="Cambria Math" panose="02040503050406030204" pitchFamily="18" charset="0"/>
                              </a:rPr>
                              <m:t>5</m:t>
                            </m:r>
                          </m:sup>
                        </m:sSup>
                      </m:num>
                      <m:den>
                        <m:r>
                          <a:rPr lang="en-US" sz="2200" i="0">
                            <a:latin typeface="Cambria Math" panose="02040503050406030204" pitchFamily="18" charset="0"/>
                          </a:rPr>
                          <m:t>5!</m:t>
                        </m:r>
                      </m:den>
                    </m:f>
                  </m:oMath>
                </a14:m>
                <a:endParaRPr lang="en-US" sz="2200" dirty="0"/>
              </a:p>
            </p:txBody>
          </p:sp>
        </mc:Choice>
        <mc:Fallback xmlns="">
          <p:sp>
            <p:nvSpPr>
              <p:cNvPr id="4" name="Rectangle 3">
                <a:extLst>
                  <a:ext uri="{FF2B5EF4-FFF2-40B4-BE49-F238E27FC236}">
                    <a16:creationId xmlns:a16="http://schemas.microsoft.com/office/drawing/2014/main" id="{5BB3FFE6-2712-5349-A822-1C38319EB948}"/>
                  </a:ext>
                </a:extLst>
              </p:cNvPr>
              <p:cNvSpPr>
                <a:spLocks noRot="1" noChangeAspect="1" noMove="1" noResize="1" noEditPoints="1" noAdjustHandles="1" noChangeArrowheads="1" noChangeShapeType="1" noTextEdit="1"/>
              </p:cNvSpPr>
              <p:nvPr/>
            </p:nvSpPr>
            <p:spPr>
              <a:xfrm>
                <a:off x="630936" y="2807208"/>
                <a:ext cx="3883914" cy="1236155"/>
              </a:xfrm>
              <a:prstGeom prst="rect">
                <a:avLst/>
              </a:prstGeom>
              <a:blipFill>
                <a:blip r:embed="rId2"/>
                <a:stretch>
                  <a:fillRect l="-1629"/>
                </a:stretch>
              </a:blipFill>
            </p:spPr>
            <p:txBody>
              <a:bodyPr/>
              <a:lstStyle/>
              <a:p>
                <a:r>
                  <a:rPr lang="en-US">
                    <a:noFill/>
                  </a:rPr>
                  <a:t> </a:t>
                </a:r>
              </a:p>
            </p:txBody>
          </p:sp>
        </mc:Fallback>
      </mc:AlternateContent>
      <p:pic>
        <p:nvPicPr>
          <p:cNvPr id="2050" name="Picture 2" descr="Image result for taylor series for trigonometric functions">
            <a:extLst>
              <a:ext uri="{FF2B5EF4-FFF2-40B4-BE49-F238E27FC236}">
                <a16:creationId xmlns:a16="http://schemas.microsoft.com/office/drawing/2014/main" id="{74F21F7D-7095-B54D-AED1-A157CA37726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654296" y="1772107"/>
            <a:ext cx="6903720" cy="33137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161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7F47B-D8A6-AA4A-AAB4-335D2C476317}"/>
              </a:ext>
            </a:extLst>
          </p:cNvPr>
          <p:cNvSpPr>
            <a:spLocks noGrp="1"/>
          </p:cNvSpPr>
          <p:nvPr>
            <p:ph type="title"/>
          </p:nvPr>
        </p:nvSpPr>
        <p:spPr/>
        <p:txBody>
          <a:bodyPr/>
          <a:lstStyle/>
          <a:p>
            <a:pPr>
              <a:defRPr/>
            </a:pPr>
            <a:r>
              <a:rPr lang="en-US">
                <a:solidFill>
                  <a:srgbClr val="24B5A1"/>
                </a:solidFill>
                <a:latin typeface="Arial"/>
              </a:rPr>
              <a:t>5.5  </a:t>
            </a:r>
            <a:r>
              <a:rPr lang="en-US">
                <a:solidFill>
                  <a:srgbClr val="3380E6"/>
                </a:solidFill>
                <a:latin typeface="Arial"/>
              </a:rPr>
              <a:t>Function Definitions (Cont.)</a:t>
            </a:r>
          </a:p>
        </p:txBody>
      </p:sp>
      <p:sp>
        <p:nvSpPr>
          <p:cNvPr id="47107" name="Text Placeholder 2">
            <a:extLst>
              <a:ext uri="{FF2B5EF4-FFF2-40B4-BE49-F238E27FC236}">
                <a16:creationId xmlns:a16="http://schemas.microsoft.com/office/drawing/2014/main" id="{FC586CD1-8F11-294D-88A9-DC6644E50850}"/>
              </a:ext>
            </a:extLst>
          </p:cNvPr>
          <p:cNvSpPr>
            <a:spLocks noGrp="1"/>
          </p:cNvSpPr>
          <p:nvPr>
            <p:ph type="body" idx="1"/>
          </p:nvPr>
        </p:nvSpPr>
        <p:spPr/>
        <p:txBody>
          <a:bodyPr/>
          <a:lstStyle/>
          <a:p>
            <a:r>
              <a:rPr lang="en-US" altLang="en-US">
                <a:solidFill>
                  <a:srgbClr val="000000"/>
                </a:solidFill>
                <a:latin typeface="Times New Roman" panose="02020603050405020304" pitchFamily="18" charset="0"/>
              </a:rPr>
              <a:t>The </a:t>
            </a:r>
            <a:r>
              <a:rPr lang="en-US" altLang="en-US" i="1">
                <a:solidFill>
                  <a:srgbClr val="0000FF"/>
                </a:solidFill>
                <a:latin typeface="Times New Roman" panose="02020603050405020304" pitchFamily="18" charset="0"/>
              </a:rPr>
              <a:t>parameter-list</a:t>
            </a:r>
            <a:r>
              <a:rPr lang="en-US" altLang="en-US">
                <a:solidFill>
                  <a:srgbClr val="000000"/>
                </a:solidFill>
                <a:latin typeface="Times New Roman" panose="02020603050405020304" pitchFamily="18" charset="0"/>
              </a:rPr>
              <a:t> is a comma-separated list that specifies the parameters received by the function when it’s called. </a:t>
            </a:r>
          </a:p>
          <a:p>
            <a:r>
              <a:rPr lang="en-US" altLang="en-US">
                <a:solidFill>
                  <a:srgbClr val="000000"/>
                </a:solidFill>
                <a:latin typeface="Times New Roman" panose="02020603050405020304" pitchFamily="18" charset="0"/>
              </a:rPr>
              <a:t>If a function does not receive any values, </a:t>
            </a:r>
            <a:r>
              <a:rPr lang="en-US" altLang="en-US" i="1">
                <a:solidFill>
                  <a:srgbClr val="000000"/>
                </a:solidFill>
                <a:latin typeface="Times New Roman" panose="02020603050405020304" pitchFamily="18" charset="0"/>
              </a:rPr>
              <a:t>parameter-list </a:t>
            </a:r>
            <a:r>
              <a:rPr lang="en-US" altLang="en-US">
                <a:solidFill>
                  <a:srgbClr val="000000"/>
                </a:solidFill>
                <a:latin typeface="Times New Roman" panose="02020603050405020304" pitchFamily="18" charset="0"/>
              </a:rPr>
              <a:t>is </a:t>
            </a:r>
            <a:r>
              <a:rPr lang="en-US" altLang="en-US">
                <a:solidFill>
                  <a:srgbClr val="000000"/>
                </a:solidFill>
                <a:latin typeface="Lucida Console" panose="020B0609040504020204" pitchFamily="49" charset="0"/>
              </a:rPr>
              <a:t>void</a:t>
            </a:r>
            <a:r>
              <a:rPr lang="en-US" altLang="en-US">
                <a:solidFill>
                  <a:srgbClr val="000000"/>
                </a:solidFill>
                <a:latin typeface="Times New Roman" panose="02020603050405020304" pitchFamily="18" charset="0"/>
              </a:rPr>
              <a:t>. </a:t>
            </a:r>
          </a:p>
          <a:p>
            <a:r>
              <a:rPr lang="en-US" altLang="en-US">
                <a:solidFill>
                  <a:srgbClr val="000000"/>
                </a:solidFill>
                <a:latin typeface="Times New Roman" panose="02020603050405020304" pitchFamily="18" charset="0"/>
              </a:rPr>
              <a:t>A type must be listed explicitly for each parameter. </a:t>
            </a:r>
          </a:p>
        </p:txBody>
      </p:sp>
      <p:sp>
        <p:nvSpPr>
          <p:cNvPr id="47108" name="Footer Placeholder 3">
            <a:extLst>
              <a:ext uri="{FF2B5EF4-FFF2-40B4-BE49-F238E27FC236}">
                <a16:creationId xmlns:a16="http://schemas.microsoft.com/office/drawing/2014/main" id="{6E8578FE-E486-9441-9CFA-9569CC74E45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779831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1" descr="ch05images_Page_21.png">
            <a:extLst>
              <a:ext uri="{FF2B5EF4-FFF2-40B4-BE49-F238E27FC236}">
                <a16:creationId xmlns:a16="http://schemas.microsoft.com/office/drawing/2014/main" id="{2CF96937-73FC-B54F-9B86-C401AF47EC1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1" name="Footer Placeholder 2">
            <a:extLst>
              <a:ext uri="{FF2B5EF4-FFF2-40B4-BE49-F238E27FC236}">
                <a16:creationId xmlns:a16="http://schemas.microsoft.com/office/drawing/2014/main" id="{D9632582-0C46-C14B-B3AB-3957F0DE989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24516522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1" descr="ch05images_Page_22.png">
            <a:extLst>
              <a:ext uri="{FF2B5EF4-FFF2-40B4-BE49-F238E27FC236}">
                <a16:creationId xmlns:a16="http://schemas.microsoft.com/office/drawing/2014/main" id="{0142BDD1-20A6-2440-AC6F-5E6048BE38D9}"/>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5" name="Footer Placeholder 2">
            <a:extLst>
              <a:ext uri="{FF2B5EF4-FFF2-40B4-BE49-F238E27FC236}">
                <a16:creationId xmlns:a16="http://schemas.microsoft.com/office/drawing/2014/main" id="{1F4335E1-B3F4-984A-A7AC-95FB5EB5CB6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13048730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1" descr="ch05images_Page_23.png">
            <a:extLst>
              <a:ext uri="{FF2B5EF4-FFF2-40B4-BE49-F238E27FC236}">
                <a16:creationId xmlns:a16="http://schemas.microsoft.com/office/drawing/2014/main" id="{D2CE8CFE-3F2F-6C45-BFFE-D72819A9CB84}"/>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79" name="Footer Placeholder 2">
            <a:extLst>
              <a:ext uri="{FF2B5EF4-FFF2-40B4-BE49-F238E27FC236}">
                <a16:creationId xmlns:a16="http://schemas.microsoft.com/office/drawing/2014/main" id="{7335BACF-1D79-8947-9FA7-7F3E524D900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4853964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1" descr="ch05images_Page_24.png">
            <a:extLst>
              <a:ext uri="{FF2B5EF4-FFF2-40B4-BE49-F238E27FC236}">
                <a16:creationId xmlns:a16="http://schemas.microsoft.com/office/drawing/2014/main" id="{7F59C61B-19C3-F74F-AD1F-3E3AEE7D8274}"/>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Footer Placeholder 2">
            <a:extLst>
              <a:ext uri="{FF2B5EF4-FFF2-40B4-BE49-F238E27FC236}">
                <a16:creationId xmlns:a16="http://schemas.microsoft.com/office/drawing/2014/main" id="{A40ACEBE-3DE8-B34D-B0F7-13FF2603D4D8}"/>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254577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descr="ch05images_Page_09.png">
            <a:extLst>
              <a:ext uri="{FF2B5EF4-FFF2-40B4-BE49-F238E27FC236}">
                <a16:creationId xmlns:a16="http://schemas.microsoft.com/office/drawing/2014/main" id="{7D26D521-0C36-AB4A-AB83-8466AB9A781F}"/>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Footer Placeholder 2">
            <a:extLst>
              <a:ext uri="{FF2B5EF4-FFF2-40B4-BE49-F238E27FC236}">
                <a16:creationId xmlns:a16="http://schemas.microsoft.com/office/drawing/2014/main" id="{0EDC6DCC-5C1B-8741-8B0B-382C637E4C3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4383339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1" descr="ch05images_Page_25.png">
            <a:extLst>
              <a:ext uri="{FF2B5EF4-FFF2-40B4-BE49-F238E27FC236}">
                <a16:creationId xmlns:a16="http://schemas.microsoft.com/office/drawing/2014/main" id="{4A6A3A39-1561-6B4F-B747-529D025632B2}"/>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1" name="Footer Placeholder 2">
            <a:extLst>
              <a:ext uri="{FF2B5EF4-FFF2-40B4-BE49-F238E27FC236}">
                <a16:creationId xmlns:a16="http://schemas.microsoft.com/office/drawing/2014/main" id="{9DF2D1BD-DF41-3C48-A7D5-29D831A6D35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875834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1" descr="ch05images_Page_26.png">
            <a:extLst>
              <a:ext uri="{FF2B5EF4-FFF2-40B4-BE49-F238E27FC236}">
                <a16:creationId xmlns:a16="http://schemas.microsoft.com/office/drawing/2014/main" id="{2F321D80-8D7C-DC42-8270-5C9983F8785D}"/>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Footer Placeholder 2">
            <a:extLst>
              <a:ext uri="{FF2B5EF4-FFF2-40B4-BE49-F238E27FC236}">
                <a16:creationId xmlns:a16="http://schemas.microsoft.com/office/drawing/2014/main" id="{21DF61CA-BC60-0C49-A4A5-0A8961BBA739}"/>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30201229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1" descr="ch05images_Page_27.png">
            <a:extLst>
              <a:ext uri="{FF2B5EF4-FFF2-40B4-BE49-F238E27FC236}">
                <a16:creationId xmlns:a16="http://schemas.microsoft.com/office/drawing/2014/main" id="{615E65E7-868B-214C-9A61-64CF77D39594}"/>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Footer Placeholder 2">
            <a:extLst>
              <a:ext uri="{FF2B5EF4-FFF2-40B4-BE49-F238E27FC236}">
                <a16:creationId xmlns:a16="http://schemas.microsoft.com/office/drawing/2014/main" id="{42889208-7BA2-7942-AC09-22BE5821F20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31390442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1" descr="ch05images_Page_28.png">
            <a:extLst>
              <a:ext uri="{FF2B5EF4-FFF2-40B4-BE49-F238E27FC236}">
                <a16:creationId xmlns:a16="http://schemas.microsoft.com/office/drawing/2014/main" id="{537AEB65-8EA4-C04B-A032-00FAED373339}"/>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Footer Placeholder 2">
            <a:extLst>
              <a:ext uri="{FF2B5EF4-FFF2-40B4-BE49-F238E27FC236}">
                <a16:creationId xmlns:a16="http://schemas.microsoft.com/office/drawing/2014/main" id="{C35EAE07-82AC-7B4D-8137-F6E2CB3EEAA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24495751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 descr="ch05images_Page_29.png">
            <a:extLst>
              <a:ext uri="{FF2B5EF4-FFF2-40B4-BE49-F238E27FC236}">
                <a16:creationId xmlns:a16="http://schemas.microsoft.com/office/drawing/2014/main" id="{A9230C6E-EF0B-4F48-B488-6BA547CC468B}"/>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Footer Placeholder 2">
            <a:extLst>
              <a:ext uri="{FF2B5EF4-FFF2-40B4-BE49-F238E27FC236}">
                <a16:creationId xmlns:a16="http://schemas.microsoft.com/office/drawing/2014/main" id="{079EDE2F-6850-9F44-BC97-36AD77F05E2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3180634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1" descr="ch05images_Page_30.png">
            <a:extLst>
              <a:ext uri="{FF2B5EF4-FFF2-40B4-BE49-F238E27FC236}">
                <a16:creationId xmlns:a16="http://schemas.microsoft.com/office/drawing/2014/main" id="{89D16716-0BAD-D041-9956-42EE6177941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1" name="Footer Placeholder 2">
            <a:extLst>
              <a:ext uri="{FF2B5EF4-FFF2-40B4-BE49-F238E27FC236}">
                <a16:creationId xmlns:a16="http://schemas.microsoft.com/office/drawing/2014/main" id="{5692687E-7685-2647-B4BD-A7C6A55A6D7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455588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F478-BB6E-4F4B-BE9A-D8A1A1CB2590}"/>
              </a:ext>
            </a:extLst>
          </p:cNvPr>
          <p:cNvSpPr>
            <a:spLocks noGrp="1"/>
          </p:cNvSpPr>
          <p:nvPr>
            <p:ph type="title"/>
          </p:nvPr>
        </p:nvSpPr>
        <p:spPr/>
        <p:txBody>
          <a:bodyPr/>
          <a:lstStyle/>
          <a:p>
            <a:pPr>
              <a:defRPr/>
            </a:pPr>
            <a:r>
              <a:rPr lang="en-US" dirty="0">
                <a:solidFill>
                  <a:srgbClr val="24B5A1"/>
                </a:solidFill>
                <a:latin typeface="Arial"/>
              </a:rPr>
              <a:t> </a:t>
            </a:r>
            <a:r>
              <a:rPr lang="en-US" dirty="0">
                <a:solidFill>
                  <a:srgbClr val="3380E6"/>
                </a:solidFill>
                <a:latin typeface="Arial"/>
              </a:rPr>
              <a:t>Function Definitions</a:t>
            </a:r>
          </a:p>
        </p:txBody>
      </p:sp>
      <p:sp>
        <p:nvSpPr>
          <p:cNvPr id="59395" name="Text Placeholder 2">
            <a:extLst>
              <a:ext uri="{FF2B5EF4-FFF2-40B4-BE49-F238E27FC236}">
                <a16:creationId xmlns:a16="http://schemas.microsoft.com/office/drawing/2014/main" id="{610F5DC2-DA82-D344-9A33-55E1E6AD44B6}"/>
              </a:ext>
            </a:extLst>
          </p:cNvPr>
          <p:cNvSpPr>
            <a:spLocks noGrp="1"/>
          </p:cNvSpPr>
          <p:nvPr>
            <p:ph type="body" idx="1"/>
          </p:nvPr>
        </p:nvSpPr>
        <p:spPr/>
        <p:txBody>
          <a:bodyPr/>
          <a:lstStyle/>
          <a:p>
            <a:r>
              <a:rPr lang="en-US" altLang="en-US">
                <a:solidFill>
                  <a:srgbClr val="000000"/>
                </a:solidFill>
                <a:latin typeface="Times New Roman" panose="02020603050405020304" pitchFamily="18" charset="0"/>
              </a:rPr>
              <a:t>There are three ways to return control from a called function to the point at which a function was invoked. </a:t>
            </a:r>
          </a:p>
          <a:p>
            <a:r>
              <a:rPr lang="en-US" altLang="en-US">
                <a:solidFill>
                  <a:srgbClr val="000000"/>
                </a:solidFill>
                <a:latin typeface="Times New Roman" panose="02020603050405020304" pitchFamily="18" charset="0"/>
              </a:rPr>
              <a:t>If the function does not return a result, control is returned simply when the function-ending right brace is reached, or by executing the statement</a:t>
            </a:r>
          </a:p>
          <a:p>
            <a:pPr lvl="2">
              <a:buFont typeface="Wingdings 2" pitchFamily="2" charset="2"/>
              <a:buNone/>
            </a:pPr>
            <a:r>
              <a:rPr lang="en-US" altLang="en-US">
                <a:solidFill>
                  <a:srgbClr val="0000FF"/>
                </a:solidFill>
                <a:latin typeface="Lucida Console" panose="020B0609040504020204" pitchFamily="49" charset="0"/>
              </a:rPr>
              <a:t>return</a:t>
            </a:r>
            <a:r>
              <a:rPr lang="en-US" altLang="en-US">
                <a:solidFill>
                  <a:srgbClr val="000000"/>
                </a:solidFill>
                <a:latin typeface="Lucida Console" panose="020B0609040504020204" pitchFamily="49" charset="0"/>
              </a:rPr>
              <a:t>;</a:t>
            </a:r>
          </a:p>
          <a:p>
            <a:r>
              <a:rPr lang="en-US" altLang="en-US">
                <a:solidFill>
                  <a:srgbClr val="000000"/>
                </a:solidFill>
                <a:latin typeface="Times New Roman" panose="02020603050405020304" pitchFamily="18" charset="0"/>
              </a:rPr>
              <a:t>If the function does return a result, the statement </a:t>
            </a:r>
          </a:p>
          <a:p>
            <a:pPr lvl="2">
              <a:buFont typeface="Wingdings 2" pitchFamily="2" charset="2"/>
              <a:buNone/>
            </a:pPr>
            <a:r>
              <a:rPr lang="en-US" altLang="en-US">
                <a:solidFill>
                  <a:srgbClr val="0000FF"/>
                </a:solidFill>
                <a:latin typeface="Lucida Console" panose="020B0609040504020204" pitchFamily="49" charset="0"/>
              </a:rPr>
              <a:t>return</a:t>
            </a:r>
            <a:r>
              <a:rPr lang="en-US" altLang="en-US">
                <a:solidFill>
                  <a:srgbClr val="000000"/>
                </a:solidFill>
                <a:latin typeface="Lucida Console" panose="020B0609040504020204" pitchFamily="49" charset="0"/>
              </a:rPr>
              <a:t> </a:t>
            </a:r>
            <a:r>
              <a:rPr lang="en-US" altLang="en-US" i="1">
                <a:solidFill>
                  <a:srgbClr val="000000"/>
                </a:solidFill>
                <a:latin typeface="AGaramond" pitchFamily="50" charset="0"/>
              </a:rPr>
              <a:t>expression</a:t>
            </a:r>
            <a:r>
              <a:rPr lang="en-US" altLang="en-US" i="1">
                <a:solidFill>
                  <a:srgbClr val="000000"/>
                </a:solidFill>
                <a:latin typeface="Lucida Console" panose="020B0609040504020204" pitchFamily="49" charset="0"/>
              </a:rPr>
              <a:t>;</a:t>
            </a:r>
          </a:p>
          <a:p>
            <a:r>
              <a:rPr lang="en-US" altLang="en-US">
                <a:solidFill>
                  <a:srgbClr val="000000"/>
                </a:solidFill>
                <a:latin typeface="Times New Roman" panose="02020603050405020304" pitchFamily="18" charset="0"/>
              </a:rPr>
              <a:t>returns the value of</a:t>
            </a:r>
            <a:r>
              <a:rPr lang="en-US" altLang="en-US" i="1">
                <a:solidFill>
                  <a:srgbClr val="000000"/>
                </a:solidFill>
                <a:latin typeface="Times New Roman" panose="02020603050405020304" pitchFamily="18" charset="0"/>
              </a:rPr>
              <a:t> expression to the caller. </a:t>
            </a:r>
          </a:p>
        </p:txBody>
      </p:sp>
      <p:sp>
        <p:nvSpPr>
          <p:cNvPr id="59396" name="Footer Placeholder 3">
            <a:extLst>
              <a:ext uri="{FF2B5EF4-FFF2-40B4-BE49-F238E27FC236}">
                <a16:creationId xmlns:a16="http://schemas.microsoft.com/office/drawing/2014/main" id="{29C6B607-F8B3-FB46-A12E-CE13EBE92FD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80086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3E6F-CDFC-6F4C-B34E-0FB601D04940}"/>
              </a:ext>
            </a:extLst>
          </p:cNvPr>
          <p:cNvSpPr>
            <a:spLocks noGrp="1"/>
          </p:cNvSpPr>
          <p:nvPr>
            <p:ph type="title"/>
          </p:nvPr>
        </p:nvSpPr>
        <p:spPr/>
        <p:txBody>
          <a:bodyPr/>
          <a:lstStyle/>
          <a:p>
            <a:pPr>
              <a:defRPr/>
            </a:pPr>
            <a:r>
              <a:rPr lang="en-US" dirty="0">
                <a:solidFill>
                  <a:srgbClr val="24B5A1"/>
                </a:solidFill>
                <a:latin typeface="Arial"/>
              </a:rPr>
              <a:t>  </a:t>
            </a:r>
            <a:r>
              <a:rPr lang="en-US" dirty="0">
                <a:solidFill>
                  <a:srgbClr val="3380E6"/>
                </a:solidFill>
                <a:latin typeface="Arial"/>
              </a:rPr>
              <a:t>Function Prototypes</a:t>
            </a:r>
          </a:p>
        </p:txBody>
      </p:sp>
      <p:sp>
        <p:nvSpPr>
          <p:cNvPr id="65539" name="Text Placeholder 2">
            <a:extLst>
              <a:ext uri="{FF2B5EF4-FFF2-40B4-BE49-F238E27FC236}">
                <a16:creationId xmlns:a16="http://schemas.microsoft.com/office/drawing/2014/main" id="{20D3BF7C-0420-7C4A-9CF2-F6C896C0BFD4}"/>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One of the most important features of C is the function prototype. </a:t>
            </a:r>
          </a:p>
          <a:p>
            <a:r>
              <a:rPr lang="en-US" altLang="en-US" dirty="0">
                <a:solidFill>
                  <a:srgbClr val="000000"/>
                </a:solidFill>
                <a:latin typeface="Times New Roman" panose="02020603050405020304" pitchFamily="18" charset="0"/>
              </a:rPr>
              <a:t>This feature was borrowed by the C standard committee from the developers of C++. </a:t>
            </a:r>
          </a:p>
          <a:p>
            <a:r>
              <a:rPr lang="en-US" altLang="en-US" dirty="0">
                <a:solidFill>
                  <a:srgbClr val="000000"/>
                </a:solidFill>
                <a:latin typeface="Times New Roman" panose="02020603050405020304" pitchFamily="18" charset="0"/>
              </a:rPr>
              <a:t>A function prototype tells the compiler the type of data returned by the function, the number of parameters the function expects to receive, the types of the parameters, and the order in which these parameters are expected. </a:t>
            </a:r>
          </a:p>
          <a:p>
            <a:r>
              <a:rPr lang="en-US" altLang="en-US" dirty="0">
                <a:solidFill>
                  <a:srgbClr val="000000"/>
                </a:solidFill>
                <a:latin typeface="Times New Roman" panose="02020603050405020304" pitchFamily="18" charset="0"/>
              </a:rPr>
              <a:t>The compiler uses function prototypes to validate function calls. </a:t>
            </a:r>
          </a:p>
        </p:txBody>
      </p:sp>
      <p:sp>
        <p:nvSpPr>
          <p:cNvPr id="65540" name="Footer Placeholder 3">
            <a:extLst>
              <a:ext uri="{FF2B5EF4-FFF2-40B4-BE49-F238E27FC236}">
                <a16:creationId xmlns:a16="http://schemas.microsoft.com/office/drawing/2014/main" id="{7410F1AB-F41D-5448-A67C-ED392053866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28976874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00C10-AA11-284E-B338-78A05FF66F6E}"/>
              </a:ext>
            </a:extLst>
          </p:cNvPr>
          <p:cNvSpPr>
            <a:spLocks noGrp="1"/>
          </p:cNvSpPr>
          <p:nvPr>
            <p:ph type="title"/>
          </p:nvPr>
        </p:nvSpPr>
        <p:spPr/>
        <p:txBody>
          <a:bodyPr/>
          <a:lstStyle/>
          <a:p>
            <a:pPr>
              <a:defRPr/>
            </a:pPr>
            <a:r>
              <a:rPr lang="en-US" dirty="0">
                <a:solidFill>
                  <a:srgbClr val="24B5A1"/>
                </a:solidFill>
                <a:latin typeface="Arial"/>
              </a:rPr>
              <a:t>  </a:t>
            </a:r>
            <a:r>
              <a:rPr lang="en-US" dirty="0">
                <a:solidFill>
                  <a:srgbClr val="3380E6"/>
                </a:solidFill>
                <a:latin typeface="Arial"/>
              </a:rPr>
              <a:t>Function Prototypes </a:t>
            </a:r>
          </a:p>
        </p:txBody>
      </p:sp>
      <p:sp>
        <p:nvSpPr>
          <p:cNvPr id="66563" name="Text Placeholder 2">
            <a:extLst>
              <a:ext uri="{FF2B5EF4-FFF2-40B4-BE49-F238E27FC236}">
                <a16:creationId xmlns:a16="http://schemas.microsoft.com/office/drawing/2014/main" id="{F0623971-F84E-4647-B446-49A225588CA1}"/>
              </a:ext>
            </a:extLst>
          </p:cNvPr>
          <p:cNvSpPr>
            <a:spLocks noGrp="1"/>
          </p:cNvSpPr>
          <p:nvPr>
            <p:ph type="body" idx="1"/>
          </p:nvPr>
        </p:nvSpPr>
        <p:spPr/>
        <p:txBody>
          <a:bodyPr/>
          <a:lstStyle/>
          <a:p>
            <a:r>
              <a:rPr lang="en-US" altLang="en-US" dirty="0">
                <a:solidFill>
                  <a:srgbClr val="000000"/>
                </a:solidFill>
                <a:latin typeface="Times New Roman" panose="02020603050405020304" pitchFamily="18" charset="0"/>
              </a:rPr>
              <a:t>Previous versions of C did not perform this kind of checking, so it was possible to call functions improperly without the compiler detecting the errors. </a:t>
            </a:r>
          </a:p>
          <a:p>
            <a:r>
              <a:rPr lang="en-US" altLang="en-US" dirty="0">
                <a:solidFill>
                  <a:srgbClr val="000000"/>
                </a:solidFill>
                <a:latin typeface="Times New Roman" panose="02020603050405020304" pitchFamily="18" charset="0"/>
              </a:rPr>
              <a:t>Such calls could result in fatal execution-time errors or nonfatal errors that caused subtle, difficult-to-detect logic errors. </a:t>
            </a:r>
          </a:p>
          <a:p>
            <a:r>
              <a:rPr lang="en-US" altLang="en-US" dirty="0">
                <a:solidFill>
                  <a:srgbClr val="000000"/>
                </a:solidFill>
                <a:latin typeface="Times New Roman" panose="02020603050405020304" pitchFamily="18" charset="0"/>
              </a:rPr>
              <a:t>A function call that does not match the function prototype is a compilation error. </a:t>
            </a:r>
          </a:p>
          <a:p>
            <a:r>
              <a:rPr lang="en-US" altLang="en-US" dirty="0">
                <a:solidFill>
                  <a:srgbClr val="000000"/>
                </a:solidFill>
                <a:latin typeface="Times New Roman" panose="02020603050405020304" pitchFamily="18" charset="0"/>
              </a:rPr>
              <a:t>An error is also generated if the function prototype and the function definition disagree.</a:t>
            </a:r>
          </a:p>
        </p:txBody>
      </p:sp>
      <p:sp>
        <p:nvSpPr>
          <p:cNvPr id="66564" name="Footer Placeholder 3">
            <a:extLst>
              <a:ext uri="{FF2B5EF4-FFF2-40B4-BE49-F238E27FC236}">
                <a16:creationId xmlns:a16="http://schemas.microsoft.com/office/drawing/2014/main" id="{BB66AE62-096A-3E45-B2DC-5E3C825398A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2564757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00A90-EBA5-5247-99A3-78DD6479124A}"/>
              </a:ext>
            </a:extLst>
          </p:cNvPr>
          <p:cNvSpPr>
            <a:spLocks noGrp="1"/>
          </p:cNvSpPr>
          <p:nvPr>
            <p:ph type="title"/>
          </p:nvPr>
        </p:nvSpPr>
        <p:spPr/>
        <p:txBody>
          <a:bodyPr/>
          <a:lstStyle/>
          <a:p>
            <a:pPr>
              <a:defRPr/>
            </a:pPr>
            <a:r>
              <a:rPr lang="en-US" dirty="0">
                <a:solidFill>
                  <a:srgbClr val="24B5A1"/>
                </a:solidFill>
                <a:latin typeface="Arial"/>
              </a:rPr>
              <a:t>  </a:t>
            </a:r>
            <a:r>
              <a:rPr lang="en-US">
                <a:solidFill>
                  <a:srgbClr val="3380E6"/>
                </a:solidFill>
                <a:latin typeface="Arial"/>
              </a:rPr>
              <a:t>Function Prototypes </a:t>
            </a:r>
            <a:endParaRPr lang="en-US" dirty="0">
              <a:solidFill>
                <a:srgbClr val="3380E6"/>
              </a:solidFill>
              <a:latin typeface="Arial"/>
            </a:endParaRPr>
          </a:p>
        </p:txBody>
      </p:sp>
      <p:sp>
        <p:nvSpPr>
          <p:cNvPr id="79875" name="Text Placeholder 2">
            <a:extLst>
              <a:ext uri="{FF2B5EF4-FFF2-40B4-BE49-F238E27FC236}">
                <a16:creationId xmlns:a16="http://schemas.microsoft.com/office/drawing/2014/main" id="{14923EF0-D7BD-BA46-8378-ED056EDD412A}"/>
              </a:ext>
            </a:extLst>
          </p:cNvPr>
          <p:cNvSpPr>
            <a:spLocks noGrp="1"/>
          </p:cNvSpPr>
          <p:nvPr>
            <p:ph type="body" idx="1"/>
          </p:nvPr>
        </p:nvSpPr>
        <p:spPr/>
        <p:txBody>
          <a:bodyPr/>
          <a:lstStyle/>
          <a:p>
            <a:r>
              <a:rPr lang="en-US" altLang="en-US">
                <a:solidFill>
                  <a:srgbClr val="000000"/>
                </a:solidFill>
                <a:latin typeface="Times New Roman" panose="02020603050405020304" pitchFamily="18" charset="0"/>
              </a:rPr>
              <a:t>If there is no function prototype for a function, the compiler forms its own function prototype using the first occurrence of the function—either the function definition or a call to the function. </a:t>
            </a:r>
          </a:p>
          <a:p>
            <a:r>
              <a:rPr lang="en-US" altLang="en-US">
                <a:solidFill>
                  <a:srgbClr val="000000"/>
                </a:solidFill>
                <a:latin typeface="Times New Roman" panose="02020603050405020304" pitchFamily="18" charset="0"/>
              </a:rPr>
              <a:t>This typically leads to warnings or errors, depending on the compiler. </a:t>
            </a:r>
          </a:p>
        </p:txBody>
      </p:sp>
      <p:sp>
        <p:nvSpPr>
          <p:cNvPr id="79876" name="Footer Placeholder 3">
            <a:extLst>
              <a:ext uri="{FF2B5EF4-FFF2-40B4-BE49-F238E27FC236}">
                <a16:creationId xmlns:a16="http://schemas.microsoft.com/office/drawing/2014/main" id="{F1FA20F9-2ED9-2C4C-9284-1C3C4396FF9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1892479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1" descr="ch05images_Page_10.png">
            <a:extLst>
              <a:ext uri="{FF2B5EF4-FFF2-40B4-BE49-F238E27FC236}">
                <a16:creationId xmlns:a16="http://schemas.microsoft.com/office/drawing/2014/main" id="{4FAD8AF0-BD3C-324C-A343-AA5D63E170D9}"/>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323280"/>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CB180035-0072-7042-91FC-25336ABDD74E}"/>
              </a:ext>
            </a:extLst>
          </p:cNvPr>
          <p:cNvSpPr/>
          <p:nvPr/>
        </p:nvSpPr>
        <p:spPr>
          <a:xfrm>
            <a:off x="8961120" y="1280083"/>
            <a:ext cx="2401824" cy="1077218"/>
          </a:xfrm>
          <a:prstGeom prst="rect">
            <a:avLst/>
          </a:prstGeom>
        </p:spPr>
        <p:txBody>
          <a:bodyPr wrap="square">
            <a:spAutoFit/>
          </a:bodyPr>
          <a:lstStyle/>
          <a:p>
            <a:r>
              <a:rPr lang="en-US" altLang="en-US" sz="1600" dirty="0">
                <a:solidFill>
                  <a:srgbClr val="000000"/>
                </a:solidFill>
                <a:latin typeface="Times New Roman" panose="02020603050405020304" pitchFamily="18" charset="0"/>
              </a:rPr>
              <a:t>Note : All functions in the math library that return floating point values return the data type </a:t>
            </a:r>
            <a:r>
              <a:rPr lang="en-US" altLang="en-US" sz="1600" dirty="0">
                <a:solidFill>
                  <a:srgbClr val="000000"/>
                </a:solidFill>
                <a:latin typeface="Lucida Console" panose="020B0609040504020204" pitchFamily="49" charset="0"/>
              </a:rPr>
              <a:t>double</a:t>
            </a:r>
            <a:r>
              <a:rPr lang="en-US" altLang="en-US" sz="1600"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10064618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1" descr="ch05images_Page_40.png">
            <a:extLst>
              <a:ext uri="{FF2B5EF4-FFF2-40B4-BE49-F238E27FC236}">
                <a16:creationId xmlns:a16="http://schemas.microsoft.com/office/drawing/2014/main" id="{6774E8CD-3A8A-FA4A-BF45-9ED34694B301}"/>
              </a:ext>
            </a:extLst>
          </p:cNvPr>
          <p:cNvPicPr>
            <a:picLocks noGrp="1" noChangeAspect="1"/>
          </p:cNvPicPr>
          <p:nvPr isPhoto="1"/>
        </p:nvPicPr>
        <p:blipFill>
          <a:blip r:embed="rId2">
            <a:extLst>
              <a:ext uri="{28A0092B-C50C-407E-A947-70E740481C1C}">
                <a14:useLocalDpi xmlns:a14="http://schemas.microsoft.com/office/drawing/2010/main" val="0"/>
              </a:ext>
            </a:extLst>
          </a:blip>
          <a:srcRect/>
          <a:stretch>
            <a:fillRect/>
          </a:stretch>
        </p:blipFill>
        <p:spPr bwMode="auto">
          <a:xfrm>
            <a:off x="1524000" y="652464"/>
            <a:ext cx="9144000" cy="555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899" name="Footer Placeholder 2">
            <a:extLst>
              <a:ext uri="{FF2B5EF4-FFF2-40B4-BE49-F238E27FC236}">
                <a16:creationId xmlns:a16="http://schemas.microsoft.com/office/drawing/2014/main" id="{8F27BCD1-8E0A-E441-B786-7E63110F949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14692044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53363" y="365760"/>
            <a:ext cx="9367203" cy="1188720"/>
          </a:xfrm>
        </p:spPr>
        <p:txBody>
          <a:bodyPr>
            <a:normAutofit/>
          </a:bodyPr>
          <a:lstStyle/>
          <a:p>
            <a:r>
              <a:rPr lang="en-US" b="1"/>
              <a:t>Calling a Function</a:t>
            </a:r>
            <a:endParaRPr lang="en-MY" b="1"/>
          </a:p>
        </p:txBody>
      </p:sp>
      <p:sp>
        <p:nvSpPr>
          <p:cNvPr id="13" name="Freeform: Shape 7">
            <a:extLst>
              <a:ext uri="{FF2B5EF4-FFF2-40B4-BE49-F238E27FC236}">
                <a16:creationId xmlns:a16="http://schemas.microsoft.com/office/drawing/2014/main" id="{7CB4857B-ED7C-444D-9F04-2F885114A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764099" cy="1558212"/>
          </a:xfrm>
          <a:custGeom>
            <a:avLst/>
            <a:gdLst>
              <a:gd name="connsiteX0" fmla="*/ 0 w 1764099"/>
              <a:gd name="connsiteY0" fmla="*/ 0 h 1558212"/>
              <a:gd name="connsiteX1" fmla="*/ 1764099 w 1764099"/>
              <a:gd name="connsiteY1" fmla="*/ 0 h 1558212"/>
              <a:gd name="connsiteX2" fmla="*/ 1042087 w 1764099"/>
              <a:gd name="connsiteY2" fmla="*/ 1558212 h 1558212"/>
              <a:gd name="connsiteX3" fmla="*/ 0 w 1764099"/>
              <a:gd name="connsiteY3" fmla="*/ 1558212 h 1558212"/>
            </a:gdLst>
            <a:ahLst/>
            <a:cxnLst>
              <a:cxn ang="0">
                <a:pos x="connsiteX0" y="connsiteY0"/>
              </a:cxn>
              <a:cxn ang="0">
                <a:pos x="connsiteX1" y="connsiteY1"/>
              </a:cxn>
              <a:cxn ang="0">
                <a:pos x="connsiteX2" y="connsiteY2"/>
              </a:cxn>
              <a:cxn ang="0">
                <a:pos x="connsiteX3" y="connsiteY3"/>
              </a:cxn>
            </a:cxnLst>
            <a:rect l="l" t="t" r="r" b="b"/>
            <a:pathLst>
              <a:path w="1764099" h="1558212">
                <a:moveTo>
                  <a:pt x="0" y="0"/>
                </a:moveTo>
                <a:lnTo>
                  <a:pt x="1764099" y="0"/>
                </a:lnTo>
                <a:lnTo>
                  <a:pt x="1042087" y="1558212"/>
                </a:lnTo>
                <a:lnTo>
                  <a:pt x="0" y="155821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9">
            <a:extLst>
              <a:ext uri="{FF2B5EF4-FFF2-40B4-BE49-F238E27FC236}">
                <a16:creationId xmlns:a16="http://schemas.microsoft.com/office/drawing/2014/main" id="{D18046FB-44EA-4FD8-A585-EA09A319B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12191999" cy="5166360"/>
          </a:xfrm>
          <a:custGeom>
            <a:avLst/>
            <a:gdLst>
              <a:gd name="connsiteX0" fmla="*/ 0 w 12191999"/>
              <a:gd name="connsiteY0" fmla="*/ 0 h 5166360"/>
              <a:gd name="connsiteX1" fmla="*/ 1822388 w 12191999"/>
              <a:gd name="connsiteY1" fmla="*/ 0 h 5166360"/>
              <a:gd name="connsiteX2" fmla="*/ 6468290 w 12191999"/>
              <a:gd name="connsiteY2" fmla="*/ 0 h 5166360"/>
              <a:gd name="connsiteX3" fmla="*/ 7796394 w 12191999"/>
              <a:gd name="connsiteY3" fmla="*/ 0 h 5166360"/>
              <a:gd name="connsiteX4" fmla="*/ 8376834 w 12191999"/>
              <a:gd name="connsiteY4" fmla="*/ 0 h 5166360"/>
              <a:gd name="connsiteX5" fmla="*/ 9704938 w 12191999"/>
              <a:gd name="connsiteY5" fmla="*/ 0 h 5166360"/>
              <a:gd name="connsiteX6" fmla="*/ 9704938 w 12191999"/>
              <a:gd name="connsiteY6" fmla="*/ 2 h 5166360"/>
              <a:gd name="connsiteX7" fmla="*/ 10283456 w 12191999"/>
              <a:gd name="connsiteY7" fmla="*/ 2 h 5166360"/>
              <a:gd name="connsiteX8" fmla="*/ 10863897 w 12191999"/>
              <a:gd name="connsiteY8" fmla="*/ 2 h 5166360"/>
              <a:gd name="connsiteX9" fmla="*/ 12191999 w 12191999"/>
              <a:gd name="connsiteY9" fmla="*/ 2 h 5166360"/>
              <a:gd name="connsiteX10" fmla="*/ 12191999 w 12191999"/>
              <a:gd name="connsiteY10" fmla="*/ 5166360 h 5166360"/>
              <a:gd name="connsiteX11" fmla="*/ 0 w 12191999"/>
              <a:gd name="connsiteY11" fmla="*/ 5166360 h 5166360"/>
              <a:gd name="connsiteX12" fmla="*/ 0 w 12191999"/>
              <a:gd name="connsiteY12" fmla="*/ 2604436 h 5166360"/>
              <a:gd name="connsiteX13" fmla="*/ 862341 w 12191999"/>
              <a:gd name="connsiteY13" fmla="*/ 743371 h 5166360"/>
              <a:gd name="connsiteX14" fmla="*/ 0 w 12191999"/>
              <a:gd name="connsiteY14" fmla="*/ 743371 h 5166360"/>
              <a:gd name="connsiteX15" fmla="*/ 0 w 12191999"/>
              <a:gd name="connsiteY15" fmla="*/ 742508 h 5166360"/>
              <a:gd name="connsiteX16" fmla="*/ 92826 w 12191999"/>
              <a:gd name="connsiteY16" fmla="*/ 742508 h 5166360"/>
              <a:gd name="connsiteX17" fmla="*/ 406486 w 12191999"/>
              <a:gd name="connsiteY17" fmla="*/ 742508 h 5166360"/>
              <a:gd name="connsiteX18" fmla="*/ 406486 w 12191999"/>
              <a:gd name="connsiteY18" fmla="*/ 742507 h 5166360"/>
              <a:gd name="connsiteX19" fmla="*/ 862741 w 12191999"/>
              <a:gd name="connsiteY19" fmla="*/ 742507 h 5166360"/>
              <a:gd name="connsiteX20" fmla="*/ 1206388 w 12191999"/>
              <a:gd name="connsiteY20" fmla="*/ 864 h 5166360"/>
              <a:gd name="connsiteX21" fmla="*/ 748500 w 12191999"/>
              <a:gd name="connsiteY21" fmla="*/ 864 h 5166360"/>
              <a:gd name="connsiteX22" fmla="*/ 0 w 12191999"/>
              <a:gd name="connsiteY22" fmla="*/ 864 h 5166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2191999" h="5166360">
                <a:moveTo>
                  <a:pt x="0" y="0"/>
                </a:moveTo>
                <a:lnTo>
                  <a:pt x="1822388" y="0"/>
                </a:lnTo>
                <a:lnTo>
                  <a:pt x="6468290" y="0"/>
                </a:lnTo>
                <a:lnTo>
                  <a:pt x="7796394" y="0"/>
                </a:lnTo>
                <a:lnTo>
                  <a:pt x="8376834" y="0"/>
                </a:lnTo>
                <a:lnTo>
                  <a:pt x="9704938" y="0"/>
                </a:lnTo>
                <a:lnTo>
                  <a:pt x="9704938" y="2"/>
                </a:lnTo>
                <a:lnTo>
                  <a:pt x="10283456" y="2"/>
                </a:lnTo>
                <a:lnTo>
                  <a:pt x="10863897" y="2"/>
                </a:lnTo>
                <a:lnTo>
                  <a:pt x="12191999" y="2"/>
                </a:lnTo>
                <a:lnTo>
                  <a:pt x="12191999" y="5166360"/>
                </a:lnTo>
                <a:lnTo>
                  <a:pt x="0" y="5166360"/>
                </a:lnTo>
                <a:lnTo>
                  <a:pt x="0" y="2604436"/>
                </a:lnTo>
                <a:lnTo>
                  <a:pt x="862341" y="743371"/>
                </a:lnTo>
                <a:lnTo>
                  <a:pt x="0" y="743371"/>
                </a:lnTo>
                <a:lnTo>
                  <a:pt x="0" y="742508"/>
                </a:lnTo>
                <a:lnTo>
                  <a:pt x="92826" y="742508"/>
                </a:lnTo>
                <a:lnTo>
                  <a:pt x="406486" y="742508"/>
                </a:lnTo>
                <a:lnTo>
                  <a:pt x="406486" y="742507"/>
                </a:lnTo>
                <a:lnTo>
                  <a:pt x="862741" y="742507"/>
                </a:lnTo>
                <a:lnTo>
                  <a:pt x="1206388" y="864"/>
                </a:lnTo>
                <a:lnTo>
                  <a:pt x="748500" y="864"/>
                </a:lnTo>
                <a:lnTo>
                  <a:pt x="0" y="864"/>
                </a:lnTo>
                <a:close/>
              </a:path>
            </a:pathLst>
          </a:custGeom>
          <a:solidFill>
            <a:srgbClr val="A6A6A6">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479F5F2B-8B58-4140-AE6A-51F6C67B1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91641"/>
            <a:ext cx="971654" cy="2096979"/>
          </a:xfrm>
          <a:custGeom>
            <a:avLst/>
            <a:gdLst>
              <a:gd name="connsiteX0" fmla="*/ 0 w 971654"/>
              <a:gd name="connsiteY0" fmla="*/ 0 h 2096979"/>
              <a:gd name="connsiteX1" fmla="*/ 971654 w 971654"/>
              <a:gd name="connsiteY1" fmla="*/ 0 h 2096979"/>
              <a:gd name="connsiteX2" fmla="*/ 0 w 971654"/>
              <a:gd name="connsiteY2" fmla="*/ 2096979 h 2096979"/>
            </a:gdLst>
            <a:ahLst/>
            <a:cxnLst>
              <a:cxn ang="0">
                <a:pos x="connsiteX0" y="connsiteY0"/>
              </a:cxn>
              <a:cxn ang="0">
                <a:pos x="connsiteX1" y="connsiteY1"/>
              </a:cxn>
              <a:cxn ang="0">
                <a:pos x="connsiteX2" y="connsiteY2"/>
              </a:cxn>
            </a:cxnLst>
            <a:rect l="l" t="t" r="r" b="b"/>
            <a:pathLst>
              <a:path w="971654" h="2096979">
                <a:moveTo>
                  <a:pt x="0" y="0"/>
                </a:moveTo>
                <a:lnTo>
                  <a:pt x="971654" y="0"/>
                </a:lnTo>
                <a:lnTo>
                  <a:pt x="0" y="2096979"/>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1653363" y="2176272"/>
            <a:ext cx="9367204" cy="4041648"/>
          </a:xfrm>
        </p:spPr>
        <p:txBody>
          <a:bodyPr anchor="t">
            <a:normAutofit/>
          </a:bodyPr>
          <a:lstStyle/>
          <a:p>
            <a:r>
              <a:rPr lang="en-MY" sz="2400"/>
              <a:t>To use a function, you will have to call or invoke that function.</a:t>
            </a:r>
          </a:p>
          <a:p>
            <a:r>
              <a:rPr lang="en-MY" sz="2400"/>
              <a:t>When a program calls a function, program control is transferred to the called function. A called function performs defined task and when its return statement is executed or when its function-ending closing brace is reached, it returns program control back to the main program.</a:t>
            </a:r>
          </a:p>
          <a:p>
            <a:r>
              <a:rPr lang="en-MY" sz="2400"/>
              <a:t>To call a function, you simply need to pass the required parameters along with function name, and if function returns a value, then you can store returned value.</a:t>
            </a:r>
          </a:p>
          <a:p>
            <a:endParaRPr lang="en-MY" sz="2400"/>
          </a:p>
        </p:txBody>
      </p:sp>
    </p:spTree>
    <p:extLst>
      <p:ext uri="{BB962C8B-B14F-4D97-AF65-F5344CB8AC3E}">
        <p14:creationId xmlns:p14="http://schemas.microsoft.com/office/powerpoint/2010/main" val="37880031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699C-8543-A849-9FD8-2043F6EA9E8C}"/>
              </a:ext>
            </a:extLst>
          </p:cNvPr>
          <p:cNvSpPr>
            <a:spLocks noGrp="1"/>
          </p:cNvSpPr>
          <p:nvPr>
            <p:ph type="title"/>
          </p:nvPr>
        </p:nvSpPr>
        <p:spPr/>
        <p:txBody>
          <a:bodyPr>
            <a:normAutofit/>
          </a:bodyPr>
          <a:lstStyle/>
          <a:p>
            <a:pPr>
              <a:defRPr/>
            </a:pPr>
            <a:r>
              <a:rPr lang="en-US" dirty="0">
                <a:solidFill>
                  <a:srgbClr val="24B5A1"/>
                </a:solidFill>
                <a:latin typeface="Arial"/>
              </a:rPr>
              <a:t> </a:t>
            </a:r>
            <a:r>
              <a:rPr lang="en-US" dirty="0">
                <a:solidFill>
                  <a:srgbClr val="3380E6"/>
                </a:solidFill>
                <a:latin typeface="Arial"/>
              </a:rPr>
              <a:t>Function Call &amp; Return - Stack </a:t>
            </a:r>
          </a:p>
        </p:txBody>
      </p:sp>
      <p:sp>
        <p:nvSpPr>
          <p:cNvPr id="3" name="Text Placeholder 2">
            <a:extLst>
              <a:ext uri="{FF2B5EF4-FFF2-40B4-BE49-F238E27FC236}">
                <a16:creationId xmlns:a16="http://schemas.microsoft.com/office/drawing/2014/main" id="{5F418000-93DF-554A-A724-9F3D9BD876F6}"/>
              </a:ext>
            </a:extLst>
          </p:cNvPr>
          <p:cNvSpPr>
            <a:spLocks noGrp="1"/>
          </p:cNvSpPr>
          <p:nvPr>
            <p:ph type="body" idx="1"/>
          </p:nvPr>
        </p:nvSpPr>
        <p:spPr/>
        <p:txBody>
          <a:bodyPr>
            <a:normAutofit/>
          </a:bodyPr>
          <a:lstStyle/>
          <a:p>
            <a:pPr>
              <a:lnSpc>
                <a:spcPct val="80000"/>
              </a:lnSpc>
            </a:pPr>
            <a:r>
              <a:rPr lang="en-US" altLang="en-US" sz="2500" dirty="0">
                <a:solidFill>
                  <a:srgbClr val="000000"/>
                </a:solidFill>
                <a:latin typeface="Times New Roman" panose="02020603050405020304" pitchFamily="18" charset="0"/>
              </a:rPr>
              <a:t>To understand how C performs function calls, we first need to consider a data structure (i.e., collection of related data items) known as a </a:t>
            </a:r>
            <a:r>
              <a:rPr lang="en-US" altLang="en-US" sz="2500" dirty="0">
                <a:solidFill>
                  <a:srgbClr val="0000FF"/>
                </a:solidFill>
                <a:latin typeface="Times New Roman" panose="02020603050405020304" pitchFamily="18" charset="0"/>
              </a:rPr>
              <a:t>stack</a:t>
            </a:r>
            <a:r>
              <a:rPr lang="en-US" altLang="en-US" sz="2500" dirty="0">
                <a:solidFill>
                  <a:srgbClr val="000000"/>
                </a:solidFill>
                <a:latin typeface="Times New Roman" panose="02020603050405020304" pitchFamily="18" charset="0"/>
              </a:rPr>
              <a:t>. </a:t>
            </a:r>
          </a:p>
          <a:p>
            <a:pPr>
              <a:lnSpc>
                <a:spcPct val="80000"/>
              </a:lnSpc>
            </a:pPr>
            <a:r>
              <a:rPr lang="en-US" altLang="en-US" sz="2500" dirty="0">
                <a:solidFill>
                  <a:srgbClr val="000000"/>
                </a:solidFill>
                <a:latin typeface="Times New Roman" panose="02020603050405020304" pitchFamily="18" charset="0"/>
              </a:rPr>
              <a:t>Think of a stack as analogous to a pile of books. </a:t>
            </a:r>
          </a:p>
          <a:p>
            <a:pPr>
              <a:lnSpc>
                <a:spcPct val="80000"/>
              </a:lnSpc>
            </a:pPr>
            <a:r>
              <a:rPr lang="en-US" altLang="en-US" sz="2500" dirty="0">
                <a:solidFill>
                  <a:srgbClr val="000000"/>
                </a:solidFill>
                <a:latin typeface="Times New Roman" panose="02020603050405020304" pitchFamily="18" charset="0"/>
              </a:rPr>
              <a:t>When a book is placed on the pile, it’s normally placed at the top (referred to as </a:t>
            </a:r>
            <a:r>
              <a:rPr lang="en-US" altLang="en-US" sz="2500" dirty="0">
                <a:solidFill>
                  <a:srgbClr val="0000FF"/>
                </a:solidFill>
                <a:latin typeface="Times New Roman" panose="02020603050405020304" pitchFamily="18" charset="0"/>
              </a:rPr>
              <a:t>pushing </a:t>
            </a:r>
            <a:r>
              <a:rPr lang="en-US" altLang="en-US" sz="2500" dirty="0">
                <a:solidFill>
                  <a:srgbClr val="000000"/>
                </a:solidFill>
                <a:latin typeface="Times New Roman" panose="02020603050405020304" pitchFamily="18" charset="0"/>
              </a:rPr>
              <a:t>the book onto the stack). </a:t>
            </a:r>
          </a:p>
          <a:p>
            <a:pPr>
              <a:lnSpc>
                <a:spcPct val="80000"/>
              </a:lnSpc>
            </a:pPr>
            <a:r>
              <a:rPr lang="en-US" altLang="en-US" sz="2500" dirty="0">
                <a:solidFill>
                  <a:srgbClr val="000000"/>
                </a:solidFill>
                <a:latin typeface="Times New Roman" panose="02020603050405020304" pitchFamily="18" charset="0"/>
              </a:rPr>
              <a:t>Similarly, when a book is removed from the pile, it’s always removed from the top (referred to as </a:t>
            </a:r>
            <a:r>
              <a:rPr lang="en-US" altLang="en-US" sz="2500" dirty="0">
                <a:solidFill>
                  <a:srgbClr val="0000FF"/>
                </a:solidFill>
                <a:latin typeface="Times New Roman" panose="02020603050405020304" pitchFamily="18" charset="0"/>
              </a:rPr>
              <a:t>popping </a:t>
            </a:r>
            <a:r>
              <a:rPr lang="en-US" altLang="en-US" sz="2500" dirty="0">
                <a:solidFill>
                  <a:srgbClr val="000000"/>
                </a:solidFill>
                <a:latin typeface="Times New Roman" panose="02020603050405020304" pitchFamily="18" charset="0"/>
              </a:rPr>
              <a:t>the book off the stack). </a:t>
            </a:r>
          </a:p>
          <a:p>
            <a:pPr>
              <a:lnSpc>
                <a:spcPct val="80000"/>
              </a:lnSpc>
            </a:pPr>
            <a:r>
              <a:rPr lang="en-US" altLang="en-US" sz="2500" dirty="0">
                <a:solidFill>
                  <a:srgbClr val="000000"/>
                </a:solidFill>
                <a:latin typeface="Times New Roman" panose="02020603050405020304" pitchFamily="18" charset="0"/>
              </a:rPr>
              <a:t>Stacks are known as </a:t>
            </a:r>
            <a:r>
              <a:rPr lang="en-US" altLang="en-US" sz="2500" dirty="0">
                <a:solidFill>
                  <a:srgbClr val="0000FF"/>
                </a:solidFill>
                <a:latin typeface="Times New Roman" panose="02020603050405020304" pitchFamily="18" charset="0"/>
              </a:rPr>
              <a:t>last-in, first-out (LIFO) </a:t>
            </a:r>
            <a:r>
              <a:rPr lang="en-US" altLang="en-US" sz="2500" dirty="0">
                <a:solidFill>
                  <a:srgbClr val="000000"/>
                </a:solidFill>
                <a:latin typeface="Times New Roman" panose="02020603050405020304" pitchFamily="18" charset="0"/>
              </a:rPr>
              <a:t>data structures—the last item pushed (inserted) on the stack is the first item popped (removed) from the stack. </a:t>
            </a:r>
          </a:p>
        </p:txBody>
      </p:sp>
      <p:sp>
        <p:nvSpPr>
          <p:cNvPr id="82948" name="Footer Placeholder 3">
            <a:extLst>
              <a:ext uri="{FF2B5EF4-FFF2-40B4-BE49-F238E27FC236}">
                <a16:creationId xmlns:a16="http://schemas.microsoft.com/office/drawing/2014/main" id="{723AA63B-EA1F-A14E-A53F-011292A68523}"/>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2651750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Freeform: Shape 7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Shape 7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Isosceles Triangle 8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mage result for stack operation image">
            <a:extLst>
              <a:ext uri="{FF2B5EF4-FFF2-40B4-BE49-F238E27FC236}">
                <a16:creationId xmlns:a16="http://schemas.microsoft.com/office/drawing/2014/main" id="{5D71C52B-5004-2840-BC72-873F8622DE7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29298" y="998876"/>
            <a:ext cx="9257634" cy="4675104"/>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83" name="Isosceles Triangle 8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8325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31158-04A0-CB4E-88F4-B8A8D0FBE903}"/>
              </a:ext>
            </a:extLst>
          </p:cNvPr>
          <p:cNvSpPr>
            <a:spLocks noGrp="1"/>
          </p:cNvSpPr>
          <p:nvPr>
            <p:ph type="title"/>
          </p:nvPr>
        </p:nvSpPr>
        <p:spPr/>
        <p:txBody>
          <a:bodyPr>
            <a:normAutofit/>
          </a:bodyPr>
          <a:lstStyle/>
          <a:p>
            <a:pPr>
              <a:defRPr/>
            </a:pPr>
            <a:r>
              <a:rPr lang="en-US" dirty="0">
                <a:solidFill>
                  <a:srgbClr val="24B5A1"/>
                </a:solidFill>
                <a:latin typeface="Arial"/>
              </a:rPr>
              <a:t> </a:t>
            </a:r>
            <a:r>
              <a:rPr lang="en-US" dirty="0">
                <a:solidFill>
                  <a:srgbClr val="3380E6"/>
                </a:solidFill>
                <a:latin typeface="Arial"/>
              </a:rPr>
              <a:t>Function Call &amp; Return - Stack </a:t>
            </a:r>
          </a:p>
        </p:txBody>
      </p:sp>
      <p:sp>
        <p:nvSpPr>
          <p:cNvPr id="3" name="Text Placeholder 2">
            <a:extLst>
              <a:ext uri="{FF2B5EF4-FFF2-40B4-BE49-F238E27FC236}">
                <a16:creationId xmlns:a16="http://schemas.microsoft.com/office/drawing/2014/main" id="{1B0B667A-5701-0142-860F-3BC25C834BDA}"/>
              </a:ext>
            </a:extLst>
          </p:cNvPr>
          <p:cNvSpPr>
            <a:spLocks noGrp="1"/>
          </p:cNvSpPr>
          <p:nvPr>
            <p:ph type="body" idx="1"/>
          </p:nvPr>
        </p:nvSpPr>
        <p:spPr/>
        <p:txBody>
          <a:bodyPr>
            <a:normAutofit/>
          </a:bodyPr>
          <a:lstStyle/>
          <a:p>
            <a:pPr>
              <a:lnSpc>
                <a:spcPct val="90000"/>
              </a:lnSpc>
            </a:pPr>
            <a:r>
              <a:rPr lang="en-US" altLang="en-US" dirty="0">
                <a:solidFill>
                  <a:srgbClr val="000000"/>
                </a:solidFill>
                <a:latin typeface="Times New Roman" panose="02020603050405020304" pitchFamily="18" charset="0"/>
              </a:rPr>
              <a:t>When a program calls a function, the called function must know how to return to its caller, so the return address of the calling function is pushed onto the </a:t>
            </a:r>
            <a:r>
              <a:rPr lang="en-US" altLang="en-US" dirty="0">
                <a:solidFill>
                  <a:srgbClr val="0000FF"/>
                </a:solidFill>
                <a:latin typeface="Times New Roman" panose="02020603050405020304" pitchFamily="18" charset="0"/>
              </a:rPr>
              <a:t>program execution stack</a:t>
            </a:r>
            <a:r>
              <a:rPr lang="en-US" altLang="en-US" dirty="0">
                <a:solidFill>
                  <a:srgbClr val="000000"/>
                </a:solidFill>
                <a:latin typeface="Times New Roman" panose="02020603050405020304" pitchFamily="18" charset="0"/>
              </a:rPr>
              <a:t> (sometimes referred to as the </a:t>
            </a:r>
            <a:r>
              <a:rPr lang="en-US" altLang="en-US" dirty="0">
                <a:solidFill>
                  <a:srgbClr val="0000FF"/>
                </a:solidFill>
                <a:latin typeface="Times New Roman" panose="02020603050405020304" pitchFamily="18" charset="0"/>
              </a:rPr>
              <a:t>function call stack</a:t>
            </a:r>
            <a:r>
              <a:rPr lang="en-US" altLang="en-US" dirty="0">
                <a:solidFill>
                  <a:srgbClr val="000000"/>
                </a:solidFill>
                <a:latin typeface="Times New Roman" panose="02020603050405020304" pitchFamily="18" charset="0"/>
              </a:rPr>
              <a:t>). </a:t>
            </a:r>
          </a:p>
          <a:p>
            <a:pPr>
              <a:lnSpc>
                <a:spcPct val="90000"/>
              </a:lnSpc>
            </a:pPr>
            <a:r>
              <a:rPr lang="en-US" altLang="en-US" dirty="0">
                <a:solidFill>
                  <a:srgbClr val="000000"/>
                </a:solidFill>
                <a:latin typeface="Times New Roman" panose="02020603050405020304" pitchFamily="18" charset="0"/>
              </a:rPr>
              <a:t>If a series of function calls occurs, the successive return addresses are pushed onto the stack in last-in, first-out order so that each function can return to its caller.</a:t>
            </a:r>
          </a:p>
        </p:txBody>
      </p:sp>
      <p:sp>
        <p:nvSpPr>
          <p:cNvPr id="83972" name="Footer Placeholder 3">
            <a:extLst>
              <a:ext uri="{FF2B5EF4-FFF2-40B4-BE49-F238E27FC236}">
                <a16:creationId xmlns:a16="http://schemas.microsoft.com/office/drawing/2014/main" id="{1B7CFB3A-7C52-2F43-988A-8D3989F816D5}"/>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bodyPr>
          <a:lstStyle>
            <a:lvl1pPr>
              <a:defRPr>
                <a:solidFill>
                  <a:schemeClr val="tx1"/>
                </a:solidFill>
                <a:latin typeface="Lucida Sans Unicode" panose="020B0602030504020204" pitchFamily="34" charset="0"/>
              </a:defRPr>
            </a:lvl1pPr>
            <a:lvl2pPr marL="742950" indent="-285750">
              <a:defRPr>
                <a:solidFill>
                  <a:schemeClr val="tx1"/>
                </a:solidFill>
                <a:latin typeface="Lucida Sans Unicode" panose="020B0602030504020204" pitchFamily="34" charset="0"/>
              </a:defRPr>
            </a:lvl2pPr>
            <a:lvl3pPr marL="1143000" indent="-228600">
              <a:defRPr>
                <a:solidFill>
                  <a:schemeClr val="tx1"/>
                </a:solidFill>
                <a:latin typeface="Lucida Sans Unicode" panose="020B0602030504020204" pitchFamily="34" charset="0"/>
              </a:defRPr>
            </a:lvl3pPr>
            <a:lvl4pPr marL="1600200" indent="-228600">
              <a:defRPr>
                <a:solidFill>
                  <a:schemeClr val="tx1"/>
                </a:solidFill>
                <a:latin typeface="Lucida Sans Unicode" panose="020B0602030504020204" pitchFamily="34" charset="0"/>
              </a:defRPr>
            </a:lvl4pPr>
            <a:lvl5pPr marL="2057400" indent="-228600">
              <a:defRPr>
                <a:solidFill>
                  <a:schemeClr val="tx1"/>
                </a:solidFill>
                <a:latin typeface="Lucida Sans Unicode" panose="020B0602030504020204" pitchFamily="34" charset="0"/>
              </a:defRPr>
            </a:lvl5pPr>
            <a:lvl6pPr marL="2514600" indent="-228600" fontAlgn="base">
              <a:spcBef>
                <a:spcPct val="0"/>
              </a:spcBef>
              <a:spcAft>
                <a:spcPct val="0"/>
              </a:spcAft>
              <a:defRPr>
                <a:solidFill>
                  <a:schemeClr val="tx1"/>
                </a:solidFill>
                <a:latin typeface="Lucida Sans Unicode" panose="020B0602030504020204" pitchFamily="34" charset="0"/>
              </a:defRPr>
            </a:lvl6pPr>
            <a:lvl7pPr marL="2971800" indent="-228600" fontAlgn="base">
              <a:spcBef>
                <a:spcPct val="0"/>
              </a:spcBef>
              <a:spcAft>
                <a:spcPct val="0"/>
              </a:spcAft>
              <a:defRPr>
                <a:solidFill>
                  <a:schemeClr val="tx1"/>
                </a:solidFill>
                <a:latin typeface="Lucida Sans Unicode" panose="020B0602030504020204" pitchFamily="34" charset="0"/>
              </a:defRPr>
            </a:lvl7pPr>
            <a:lvl8pPr marL="3429000" indent="-228600" fontAlgn="base">
              <a:spcBef>
                <a:spcPct val="0"/>
              </a:spcBef>
              <a:spcAft>
                <a:spcPct val="0"/>
              </a:spcAft>
              <a:defRPr>
                <a:solidFill>
                  <a:schemeClr val="tx1"/>
                </a:solidFill>
                <a:latin typeface="Lucida Sans Unicode" panose="020B0602030504020204" pitchFamily="34" charset="0"/>
              </a:defRPr>
            </a:lvl8pPr>
            <a:lvl9pPr marL="3886200" indent="-228600" fontAlgn="base">
              <a:spcBef>
                <a:spcPct val="0"/>
              </a:spcBef>
              <a:spcAft>
                <a:spcPct val="0"/>
              </a:spcAft>
              <a:defRPr>
                <a:solidFill>
                  <a:schemeClr val="tx1"/>
                </a:solidFill>
                <a:latin typeface="Lucida Sans Unicode" panose="020B0602030504020204" pitchFamily="34" charset="0"/>
              </a:defRPr>
            </a:lvl9pPr>
          </a:lstStyle>
          <a:p>
            <a:pPr fontAlgn="base">
              <a:spcBef>
                <a:spcPct val="0"/>
              </a:spcBef>
              <a:spcAft>
                <a:spcPct val="0"/>
              </a:spcAft>
            </a:pPr>
            <a:r>
              <a:rPr lang="en-US" altLang="en-US"/>
              <a:t>©1992-2010 by Pearson Education, Inc. All Rights Reserved.</a:t>
            </a:r>
          </a:p>
        </p:txBody>
      </p:sp>
    </p:spTree>
    <p:extLst>
      <p:ext uri="{BB962C8B-B14F-4D97-AF65-F5344CB8AC3E}">
        <p14:creationId xmlns:p14="http://schemas.microsoft.com/office/powerpoint/2010/main" val="30887348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MY" sz="4000" b="1">
                <a:solidFill>
                  <a:srgbClr val="FFFFFF"/>
                </a:solidFill>
              </a:rPr>
              <a:t>Function Arguments</a:t>
            </a:r>
            <a:br>
              <a:rPr lang="en-MY" sz="4000" b="1">
                <a:solidFill>
                  <a:srgbClr val="FFFFFF"/>
                </a:solidFill>
              </a:rPr>
            </a:br>
            <a:endParaRPr lang="en-MY" sz="4000" b="1">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r>
              <a:rPr lang="en-MY" sz="2400"/>
              <a:t>If a function is to use arguments, it must declare variables that accept the values of the arguments. These variables are called the </a:t>
            </a:r>
            <a:r>
              <a:rPr lang="en-MY" sz="2400" b="1"/>
              <a:t>formal parameters</a:t>
            </a:r>
            <a:r>
              <a:rPr lang="en-MY" sz="2400"/>
              <a:t> of the function.</a:t>
            </a:r>
          </a:p>
          <a:p>
            <a:r>
              <a:rPr lang="en-MY" sz="2400"/>
              <a:t>The formal parameters behave like other local variables inside the function and are created upon entry into the function and destroyed upon exit.</a:t>
            </a:r>
          </a:p>
          <a:p>
            <a:r>
              <a:rPr lang="en-MY" sz="2400"/>
              <a:t>While calling a function, there are two ways that arguments can be passed to a function:</a:t>
            </a:r>
          </a:p>
          <a:p>
            <a:pPr lvl="1"/>
            <a:r>
              <a:rPr lang="en-US"/>
              <a:t>Call by Value </a:t>
            </a:r>
          </a:p>
          <a:p>
            <a:pPr lvl="1"/>
            <a:r>
              <a:rPr lang="en-US"/>
              <a:t>Call by Reference</a:t>
            </a:r>
            <a:endParaRPr lang="en-MY"/>
          </a:p>
          <a:p>
            <a:endParaRPr lang="en-MY" sz="2400"/>
          </a:p>
        </p:txBody>
      </p:sp>
    </p:spTree>
    <p:extLst>
      <p:ext uri="{BB962C8B-B14F-4D97-AF65-F5344CB8AC3E}">
        <p14:creationId xmlns:p14="http://schemas.microsoft.com/office/powerpoint/2010/main" val="27563983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58506" y="800392"/>
            <a:ext cx="10264697" cy="1212102"/>
          </a:xfrm>
        </p:spPr>
        <p:txBody>
          <a:bodyPr>
            <a:normAutofit/>
          </a:bodyPr>
          <a:lstStyle/>
          <a:p>
            <a:r>
              <a:rPr lang="en-MY" sz="4000" b="1" dirty="0">
                <a:solidFill>
                  <a:srgbClr val="FFFFFF"/>
                </a:solidFill>
              </a:rPr>
              <a:t>Function Arguments</a:t>
            </a:r>
            <a:br>
              <a:rPr lang="en-MY" sz="4000" b="1" dirty="0">
                <a:solidFill>
                  <a:srgbClr val="FFFFFF"/>
                </a:solidFill>
              </a:rPr>
            </a:br>
            <a:endParaRPr lang="en-MY" sz="4000" dirty="0">
              <a:solidFill>
                <a:srgbClr val="FFFFFF"/>
              </a:solidFill>
            </a:endParaRPr>
          </a:p>
        </p:txBody>
      </p:sp>
      <p:sp>
        <p:nvSpPr>
          <p:cNvPr id="3" name="Content Placeholder 2"/>
          <p:cNvSpPr>
            <a:spLocks noGrp="1"/>
          </p:cNvSpPr>
          <p:nvPr>
            <p:ph idx="1"/>
          </p:nvPr>
        </p:nvSpPr>
        <p:spPr>
          <a:xfrm>
            <a:off x="1367624" y="2490436"/>
            <a:ext cx="9708995" cy="3567173"/>
          </a:xfrm>
        </p:spPr>
        <p:txBody>
          <a:bodyPr anchor="ctr">
            <a:normAutofit/>
          </a:bodyPr>
          <a:lstStyle/>
          <a:p>
            <a:pPr marL="0" indent="0">
              <a:buNone/>
            </a:pPr>
            <a:r>
              <a:rPr lang="en-MY" sz="2000" b="1"/>
              <a:t>Call by value</a:t>
            </a:r>
          </a:p>
          <a:p>
            <a:endParaRPr lang="en-MY" sz="2000"/>
          </a:p>
          <a:p>
            <a:r>
              <a:rPr lang="en-MY" sz="2000"/>
              <a:t>This method copies the actual value of an argument into the formal parameter of the function. In this case, changes made to the parameter inside the function have no effect on the argument.</a:t>
            </a:r>
          </a:p>
          <a:p>
            <a:pPr marL="0" indent="0">
              <a:buNone/>
            </a:pPr>
            <a:r>
              <a:rPr lang="en-MY" sz="2000" b="1"/>
              <a:t>Call by reference</a:t>
            </a:r>
          </a:p>
          <a:p>
            <a:endParaRPr lang="en-MY" sz="2000"/>
          </a:p>
          <a:p>
            <a:r>
              <a:rPr lang="en-MY" sz="2000"/>
              <a:t>This method copies the reference of an argument into the formal parameter. Inside the function, the reference is used to access the actual argument used in the call. This means that changes made to the parameter affect the argument.</a:t>
            </a:r>
          </a:p>
        </p:txBody>
      </p:sp>
    </p:spTree>
    <p:extLst>
      <p:ext uri="{BB962C8B-B14F-4D97-AF65-F5344CB8AC3E}">
        <p14:creationId xmlns:p14="http://schemas.microsoft.com/office/powerpoint/2010/main" val="3561506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FA9C9-847D-1A4A-9554-41D873F76676}"/>
              </a:ext>
            </a:extLst>
          </p:cNvPr>
          <p:cNvSpPr>
            <a:spLocks noGrp="1"/>
          </p:cNvSpPr>
          <p:nvPr>
            <p:ph type="title"/>
          </p:nvPr>
        </p:nvSpPr>
        <p:spPr>
          <a:xfrm>
            <a:off x="686834" y="1153572"/>
            <a:ext cx="3200400" cy="4461163"/>
          </a:xfrm>
        </p:spPr>
        <p:txBody>
          <a:bodyPr>
            <a:normAutofit/>
          </a:bodyPr>
          <a:lstStyle/>
          <a:p>
            <a:r>
              <a:rPr lang="en-MY" b="1">
                <a:solidFill>
                  <a:srgbClr val="FFFFFF"/>
                </a:solidFill>
              </a:rPr>
              <a:t>Function Arguments</a:t>
            </a:r>
            <a:endParaRPr lang="en-US">
              <a:solidFill>
                <a:srgbClr val="FFFFFF"/>
              </a:solidFill>
            </a:endParaRPr>
          </a:p>
        </p:txBody>
      </p:sp>
      <p:sp>
        <p:nvSpPr>
          <p:cNvPr id="2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9ABD59E-47F4-674F-A832-1E647364C2E7}"/>
              </a:ext>
            </a:extLst>
          </p:cNvPr>
          <p:cNvSpPr>
            <a:spLocks noGrp="1"/>
          </p:cNvSpPr>
          <p:nvPr>
            <p:ph idx="1"/>
          </p:nvPr>
        </p:nvSpPr>
        <p:spPr>
          <a:xfrm>
            <a:off x="4447308" y="591344"/>
            <a:ext cx="6906491" cy="5585619"/>
          </a:xfrm>
        </p:spPr>
        <p:txBody>
          <a:bodyPr anchor="ctr">
            <a:normAutofit/>
          </a:bodyPr>
          <a:lstStyle/>
          <a:p>
            <a:r>
              <a:rPr lang="en-US" altLang="en-US">
                <a:latin typeface="Times New Roman" panose="02020603050405020304" pitchFamily="18" charset="0"/>
              </a:rPr>
              <a:t>When arguments are passed by value, a copy of the argument’s value is made and passed to the called function. </a:t>
            </a:r>
          </a:p>
          <a:p>
            <a:r>
              <a:rPr lang="en-US" altLang="en-US">
                <a:latin typeface="Times New Roman" panose="02020603050405020304" pitchFamily="18" charset="0"/>
              </a:rPr>
              <a:t>Changes to the copy do not affect an original variable’s value in the caller. </a:t>
            </a:r>
          </a:p>
          <a:p>
            <a:r>
              <a:rPr lang="en-US" altLang="en-US">
                <a:latin typeface="Times New Roman" panose="02020603050405020304" pitchFamily="18" charset="0"/>
              </a:rPr>
              <a:t>When an argument is passed by reference, the caller allows the called function to modify the original variable’s value. </a:t>
            </a:r>
          </a:p>
          <a:p>
            <a:r>
              <a:rPr lang="en-US" altLang="en-US">
                <a:latin typeface="Times New Roman" panose="02020603050405020304" pitchFamily="18" charset="0"/>
              </a:rPr>
              <a:t>Call-by-value should be used whenever the called function does not need to modify the value of the caller’s original variable. </a:t>
            </a:r>
          </a:p>
          <a:p>
            <a:r>
              <a:rPr lang="en-US" altLang="en-US">
                <a:latin typeface="Times New Roman" panose="02020603050405020304" pitchFamily="18" charset="0"/>
              </a:rPr>
              <a:t>Arrays are automatically passed by reference.</a:t>
            </a:r>
          </a:p>
          <a:p>
            <a:endParaRPr lang="en-US" dirty="0"/>
          </a:p>
        </p:txBody>
      </p:sp>
    </p:spTree>
    <p:extLst>
      <p:ext uri="{BB962C8B-B14F-4D97-AF65-F5344CB8AC3E}">
        <p14:creationId xmlns:p14="http://schemas.microsoft.com/office/powerpoint/2010/main" val="2364908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B4034D-84A4-624B-8E88-5A55CFF39387}"/>
              </a:ext>
            </a:extLst>
          </p:cNvPr>
          <p:cNvSpPr/>
          <p:nvPr/>
        </p:nvSpPr>
        <p:spPr>
          <a:xfrm>
            <a:off x="1731264" y="1526739"/>
            <a:ext cx="3742944" cy="2308324"/>
          </a:xfrm>
          <a:prstGeom prst="rect">
            <a:avLst/>
          </a:prstGeom>
        </p:spPr>
        <p:txBody>
          <a:bodyPr wrap="square">
            <a:spAutoFit/>
          </a:bodyPr>
          <a:lstStyle/>
          <a:p>
            <a:r>
              <a:rPr lang="en-US" dirty="0"/>
              <a:t>    int p = -35, q;</a:t>
            </a:r>
          </a:p>
          <a:p>
            <a:r>
              <a:rPr lang="en-US" dirty="0"/>
              <a:t>    double x = -234.34, y;</a:t>
            </a:r>
          </a:p>
          <a:p>
            <a:r>
              <a:rPr lang="en-US" dirty="0"/>
              <a:t>    </a:t>
            </a:r>
          </a:p>
          <a:p>
            <a:r>
              <a:rPr lang="en-US" dirty="0"/>
              <a:t>    q = abs(p);</a:t>
            </a:r>
          </a:p>
          <a:p>
            <a:r>
              <a:rPr lang="en-US" dirty="0"/>
              <a:t>    </a:t>
            </a:r>
            <a:r>
              <a:rPr lang="en-US" dirty="0" err="1"/>
              <a:t>printf</a:t>
            </a:r>
            <a:r>
              <a:rPr lang="en-US" dirty="0"/>
              <a:t>("q is : %d\n", q);</a:t>
            </a:r>
          </a:p>
          <a:p>
            <a:endParaRPr lang="en-US" dirty="0"/>
          </a:p>
          <a:p>
            <a:r>
              <a:rPr lang="en-US" dirty="0"/>
              <a:t>    y = fabs(x);</a:t>
            </a:r>
          </a:p>
          <a:p>
            <a:r>
              <a:rPr lang="en-US" dirty="0"/>
              <a:t>    </a:t>
            </a:r>
            <a:r>
              <a:rPr lang="en-US" dirty="0" err="1"/>
              <a:t>printf</a:t>
            </a:r>
            <a:r>
              <a:rPr lang="en-US" dirty="0"/>
              <a:t>("y is : %f", y);</a:t>
            </a:r>
          </a:p>
        </p:txBody>
      </p:sp>
      <p:sp>
        <p:nvSpPr>
          <p:cNvPr id="3" name="Title 1">
            <a:extLst>
              <a:ext uri="{FF2B5EF4-FFF2-40B4-BE49-F238E27FC236}">
                <a16:creationId xmlns:a16="http://schemas.microsoft.com/office/drawing/2014/main" id="{C6F26B7E-16C9-6445-BFA8-B7A621B9E32F}"/>
              </a:ext>
            </a:extLst>
          </p:cNvPr>
          <p:cNvSpPr txBox="1">
            <a:spLocks/>
          </p:cNvSpPr>
          <p:nvPr/>
        </p:nvSpPr>
        <p:spPr>
          <a:xfrm>
            <a:off x="838200" y="365125"/>
            <a:ext cx="10515600" cy="671195"/>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Example</a:t>
            </a:r>
          </a:p>
        </p:txBody>
      </p:sp>
      <p:sp>
        <p:nvSpPr>
          <p:cNvPr id="4" name="Rectangle 3">
            <a:extLst>
              <a:ext uri="{FF2B5EF4-FFF2-40B4-BE49-F238E27FC236}">
                <a16:creationId xmlns:a16="http://schemas.microsoft.com/office/drawing/2014/main" id="{F0EB2B48-6A13-5B42-AE63-70E6BE2145A7}"/>
              </a:ext>
            </a:extLst>
          </p:cNvPr>
          <p:cNvSpPr/>
          <p:nvPr/>
        </p:nvSpPr>
        <p:spPr>
          <a:xfrm>
            <a:off x="2075688" y="4560408"/>
            <a:ext cx="7046976" cy="1338828"/>
          </a:xfrm>
          <a:prstGeom prst="rect">
            <a:avLst/>
          </a:prstGeom>
        </p:spPr>
        <p:txBody>
          <a:bodyPr wrap="square">
            <a:spAutoFit/>
          </a:bodyPr>
          <a:lstStyle/>
          <a:p>
            <a:pPr marL="285750" indent="-285750">
              <a:lnSpc>
                <a:spcPct val="90000"/>
              </a:lnSpc>
              <a:buFont typeface="Arial" panose="020B0604020202020204" pitchFamily="34" charset="0"/>
              <a:buChar char="•"/>
            </a:pPr>
            <a:r>
              <a:rPr lang="en-US" altLang="en-US" dirty="0">
                <a:solidFill>
                  <a:srgbClr val="000000"/>
                </a:solidFill>
                <a:latin typeface="Times New Roman" panose="02020603050405020304" pitchFamily="18" charset="0"/>
              </a:rPr>
              <a:t>Function arguments may be constants, variables, or expressions. </a:t>
            </a:r>
          </a:p>
          <a:p>
            <a:pPr marL="285750" indent="-285750">
              <a:lnSpc>
                <a:spcPct val="90000"/>
              </a:lnSpc>
              <a:buFont typeface="Arial" panose="020B0604020202020204" pitchFamily="34" charset="0"/>
              <a:buChar char="•"/>
            </a:pPr>
            <a:r>
              <a:rPr lang="en-US" altLang="en-US" dirty="0">
                <a:solidFill>
                  <a:srgbClr val="000000"/>
                </a:solidFill>
                <a:latin typeface="Times New Roman" panose="02020603050405020304" pitchFamily="18" charset="0"/>
              </a:rPr>
              <a:t>If </a:t>
            </a:r>
            <a:r>
              <a:rPr lang="en-US" altLang="en-US" dirty="0">
                <a:solidFill>
                  <a:srgbClr val="000000"/>
                </a:solidFill>
                <a:latin typeface="Lucida Console" panose="020B0609040504020204" pitchFamily="49" charset="0"/>
              </a:rPr>
              <a:t>c1</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13.0</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d</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3.0</a:t>
            </a:r>
            <a:r>
              <a:rPr lang="en-US" altLang="en-US" dirty="0">
                <a:solidFill>
                  <a:srgbClr val="000000"/>
                </a:solidFill>
                <a:latin typeface="Times New Roman" panose="02020603050405020304" pitchFamily="18" charset="0"/>
              </a:rPr>
              <a:t> and </a:t>
            </a:r>
            <a:r>
              <a:rPr lang="en-US" altLang="en-US" dirty="0">
                <a:solidFill>
                  <a:srgbClr val="000000"/>
                </a:solidFill>
                <a:latin typeface="Lucida Console" panose="020B0609040504020204" pitchFamily="49" charset="0"/>
              </a:rPr>
              <a:t>f</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4.0</a:t>
            </a:r>
            <a:r>
              <a:rPr lang="en-US" altLang="en-US" dirty="0">
                <a:solidFill>
                  <a:srgbClr val="000000"/>
                </a:solidFill>
                <a:latin typeface="Times New Roman" panose="02020603050405020304" pitchFamily="18" charset="0"/>
              </a:rPr>
              <a:t>, then the statement</a:t>
            </a:r>
          </a:p>
          <a:p>
            <a:pPr marL="1200150" lvl="2" indent="-285750">
              <a:lnSpc>
                <a:spcPct val="90000"/>
              </a:lnSpc>
              <a:buFont typeface="Arial" panose="020B0604020202020204" pitchFamily="34" charset="0"/>
              <a:buChar char="•"/>
            </a:pPr>
            <a:r>
              <a:rPr lang="en-US" altLang="en-US" dirty="0" err="1">
                <a:solidFill>
                  <a:srgbClr val="000000"/>
                </a:solidFill>
                <a:highlight>
                  <a:srgbClr val="FFFF00"/>
                </a:highlight>
                <a:latin typeface="Lucida Console" panose="020B0609040504020204" pitchFamily="49" charset="0"/>
              </a:rPr>
              <a:t>printf</a:t>
            </a:r>
            <a:r>
              <a:rPr lang="en-US" altLang="en-US" dirty="0">
                <a:solidFill>
                  <a:srgbClr val="000000"/>
                </a:solidFill>
                <a:highlight>
                  <a:srgbClr val="FFFF00"/>
                </a:highlight>
                <a:latin typeface="Lucida Console" panose="020B0609040504020204" pitchFamily="49" charset="0"/>
              </a:rPr>
              <a:t>( </a:t>
            </a:r>
            <a:r>
              <a:rPr lang="en-US" altLang="en-US" b="1" dirty="0">
                <a:solidFill>
                  <a:srgbClr val="128AFF"/>
                </a:solidFill>
                <a:highlight>
                  <a:srgbClr val="FFFF00"/>
                </a:highlight>
                <a:latin typeface="Lucida Console" panose="020B0609040504020204" pitchFamily="49" charset="0"/>
              </a:rPr>
              <a:t>"%.2f"</a:t>
            </a:r>
            <a:r>
              <a:rPr lang="en-US" altLang="en-US" b="1" dirty="0">
                <a:solidFill>
                  <a:srgbClr val="000000"/>
                </a:solidFill>
                <a:highlight>
                  <a:srgbClr val="FFFF00"/>
                </a:highlight>
                <a:latin typeface="Lucida Console" panose="020B0609040504020204" pitchFamily="49" charset="0"/>
              </a:rPr>
              <a:t>, sqrt( c1 + d * f ) );</a:t>
            </a:r>
          </a:p>
          <a:p>
            <a:pPr marL="285750" indent="-285750">
              <a:lnSpc>
                <a:spcPct val="90000"/>
              </a:lnSpc>
              <a:buFont typeface="Arial" panose="020B0604020202020204" pitchFamily="34" charset="0"/>
              <a:buChar char="•"/>
            </a:pPr>
            <a:r>
              <a:rPr lang="en-US" altLang="en-US" dirty="0">
                <a:solidFill>
                  <a:srgbClr val="000000"/>
                </a:solidFill>
                <a:latin typeface="Times New Roman" panose="02020603050405020304" pitchFamily="18" charset="0"/>
              </a:rPr>
              <a:t>calculates and prints the square root of </a:t>
            </a:r>
            <a:r>
              <a:rPr lang="en-US" altLang="en-US" dirty="0">
                <a:solidFill>
                  <a:srgbClr val="000000"/>
                </a:solidFill>
                <a:latin typeface="Lucida Console" panose="020B0609040504020204" pitchFamily="49" charset="0"/>
              </a:rPr>
              <a:t>13.0</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3.0</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4.0</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a:t>
            </a:r>
            <a:r>
              <a:rPr lang="en-US" altLang="en-US" dirty="0">
                <a:solidFill>
                  <a:srgbClr val="000000"/>
                </a:solidFill>
                <a:latin typeface="Times New Roman" panose="02020603050405020304" pitchFamily="18" charset="0"/>
              </a:rPr>
              <a:t> </a:t>
            </a:r>
            <a:r>
              <a:rPr lang="en-US" altLang="en-US" dirty="0">
                <a:solidFill>
                  <a:srgbClr val="000000"/>
                </a:solidFill>
                <a:latin typeface="Lucida Console" panose="020B0609040504020204" pitchFamily="49" charset="0"/>
              </a:rPr>
              <a:t>25.0</a:t>
            </a:r>
            <a:r>
              <a:rPr lang="en-US" altLang="en-US" dirty="0">
                <a:solidFill>
                  <a:srgbClr val="000000"/>
                </a:solidFill>
                <a:latin typeface="Times New Roman" panose="02020603050405020304" pitchFamily="18" charset="0"/>
              </a:rPr>
              <a:t>, namely </a:t>
            </a:r>
            <a:r>
              <a:rPr lang="en-US" altLang="en-US" dirty="0">
                <a:solidFill>
                  <a:srgbClr val="000000"/>
                </a:solidFill>
                <a:latin typeface="Lucida Console" panose="020B0609040504020204" pitchFamily="49" charset="0"/>
              </a:rPr>
              <a:t>5.00</a:t>
            </a:r>
            <a:r>
              <a:rPr lang="en-US" altLang="en-US" dirty="0">
                <a:solidFill>
                  <a:srgbClr val="000000"/>
                </a:solidFill>
                <a:latin typeface="Times New Roman" panose="02020603050405020304" pitchFamily="18" charset="0"/>
              </a:rPr>
              <a:t>. </a:t>
            </a:r>
          </a:p>
        </p:txBody>
      </p:sp>
    </p:spTree>
    <p:extLst>
      <p:ext uri="{BB962C8B-B14F-4D97-AF65-F5344CB8AC3E}">
        <p14:creationId xmlns:p14="http://schemas.microsoft.com/office/powerpoint/2010/main" val="651718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78903F-03DC-EB4A-AF6E-D6646E200682}"/>
              </a:ext>
            </a:extLst>
          </p:cNvPr>
          <p:cNvSpPr/>
          <p:nvPr/>
        </p:nvSpPr>
        <p:spPr>
          <a:xfrm>
            <a:off x="1138428" y="1389210"/>
            <a:ext cx="9915144" cy="3108543"/>
          </a:xfrm>
          <a:prstGeom prst="rect">
            <a:avLst/>
          </a:prstGeom>
        </p:spPr>
        <p:txBody>
          <a:bodyPr wrap="square">
            <a:spAutoFit/>
          </a:bodyPr>
          <a:lstStyle/>
          <a:p>
            <a:pPr marL="457200" indent="-457200">
              <a:buFont typeface="Arial" panose="020B0604020202020204" pitchFamily="34" charset="0"/>
              <a:buChar char="•"/>
            </a:pPr>
            <a:r>
              <a:rPr lang="en-US" altLang="en-US" sz="2800" dirty="0">
                <a:solidFill>
                  <a:srgbClr val="000000"/>
                </a:solidFill>
                <a:latin typeface="Times New Roman" panose="02020603050405020304" pitchFamily="18" charset="0"/>
              </a:rPr>
              <a:t>C programs are typically written by combining new functions you write with “prepackaged” functions available in the </a:t>
            </a:r>
            <a:r>
              <a:rPr lang="en-US" altLang="en-US" sz="2800" dirty="0">
                <a:solidFill>
                  <a:srgbClr val="0000FF"/>
                </a:solidFill>
                <a:latin typeface="Times New Roman" panose="02020603050405020304" pitchFamily="18" charset="0"/>
              </a:rPr>
              <a:t>C Standard Library</a:t>
            </a:r>
            <a:r>
              <a:rPr lang="en-US" altLang="en-US" sz="2800" dirty="0">
                <a:solidFill>
                  <a:srgbClr val="000000"/>
                </a:solidFill>
                <a:latin typeface="Times New Roman" panose="02020603050405020304" pitchFamily="18" charset="0"/>
              </a:rPr>
              <a:t>. </a:t>
            </a:r>
          </a:p>
          <a:p>
            <a:pPr marL="457200" indent="-457200">
              <a:buFont typeface="Arial" panose="020B0604020202020204" pitchFamily="34" charset="0"/>
              <a:buChar char="•"/>
            </a:pPr>
            <a:r>
              <a:rPr lang="en-US" altLang="en-US" sz="2800" dirty="0">
                <a:solidFill>
                  <a:srgbClr val="000000"/>
                </a:solidFill>
                <a:latin typeface="Times New Roman" panose="02020603050405020304" pitchFamily="18" charset="0"/>
              </a:rPr>
              <a:t>The C Standard Library provides a rich collection of functions for performing common mathematical calculations, string manipulations, character manipulations, input/output, and many other useful operations. </a:t>
            </a:r>
          </a:p>
        </p:txBody>
      </p:sp>
      <p:sp>
        <p:nvSpPr>
          <p:cNvPr id="3" name="Title 1">
            <a:extLst>
              <a:ext uri="{FF2B5EF4-FFF2-40B4-BE49-F238E27FC236}">
                <a16:creationId xmlns:a16="http://schemas.microsoft.com/office/drawing/2014/main" id="{D973C251-2026-0D46-9E81-C956B43451F8}"/>
              </a:ext>
            </a:extLst>
          </p:cNvPr>
          <p:cNvSpPr txBox="1">
            <a:spLocks/>
          </p:cNvSpPr>
          <p:nvPr/>
        </p:nvSpPr>
        <p:spPr>
          <a:xfrm>
            <a:off x="838200" y="365125"/>
            <a:ext cx="10515600" cy="671195"/>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C Standard Library functions</a:t>
            </a:r>
          </a:p>
        </p:txBody>
      </p:sp>
      <p:sp>
        <p:nvSpPr>
          <p:cNvPr id="4" name="Rectangle 3">
            <a:extLst>
              <a:ext uri="{FF2B5EF4-FFF2-40B4-BE49-F238E27FC236}">
                <a16:creationId xmlns:a16="http://schemas.microsoft.com/office/drawing/2014/main" id="{BE51A42F-0EF7-F343-9631-77BE31F0C0AE}"/>
              </a:ext>
            </a:extLst>
          </p:cNvPr>
          <p:cNvSpPr/>
          <p:nvPr/>
        </p:nvSpPr>
        <p:spPr>
          <a:xfrm>
            <a:off x="1853184" y="5251627"/>
            <a:ext cx="8253984" cy="646331"/>
          </a:xfrm>
          <a:prstGeom prst="rect">
            <a:avLst/>
          </a:prstGeom>
        </p:spPr>
        <p:txBody>
          <a:bodyPr wrap="square">
            <a:spAutoFit/>
          </a:bodyPr>
          <a:lstStyle/>
          <a:p>
            <a:r>
              <a:rPr lang="en-US" dirty="0"/>
              <a:t>To see the List of Standard Library Functions and corresponding header files……</a:t>
            </a:r>
          </a:p>
          <a:p>
            <a:r>
              <a:rPr lang="en-US" dirty="0">
                <a:solidFill>
                  <a:srgbClr val="0070C0"/>
                </a:solidFill>
              </a:rPr>
              <a:t>https://</a:t>
            </a:r>
            <a:r>
              <a:rPr lang="en-US" dirty="0" err="1">
                <a:solidFill>
                  <a:srgbClr val="0070C0"/>
                </a:solidFill>
              </a:rPr>
              <a:t>www.ibm.com</a:t>
            </a:r>
            <a:r>
              <a:rPr lang="en-US" dirty="0">
                <a:solidFill>
                  <a:srgbClr val="0070C0"/>
                </a:solidFill>
              </a:rPr>
              <a:t>/support/</a:t>
            </a:r>
            <a:r>
              <a:rPr lang="en-US" dirty="0" err="1">
                <a:solidFill>
                  <a:srgbClr val="0070C0"/>
                </a:solidFill>
              </a:rPr>
              <a:t>knowledgecenter</a:t>
            </a:r>
            <a:r>
              <a:rPr lang="en-US" dirty="0">
                <a:solidFill>
                  <a:srgbClr val="0070C0"/>
                </a:solidFill>
              </a:rPr>
              <a:t>/</a:t>
            </a:r>
            <a:r>
              <a:rPr lang="en-US" dirty="0" err="1">
                <a:solidFill>
                  <a:srgbClr val="0070C0"/>
                </a:solidFill>
              </a:rPr>
              <a:t>en</a:t>
            </a:r>
            <a:r>
              <a:rPr lang="en-US" dirty="0">
                <a:solidFill>
                  <a:srgbClr val="0070C0"/>
                </a:solidFill>
              </a:rPr>
              <a:t>/ssw_ibm_i_72/</a:t>
            </a:r>
            <a:r>
              <a:rPr lang="en-US" dirty="0" err="1">
                <a:solidFill>
                  <a:srgbClr val="0070C0"/>
                </a:solidFill>
              </a:rPr>
              <a:t>rtref</a:t>
            </a:r>
            <a:r>
              <a:rPr lang="en-US" dirty="0">
                <a:solidFill>
                  <a:srgbClr val="0070C0"/>
                </a:solidFill>
              </a:rPr>
              <a:t>/</a:t>
            </a:r>
            <a:r>
              <a:rPr lang="en-US" dirty="0" err="1">
                <a:solidFill>
                  <a:srgbClr val="0070C0"/>
                </a:solidFill>
              </a:rPr>
              <a:t>stalib.htm</a:t>
            </a:r>
            <a:endParaRPr lang="en-US" dirty="0">
              <a:solidFill>
                <a:srgbClr val="0070C0"/>
              </a:solidFill>
            </a:endParaRPr>
          </a:p>
        </p:txBody>
      </p:sp>
    </p:spTree>
    <p:extLst>
      <p:ext uri="{BB962C8B-B14F-4D97-AF65-F5344CB8AC3E}">
        <p14:creationId xmlns:p14="http://schemas.microsoft.com/office/powerpoint/2010/main" val="1698856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904F13-7595-BB40-A01A-3BCA9A3FFFE4}"/>
              </a:ext>
            </a:extLst>
          </p:cNvPr>
          <p:cNvSpPr txBox="1">
            <a:spLocks/>
          </p:cNvSpPr>
          <p:nvPr/>
        </p:nvSpPr>
        <p:spPr>
          <a:xfrm>
            <a:off x="466722" y="586855"/>
            <a:ext cx="3201366" cy="338749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spcAft>
                <a:spcPts val="600"/>
              </a:spcAft>
            </a:pPr>
            <a:r>
              <a:rPr lang="en-US" sz="4000" b="1" kern="1200">
                <a:solidFill>
                  <a:srgbClr val="FFFFFF"/>
                </a:solidFill>
                <a:latin typeface="+mj-lt"/>
                <a:ea typeface="+mj-ea"/>
                <a:cs typeface="+mj-cs"/>
              </a:rPr>
              <a:t>User Defined Functions</a:t>
            </a:r>
          </a:p>
        </p:txBody>
      </p:sp>
      <p:sp>
        <p:nvSpPr>
          <p:cNvPr id="3" name="Rectangle 2">
            <a:extLst>
              <a:ext uri="{FF2B5EF4-FFF2-40B4-BE49-F238E27FC236}">
                <a16:creationId xmlns:a16="http://schemas.microsoft.com/office/drawing/2014/main" id="{42B99C58-25D7-E24B-B22C-8F03E5900914}"/>
              </a:ext>
            </a:extLst>
          </p:cNvPr>
          <p:cNvSpPr/>
          <p:nvPr/>
        </p:nvSpPr>
        <p:spPr>
          <a:xfrm>
            <a:off x="4810259" y="649480"/>
            <a:ext cx="6555347" cy="5546047"/>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2000"/>
              <a:t>C allows you to define functions according to your need. These functions are known as user-defined functions.</a:t>
            </a:r>
          </a:p>
          <a:p>
            <a:pPr marL="285750" indent="-228600">
              <a:lnSpc>
                <a:spcPct val="90000"/>
              </a:lnSpc>
              <a:spcAft>
                <a:spcPts val="600"/>
              </a:spcAft>
              <a:buFont typeface="Arial" panose="020B0604020202020204" pitchFamily="34" charset="0"/>
              <a:buChar char="•"/>
            </a:pPr>
            <a:r>
              <a:rPr lang="en-US" sz="2000" b="1"/>
              <a:t>F</a:t>
            </a:r>
            <a:r>
              <a:rPr lang="en-US" sz="2000" b="1" i="0">
                <a:effectLst/>
              </a:rPr>
              <a:t>unctions created by the user are known as user-defined functions.</a:t>
            </a:r>
            <a:endParaRPr lang="en-US" sz="2000" b="1"/>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9845FA49-9158-884C-A8DC-0196C78A545F}"/>
                  </a:ext>
                </a:extLst>
              </p:cNvPr>
              <p:cNvSpPr/>
              <p:nvPr/>
            </p:nvSpPr>
            <p:spPr>
              <a:xfrm>
                <a:off x="5998464" y="4356016"/>
                <a:ext cx="3767651" cy="524118"/>
              </a:xfrm>
              <a:prstGeom prst="rect">
                <a:avLst/>
              </a:prstGeom>
            </p:spPr>
            <p:txBody>
              <a:bodyPr wrap="square">
                <a:spAutoFit/>
              </a:bodyPr>
              <a:lstStyle/>
              <a:p>
                <a14:m>
                  <m:oMath xmlns:m="http://schemas.openxmlformats.org/officeDocument/2006/math">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𝑥</m:t>
                        </m:r>
                      </m:sup>
                    </m:sSup>
                    <m:r>
                      <a:rPr lang="en-US" i="0">
                        <a:latin typeface="Cambria Math" panose="02040503050406030204" pitchFamily="18" charset="0"/>
                      </a:rPr>
                      <m:t>=1+</m:t>
                    </m:r>
                    <m:f>
                      <m:fPr>
                        <m:ctrlPr>
                          <a:rPr lang="en-US" i="1">
                            <a:solidFill>
                              <a:srgbClr val="836967"/>
                            </a:solidFill>
                            <a:latin typeface="Cambria Math" panose="02040503050406030204" pitchFamily="18" charset="0"/>
                          </a:rPr>
                        </m:ctrlPr>
                      </m:fPr>
                      <m:num>
                        <m:r>
                          <a:rPr lang="en-US" i="1">
                            <a:latin typeface="Cambria Math" panose="02040503050406030204" pitchFamily="18" charset="0"/>
                          </a:rPr>
                          <m:t>𝑥</m:t>
                        </m:r>
                      </m:num>
                      <m:den>
                        <m:r>
                          <a:rPr lang="en-US" i="0">
                            <a:latin typeface="Cambria Math" panose="02040503050406030204" pitchFamily="18" charset="0"/>
                          </a:rPr>
                          <m:t>1!</m:t>
                        </m:r>
                      </m:den>
                    </m:f>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2</m:t>
                            </m:r>
                          </m:sup>
                        </m:sSup>
                      </m:num>
                      <m:den>
                        <m:r>
                          <a:rPr lang="en-US" i="0">
                            <a:latin typeface="Cambria Math" panose="02040503050406030204" pitchFamily="18" charset="0"/>
                          </a:rPr>
                          <m:t>2!</m:t>
                        </m:r>
                      </m:den>
                    </m:f>
                    <m:r>
                      <a:rPr lang="en-US" i="0">
                        <a:latin typeface="Cambria Math" panose="02040503050406030204" pitchFamily="18" charset="0"/>
                      </a:rPr>
                      <m:t>+ </m:t>
                    </m:r>
                    <m:f>
                      <m:fPr>
                        <m:ctrlPr>
                          <a:rPr lang="en-US" i="1">
                            <a:solidFill>
                              <a:srgbClr val="836967"/>
                            </a:solidFill>
                            <a:latin typeface="Cambria Math" panose="02040503050406030204" pitchFamily="18" charset="0"/>
                          </a:rPr>
                        </m:ctrlPr>
                      </m:fPr>
                      <m:num>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3</m:t>
                            </m:r>
                          </m:sup>
                        </m:sSup>
                      </m:num>
                      <m:den>
                        <m:r>
                          <a:rPr lang="en-US" i="0">
                            <a:latin typeface="Cambria Math" panose="02040503050406030204" pitchFamily="18" charset="0"/>
                          </a:rPr>
                          <m:t>3!</m:t>
                        </m:r>
                      </m:den>
                    </m:f>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𝑥</m:t>
                            </m:r>
                          </m:e>
                          <m:sup>
                            <m:r>
                              <a:rPr lang="en-US" i="0">
                                <a:latin typeface="Cambria Math" panose="02040503050406030204" pitchFamily="18" charset="0"/>
                              </a:rPr>
                              <m:t>4</m:t>
                            </m:r>
                          </m:sup>
                        </m:sSup>
                      </m:num>
                      <m:den>
                        <m:r>
                          <a:rPr lang="en-US" i="0">
                            <a:latin typeface="Cambria Math" panose="02040503050406030204" pitchFamily="18" charset="0"/>
                          </a:rPr>
                          <m:t>4!</m:t>
                        </m:r>
                      </m:den>
                    </m:f>
                    <m:r>
                      <a:rPr lang="en-US" i="0">
                        <a:latin typeface="Cambria Math" panose="02040503050406030204" pitchFamily="18" charset="0"/>
                      </a:rPr>
                      <m:t>…</m:t>
                    </m:r>
                  </m:oMath>
                </a14:m>
                <a:r>
                  <a:rPr lang="en-US" dirty="0"/>
                  <a:t>.    =</a:t>
                </a:r>
              </a:p>
            </p:txBody>
          </p:sp>
        </mc:Choice>
        <mc:Fallback xmlns="">
          <p:sp>
            <p:nvSpPr>
              <p:cNvPr id="4" name="Rectangle 3">
                <a:extLst>
                  <a:ext uri="{FF2B5EF4-FFF2-40B4-BE49-F238E27FC236}">
                    <a16:creationId xmlns:a16="http://schemas.microsoft.com/office/drawing/2014/main" id="{9845FA49-9158-884C-A8DC-0196C78A545F}"/>
                  </a:ext>
                </a:extLst>
              </p:cNvPr>
              <p:cNvSpPr>
                <a:spLocks noRot="1" noChangeAspect="1" noMove="1" noResize="1" noEditPoints="1" noAdjustHandles="1" noChangeArrowheads="1" noChangeShapeType="1" noTextEdit="1"/>
              </p:cNvSpPr>
              <p:nvPr/>
            </p:nvSpPr>
            <p:spPr>
              <a:xfrm>
                <a:off x="5998464" y="4356016"/>
                <a:ext cx="3767651" cy="524118"/>
              </a:xfrm>
              <a:prstGeom prst="rect">
                <a:avLst/>
              </a:prstGeom>
              <a:blipFill>
                <a:blip r:embed="rId3"/>
                <a:stretch>
                  <a:fillRect b="-7143"/>
                </a:stretch>
              </a:blipFill>
            </p:spPr>
            <p:txBody>
              <a:bodyPr/>
              <a:lstStyle/>
              <a:p>
                <a:r>
                  <a:rPr lang="en-US">
                    <a:noFill/>
                  </a:rPr>
                  <a:t> </a:t>
                </a:r>
              </a:p>
            </p:txBody>
          </p:sp>
        </mc:Fallback>
      </mc:AlternateContent>
      <p:pic>
        <p:nvPicPr>
          <p:cNvPr id="1026" name="Picture 2" descr="Taylor: Sigma n=0 to infinity of (x^n)/n!">
            <a:extLst>
              <a:ext uri="{FF2B5EF4-FFF2-40B4-BE49-F238E27FC236}">
                <a16:creationId xmlns:a16="http://schemas.microsoft.com/office/drawing/2014/main" id="{723E751C-D1AC-3947-97CE-5F14575551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9260" y="4300575"/>
            <a:ext cx="736600" cy="63500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Taylor: Sigma n=0 to infinity of [ (-1)^n / (2n+1)! ] times x^(2n+1)">
            <a:extLst>
              <a:ext uri="{FF2B5EF4-FFF2-40B4-BE49-F238E27FC236}">
                <a16:creationId xmlns:a16="http://schemas.microsoft.com/office/drawing/2014/main" id="{664C2DDB-83DE-AD45-9F36-8AD19979815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993900" cy="63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869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96250B-DC39-D74D-B710-211697063B43}"/>
              </a:ext>
            </a:extLst>
          </p:cNvPr>
          <p:cNvSpPr/>
          <p:nvPr/>
        </p:nvSpPr>
        <p:spPr>
          <a:xfrm>
            <a:off x="4913376" y="474345"/>
            <a:ext cx="5364480" cy="6463308"/>
          </a:xfrm>
          <a:prstGeom prst="rect">
            <a:avLst/>
          </a:prstGeom>
        </p:spPr>
        <p:txBody>
          <a:bodyPr wrap="square">
            <a:spAutoFit/>
          </a:bodyPr>
          <a:lstStyle/>
          <a:p>
            <a:r>
              <a:rPr lang="en-US" dirty="0"/>
              <a:t>#include &lt;</a:t>
            </a:r>
            <a:r>
              <a:rPr lang="en-US" dirty="0" err="1"/>
              <a:t>stdio.h</a:t>
            </a:r>
            <a:r>
              <a:rPr lang="en-US" dirty="0"/>
              <a:t>&gt;</a:t>
            </a:r>
          </a:p>
          <a:p>
            <a:endParaRPr lang="en-US" dirty="0"/>
          </a:p>
          <a:p>
            <a:r>
              <a:rPr lang="en-US" b="1" dirty="0"/>
              <a:t>int factorial(int);            </a:t>
            </a:r>
            <a:r>
              <a:rPr lang="en-US" b="1" dirty="0">
                <a:highlight>
                  <a:srgbClr val="FFFF00"/>
                </a:highlight>
              </a:rPr>
              <a:t>// function prototype</a:t>
            </a:r>
          </a:p>
          <a:p>
            <a:endParaRPr lang="en-US" dirty="0"/>
          </a:p>
          <a:p>
            <a:r>
              <a:rPr lang="en-US" dirty="0"/>
              <a:t>int main()</a:t>
            </a:r>
          </a:p>
          <a:p>
            <a:r>
              <a:rPr lang="en-US" dirty="0"/>
              <a:t>{</a:t>
            </a:r>
          </a:p>
          <a:p>
            <a:r>
              <a:rPr lang="en-US" dirty="0"/>
              <a:t>    int num;</a:t>
            </a:r>
          </a:p>
          <a:p>
            <a:r>
              <a:rPr lang="en-US" dirty="0"/>
              <a:t>    </a:t>
            </a:r>
            <a:r>
              <a:rPr lang="en-US" dirty="0" err="1"/>
              <a:t>printf</a:t>
            </a:r>
            <a:r>
              <a:rPr lang="en-US" dirty="0"/>
              <a:t>("Enter the number to find factorial\n");</a:t>
            </a:r>
          </a:p>
          <a:p>
            <a:r>
              <a:rPr lang="en-US" dirty="0"/>
              <a:t>    </a:t>
            </a:r>
            <a:r>
              <a:rPr lang="en-US" dirty="0" err="1"/>
              <a:t>scanf</a:t>
            </a:r>
            <a:r>
              <a:rPr lang="en-US" dirty="0"/>
              <a:t>("%</a:t>
            </a:r>
            <a:r>
              <a:rPr lang="en-US" dirty="0" err="1"/>
              <a:t>d",&amp;num</a:t>
            </a:r>
            <a:r>
              <a:rPr lang="en-US" dirty="0"/>
              <a:t>);</a:t>
            </a:r>
          </a:p>
          <a:p>
            <a:r>
              <a:rPr lang="en-US" dirty="0"/>
              <a:t>    factorial(num);       </a:t>
            </a:r>
            <a:r>
              <a:rPr lang="en-US" b="1" dirty="0">
                <a:highlight>
                  <a:srgbClr val="FFFF00"/>
                </a:highlight>
              </a:rPr>
              <a:t>// function call</a:t>
            </a:r>
          </a:p>
          <a:p>
            <a:r>
              <a:rPr lang="en-US" dirty="0"/>
              <a:t>    return 0;</a:t>
            </a:r>
          </a:p>
          <a:p>
            <a:r>
              <a:rPr lang="en-US" dirty="0"/>
              <a:t>}</a:t>
            </a:r>
          </a:p>
          <a:p>
            <a:r>
              <a:rPr lang="en-US" dirty="0"/>
              <a:t>    int factorial(num)               </a:t>
            </a:r>
            <a:r>
              <a:rPr lang="en-US" b="1" dirty="0">
                <a:highlight>
                  <a:srgbClr val="FFFF00"/>
                </a:highlight>
              </a:rPr>
              <a:t>// function definition</a:t>
            </a:r>
            <a:endParaRPr lang="en-US" dirty="0"/>
          </a:p>
          <a:p>
            <a:r>
              <a:rPr lang="en-US" dirty="0"/>
              <a:t>    { </a:t>
            </a:r>
            <a:endParaRPr lang="en-US" b="1" dirty="0"/>
          </a:p>
          <a:p>
            <a:r>
              <a:rPr lang="en-US" dirty="0"/>
              <a:t>        int </a:t>
            </a:r>
            <a:r>
              <a:rPr lang="en-US" dirty="0" err="1"/>
              <a:t>i,fact</a:t>
            </a:r>
            <a:r>
              <a:rPr lang="en-US" dirty="0"/>
              <a:t>=1; </a:t>
            </a:r>
          </a:p>
          <a:p>
            <a:r>
              <a:rPr lang="en-US" dirty="0"/>
              <a:t>        </a:t>
            </a:r>
          </a:p>
          <a:p>
            <a:r>
              <a:rPr lang="en-US" dirty="0"/>
              <a:t>        for(</a:t>
            </a:r>
            <a:r>
              <a:rPr lang="en-US" dirty="0" err="1"/>
              <a:t>i</a:t>
            </a:r>
            <a:r>
              <a:rPr lang="en-US" dirty="0"/>
              <a:t>=1; </a:t>
            </a:r>
            <a:r>
              <a:rPr lang="en-US" dirty="0" err="1"/>
              <a:t>i</a:t>
            </a:r>
            <a:r>
              <a:rPr lang="en-US" dirty="0"/>
              <a:t>&lt;=num; </a:t>
            </a:r>
            <a:r>
              <a:rPr lang="en-US" dirty="0" err="1"/>
              <a:t>i</a:t>
            </a:r>
            <a:r>
              <a:rPr lang="en-US" dirty="0"/>
              <a:t>++)</a:t>
            </a:r>
          </a:p>
          <a:p>
            <a:r>
              <a:rPr lang="en-US" dirty="0"/>
              <a:t>            {</a:t>
            </a:r>
          </a:p>
          <a:p>
            <a:r>
              <a:rPr lang="en-US" dirty="0"/>
              <a:t>                fact=fact*</a:t>
            </a:r>
            <a:r>
              <a:rPr lang="en-US" dirty="0" err="1"/>
              <a:t>i</a:t>
            </a:r>
            <a:r>
              <a:rPr lang="en-US" dirty="0"/>
              <a:t>;</a:t>
            </a:r>
          </a:p>
          <a:p>
            <a:r>
              <a:rPr lang="en-US" dirty="0"/>
              <a:t>            }</a:t>
            </a:r>
          </a:p>
          <a:p>
            <a:r>
              <a:rPr lang="en-US" dirty="0"/>
              <a:t>        </a:t>
            </a:r>
            <a:r>
              <a:rPr lang="en-US" dirty="0" err="1"/>
              <a:t>printf</a:t>
            </a:r>
            <a:r>
              <a:rPr lang="en-US" dirty="0"/>
              <a:t>("Factorial of given number is: %d\</a:t>
            </a:r>
            <a:r>
              <a:rPr lang="en-US" dirty="0" err="1"/>
              <a:t>n",fact</a:t>
            </a:r>
            <a:r>
              <a:rPr lang="en-US" dirty="0"/>
              <a:t>); return fact;</a:t>
            </a:r>
          </a:p>
          <a:p>
            <a:r>
              <a:rPr lang="en-US" dirty="0"/>
              <a:t>    }</a:t>
            </a:r>
          </a:p>
        </p:txBody>
      </p:sp>
      <p:sp>
        <p:nvSpPr>
          <p:cNvPr id="3" name="Title 1">
            <a:extLst>
              <a:ext uri="{FF2B5EF4-FFF2-40B4-BE49-F238E27FC236}">
                <a16:creationId xmlns:a16="http://schemas.microsoft.com/office/drawing/2014/main" id="{C18700B5-09CD-C641-A124-CB66BD7F2ABA}"/>
              </a:ext>
            </a:extLst>
          </p:cNvPr>
          <p:cNvSpPr txBox="1">
            <a:spLocks/>
          </p:cNvSpPr>
          <p:nvPr/>
        </p:nvSpPr>
        <p:spPr>
          <a:xfrm>
            <a:off x="838200" y="365125"/>
            <a:ext cx="2307336" cy="671195"/>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rPr>
              <a:t>Example</a:t>
            </a:r>
          </a:p>
        </p:txBody>
      </p:sp>
    </p:spTree>
    <p:extLst>
      <p:ext uri="{BB962C8B-B14F-4D97-AF65-F5344CB8AC3E}">
        <p14:creationId xmlns:p14="http://schemas.microsoft.com/office/powerpoint/2010/main" val="3222632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2" name="Rectangle 7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3" name="Rectangle 7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4" name="Rectangle 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Rectangle 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C programming user defined functions - Trytoprogram">
            <a:extLst>
              <a:ext uri="{FF2B5EF4-FFF2-40B4-BE49-F238E27FC236}">
                <a16:creationId xmlns:a16="http://schemas.microsoft.com/office/drawing/2014/main" id="{BD8CD29D-B871-2040-8060-B29690C79F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60478" y="457200"/>
            <a:ext cx="8871044"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25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3274</TotalTime>
  <Words>2634</Words>
  <Application>Microsoft Macintosh PowerPoint</Application>
  <PresentationFormat>Widescreen</PresentationFormat>
  <Paragraphs>194</Paragraphs>
  <Slides>47</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47</vt:i4>
      </vt:variant>
    </vt:vector>
  </HeadingPairs>
  <TitlesOfParts>
    <vt:vector size="60" baseType="lpstr">
      <vt:lpstr>AGaramond</vt:lpstr>
      <vt:lpstr>Arial</vt:lpstr>
      <vt:lpstr>Calibri</vt:lpstr>
      <vt:lpstr>Calibri Light</vt:lpstr>
      <vt:lpstr>Cambria Math</vt:lpstr>
      <vt:lpstr>Helvetica Neue Medium</vt:lpstr>
      <vt:lpstr>Lucida Console</vt:lpstr>
      <vt:lpstr>Lucida Sans Unicode</vt:lpstr>
      <vt:lpstr>LucidaSansTypewriter</vt:lpstr>
      <vt:lpstr>Times New Roman</vt:lpstr>
      <vt:lpstr>Wingdings 2</vt:lpstr>
      <vt:lpstr>Wingdings 3</vt:lpstr>
      <vt:lpstr>Office Theme</vt:lpstr>
      <vt:lpstr>Functions in C</vt:lpstr>
      <vt:lpstr>Function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Function Definitions</vt:lpstr>
      <vt:lpstr>  Function Definitions</vt:lpstr>
      <vt:lpstr>  Function Definitions</vt:lpstr>
      <vt:lpstr>  Function 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Functions</vt:lpstr>
      <vt:lpstr>Use functions here?</vt:lpstr>
      <vt:lpstr>5.5  Function Definitions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Function Definitions</vt:lpstr>
      <vt:lpstr>  Function Prototypes</vt:lpstr>
      <vt:lpstr>  Function Prototypes </vt:lpstr>
      <vt:lpstr>  Function Prototypes </vt:lpstr>
      <vt:lpstr>PowerPoint Presentation</vt:lpstr>
      <vt:lpstr>Calling a Function</vt:lpstr>
      <vt:lpstr> Function Call &amp; Return - Stack </vt:lpstr>
      <vt:lpstr>PowerPoint Presentation</vt:lpstr>
      <vt:lpstr> Function Call &amp; Return - Stack </vt:lpstr>
      <vt:lpstr>Function Arguments </vt:lpstr>
      <vt:lpstr>Function Arguments </vt:lpstr>
      <vt:lpstr>Function 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in C</dc:title>
  <dc:creator>Bhanu Bhaskara</dc:creator>
  <cp:lastModifiedBy>Bhanu Bhaskara</cp:lastModifiedBy>
  <cp:revision>45</cp:revision>
  <dcterms:created xsi:type="dcterms:W3CDTF">2021-01-17T14:05:37Z</dcterms:created>
  <dcterms:modified xsi:type="dcterms:W3CDTF">2022-03-07T03:28:15Z</dcterms:modified>
</cp:coreProperties>
</file>