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Aileron Heavy" charset="1" panose="00000A00000000000000"/>
      <p:regular r:id="rId16"/>
    </p:embeddedFont>
    <p:embeddedFont>
      <p:font typeface="Aileron Bold" charset="1" panose="00000800000000000000"/>
      <p:regular r:id="rId17"/>
    </p:embeddedFont>
    <p:embeddedFont>
      <p:font typeface="Montserrat Classic" charset="1" panose="00000500000000000000"/>
      <p:regular r:id="rId18"/>
    </p:embeddedFont>
    <p:embeddedFont>
      <p:font typeface="Montserrat Classic Bold" charset="1" panose="00000800000000000000"/>
      <p:regular r:id="rId19"/>
    </p:embeddedFont>
    <p:embeddedFont>
      <p:font typeface="Aileron" charset="1" panose="00000500000000000000"/>
      <p:regular r:id="rId20"/>
    </p:embeddedFont>
    <p:embeddedFont>
      <p:font typeface="Open Sauce" charset="1" panose="00000500000000000000"/>
      <p:regular r:id="rId21"/>
    </p:embeddedFont>
    <p:embeddedFont>
      <p:font typeface="Montserrat Light Bold" charset="1" panose="0000080000000000000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5.png" Type="http://schemas.openxmlformats.org/officeDocument/2006/relationships/image"/><Relationship Id="rId11" Target="../media/image56.svg" Type="http://schemas.openxmlformats.org/officeDocument/2006/relationships/image"/><Relationship Id="rId12" Target="../media/image57.png" Type="http://schemas.openxmlformats.org/officeDocument/2006/relationships/image"/><Relationship Id="rId13" Target="../media/image58.svg" Type="http://schemas.openxmlformats.org/officeDocument/2006/relationships/image"/><Relationship Id="rId14" Target="../media/image59.png" Type="http://schemas.openxmlformats.org/officeDocument/2006/relationships/image"/><Relationship Id="rId15" Target="../media/image60.svg" Type="http://schemas.openxmlformats.org/officeDocument/2006/relationships/image"/><Relationship Id="rId16" Target="../media/image61.png" Type="http://schemas.openxmlformats.org/officeDocument/2006/relationships/image"/><Relationship Id="rId17" Target="../media/image62.svg" Type="http://schemas.openxmlformats.org/officeDocument/2006/relationships/image"/><Relationship Id="rId18" Target="../media/image63.png" Type="http://schemas.openxmlformats.org/officeDocument/2006/relationships/image"/><Relationship Id="rId19" Target="../media/image64.svg" Type="http://schemas.openxmlformats.org/officeDocument/2006/relationships/image"/><Relationship Id="rId2" Target="../media/image1.png" Type="http://schemas.openxmlformats.org/officeDocument/2006/relationships/image"/><Relationship Id="rId20" Target="../media/image65.png" Type="http://schemas.openxmlformats.org/officeDocument/2006/relationships/image"/><Relationship Id="rId21" Target="../media/image66.svg" Type="http://schemas.openxmlformats.org/officeDocument/2006/relationships/image"/><Relationship Id="rId22" Target="../media/image67.png" Type="http://schemas.openxmlformats.org/officeDocument/2006/relationships/image"/><Relationship Id="rId23" Target="../media/image68.svg" Type="http://schemas.openxmlformats.org/officeDocument/2006/relationships/image"/><Relationship Id="rId3" Target="../media/image2.svg" Type="http://schemas.openxmlformats.org/officeDocument/2006/relationships/image"/><Relationship Id="rId4" Target="../media/image49.png" Type="http://schemas.openxmlformats.org/officeDocument/2006/relationships/image"/><Relationship Id="rId5" Target="../media/image50.svg" Type="http://schemas.openxmlformats.org/officeDocument/2006/relationships/image"/><Relationship Id="rId6" Target="../media/image51.png" Type="http://schemas.openxmlformats.org/officeDocument/2006/relationships/image"/><Relationship Id="rId7" Target="../media/image52.svg" Type="http://schemas.openxmlformats.org/officeDocument/2006/relationships/image"/><Relationship Id="rId8" Target="../media/image53.png" Type="http://schemas.openxmlformats.org/officeDocument/2006/relationships/image"/><Relationship Id="rId9" Target="../media/image5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21.png" Type="http://schemas.openxmlformats.org/officeDocument/2006/relationships/image"/><Relationship Id="rId7" Target="../media/image2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3.png" Type="http://schemas.openxmlformats.org/officeDocument/2006/relationships/image"/><Relationship Id="rId5" Target="../media/image24.svg" Type="http://schemas.openxmlformats.org/officeDocument/2006/relationships/image"/><Relationship Id="rId6" Target="../media/image25.png" Type="http://schemas.openxmlformats.org/officeDocument/2006/relationships/image"/><Relationship Id="rId7" Target="../media/image2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27.png" Type="http://schemas.openxmlformats.org/officeDocument/2006/relationships/image"/><Relationship Id="rId7" Target="../media/image28.svg" Type="http://schemas.openxmlformats.org/officeDocument/2006/relationships/image"/><Relationship Id="rId8" Target="../media/image29.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 Id="rId3" Target="../media/image31.png" Type="http://schemas.openxmlformats.org/officeDocument/2006/relationships/image"/><Relationship Id="rId4" Target="../media/image32.svg" Type="http://schemas.openxmlformats.org/officeDocument/2006/relationships/image"/><Relationship Id="rId5" Target="../media/image33.png" Type="http://schemas.openxmlformats.org/officeDocument/2006/relationships/image"/><Relationship Id="rId6" Target="../media/image34.svg" Type="http://schemas.openxmlformats.org/officeDocument/2006/relationships/image"/><Relationship Id="rId7" Target="../media/image35.png" Type="http://schemas.openxmlformats.org/officeDocument/2006/relationships/image"/><Relationship Id="rId8" Target="../media/image36.svg" Type="http://schemas.openxmlformats.org/officeDocument/2006/relationships/image"/><Relationship Id="rId9" Target="../media/image37.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 Id="rId3" Target="../media/image31.png" Type="http://schemas.openxmlformats.org/officeDocument/2006/relationships/image"/><Relationship Id="rId4" Target="../media/image32.svg" Type="http://schemas.openxmlformats.org/officeDocument/2006/relationships/image"/><Relationship Id="rId5" Target="../media/image33.png" Type="http://schemas.openxmlformats.org/officeDocument/2006/relationships/image"/><Relationship Id="rId6" Target="../media/image34.svg" Type="http://schemas.openxmlformats.org/officeDocument/2006/relationships/image"/><Relationship Id="rId7" Target="../media/image35.png" Type="http://schemas.openxmlformats.org/officeDocument/2006/relationships/image"/><Relationship Id="rId8" Target="../media/image36.svg" Type="http://schemas.openxmlformats.org/officeDocument/2006/relationships/image"/><Relationship Id="rId9" Target="../media/image38.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9.png" Type="http://schemas.openxmlformats.org/officeDocument/2006/relationships/image"/><Relationship Id="rId5" Target="../media/image40.svg" Type="http://schemas.openxmlformats.org/officeDocument/2006/relationships/image"/><Relationship Id="rId6" Target="../media/image41.png" Type="http://schemas.openxmlformats.org/officeDocument/2006/relationships/image"/><Relationship Id="rId7" Target="../media/image42.svg" Type="http://schemas.openxmlformats.org/officeDocument/2006/relationships/image"/><Relationship Id="rId8" Target="../media/image43.png" Type="http://schemas.openxmlformats.org/officeDocument/2006/relationships/image"/><Relationship Id="rId9" Target="../media/image4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5.png" Type="http://schemas.openxmlformats.org/officeDocument/2006/relationships/image"/><Relationship Id="rId5" Target="../media/image46.svg" Type="http://schemas.openxmlformats.org/officeDocument/2006/relationships/image"/><Relationship Id="rId6" Target="../media/image21.png" Type="http://schemas.openxmlformats.org/officeDocument/2006/relationships/image"/><Relationship Id="rId7" Target="../media/image22.svg" Type="http://schemas.openxmlformats.org/officeDocument/2006/relationships/image"/><Relationship Id="rId8" Target="../media/image47.png" Type="http://schemas.openxmlformats.org/officeDocument/2006/relationships/image"/><Relationship Id="rId9" Target="../media/image48.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8F3F0"/>
        </a:solidFill>
      </p:bgPr>
    </p:bg>
    <p:spTree>
      <p:nvGrpSpPr>
        <p:cNvPr id="1" name=""/>
        <p:cNvGrpSpPr/>
        <p:nvPr/>
      </p:nvGrpSpPr>
      <p:grpSpPr>
        <a:xfrm>
          <a:off x="0" y="0"/>
          <a:ext cx="0" cy="0"/>
          <a:chOff x="0" y="0"/>
          <a:chExt cx="0" cy="0"/>
        </a:xfrm>
      </p:grpSpPr>
      <p:sp>
        <p:nvSpPr>
          <p:cNvPr name="Freeform 2" id="2"/>
          <p:cNvSpPr/>
          <p:nvPr/>
        </p:nvSpPr>
        <p:spPr>
          <a:xfrm flipH="false" flipV="false" rot="-1820470">
            <a:off x="292680" y="-6308912"/>
            <a:ext cx="15657263" cy="20706213"/>
          </a:xfrm>
          <a:custGeom>
            <a:avLst/>
            <a:gdLst/>
            <a:ahLst/>
            <a:cxnLst/>
            <a:rect r="r" b="b" t="t" l="l"/>
            <a:pathLst>
              <a:path h="20706213" w="15657263">
                <a:moveTo>
                  <a:pt x="0" y="0"/>
                </a:moveTo>
                <a:lnTo>
                  <a:pt x="15657263" y="0"/>
                </a:lnTo>
                <a:lnTo>
                  <a:pt x="15657263" y="20706213"/>
                </a:lnTo>
                <a:lnTo>
                  <a:pt x="0" y="20706213"/>
                </a:lnTo>
                <a:lnTo>
                  <a:pt x="0" y="0"/>
                </a:lnTo>
                <a:close/>
              </a:path>
            </a:pathLst>
          </a:custGeom>
          <a:blipFill>
            <a:blip r:embed="rId2">
              <a:alphaModFix amt="9999"/>
              <a:extLst>
                <a:ext uri="{96DAC541-7B7A-43D3-8B79-37D633B846F1}">
                  <asvg:svgBlip xmlns:asvg="http://schemas.microsoft.com/office/drawing/2016/SVG/main" r:embed="rId3"/>
                </a:ext>
              </a:extLst>
            </a:blip>
            <a:stretch>
              <a:fillRect l="-6409" t="0" r="-22030" b="-3047"/>
            </a:stretch>
          </a:blipFill>
        </p:spPr>
      </p:sp>
      <p:grpSp>
        <p:nvGrpSpPr>
          <p:cNvPr name="Group 3" id="3"/>
          <p:cNvGrpSpPr/>
          <p:nvPr/>
        </p:nvGrpSpPr>
        <p:grpSpPr>
          <a:xfrm rot="0">
            <a:off x="6903415" y="5785717"/>
            <a:ext cx="4514141" cy="2617270"/>
            <a:chOff x="0" y="0"/>
            <a:chExt cx="1188910" cy="689322"/>
          </a:xfrm>
        </p:grpSpPr>
        <p:sp>
          <p:nvSpPr>
            <p:cNvPr name="Freeform 4" id="4"/>
            <p:cNvSpPr/>
            <p:nvPr/>
          </p:nvSpPr>
          <p:spPr>
            <a:xfrm flipH="false" flipV="false" rot="0">
              <a:off x="0" y="0"/>
              <a:ext cx="1188910" cy="689322"/>
            </a:xfrm>
            <a:custGeom>
              <a:avLst/>
              <a:gdLst/>
              <a:ahLst/>
              <a:cxnLst/>
              <a:rect r="r" b="b" t="t" l="l"/>
              <a:pathLst>
                <a:path h="689322" w="1188910">
                  <a:moveTo>
                    <a:pt x="87467" y="0"/>
                  </a:moveTo>
                  <a:lnTo>
                    <a:pt x="1101443" y="0"/>
                  </a:lnTo>
                  <a:cubicBezTo>
                    <a:pt x="1124640" y="0"/>
                    <a:pt x="1146888" y="9215"/>
                    <a:pt x="1163291" y="25618"/>
                  </a:cubicBezTo>
                  <a:cubicBezTo>
                    <a:pt x="1179694" y="42022"/>
                    <a:pt x="1188910" y="64269"/>
                    <a:pt x="1188910" y="87467"/>
                  </a:cubicBezTo>
                  <a:lnTo>
                    <a:pt x="1188910" y="601855"/>
                  </a:lnTo>
                  <a:cubicBezTo>
                    <a:pt x="1188910" y="625053"/>
                    <a:pt x="1179694" y="647300"/>
                    <a:pt x="1163291" y="663704"/>
                  </a:cubicBezTo>
                  <a:cubicBezTo>
                    <a:pt x="1146888" y="680107"/>
                    <a:pt x="1124640" y="689322"/>
                    <a:pt x="1101443" y="689322"/>
                  </a:cubicBezTo>
                  <a:lnTo>
                    <a:pt x="87467" y="689322"/>
                  </a:lnTo>
                  <a:cubicBezTo>
                    <a:pt x="64269" y="689322"/>
                    <a:pt x="42022" y="680107"/>
                    <a:pt x="25618" y="663704"/>
                  </a:cubicBezTo>
                  <a:cubicBezTo>
                    <a:pt x="9215" y="647300"/>
                    <a:pt x="0" y="625053"/>
                    <a:pt x="0" y="601855"/>
                  </a:cubicBezTo>
                  <a:lnTo>
                    <a:pt x="0" y="87467"/>
                  </a:lnTo>
                  <a:cubicBezTo>
                    <a:pt x="0" y="64269"/>
                    <a:pt x="9215" y="42022"/>
                    <a:pt x="25618" y="25618"/>
                  </a:cubicBezTo>
                  <a:cubicBezTo>
                    <a:pt x="42022" y="9215"/>
                    <a:pt x="64269" y="0"/>
                    <a:pt x="87467" y="0"/>
                  </a:cubicBezTo>
                  <a:close/>
                </a:path>
              </a:pathLst>
            </a:custGeom>
            <a:solidFill>
              <a:srgbClr val="CA5E28"/>
            </a:solidFill>
          </p:spPr>
        </p:sp>
        <p:sp>
          <p:nvSpPr>
            <p:cNvPr name="TextBox 5" id="5"/>
            <p:cNvSpPr txBox="true"/>
            <p:nvPr/>
          </p:nvSpPr>
          <p:spPr>
            <a:xfrm>
              <a:off x="0" y="-57150"/>
              <a:ext cx="1188910" cy="746472"/>
            </a:xfrm>
            <a:prstGeom prst="rect">
              <a:avLst/>
            </a:prstGeom>
          </p:spPr>
          <p:txBody>
            <a:bodyPr anchor="ctr" rtlCol="false" tIns="50800" lIns="50800" bIns="50800" rIns="50800"/>
            <a:lstStyle/>
            <a:p>
              <a:pPr algn="ctr">
                <a:lnSpc>
                  <a:spcPts val="3418"/>
                </a:lnSpc>
              </a:pPr>
            </a:p>
          </p:txBody>
        </p:sp>
      </p:grpSp>
      <p:sp>
        <p:nvSpPr>
          <p:cNvPr name="Freeform 6" id="6"/>
          <p:cNvSpPr/>
          <p:nvPr/>
        </p:nvSpPr>
        <p:spPr>
          <a:xfrm flipH="false" flipV="false" rot="0">
            <a:off x="1540827" y="1028700"/>
            <a:ext cx="2368555" cy="2439523"/>
          </a:xfrm>
          <a:custGeom>
            <a:avLst/>
            <a:gdLst/>
            <a:ahLst/>
            <a:cxnLst/>
            <a:rect r="r" b="b" t="t" l="l"/>
            <a:pathLst>
              <a:path h="2439523" w="2368555">
                <a:moveTo>
                  <a:pt x="0" y="0"/>
                </a:moveTo>
                <a:lnTo>
                  <a:pt x="2368555" y="0"/>
                </a:lnTo>
                <a:lnTo>
                  <a:pt x="2368555" y="2439523"/>
                </a:lnTo>
                <a:lnTo>
                  <a:pt x="0" y="24395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5171831" y="1028700"/>
            <a:ext cx="2087469" cy="2670018"/>
          </a:xfrm>
          <a:custGeom>
            <a:avLst/>
            <a:gdLst/>
            <a:ahLst/>
            <a:cxnLst/>
            <a:rect r="r" b="b" t="t" l="l"/>
            <a:pathLst>
              <a:path h="2670018" w="2087469">
                <a:moveTo>
                  <a:pt x="0" y="0"/>
                </a:moveTo>
                <a:lnTo>
                  <a:pt x="2087469" y="0"/>
                </a:lnTo>
                <a:lnTo>
                  <a:pt x="2087469" y="2670018"/>
                </a:lnTo>
                <a:lnTo>
                  <a:pt x="0" y="267001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2319454" y="7086076"/>
            <a:ext cx="2200226" cy="2172224"/>
          </a:xfrm>
          <a:custGeom>
            <a:avLst/>
            <a:gdLst/>
            <a:ahLst/>
            <a:cxnLst/>
            <a:rect r="r" b="b" t="t" l="l"/>
            <a:pathLst>
              <a:path h="2172224" w="2200226">
                <a:moveTo>
                  <a:pt x="0" y="0"/>
                </a:moveTo>
                <a:lnTo>
                  <a:pt x="2200226" y="0"/>
                </a:lnTo>
                <a:lnTo>
                  <a:pt x="2200226" y="2172224"/>
                </a:lnTo>
                <a:lnTo>
                  <a:pt x="0" y="217222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14288245" y="7086076"/>
            <a:ext cx="2190005" cy="2190005"/>
          </a:xfrm>
          <a:custGeom>
            <a:avLst/>
            <a:gdLst/>
            <a:ahLst/>
            <a:cxnLst/>
            <a:rect r="r" b="b" t="t" l="l"/>
            <a:pathLst>
              <a:path h="2190005" w="2190005">
                <a:moveTo>
                  <a:pt x="0" y="0"/>
                </a:moveTo>
                <a:lnTo>
                  <a:pt x="2190005" y="0"/>
                </a:lnTo>
                <a:lnTo>
                  <a:pt x="2190005" y="2190006"/>
                </a:lnTo>
                <a:lnTo>
                  <a:pt x="0" y="219000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false" flipV="false" rot="0">
            <a:off x="-731994" y="4765099"/>
            <a:ext cx="2043047" cy="1020617"/>
          </a:xfrm>
          <a:custGeom>
            <a:avLst/>
            <a:gdLst/>
            <a:ahLst/>
            <a:cxnLst/>
            <a:rect r="r" b="b" t="t" l="l"/>
            <a:pathLst>
              <a:path h="1020617" w="2043047">
                <a:moveTo>
                  <a:pt x="0" y="0"/>
                </a:moveTo>
                <a:lnTo>
                  <a:pt x="2043048" y="0"/>
                </a:lnTo>
                <a:lnTo>
                  <a:pt x="2043048" y="1020618"/>
                </a:lnTo>
                <a:lnTo>
                  <a:pt x="0" y="102061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1" id="11"/>
          <p:cNvSpPr/>
          <p:nvPr/>
        </p:nvSpPr>
        <p:spPr>
          <a:xfrm flipH="false" flipV="false" rot="5400000">
            <a:off x="12299197" y="-532924"/>
            <a:ext cx="2041001" cy="1937095"/>
          </a:xfrm>
          <a:custGeom>
            <a:avLst/>
            <a:gdLst/>
            <a:ahLst/>
            <a:cxnLst/>
            <a:rect r="r" b="b" t="t" l="l"/>
            <a:pathLst>
              <a:path h="1937095" w="2041001">
                <a:moveTo>
                  <a:pt x="0" y="0"/>
                </a:moveTo>
                <a:lnTo>
                  <a:pt x="2041000" y="0"/>
                </a:lnTo>
                <a:lnTo>
                  <a:pt x="2041000" y="1937095"/>
                </a:lnTo>
                <a:lnTo>
                  <a:pt x="0" y="1937095"/>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2" id="12"/>
          <p:cNvSpPr/>
          <p:nvPr/>
        </p:nvSpPr>
        <p:spPr>
          <a:xfrm flipH="false" flipV="false" rot="0">
            <a:off x="15843773" y="4977135"/>
            <a:ext cx="2831054" cy="830523"/>
          </a:xfrm>
          <a:custGeom>
            <a:avLst/>
            <a:gdLst/>
            <a:ahLst/>
            <a:cxnLst/>
            <a:rect r="r" b="b" t="t" l="l"/>
            <a:pathLst>
              <a:path h="830523" w="2831054">
                <a:moveTo>
                  <a:pt x="0" y="0"/>
                </a:moveTo>
                <a:lnTo>
                  <a:pt x="2831054" y="0"/>
                </a:lnTo>
                <a:lnTo>
                  <a:pt x="2831054" y="830524"/>
                </a:lnTo>
                <a:lnTo>
                  <a:pt x="0" y="830524"/>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TextBox 13" id="13"/>
          <p:cNvSpPr txBox="true"/>
          <p:nvPr/>
        </p:nvSpPr>
        <p:spPr>
          <a:xfrm rot="0">
            <a:off x="4364113" y="2305611"/>
            <a:ext cx="9559774" cy="3259368"/>
          </a:xfrm>
          <a:prstGeom prst="rect">
            <a:avLst/>
          </a:prstGeom>
        </p:spPr>
        <p:txBody>
          <a:bodyPr anchor="t" rtlCol="false" tIns="0" lIns="0" bIns="0" rIns="0">
            <a:spAutoFit/>
          </a:bodyPr>
          <a:lstStyle/>
          <a:p>
            <a:pPr algn="ctr">
              <a:lnSpc>
                <a:spcPts val="8501"/>
              </a:lnSpc>
            </a:pPr>
            <a:r>
              <a:rPr lang="en-US" sz="7659">
                <a:solidFill>
                  <a:srgbClr val="3C3C3C"/>
                </a:solidFill>
                <a:latin typeface="Aileron Heavy"/>
              </a:rPr>
              <a:t>FOREIGN DIRECT INVESTMENT</a:t>
            </a:r>
          </a:p>
          <a:p>
            <a:pPr algn="ctr">
              <a:lnSpc>
                <a:spcPts val="8501"/>
              </a:lnSpc>
            </a:pPr>
            <a:r>
              <a:rPr lang="en-US" sz="7659">
                <a:solidFill>
                  <a:srgbClr val="3C3C3C"/>
                </a:solidFill>
                <a:latin typeface="Aileron Heavy"/>
              </a:rPr>
              <a:t>IN INDIA</a:t>
            </a:r>
          </a:p>
        </p:txBody>
      </p:sp>
      <p:sp>
        <p:nvSpPr>
          <p:cNvPr name="TextBox 14" id="14"/>
          <p:cNvSpPr txBox="true"/>
          <p:nvPr/>
        </p:nvSpPr>
        <p:spPr>
          <a:xfrm rot="0">
            <a:off x="4968801" y="5954736"/>
            <a:ext cx="8350398" cy="2223547"/>
          </a:xfrm>
          <a:prstGeom prst="rect">
            <a:avLst/>
          </a:prstGeom>
        </p:spPr>
        <p:txBody>
          <a:bodyPr anchor="t" rtlCol="false" tIns="0" lIns="0" bIns="0" rIns="0">
            <a:spAutoFit/>
          </a:bodyPr>
          <a:lstStyle/>
          <a:p>
            <a:pPr algn="ctr">
              <a:lnSpc>
                <a:spcPts val="4492"/>
              </a:lnSpc>
            </a:pPr>
            <a:r>
              <a:rPr lang="en-US" sz="3208">
                <a:solidFill>
                  <a:srgbClr val="3C3C3C"/>
                </a:solidFill>
                <a:latin typeface="Aileron Bold"/>
              </a:rPr>
              <a:t>In Depth Analysis</a:t>
            </a:r>
          </a:p>
          <a:p>
            <a:pPr algn="ctr">
              <a:lnSpc>
                <a:spcPts val="4492"/>
              </a:lnSpc>
            </a:pPr>
            <a:r>
              <a:rPr lang="en-US" sz="3208">
                <a:solidFill>
                  <a:srgbClr val="3C3C3C"/>
                </a:solidFill>
                <a:latin typeface="Aileron Bold"/>
              </a:rPr>
              <a:t>by</a:t>
            </a:r>
          </a:p>
          <a:p>
            <a:pPr algn="ctr">
              <a:lnSpc>
                <a:spcPts val="4492"/>
              </a:lnSpc>
            </a:pPr>
            <a:r>
              <a:rPr lang="en-US" sz="3208">
                <a:solidFill>
                  <a:srgbClr val="3C3C3C"/>
                </a:solidFill>
                <a:latin typeface="Aileron Bold"/>
              </a:rPr>
              <a:t>DIPEAN DASGUPTA</a:t>
            </a:r>
          </a:p>
          <a:p>
            <a:pPr algn="ctr">
              <a:lnSpc>
                <a:spcPts val="4492"/>
              </a:lnSpc>
            </a:pPr>
            <a:r>
              <a:rPr lang="en-US" sz="3208">
                <a:solidFill>
                  <a:srgbClr val="3C3C3C"/>
                </a:solidFill>
                <a:latin typeface="Aileron Bold"/>
              </a:rPr>
              <a:t>UMIP 4841</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8F3F0"/>
        </a:solidFill>
      </p:bgPr>
    </p:bg>
    <p:spTree>
      <p:nvGrpSpPr>
        <p:cNvPr id="1" name=""/>
        <p:cNvGrpSpPr/>
        <p:nvPr/>
      </p:nvGrpSpPr>
      <p:grpSpPr>
        <a:xfrm>
          <a:off x="0" y="0"/>
          <a:ext cx="0" cy="0"/>
          <a:chOff x="0" y="0"/>
          <a:chExt cx="0" cy="0"/>
        </a:xfrm>
      </p:grpSpPr>
      <p:sp>
        <p:nvSpPr>
          <p:cNvPr name="Freeform 2" id="2"/>
          <p:cNvSpPr/>
          <p:nvPr/>
        </p:nvSpPr>
        <p:spPr>
          <a:xfrm flipH="false" flipV="false" rot="-1820470">
            <a:off x="-1973128" y="159996"/>
            <a:ext cx="7533158" cy="9205272"/>
          </a:xfrm>
          <a:custGeom>
            <a:avLst/>
            <a:gdLst/>
            <a:ahLst/>
            <a:cxnLst/>
            <a:rect r="r" b="b" t="t" l="l"/>
            <a:pathLst>
              <a:path h="9205272" w="7533158">
                <a:moveTo>
                  <a:pt x="0" y="0"/>
                </a:moveTo>
                <a:lnTo>
                  <a:pt x="7533158" y="0"/>
                </a:lnTo>
                <a:lnTo>
                  <a:pt x="7533158" y="9205272"/>
                </a:lnTo>
                <a:lnTo>
                  <a:pt x="0" y="9205272"/>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3440" r="-19133" b="0"/>
            </a:stretch>
          </a:blipFill>
        </p:spPr>
      </p:sp>
      <p:sp>
        <p:nvSpPr>
          <p:cNvPr name="Freeform 3" id="3"/>
          <p:cNvSpPr/>
          <p:nvPr/>
        </p:nvSpPr>
        <p:spPr>
          <a:xfrm flipH="false" flipV="false" rot="0">
            <a:off x="2145091" y="7262451"/>
            <a:ext cx="2263334" cy="1995849"/>
          </a:xfrm>
          <a:custGeom>
            <a:avLst/>
            <a:gdLst/>
            <a:ahLst/>
            <a:cxnLst/>
            <a:rect r="r" b="b" t="t" l="l"/>
            <a:pathLst>
              <a:path h="1995849" w="2263334">
                <a:moveTo>
                  <a:pt x="0" y="0"/>
                </a:moveTo>
                <a:lnTo>
                  <a:pt x="2263334" y="0"/>
                </a:lnTo>
                <a:lnTo>
                  <a:pt x="2263334" y="1995849"/>
                </a:lnTo>
                <a:lnTo>
                  <a:pt x="0" y="19958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974003" y="1028700"/>
            <a:ext cx="2285297" cy="2398690"/>
          </a:xfrm>
          <a:custGeom>
            <a:avLst/>
            <a:gdLst/>
            <a:ahLst/>
            <a:cxnLst/>
            <a:rect r="r" b="b" t="t" l="l"/>
            <a:pathLst>
              <a:path h="2398690" w="2285297">
                <a:moveTo>
                  <a:pt x="0" y="0"/>
                </a:moveTo>
                <a:lnTo>
                  <a:pt x="2285297" y="0"/>
                </a:lnTo>
                <a:lnTo>
                  <a:pt x="2285297" y="2398690"/>
                </a:lnTo>
                <a:lnTo>
                  <a:pt x="0" y="23986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028700" y="1028700"/>
            <a:ext cx="2333271" cy="2398690"/>
          </a:xfrm>
          <a:custGeom>
            <a:avLst/>
            <a:gdLst/>
            <a:ahLst/>
            <a:cxnLst/>
            <a:rect r="r" b="b" t="t" l="l"/>
            <a:pathLst>
              <a:path h="2398690" w="2333271">
                <a:moveTo>
                  <a:pt x="0" y="0"/>
                </a:moveTo>
                <a:lnTo>
                  <a:pt x="2333271" y="0"/>
                </a:lnTo>
                <a:lnTo>
                  <a:pt x="2333271" y="2398690"/>
                </a:lnTo>
                <a:lnTo>
                  <a:pt x="0" y="239869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3599714" y="7262451"/>
            <a:ext cx="2730639" cy="1995849"/>
          </a:xfrm>
          <a:custGeom>
            <a:avLst/>
            <a:gdLst/>
            <a:ahLst/>
            <a:cxnLst/>
            <a:rect r="r" b="b" t="t" l="l"/>
            <a:pathLst>
              <a:path h="1995849" w="2730639">
                <a:moveTo>
                  <a:pt x="0" y="0"/>
                </a:moveTo>
                <a:lnTo>
                  <a:pt x="2730640" y="0"/>
                </a:lnTo>
                <a:lnTo>
                  <a:pt x="2730640" y="1995849"/>
                </a:lnTo>
                <a:lnTo>
                  <a:pt x="0" y="199584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613866" y="5143500"/>
            <a:ext cx="4245437" cy="837809"/>
          </a:xfrm>
          <a:custGeom>
            <a:avLst/>
            <a:gdLst/>
            <a:ahLst/>
            <a:cxnLst/>
            <a:rect r="r" b="b" t="t" l="l"/>
            <a:pathLst>
              <a:path h="837809" w="4245437">
                <a:moveTo>
                  <a:pt x="0" y="0"/>
                </a:moveTo>
                <a:lnTo>
                  <a:pt x="4245437" y="0"/>
                </a:lnTo>
                <a:lnTo>
                  <a:pt x="4245437" y="837809"/>
                </a:lnTo>
                <a:lnTo>
                  <a:pt x="0" y="83780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0390992" y="0"/>
            <a:ext cx="2995587" cy="1496465"/>
          </a:xfrm>
          <a:custGeom>
            <a:avLst/>
            <a:gdLst/>
            <a:ahLst/>
            <a:cxnLst/>
            <a:rect r="r" b="b" t="t" l="l"/>
            <a:pathLst>
              <a:path h="1496465" w="2995587">
                <a:moveTo>
                  <a:pt x="0" y="0"/>
                </a:moveTo>
                <a:lnTo>
                  <a:pt x="2995587" y="0"/>
                </a:lnTo>
                <a:lnTo>
                  <a:pt x="2995587" y="1496465"/>
                </a:lnTo>
                <a:lnTo>
                  <a:pt x="0" y="1496465"/>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9" id="9"/>
          <p:cNvSpPr txBox="true"/>
          <p:nvPr/>
        </p:nvSpPr>
        <p:spPr>
          <a:xfrm rot="0">
            <a:off x="4441989" y="3684079"/>
            <a:ext cx="9451995" cy="1501061"/>
          </a:xfrm>
          <a:prstGeom prst="rect">
            <a:avLst/>
          </a:prstGeom>
        </p:spPr>
        <p:txBody>
          <a:bodyPr anchor="t" rtlCol="false" tIns="0" lIns="0" bIns="0" rIns="0">
            <a:spAutoFit/>
          </a:bodyPr>
          <a:lstStyle/>
          <a:p>
            <a:pPr algn="ctr">
              <a:lnSpc>
                <a:spcPts val="11476"/>
              </a:lnSpc>
            </a:pPr>
            <a:r>
              <a:rPr lang="en-US" sz="10725">
                <a:solidFill>
                  <a:srgbClr val="3C3C3C"/>
                </a:solidFill>
                <a:latin typeface="Aileron Heavy"/>
              </a:rPr>
              <a:t>Thank You</a:t>
            </a:r>
          </a:p>
        </p:txBody>
      </p:sp>
      <p:sp>
        <p:nvSpPr>
          <p:cNvPr name="Freeform 10" id="10"/>
          <p:cNvSpPr/>
          <p:nvPr/>
        </p:nvSpPr>
        <p:spPr>
          <a:xfrm flipH="false" flipV="false" rot="0">
            <a:off x="6040586" y="7875420"/>
            <a:ext cx="384955" cy="384955"/>
          </a:xfrm>
          <a:custGeom>
            <a:avLst/>
            <a:gdLst/>
            <a:ahLst/>
            <a:cxnLst/>
            <a:rect r="r" b="b" t="t" l="l"/>
            <a:pathLst>
              <a:path h="384955" w="384955">
                <a:moveTo>
                  <a:pt x="0" y="0"/>
                </a:moveTo>
                <a:lnTo>
                  <a:pt x="384956" y="0"/>
                </a:lnTo>
                <a:lnTo>
                  <a:pt x="384956" y="384955"/>
                </a:lnTo>
                <a:lnTo>
                  <a:pt x="0" y="384955"/>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1" id="11"/>
          <p:cNvSpPr/>
          <p:nvPr/>
        </p:nvSpPr>
        <p:spPr>
          <a:xfrm flipH="false" flipV="false" rot="0">
            <a:off x="6040586" y="6463848"/>
            <a:ext cx="384955" cy="384955"/>
          </a:xfrm>
          <a:custGeom>
            <a:avLst/>
            <a:gdLst/>
            <a:ahLst/>
            <a:cxnLst/>
            <a:rect r="r" b="b" t="t" l="l"/>
            <a:pathLst>
              <a:path h="384955" w="384955">
                <a:moveTo>
                  <a:pt x="0" y="0"/>
                </a:moveTo>
                <a:lnTo>
                  <a:pt x="384956" y="0"/>
                </a:lnTo>
                <a:lnTo>
                  <a:pt x="384956" y="384955"/>
                </a:lnTo>
                <a:lnTo>
                  <a:pt x="0" y="384955"/>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2" id="12"/>
          <p:cNvSpPr/>
          <p:nvPr/>
        </p:nvSpPr>
        <p:spPr>
          <a:xfrm flipH="false" flipV="false" rot="0">
            <a:off x="6040586" y="7112484"/>
            <a:ext cx="384783" cy="384955"/>
          </a:xfrm>
          <a:custGeom>
            <a:avLst/>
            <a:gdLst/>
            <a:ahLst/>
            <a:cxnLst/>
            <a:rect r="r" b="b" t="t" l="l"/>
            <a:pathLst>
              <a:path h="384955" w="384783">
                <a:moveTo>
                  <a:pt x="0" y="0"/>
                </a:moveTo>
                <a:lnTo>
                  <a:pt x="384783" y="0"/>
                </a:lnTo>
                <a:lnTo>
                  <a:pt x="384783" y="384955"/>
                </a:lnTo>
                <a:lnTo>
                  <a:pt x="0" y="384955"/>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3" id="13"/>
          <p:cNvSpPr/>
          <p:nvPr/>
        </p:nvSpPr>
        <p:spPr>
          <a:xfrm flipH="false" flipV="false" rot="0">
            <a:off x="6040586" y="5959899"/>
            <a:ext cx="384955" cy="384955"/>
          </a:xfrm>
          <a:custGeom>
            <a:avLst/>
            <a:gdLst/>
            <a:ahLst/>
            <a:cxnLst/>
            <a:rect r="r" b="b" t="t" l="l"/>
            <a:pathLst>
              <a:path h="384955" w="384955">
                <a:moveTo>
                  <a:pt x="0" y="0"/>
                </a:moveTo>
                <a:lnTo>
                  <a:pt x="384956" y="0"/>
                </a:lnTo>
                <a:lnTo>
                  <a:pt x="384956" y="384955"/>
                </a:lnTo>
                <a:lnTo>
                  <a:pt x="0" y="384955"/>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TextBox 14" id="14"/>
          <p:cNvSpPr txBox="true"/>
          <p:nvPr/>
        </p:nvSpPr>
        <p:spPr>
          <a:xfrm rot="0">
            <a:off x="6575836" y="6908943"/>
            <a:ext cx="6323344" cy="718755"/>
          </a:xfrm>
          <a:prstGeom prst="rect">
            <a:avLst/>
          </a:prstGeom>
        </p:spPr>
        <p:txBody>
          <a:bodyPr anchor="t" rtlCol="false" tIns="0" lIns="0" bIns="0" rIns="0">
            <a:spAutoFit/>
          </a:bodyPr>
          <a:lstStyle/>
          <a:p>
            <a:pPr algn="l">
              <a:lnSpc>
                <a:spcPts val="2908"/>
              </a:lnSpc>
            </a:pPr>
            <a:r>
              <a:rPr lang="en-US" sz="2077" u="sng">
                <a:solidFill>
                  <a:srgbClr val="000000"/>
                </a:solidFill>
                <a:latin typeface="Open Sauce"/>
              </a:rPr>
              <a:t>https://github.com/DipeanDas/UM_InternshipProjects/tree/main/ForeignDirectInvestmentAnalysis</a:t>
            </a:r>
          </a:p>
        </p:txBody>
      </p:sp>
      <p:sp>
        <p:nvSpPr>
          <p:cNvPr name="TextBox 15" id="15"/>
          <p:cNvSpPr txBox="true"/>
          <p:nvPr/>
        </p:nvSpPr>
        <p:spPr>
          <a:xfrm rot="0">
            <a:off x="6575836" y="6444585"/>
            <a:ext cx="5857379" cy="356805"/>
          </a:xfrm>
          <a:prstGeom prst="rect">
            <a:avLst/>
          </a:prstGeom>
        </p:spPr>
        <p:txBody>
          <a:bodyPr anchor="t" rtlCol="false" tIns="0" lIns="0" bIns="0" rIns="0">
            <a:spAutoFit/>
          </a:bodyPr>
          <a:lstStyle/>
          <a:p>
            <a:pPr algn="l">
              <a:lnSpc>
                <a:spcPts val="2908"/>
              </a:lnSpc>
            </a:pPr>
            <a:r>
              <a:rPr lang="en-US" sz="2077">
                <a:solidFill>
                  <a:srgbClr val="000000"/>
                </a:solidFill>
                <a:latin typeface="Open Sauce"/>
              </a:rPr>
              <a:t>dipeandasgupta@gmail.com</a:t>
            </a:r>
          </a:p>
        </p:txBody>
      </p:sp>
      <p:sp>
        <p:nvSpPr>
          <p:cNvPr name="TextBox 16" id="16"/>
          <p:cNvSpPr txBox="true"/>
          <p:nvPr/>
        </p:nvSpPr>
        <p:spPr>
          <a:xfrm rot="0">
            <a:off x="6575836" y="7856158"/>
            <a:ext cx="4032348" cy="356805"/>
          </a:xfrm>
          <a:prstGeom prst="rect">
            <a:avLst/>
          </a:prstGeom>
        </p:spPr>
        <p:txBody>
          <a:bodyPr anchor="t" rtlCol="false" tIns="0" lIns="0" bIns="0" rIns="0">
            <a:spAutoFit/>
          </a:bodyPr>
          <a:lstStyle/>
          <a:p>
            <a:pPr algn="l">
              <a:lnSpc>
                <a:spcPts val="2908"/>
              </a:lnSpc>
            </a:pPr>
            <a:r>
              <a:rPr lang="en-US" sz="2077">
                <a:solidFill>
                  <a:srgbClr val="000000"/>
                </a:solidFill>
                <a:latin typeface="Open Sauce"/>
              </a:rPr>
              <a:t>Gandhinagar,Gujarat</a:t>
            </a:r>
          </a:p>
        </p:txBody>
      </p:sp>
      <p:sp>
        <p:nvSpPr>
          <p:cNvPr name="TextBox 17" id="17"/>
          <p:cNvSpPr txBox="true"/>
          <p:nvPr/>
        </p:nvSpPr>
        <p:spPr>
          <a:xfrm rot="0">
            <a:off x="6575836" y="5927762"/>
            <a:ext cx="2370741" cy="356805"/>
          </a:xfrm>
          <a:prstGeom prst="rect">
            <a:avLst/>
          </a:prstGeom>
        </p:spPr>
        <p:txBody>
          <a:bodyPr anchor="t" rtlCol="false" tIns="0" lIns="0" bIns="0" rIns="0">
            <a:spAutoFit/>
          </a:bodyPr>
          <a:lstStyle/>
          <a:p>
            <a:pPr algn="l">
              <a:lnSpc>
                <a:spcPts val="2908"/>
              </a:lnSpc>
            </a:pPr>
            <a:r>
              <a:rPr lang="en-US" sz="2077">
                <a:solidFill>
                  <a:srgbClr val="000000"/>
                </a:solidFill>
                <a:latin typeface="Open Sauce"/>
              </a:rPr>
              <a:t>+91 7778992530</a:t>
            </a:r>
          </a:p>
        </p:txBody>
      </p:sp>
      <p:sp>
        <p:nvSpPr>
          <p:cNvPr name="TextBox 18" id="18"/>
          <p:cNvSpPr txBox="true"/>
          <p:nvPr/>
        </p:nvSpPr>
        <p:spPr>
          <a:xfrm rot="0">
            <a:off x="7704235" y="5280390"/>
            <a:ext cx="3635085" cy="437822"/>
          </a:xfrm>
          <a:prstGeom prst="rect">
            <a:avLst/>
          </a:prstGeom>
        </p:spPr>
        <p:txBody>
          <a:bodyPr anchor="t" rtlCol="false" tIns="0" lIns="0" bIns="0" rIns="0">
            <a:spAutoFit/>
          </a:bodyPr>
          <a:lstStyle/>
          <a:p>
            <a:pPr algn="l">
              <a:lnSpc>
                <a:spcPts val="3468"/>
              </a:lnSpc>
            </a:pPr>
            <a:r>
              <a:rPr lang="en-US" sz="2477">
                <a:solidFill>
                  <a:srgbClr val="000000"/>
                </a:solidFill>
                <a:latin typeface="Montserrat Light Bold"/>
              </a:rPr>
              <a:t>DIPEAN DASGUPTA</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8F3F0"/>
        </a:solidFill>
      </p:bgPr>
    </p:bg>
    <p:spTree>
      <p:nvGrpSpPr>
        <p:cNvPr id="1" name=""/>
        <p:cNvGrpSpPr/>
        <p:nvPr/>
      </p:nvGrpSpPr>
      <p:grpSpPr>
        <a:xfrm>
          <a:off x="0" y="0"/>
          <a:ext cx="0" cy="0"/>
          <a:chOff x="0" y="0"/>
          <a:chExt cx="0" cy="0"/>
        </a:xfrm>
      </p:grpSpPr>
      <p:sp>
        <p:nvSpPr>
          <p:cNvPr name="Freeform 2" id="2"/>
          <p:cNvSpPr/>
          <p:nvPr/>
        </p:nvSpPr>
        <p:spPr>
          <a:xfrm flipH="false" flipV="false" rot="-1820470">
            <a:off x="4682835" y="-6425133"/>
            <a:ext cx="20110274" cy="21337160"/>
          </a:xfrm>
          <a:custGeom>
            <a:avLst/>
            <a:gdLst/>
            <a:ahLst/>
            <a:cxnLst/>
            <a:rect r="r" b="b" t="t" l="l"/>
            <a:pathLst>
              <a:path h="21337160" w="20110274">
                <a:moveTo>
                  <a:pt x="0" y="0"/>
                </a:moveTo>
                <a:lnTo>
                  <a:pt x="20110274" y="0"/>
                </a:lnTo>
                <a:lnTo>
                  <a:pt x="20110274" y="21337161"/>
                </a:lnTo>
                <a:lnTo>
                  <a:pt x="0" y="21337161"/>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a:off x="10037600" y="2834182"/>
            <a:ext cx="5583299" cy="0"/>
          </a:xfrm>
          <a:prstGeom prst="line">
            <a:avLst/>
          </a:prstGeom>
          <a:ln cap="flat" w="9525">
            <a:solidFill>
              <a:srgbClr val="000000"/>
            </a:solidFill>
            <a:prstDash val="solid"/>
            <a:headEnd type="none" len="sm" w="sm"/>
            <a:tailEnd type="none" len="sm" w="sm"/>
          </a:ln>
        </p:spPr>
      </p:sp>
      <p:sp>
        <p:nvSpPr>
          <p:cNvPr name="AutoShape 4" id="4"/>
          <p:cNvSpPr/>
          <p:nvPr/>
        </p:nvSpPr>
        <p:spPr>
          <a:xfrm>
            <a:off x="10037600" y="4269208"/>
            <a:ext cx="5583299" cy="0"/>
          </a:xfrm>
          <a:prstGeom prst="line">
            <a:avLst/>
          </a:prstGeom>
          <a:ln cap="flat" w="9525">
            <a:solidFill>
              <a:srgbClr val="000000"/>
            </a:solidFill>
            <a:prstDash val="solid"/>
            <a:headEnd type="none" len="sm" w="sm"/>
            <a:tailEnd type="none" len="sm" w="sm"/>
          </a:ln>
        </p:spPr>
      </p:sp>
      <p:sp>
        <p:nvSpPr>
          <p:cNvPr name="AutoShape 5" id="5"/>
          <p:cNvSpPr/>
          <p:nvPr/>
        </p:nvSpPr>
        <p:spPr>
          <a:xfrm>
            <a:off x="10037600" y="5710492"/>
            <a:ext cx="5583299" cy="0"/>
          </a:xfrm>
          <a:prstGeom prst="line">
            <a:avLst/>
          </a:prstGeom>
          <a:ln cap="flat" w="9525">
            <a:solidFill>
              <a:srgbClr val="000000"/>
            </a:solidFill>
            <a:prstDash val="solid"/>
            <a:headEnd type="none" len="sm" w="sm"/>
            <a:tailEnd type="none" len="sm" w="sm"/>
          </a:ln>
        </p:spPr>
      </p:sp>
      <p:sp>
        <p:nvSpPr>
          <p:cNvPr name="AutoShape 6" id="6"/>
          <p:cNvSpPr/>
          <p:nvPr/>
        </p:nvSpPr>
        <p:spPr>
          <a:xfrm>
            <a:off x="10037600" y="7147014"/>
            <a:ext cx="5583299" cy="0"/>
          </a:xfrm>
          <a:prstGeom prst="line">
            <a:avLst/>
          </a:prstGeom>
          <a:ln cap="flat" w="9525">
            <a:solidFill>
              <a:srgbClr val="000000"/>
            </a:solidFill>
            <a:prstDash val="solid"/>
            <a:headEnd type="none" len="sm" w="sm"/>
            <a:tailEnd type="none" len="sm" w="sm"/>
          </a:ln>
        </p:spPr>
      </p:sp>
      <p:sp>
        <p:nvSpPr>
          <p:cNvPr name="AutoShape 7" id="7"/>
          <p:cNvSpPr/>
          <p:nvPr/>
        </p:nvSpPr>
        <p:spPr>
          <a:xfrm>
            <a:off x="10037600" y="8476813"/>
            <a:ext cx="5583299" cy="0"/>
          </a:xfrm>
          <a:prstGeom prst="line">
            <a:avLst/>
          </a:prstGeom>
          <a:ln cap="flat" w="9525">
            <a:solidFill>
              <a:srgbClr val="000000"/>
            </a:solidFill>
            <a:prstDash val="solid"/>
            <a:headEnd type="none" len="sm" w="sm"/>
            <a:tailEnd type="none" len="sm" w="sm"/>
          </a:ln>
        </p:spPr>
      </p:sp>
      <p:sp>
        <p:nvSpPr>
          <p:cNvPr name="Freeform 8" id="8"/>
          <p:cNvSpPr/>
          <p:nvPr/>
        </p:nvSpPr>
        <p:spPr>
          <a:xfrm flipH="false" flipV="false" rot="0">
            <a:off x="1438173" y="0"/>
            <a:ext cx="2043047" cy="1020617"/>
          </a:xfrm>
          <a:custGeom>
            <a:avLst/>
            <a:gdLst/>
            <a:ahLst/>
            <a:cxnLst/>
            <a:rect r="r" b="b" t="t" l="l"/>
            <a:pathLst>
              <a:path h="1020617" w="2043047">
                <a:moveTo>
                  <a:pt x="0" y="0"/>
                </a:moveTo>
                <a:lnTo>
                  <a:pt x="2043047" y="0"/>
                </a:lnTo>
                <a:lnTo>
                  <a:pt x="2043047" y="1020617"/>
                </a:lnTo>
                <a:lnTo>
                  <a:pt x="0" y="102061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5471379" y="8128489"/>
            <a:ext cx="2156565" cy="3199169"/>
          </a:xfrm>
          <a:custGeom>
            <a:avLst/>
            <a:gdLst/>
            <a:ahLst/>
            <a:cxnLst/>
            <a:rect r="r" b="b" t="t" l="l"/>
            <a:pathLst>
              <a:path h="3199169" w="2156565">
                <a:moveTo>
                  <a:pt x="0" y="0"/>
                </a:moveTo>
                <a:lnTo>
                  <a:pt x="2156564" y="0"/>
                </a:lnTo>
                <a:lnTo>
                  <a:pt x="2156564" y="3199169"/>
                </a:lnTo>
                <a:lnTo>
                  <a:pt x="0" y="319916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0" id="10"/>
          <p:cNvSpPr txBox="true"/>
          <p:nvPr/>
        </p:nvSpPr>
        <p:spPr>
          <a:xfrm rot="0">
            <a:off x="1966687" y="3928592"/>
            <a:ext cx="5407914" cy="2755751"/>
          </a:xfrm>
          <a:prstGeom prst="rect">
            <a:avLst/>
          </a:prstGeom>
        </p:spPr>
        <p:txBody>
          <a:bodyPr anchor="t" rtlCol="false" tIns="0" lIns="0" bIns="0" rIns="0">
            <a:spAutoFit/>
          </a:bodyPr>
          <a:lstStyle/>
          <a:p>
            <a:pPr algn="l">
              <a:lnSpc>
                <a:spcPts val="10699"/>
              </a:lnSpc>
            </a:pPr>
            <a:r>
              <a:rPr lang="en-US" sz="9999">
                <a:solidFill>
                  <a:srgbClr val="3C3C3C"/>
                </a:solidFill>
                <a:latin typeface="Aileron Heavy"/>
              </a:rPr>
              <a:t>Table of Content</a:t>
            </a:r>
          </a:p>
        </p:txBody>
      </p:sp>
      <p:sp>
        <p:nvSpPr>
          <p:cNvPr name="TextBox 11" id="11"/>
          <p:cNvSpPr txBox="true"/>
          <p:nvPr/>
        </p:nvSpPr>
        <p:spPr>
          <a:xfrm rot="0">
            <a:off x="10001827" y="2026310"/>
            <a:ext cx="2791650" cy="515412"/>
          </a:xfrm>
          <a:prstGeom prst="rect">
            <a:avLst/>
          </a:prstGeom>
        </p:spPr>
        <p:txBody>
          <a:bodyPr anchor="t" rtlCol="false" tIns="0" lIns="0" bIns="0" rIns="0">
            <a:spAutoFit/>
          </a:bodyPr>
          <a:lstStyle/>
          <a:p>
            <a:pPr algn="l">
              <a:lnSpc>
                <a:spcPts val="4268"/>
              </a:lnSpc>
            </a:pPr>
            <a:r>
              <a:rPr lang="en-US" sz="3049" spc="280">
                <a:solidFill>
                  <a:srgbClr val="3C3C3C"/>
                </a:solidFill>
                <a:latin typeface="Aileron Bold"/>
              </a:rPr>
              <a:t>Introduction</a:t>
            </a:r>
          </a:p>
        </p:txBody>
      </p:sp>
      <p:sp>
        <p:nvSpPr>
          <p:cNvPr name="TextBox 12" id="12"/>
          <p:cNvSpPr txBox="true"/>
          <p:nvPr/>
        </p:nvSpPr>
        <p:spPr>
          <a:xfrm rot="0">
            <a:off x="10037600" y="3451811"/>
            <a:ext cx="3761385" cy="515412"/>
          </a:xfrm>
          <a:prstGeom prst="rect">
            <a:avLst/>
          </a:prstGeom>
        </p:spPr>
        <p:txBody>
          <a:bodyPr anchor="t" rtlCol="false" tIns="0" lIns="0" bIns="0" rIns="0">
            <a:spAutoFit/>
          </a:bodyPr>
          <a:lstStyle/>
          <a:p>
            <a:pPr algn="l">
              <a:lnSpc>
                <a:spcPts val="4268"/>
              </a:lnSpc>
            </a:pPr>
            <a:r>
              <a:rPr lang="en-US" sz="3049" spc="280">
                <a:solidFill>
                  <a:srgbClr val="3C3C3C"/>
                </a:solidFill>
                <a:latin typeface="Aileron Bold"/>
              </a:rPr>
              <a:t>Data Overview</a:t>
            </a:r>
          </a:p>
        </p:txBody>
      </p:sp>
      <p:sp>
        <p:nvSpPr>
          <p:cNvPr name="TextBox 13" id="13"/>
          <p:cNvSpPr txBox="true"/>
          <p:nvPr/>
        </p:nvSpPr>
        <p:spPr>
          <a:xfrm rot="0">
            <a:off x="10037600" y="4883570"/>
            <a:ext cx="2209845" cy="515412"/>
          </a:xfrm>
          <a:prstGeom prst="rect">
            <a:avLst/>
          </a:prstGeom>
        </p:spPr>
        <p:txBody>
          <a:bodyPr anchor="t" rtlCol="false" tIns="0" lIns="0" bIns="0" rIns="0">
            <a:spAutoFit/>
          </a:bodyPr>
          <a:lstStyle/>
          <a:p>
            <a:pPr algn="l">
              <a:lnSpc>
                <a:spcPts val="4268"/>
              </a:lnSpc>
            </a:pPr>
            <a:r>
              <a:rPr lang="en-US" sz="3049" spc="280">
                <a:solidFill>
                  <a:srgbClr val="3C3C3C"/>
                </a:solidFill>
                <a:latin typeface="Aileron Bold"/>
              </a:rPr>
              <a:t>Analysis</a:t>
            </a:r>
          </a:p>
        </p:txBody>
      </p:sp>
      <p:sp>
        <p:nvSpPr>
          <p:cNvPr name="TextBox 14" id="14"/>
          <p:cNvSpPr txBox="true"/>
          <p:nvPr/>
        </p:nvSpPr>
        <p:spPr>
          <a:xfrm rot="0">
            <a:off x="10037600" y="6324854"/>
            <a:ext cx="2816972" cy="515412"/>
          </a:xfrm>
          <a:prstGeom prst="rect">
            <a:avLst/>
          </a:prstGeom>
        </p:spPr>
        <p:txBody>
          <a:bodyPr anchor="t" rtlCol="false" tIns="0" lIns="0" bIns="0" rIns="0">
            <a:spAutoFit/>
          </a:bodyPr>
          <a:lstStyle/>
          <a:p>
            <a:pPr algn="l">
              <a:lnSpc>
                <a:spcPts val="4268"/>
              </a:lnSpc>
            </a:pPr>
            <a:r>
              <a:rPr lang="en-US" sz="3049" spc="280">
                <a:solidFill>
                  <a:srgbClr val="3C3C3C"/>
                </a:solidFill>
                <a:latin typeface="Aileron Bold"/>
              </a:rPr>
              <a:t>Predictions</a:t>
            </a:r>
          </a:p>
        </p:txBody>
      </p:sp>
      <p:sp>
        <p:nvSpPr>
          <p:cNvPr name="TextBox 15" id="15"/>
          <p:cNvSpPr txBox="true"/>
          <p:nvPr/>
        </p:nvSpPr>
        <p:spPr>
          <a:xfrm rot="0">
            <a:off x="10037600" y="7596337"/>
            <a:ext cx="2816972" cy="515412"/>
          </a:xfrm>
          <a:prstGeom prst="rect">
            <a:avLst/>
          </a:prstGeom>
        </p:spPr>
        <p:txBody>
          <a:bodyPr anchor="t" rtlCol="false" tIns="0" lIns="0" bIns="0" rIns="0">
            <a:spAutoFit/>
          </a:bodyPr>
          <a:lstStyle/>
          <a:p>
            <a:pPr algn="l">
              <a:lnSpc>
                <a:spcPts val="4268"/>
              </a:lnSpc>
            </a:pPr>
            <a:r>
              <a:rPr lang="en-US" sz="3049" spc="280">
                <a:solidFill>
                  <a:srgbClr val="3C3C3C"/>
                </a:solidFill>
                <a:latin typeface="Aileron Bold"/>
              </a:rPr>
              <a:t>Conclusion</a:t>
            </a:r>
          </a:p>
        </p:txBody>
      </p:sp>
      <p:sp>
        <p:nvSpPr>
          <p:cNvPr name="TextBox 16" id="16"/>
          <p:cNvSpPr txBox="true"/>
          <p:nvPr/>
        </p:nvSpPr>
        <p:spPr>
          <a:xfrm rot="0">
            <a:off x="14493141" y="2028539"/>
            <a:ext cx="1127758" cy="513102"/>
          </a:xfrm>
          <a:prstGeom prst="rect">
            <a:avLst/>
          </a:prstGeom>
        </p:spPr>
        <p:txBody>
          <a:bodyPr anchor="t" rtlCol="false" tIns="0" lIns="0" bIns="0" rIns="0">
            <a:spAutoFit/>
          </a:bodyPr>
          <a:lstStyle/>
          <a:p>
            <a:pPr algn="r">
              <a:lnSpc>
                <a:spcPts val="4268"/>
              </a:lnSpc>
            </a:pPr>
            <a:r>
              <a:rPr lang="en-US" sz="3049" spc="280">
                <a:solidFill>
                  <a:srgbClr val="3C3C3C"/>
                </a:solidFill>
                <a:latin typeface="Aileron Bold"/>
              </a:rPr>
              <a:t>03</a:t>
            </a:r>
          </a:p>
        </p:txBody>
      </p:sp>
      <p:sp>
        <p:nvSpPr>
          <p:cNvPr name="TextBox 17" id="17"/>
          <p:cNvSpPr txBox="true"/>
          <p:nvPr/>
        </p:nvSpPr>
        <p:spPr>
          <a:xfrm rot="0">
            <a:off x="14493141" y="3454039"/>
            <a:ext cx="1091985" cy="513102"/>
          </a:xfrm>
          <a:prstGeom prst="rect">
            <a:avLst/>
          </a:prstGeom>
        </p:spPr>
        <p:txBody>
          <a:bodyPr anchor="t" rtlCol="false" tIns="0" lIns="0" bIns="0" rIns="0">
            <a:spAutoFit/>
          </a:bodyPr>
          <a:lstStyle/>
          <a:p>
            <a:pPr algn="r">
              <a:lnSpc>
                <a:spcPts val="4268"/>
              </a:lnSpc>
            </a:pPr>
            <a:r>
              <a:rPr lang="en-US" sz="3049" spc="280">
                <a:solidFill>
                  <a:srgbClr val="3C3C3C"/>
                </a:solidFill>
                <a:latin typeface="Aileron Bold"/>
              </a:rPr>
              <a:t>04</a:t>
            </a:r>
          </a:p>
        </p:txBody>
      </p:sp>
      <p:sp>
        <p:nvSpPr>
          <p:cNvPr name="TextBox 18" id="18"/>
          <p:cNvSpPr txBox="true"/>
          <p:nvPr/>
        </p:nvSpPr>
        <p:spPr>
          <a:xfrm rot="0">
            <a:off x="14493141" y="4883570"/>
            <a:ext cx="1127758" cy="513102"/>
          </a:xfrm>
          <a:prstGeom prst="rect">
            <a:avLst/>
          </a:prstGeom>
        </p:spPr>
        <p:txBody>
          <a:bodyPr anchor="t" rtlCol="false" tIns="0" lIns="0" bIns="0" rIns="0">
            <a:spAutoFit/>
          </a:bodyPr>
          <a:lstStyle/>
          <a:p>
            <a:pPr algn="r">
              <a:lnSpc>
                <a:spcPts val="4268"/>
              </a:lnSpc>
            </a:pPr>
            <a:r>
              <a:rPr lang="en-US" sz="3049" spc="280">
                <a:solidFill>
                  <a:srgbClr val="3C3C3C"/>
                </a:solidFill>
                <a:latin typeface="Aileron Bold"/>
              </a:rPr>
              <a:t>05</a:t>
            </a:r>
          </a:p>
        </p:txBody>
      </p:sp>
      <p:sp>
        <p:nvSpPr>
          <p:cNvPr name="TextBox 19" id="19"/>
          <p:cNvSpPr txBox="true"/>
          <p:nvPr/>
        </p:nvSpPr>
        <p:spPr>
          <a:xfrm rot="0">
            <a:off x="14493141" y="6327083"/>
            <a:ext cx="1091985" cy="513102"/>
          </a:xfrm>
          <a:prstGeom prst="rect">
            <a:avLst/>
          </a:prstGeom>
        </p:spPr>
        <p:txBody>
          <a:bodyPr anchor="t" rtlCol="false" tIns="0" lIns="0" bIns="0" rIns="0">
            <a:spAutoFit/>
          </a:bodyPr>
          <a:lstStyle/>
          <a:p>
            <a:pPr algn="r">
              <a:lnSpc>
                <a:spcPts val="4268"/>
              </a:lnSpc>
            </a:pPr>
            <a:r>
              <a:rPr lang="en-US" sz="3049" spc="280">
                <a:solidFill>
                  <a:srgbClr val="3C3C3C"/>
                </a:solidFill>
                <a:latin typeface="Aileron Bold"/>
              </a:rPr>
              <a:t>09</a:t>
            </a:r>
          </a:p>
        </p:txBody>
      </p:sp>
      <p:sp>
        <p:nvSpPr>
          <p:cNvPr name="TextBox 20" id="20"/>
          <p:cNvSpPr txBox="true"/>
          <p:nvPr/>
        </p:nvSpPr>
        <p:spPr>
          <a:xfrm rot="0">
            <a:off x="14493141" y="7605862"/>
            <a:ext cx="1091985" cy="513102"/>
          </a:xfrm>
          <a:prstGeom prst="rect">
            <a:avLst/>
          </a:prstGeom>
        </p:spPr>
        <p:txBody>
          <a:bodyPr anchor="t" rtlCol="false" tIns="0" lIns="0" bIns="0" rIns="0">
            <a:spAutoFit/>
          </a:bodyPr>
          <a:lstStyle/>
          <a:p>
            <a:pPr algn="r">
              <a:lnSpc>
                <a:spcPts val="4268"/>
              </a:lnSpc>
            </a:pPr>
            <a:r>
              <a:rPr lang="en-US" sz="3049" spc="280">
                <a:solidFill>
                  <a:srgbClr val="3C3C3C"/>
                </a:solidFill>
                <a:latin typeface="Aileron Bold"/>
              </a:rPr>
              <a:t>10</a:t>
            </a:r>
          </a:p>
        </p:txBody>
      </p:sp>
      <p:grpSp>
        <p:nvGrpSpPr>
          <p:cNvPr name="Group 21" id="21"/>
          <p:cNvGrpSpPr/>
          <p:nvPr/>
        </p:nvGrpSpPr>
        <p:grpSpPr>
          <a:xfrm rot="0">
            <a:off x="16982974" y="2455849"/>
            <a:ext cx="3175147" cy="3175147"/>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D651"/>
            </a:solidFill>
          </p:spPr>
        </p:sp>
        <p:sp>
          <p:nvSpPr>
            <p:cNvPr name="TextBox 23" id="23"/>
            <p:cNvSpPr txBox="true"/>
            <p:nvPr/>
          </p:nvSpPr>
          <p:spPr>
            <a:xfrm>
              <a:off x="76200" y="19050"/>
              <a:ext cx="660400" cy="717550"/>
            </a:xfrm>
            <a:prstGeom prst="rect">
              <a:avLst/>
            </a:prstGeom>
          </p:spPr>
          <p:txBody>
            <a:bodyPr anchor="ctr" rtlCol="false" tIns="50800" lIns="50800" bIns="50800" rIns="50800"/>
            <a:lstStyle/>
            <a:p>
              <a:pPr algn="ctr">
                <a:lnSpc>
                  <a:spcPts val="3418"/>
                </a:lnSpc>
              </a:pP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8F3F0"/>
        </a:solidFill>
      </p:bgPr>
    </p:bg>
    <p:spTree>
      <p:nvGrpSpPr>
        <p:cNvPr id="1" name=""/>
        <p:cNvGrpSpPr/>
        <p:nvPr/>
      </p:nvGrpSpPr>
      <p:grpSpPr>
        <a:xfrm>
          <a:off x="0" y="0"/>
          <a:ext cx="0" cy="0"/>
          <a:chOff x="0" y="0"/>
          <a:chExt cx="0" cy="0"/>
        </a:xfrm>
      </p:grpSpPr>
      <p:sp>
        <p:nvSpPr>
          <p:cNvPr name="Freeform 2" id="2"/>
          <p:cNvSpPr/>
          <p:nvPr/>
        </p:nvSpPr>
        <p:spPr>
          <a:xfrm flipH="false" flipV="false" rot="-1820470">
            <a:off x="7259595" y="-1840027"/>
            <a:ext cx="18533200" cy="20250985"/>
          </a:xfrm>
          <a:custGeom>
            <a:avLst/>
            <a:gdLst/>
            <a:ahLst/>
            <a:cxnLst/>
            <a:rect r="r" b="b" t="t" l="l"/>
            <a:pathLst>
              <a:path h="20250985" w="18533200">
                <a:moveTo>
                  <a:pt x="0" y="0"/>
                </a:moveTo>
                <a:lnTo>
                  <a:pt x="18533199" y="0"/>
                </a:lnTo>
                <a:lnTo>
                  <a:pt x="18533199" y="20250985"/>
                </a:lnTo>
                <a:lnTo>
                  <a:pt x="0" y="20250985"/>
                </a:lnTo>
                <a:lnTo>
                  <a:pt x="0" y="0"/>
                </a:lnTo>
                <a:close/>
              </a:path>
            </a:pathLst>
          </a:custGeom>
          <a:blipFill>
            <a:blip r:embed="rId2">
              <a:alphaModFix amt="9999"/>
              <a:extLst>
                <a:ext uri="{96DAC541-7B7A-43D3-8B79-37D633B846F1}">
                  <asvg:svgBlip xmlns:asvg="http://schemas.microsoft.com/office/drawing/2016/SVG/main" r:embed="rId3"/>
                </a:ext>
              </a:extLst>
            </a:blip>
            <a:stretch>
              <a:fillRect l="-8509" t="-5363" r="0" b="0"/>
            </a:stretch>
          </a:blipFill>
        </p:spPr>
      </p:sp>
      <p:sp>
        <p:nvSpPr>
          <p:cNvPr name="Freeform 3" id="3"/>
          <p:cNvSpPr/>
          <p:nvPr/>
        </p:nvSpPr>
        <p:spPr>
          <a:xfrm flipH="false" flipV="false" rot="0">
            <a:off x="16152157" y="7483262"/>
            <a:ext cx="1587086" cy="2267266"/>
          </a:xfrm>
          <a:custGeom>
            <a:avLst/>
            <a:gdLst/>
            <a:ahLst/>
            <a:cxnLst/>
            <a:rect r="r" b="b" t="t" l="l"/>
            <a:pathLst>
              <a:path h="2267266" w="1587086">
                <a:moveTo>
                  <a:pt x="0" y="0"/>
                </a:moveTo>
                <a:lnTo>
                  <a:pt x="1587086" y="0"/>
                </a:lnTo>
                <a:lnTo>
                  <a:pt x="1587086" y="2267266"/>
                </a:lnTo>
                <a:lnTo>
                  <a:pt x="0" y="22672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807171" y="1392904"/>
            <a:ext cx="4307263" cy="2153632"/>
          </a:xfrm>
          <a:custGeom>
            <a:avLst/>
            <a:gdLst/>
            <a:ahLst/>
            <a:cxnLst/>
            <a:rect r="r" b="b" t="t" l="l"/>
            <a:pathLst>
              <a:path h="2153632" w="4307263">
                <a:moveTo>
                  <a:pt x="0" y="0"/>
                </a:moveTo>
                <a:lnTo>
                  <a:pt x="4307264" y="0"/>
                </a:lnTo>
                <a:lnTo>
                  <a:pt x="4307264" y="2153632"/>
                </a:lnTo>
                <a:lnTo>
                  <a:pt x="0" y="215363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1770035" y="1488154"/>
            <a:ext cx="6672003" cy="1122684"/>
          </a:xfrm>
          <a:prstGeom prst="rect">
            <a:avLst/>
          </a:prstGeom>
        </p:spPr>
        <p:txBody>
          <a:bodyPr anchor="t" rtlCol="false" tIns="0" lIns="0" bIns="0" rIns="0">
            <a:spAutoFit/>
          </a:bodyPr>
          <a:lstStyle/>
          <a:p>
            <a:pPr algn="l">
              <a:lnSpc>
                <a:spcPts val="8560"/>
              </a:lnSpc>
            </a:pPr>
            <a:r>
              <a:rPr lang="en-US" sz="8000">
                <a:solidFill>
                  <a:srgbClr val="3C3C3C"/>
                </a:solidFill>
                <a:latin typeface="Aileron Heavy"/>
              </a:rPr>
              <a:t>Introduction</a:t>
            </a:r>
          </a:p>
        </p:txBody>
      </p:sp>
      <p:sp>
        <p:nvSpPr>
          <p:cNvPr name="TextBox 6" id="6"/>
          <p:cNvSpPr txBox="true"/>
          <p:nvPr/>
        </p:nvSpPr>
        <p:spPr>
          <a:xfrm rot="0">
            <a:off x="1483702" y="3089336"/>
            <a:ext cx="15042493" cy="4393926"/>
          </a:xfrm>
          <a:prstGeom prst="rect">
            <a:avLst/>
          </a:prstGeom>
        </p:spPr>
        <p:txBody>
          <a:bodyPr anchor="t" rtlCol="false" tIns="0" lIns="0" bIns="0" rIns="0">
            <a:spAutoFit/>
          </a:bodyPr>
          <a:lstStyle/>
          <a:p>
            <a:pPr algn="just">
              <a:lnSpc>
                <a:spcPts val="4408"/>
              </a:lnSpc>
            </a:pPr>
            <a:r>
              <a:rPr lang="en-US" sz="2755" spc="253">
                <a:solidFill>
                  <a:srgbClr val="3C3C3C"/>
                </a:solidFill>
                <a:latin typeface="Aileron Bold"/>
              </a:rPr>
              <a:t>Foreign Direct Investment (FDI) plays a pivotal role in India’s economic landscape, driving growth, innovation, and job creation. Over the years, India has emerged as a prime destination for foreign investors, attracted by its large market, favorable policies, and robust economic fundamentals. This presentation will explore the trends, impacts, and future prospects of FDI in India, providing a comprehensive overview of how foreign investments are shaping the nation’s economic trajectory and identifying key opportunities for future growth. Let’s dive into the world of FDI in India.</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8F3F0"/>
        </a:solidFill>
      </p:bgPr>
    </p:bg>
    <p:spTree>
      <p:nvGrpSpPr>
        <p:cNvPr id="1" name=""/>
        <p:cNvGrpSpPr/>
        <p:nvPr/>
      </p:nvGrpSpPr>
      <p:grpSpPr>
        <a:xfrm>
          <a:off x="0" y="0"/>
          <a:ext cx="0" cy="0"/>
          <a:chOff x="0" y="0"/>
          <a:chExt cx="0" cy="0"/>
        </a:xfrm>
      </p:grpSpPr>
      <p:sp>
        <p:nvSpPr>
          <p:cNvPr name="Freeform 2" id="2"/>
          <p:cNvSpPr/>
          <p:nvPr/>
        </p:nvSpPr>
        <p:spPr>
          <a:xfrm flipH="false" flipV="false" rot="-4870544">
            <a:off x="1653776" y="1985127"/>
            <a:ext cx="17025200" cy="20249164"/>
          </a:xfrm>
          <a:custGeom>
            <a:avLst/>
            <a:gdLst/>
            <a:ahLst/>
            <a:cxnLst/>
            <a:rect r="r" b="b" t="t" l="l"/>
            <a:pathLst>
              <a:path h="20249164" w="17025200">
                <a:moveTo>
                  <a:pt x="0" y="0"/>
                </a:moveTo>
                <a:lnTo>
                  <a:pt x="17025199" y="0"/>
                </a:lnTo>
                <a:lnTo>
                  <a:pt x="17025199" y="20249164"/>
                </a:lnTo>
                <a:lnTo>
                  <a:pt x="0" y="20249164"/>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5042" r="-18120" b="-330"/>
            </a:stretch>
          </a:blipFill>
        </p:spPr>
      </p:sp>
      <p:sp>
        <p:nvSpPr>
          <p:cNvPr name="Freeform 3" id="3"/>
          <p:cNvSpPr/>
          <p:nvPr/>
        </p:nvSpPr>
        <p:spPr>
          <a:xfrm flipH="true" flipV="false" rot="0">
            <a:off x="-908077" y="7106246"/>
            <a:ext cx="4110337" cy="4114800"/>
          </a:xfrm>
          <a:custGeom>
            <a:avLst/>
            <a:gdLst/>
            <a:ahLst/>
            <a:cxnLst/>
            <a:rect r="r" b="b" t="t" l="l"/>
            <a:pathLst>
              <a:path h="4114800" w="4110337">
                <a:moveTo>
                  <a:pt x="4110337" y="0"/>
                </a:moveTo>
                <a:lnTo>
                  <a:pt x="0" y="0"/>
                </a:lnTo>
                <a:lnTo>
                  <a:pt x="0" y="4114800"/>
                </a:lnTo>
                <a:lnTo>
                  <a:pt x="4110337" y="4114800"/>
                </a:lnTo>
                <a:lnTo>
                  <a:pt x="4110337"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036485" y="1218982"/>
            <a:ext cx="3611585" cy="712723"/>
          </a:xfrm>
          <a:custGeom>
            <a:avLst/>
            <a:gdLst/>
            <a:ahLst/>
            <a:cxnLst/>
            <a:rect r="r" b="b" t="t" l="l"/>
            <a:pathLst>
              <a:path h="712723" w="3611585">
                <a:moveTo>
                  <a:pt x="0" y="0"/>
                </a:moveTo>
                <a:lnTo>
                  <a:pt x="3611585" y="0"/>
                </a:lnTo>
                <a:lnTo>
                  <a:pt x="3611585" y="712722"/>
                </a:lnTo>
                <a:lnTo>
                  <a:pt x="0" y="71272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1543050" y="1410683"/>
            <a:ext cx="5972175" cy="842017"/>
          </a:xfrm>
          <a:prstGeom prst="rect">
            <a:avLst/>
          </a:prstGeom>
        </p:spPr>
        <p:txBody>
          <a:bodyPr anchor="t" rtlCol="false" tIns="0" lIns="0" bIns="0" rIns="0">
            <a:spAutoFit/>
          </a:bodyPr>
          <a:lstStyle/>
          <a:p>
            <a:pPr algn="ctr">
              <a:lnSpc>
                <a:spcPts val="6420"/>
              </a:lnSpc>
            </a:pPr>
            <a:r>
              <a:rPr lang="en-US" sz="6000">
                <a:solidFill>
                  <a:srgbClr val="3C3C3C"/>
                </a:solidFill>
                <a:latin typeface="Aileron Heavy"/>
              </a:rPr>
              <a:t>Data Overview</a:t>
            </a:r>
          </a:p>
        </p:txBody>
      </p:sp>
      <p:sp>
        <p:nvSpPr>
          <p:cNvPr name="TextBox 6" id="6"/>
          <p:cNvSpPr txBox="true"/>
          <p:nvPr/>
        </p:nvSpPr>
        <p:spPr>
          <a:xfrm rot="0">
            <a:off x="1714500" y="2633920"/>
            <a:ext cx="14859000" cy="2690051"/>
          </a:xfrm>
          <a:prstGeom prst="rect">
            <a:avLst/>
          </a:prstGeom>
        </p:spPr>
        <p:txBody>
          <a:bodyPr anchor="t" rtlCol="false" tIns="0" lIns="0" bIns="0" rIns="0">
            <a:spAutoFit/>
          </a:bodyPr>
          <a:lstStyle/>
          <a:p>
            <a:pPr algn="l" marL="658308" indent="-329154" lvl="1">
              <a:lnSpc>
                <a:spcPts val="5427"/>
              </a:lnSpc>
              <a:buFont typeface="Arial"/>
              <a:buChar char="•"/>
            </a:pPr>
            <a:r>
              <a:rPr lang="en-US" sz="3049" spc="280">
                <a:solidFill>
                  <a:srgbClr val="3C3C3C"/>
                </a:solidFill>
                <a:latin typeface="Aileron Bold"/>
              </a:rPr>
              <a:t>File Info: Data on the foreign direct investment amount.</a:t>
            </a:r>
          </a:p>
          <a:p>
            <a:pPr algn="l" marL="658308" indent="-329154" lvl="1">
              <a:lnSpc>
                <a:spcPts val="5427"/>
              </a:lnSpc>
              <a:buFont typeface="Arial"/>
              <a:buChar char="•"/>
            </a:pPr>
            <a:r>
              <a:rPr lang="en-US" sz="3049" spc="280">
                <a:solidFill>
                  <a:srgbClr val="3C3C3C"/>
                </a:solidFill>
                <a:latin typeface="Aileron Bold"/>
              </a:rPr>
              <a:t>Country: India </a:t>
            </a:r>
          </a:p>
          <a:p>
            <a:pPr algn="l" marL="658308" indent="-329154" lvl="1">
              <a:lnSpc>
                <a:spcPts val="5427"/>
              </a:lnSpc>
              <a:buFont typeface="Arial"/>
              <a:buChar char="•"/>
            </a:pPr>
            <a:r>
              <a:rPr lang="en-US" sz="3049" spc="280">
                <a:solidFill>
                  <a:srgbClr val="3C3C3C"/>
                </a:solidFill>
                <a:latin typeface="Aileron Bold"/>
              </a:rPr>
              <a:t>Currency: Rupees</a:t>
            </a:r>
          </a:p>
          <a:p>
            <a:pPr algn="l" marL="658308" indent="-329154" lvl="1">
              <a:lnSpc>
                <a:spcPts val="5427"/>
              </a:lnSpc>
              <a:buFont typeface="Arial"/>
              <a:buChar char="•"/>
            </a:pPr>
            <a:r>
              <a:rPr lang="en-US" sz="3049" spc="280">
                <a:solidFill>
                  <a:srgbClr val="3C3C3C"/>
                </a:solidFill>
                <a:latin typeface="Aileron Bold"/>
              </a:rPr>
              <a:t>Timespan: 2000-2001 to 2016-2017(17Y)</a:t>
            </a:r>
          </a:p>
        </p:txBody>
      </p:sp>
      <p:sp>
        <p:nvSpPr>
          <p:cNvPr name="TextBox 7" id="7"/>
          <p:cNvSpPr txBox="true"/>
          <p:nvPr/>
        </p:nvSpPr>
        <p:spPr>
          <a:xfrm rot="0">
            <a:off x="2384474" y="5362071"/>
            <a:ext cx="14695928" cy="4059680"/>
          </a:xfrm>
          <a:prstGeom prst="rect">
            <a:avLst/>
          </a:prstGeom>
        </p:spPr>
        <p:txBody>
          <a:bodyPr anchor="t" rtlCol="false" tIns="0" lIns="0" bIns="0" rIns="0">
            <a:spAutoFit/>
          </a:bodyPr>
          <a:lstStyle/>
          <a:p>
            <a:pPr algn="ctr">
              <a:lnSpc>
                <a:spcPts val="4372"/>
              </a:lnSpc>
            </a:pPr>
            <a:r>
              <a:rPr lang="en-US" sz="3123" spc="287">
                <a:solidFill>
                  <a:srgbClr val="3C3C3C"/>
                </a:solidFill>
                <a:latin typeface="Aileron Bold"/>
              </a:rPr>
              <a:t>Notable Sectors:</a:t>
            </a:r>
          </a:p>
          <a:p>
            <a:pPr algn="l" marL="404566" indent="-202283" lvl="1">
              <a:lnSpc>
                <a:spcPts val="2792"/>
              </a:lnSpc>
              <a:buFont typeface="Arial"/>
              <a:buChar char="•"/>
            </a:pPr>
            <a:r>
              <a:rPr lang="en-US" sz="1873" spc="172">
                <a:solidFill>
                  <a:srgbClr val="3C3C3C"/>
                </a:solidFill>
                <a:latin typeface="Aileron Bold"/>
              </a:rPr>
              <a:t>METALLURGICAL INDUSTRIES, MINING, POWER, COAL PRODUCTION</a:t>
            </a:r>
          </a:p>
          <a:p>
            <a:pPr algn="l" marL="404566" indent="-202283" lvl="1">
              <a:lnSpc>
                <a:spcPts val="2792"/>
              </a:lnSpc>
              <a:buFont typeface="Arial"/>
              <a:buChar char="•"/>
            </a:pPr>
            <a:r>
              <a:rPr lang="en-US" sz="1873" spc="172">
                <a:solidFill>
                  <a:srgbClr val="3C3C3C"/>
                </a:solidFill>
                <a:latin typeface="Aileron Bold"/>
              </a:rPr>
              <a:t>PETROLEUM &amp; NATURAL GAS,ELECTRICAL EQUIPMENTS</a:t>
            </a:r>
          </a:p>
          <a:p>
            <a:pPr algn="l" marL="404566" indent="-202283" lvl="1">
              <a:lnSpc>
                <a:spcPts val="2792"/>
              </a:lnSpc>
              <a:buFont typeface="Arial"/>
              <a:buChar char="•"/>
            </a:pPr>
            <a:r>
              <a:rPr lang="en-US" sz="1873" spc="172">
                <a:solidFill>
                  <a:srgbClr val="3C3C3C"/>
                </a:solidFill>
                <a:latin typeface="Aileron Bold"/>
              </a:rPr>
              <a:t>COMPUTER SOFTWARE &amp; HARDWARE, ELECTRONICS, TELECOMMUNICATIONS</a:t>
            </a:r>
          </a:p>
          <a:p>
            <a:pPr algn="l" marL="404566" indent="-202283" lvl="1">
              <a:lnSpc>
                <a:spcPts val="2792"/>
              </a:lnSpc>
              <a:buFont typeface="Arial"/>
              <a:buChar char="•"/>
            </a:pPr>
            <a:r>
              <a:rPr lang="en-US" sz="1873" spc="172">
                <a:solidFill>
                  <a:srgbClr val="3C3C3C"/>
                </a:solidFill>
                <a:latin typeface="Aileron Bold"/>
              </a:rPr>
              <a:t>AUTOMOBILE INDUSTRY, AIR TRANSPORT (INCLUDING AIR FREIGHT), SEA TRANSPORT,PORTS</a:t>
            </a:r>
          </a:p>
          <a:p>
            <a:pPr algn="l" marL="404566" indent="-202283" lvl="1">
              <a:lnSpc>
                <a:spcPts val="2792"/>
              </a:lnSpc>
              <a:buFont typeface="Arial"/>
              <a:buChar char="•"/>
            </a:pPr>
            <a:r>
              <a:rPr lang="en-US" sz="1873" spc="172">
                <a:solidFill>
                  <a:srgbClr val="3C3C3C"/>
                </a:solidFill>
                <a:latin typeface="Aileron Bold"/>
              </a:rPr>
              <a:t>INDUSTRIAL MACHINERY, MACHINE TOOLS, AGRICULTURAL MACHINERY, EARTH-MOVING MACHINERY</a:t>
            </a:r>
          </a:p>
          <a:p>
            <a:pPr algn="l" marL="404566" indent="-202283" lvl="1">
              <a:lnSpc>
                <a:spcPts val="2792"/>
              </a:lnSpc>
              <a:buFont typeface="Arial"/>
              <a:buChar char="•"/>
            </a:pPr>
            <a:r>
              <a:rPr lang="en-US" sz="1873" spc="172">
                <a:solidFill>
                  <a:srgbClr val="3C3C3C"/>
                </a:solidFill>
                <a:latin typeface="Aileron Bold"/>
              </a:rPr>
              <a:t>MEDICAL AND SURGICAL APPLIANCES, SCIENTIFIC INSTRUMENTS,</a:t>
            </a:r>
          </a:p>
          <a:p>
            <a:pPr algn="l" marL="404566" indent="-202283" lvl="1">
              <a:lnSpc>
                <a:spcPts val="2792"/>
              </a:lnSpc>
              <a:buFont typeface="Arial"/>
              <a:buChar char="•"/>
            </a:pPr>
            <a:r>
              <a:rPr lang="en-US" sz="1873" spc="172">
                <a:solidFill>
                  <a:srgbClr val="3C3C3C"/>
                </a:solidFill>
                <a:latin typeface="Aileron Bold"/>
              </a:rPr>
              <a:t>TEXTILES (INCLUDING DYED,PRINTED), SUGAR, GLASS, CERAMICS,</a:t>
            </a:r>
          </a:p>
          <a:p>
            <a:pPr algn="l" marL="404566" indent="-202283" lvl="1">
              <a:lnSpc>
                <a:spcPts val="2792"/>
              </a:lnSpc>
              <a:buFont typeface="Arial"/>
              <a:buChar char="•"/>
            </a:pPr>
            <a:r>
              <a:rPr lang="en-US" sz="1873" spc="172">
                <a:solidFill>
                  <a:srgbClr val="3C3C3C"/>
                </a:solidFill>
                <a:latin typeface="Aileron Bold"/>
              </a:rPr>
              <a:t>DEFENCE INDUSTRIES,CONSULTANCY SERVICES,SERVICES SECTOR</a:t>
            </a:r>
          </a:p>
          <a:p>
            <a:pPr algn="l" marL="404566" indent="-202283" lvl="1">
              <a:lnSpc>
                <a:spcPts val="2792"/>
              </a:lnSpc>
              <a:buFont typeface="Arial"/>
              <a:buChar char="•"/>
            </a:pPr>
            <a:r>
              <a:rPr lang="en-US" sz="1873" spc="172">
                <a:solidFill>
                  <a:srgbClr val="3C3C3C"/>
                </a:solidFill>
                <a:latin typeface="Aileron Bold"/>
              </a:rPr>
              <a:t>TRADING, RETAIL TRADING</a:t>
            </a:r>
          </a:p>
          <a:p>
            <a:pPr algn="l" marL="404566" indent="-202283" lvl="1">
              <a:lnSpc>
                <a:spcPts val="2792"/>
              </a:lnSpc>
              <a:buFont typeface="Arial"/>
              <a:buChar char="•"/>
            </a:pPr>
            <a:r>
              <a:rPr lang="en-US" sz="1873" spc="172">
                <a:solidFill>
                  <a:srgbClr val="3C3C3C"/>
                </a:solidFill>
                <a:latin typeface="Aileron Bold"/>
              </a:rPr>
              <a:t>CONSTRUCTION (INFRASTRUCTURE) ACTIVITIES, CONSTRUCTION DEVELOPMENT</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8F3F0"/>
        </a:solidFill>
      </p:bgPr>
    </p:bg>
    <p:spTree>
      <p:nvGrpSpPr>
        <p:cNvPr id="1" name=""/>
        <p:cNvGrpSpPr/>
        <p:nvPr/>
      </p:nvGrpSpPr>
      <p:grpSpPr>
        <a:xfrm>
          <a:off x="0" y="0"/>
          <a:ext cx="0" cy="0"/>
          <a:chOff x="0" y="0"/>
          <a:chExt cx="0" cy="0"/>
        </a:xfrm>
      </p:grpSpPr>
      <p:sp>
        <p:nvSpPr>
          <p:cNvPr name="Freeform 2" id="2"/>
          <p:cNvSpPr/>
          <p:nvPr/>
        </p:nvSpPr>
        <p:spPr>
          <a:xfrm flipH="false" flipV="false" rot="-1820470">
            <a:off x="-6327621" y="-1765196"/>
            <a:ext cx="16889436" cy="20763188"/>
          </a:xfrm>
          <a:custGeom>
            <a:avLst/>
            <a:gdLst/>
            <a:ahLst/>
            <a:cxnLst/>
            <a:rect r="r" b="b" t="t" l="l"/>
            <a:pathLst>
              <a:path h="20763188" w="16889436">
                <a:moveTo>
                  <a:pt x="0" y="0"/>
                </a:moveTo>
                <a:lnTo>
                  <a:pt x="16889436" y="0"/>
                </a:lnTo>
                <a:lnTo>
                  <a:pt x="16889436" y="20763188"/>
                </a:lnTo>
                <a:lnTo>
                  <a:pt x="0" y="20763188"/>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2764" r="-19070" b="0"/>
            </a:stretch>
          </a:blipFill>
        </p:spPr>
      </p:sp>
      <p:sp>
        <p:nvSpPr>
          <p:cNvPr name="Freeform 3" id="3"/>
          <p:cNvSpPr/>
          <p:nvPr/>
        </p:nvSpPr>
        <p:spPr>
          <a:xfrm flipH="false" flipV="false" rot="5400000">
            <a:off x="16796273" y="1752740"/>
            <a:ext cx="2831054" cy="830523"/>
          </a:xfrm>
          <a:custGeom>
            <a:avLst/>
            <a:gdLst/>
            <a:ahLst/>
            <a:cxnLst/>
            <a:rect r="r" b="b" t="t" l="l"/>
            <a:pathLst>
              <a:path h="830523" w="2831054">
                <a:moveTo>
                  <a:pt x="0" y="0"/>
                </a:moveTo>
                <a:lnTo>
                  <a:pt x="2831054" y="0"/>
                </a:lnTo>
                <a:lnTo>
                  <a:pt x="2831054" y="830524"/>
                </a:lnTo>
                <a:lnTo>
                  <a:pt x="0" y="8305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400000">
            <a:off x="-2594871" y="7056552"/>
            <a:ext cx="4307263" cy="2153632"/>
          </a:xfrm>
          <a:custGeom>
            <a:avLst/>
            <a:gdLst/>
            <a:ahLst/>
            <a:cxnLst/>
            <a:rect r="r" b="b" t="t" l="l"/>
            <a:pathLst>
              <a:path h="2153632" w="4307263">
                <a:moveTo>
                  <a:pt x="0" y="0"/>
                </a:moveTo>
                <a:lnTo>
                  <a:pt x="4307263" y="0"/>
                </a:lnTo>
                <a:lnTo>
                  <a:pt x="4307263" y="2153632"/>
                </a:lnTo>
                <a:lnTo>
                  <a:pt x="0" y="215363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0079245" y="2977505"/>
            <a:ext cx="7588401" cy="4331990"/>
          </a:xfrm>
          <a:custGeom>
            <a:avLst/>
            <a:gdLst/>
            <a:ahLst/>
            <a:cxnLst/>
            <a:rect r="r" b="b" t="t" l="l"/>
            <a:pathLst>
              <a:path h="4331990" w="7588401">
                <a:moveTo>
                  <a:pt x="0" y="0"/>
                </a:moveTo>
                <a:lnTo>
                  <a:pt x="7588401" y="0"/>
                </a:lnTo>
                <a:lnTo>
                  <a:pt x="7588401" y="4331990"/>
                </a:lnTo>
                <a:lnTo>
                  <a:pt x="0" y="4331990"/>
                </a:lnTo>
                <a:lnTo>
                  <a:pt x="0" y="0"/>
                </a:lnTo>
                <a:close/>
              </a:path>
            </a:pathLst>
          </a:custGeom>
          <a:blipFill>
            <a:blip r:embed="rId8"/>
            <a:stretch>
              <a:fillRect l="0" t="0" r="0" b="0"/>
            </a:stretch>
          </a:blipFill>
          <a:ln w="47625" cap="rnd">
            <a:solidFill>
              <a:srgbClr val="CA5E28"/>
            </a:solidFill>
            <a:prstDash val="solid"/>
            <a:round/>
          </a:ln>
        </p:spPr>
      </p:sp>
      <p:sp>
        <p:nvSpPr>
          <p:cNvPr name="TextBox 6" id="6"/>
          <p:cNvSpPr txBox="true"/>
          <p:nvPr/>
        </p:nvSpPr>
        <p:spPr>
          <a:xfrm rot="0">
            <a:off x="1373061" y="1095375"/>
            <a:ext cx="7193699" cy="842010"/>
          </a:xfrm>
          <a:prstGeom prst="rect">
            <a:avLst/>
          </a:prstGeom>
        </p:spPr>
        <p:txBody>
          <a:bodyPr anchor="t" rtlCol="false" tIns="0" lIns="0" bIns="0" rIns="0">
            <a:spAutoFit/>
          </a:bodyPr>
          <a:lstStyle/>
          <a:p>
            <a:pPr algn="l">
              <a:lnSpc>
                <a:spcPts val="6420"/>
              </a:lnSpc>
            </a:pPr>
            <a:r>
              <a:rPr lang="en-US" sz="6000">
                <a:solidFill>
                  <a:srgbClr val="3C3C3C"/>
                </a:solidFill>
                <a:latin typeface="Aileron Heavy"/>
              </a:rPr>
              <a:t>Yearly Total FDI </a:t>
            </a:r>
          </a:p>
        </p:txBody>
      </p:sp>
      <p:sp>
        <p:nvSpPr>
          <p:cNvPr name="TextBox 7" id="7"/>
          <p:cNvSpPr txBox="true"/>
          <p:nvPr/>
        </p:nvSpPr>
        <p:spPr>
          <a:xfrm rot="0">
            <a:off x="1392111" y="2440631"/>
            <a:ext cx="8133094" cy="1544320"/>
          </a:xfrm>
          <a:prstGeom prst="rect">
            <a:avLst/>
          </a:prstGeom>
        </p:spPr>
        <p:txBody>
          <a:bodyPr anchor="t" rtlCol="false" tIns="0" lIns="0" bIns="0" rIns="0">
            <a:spAutoFit/>
          </a:bodyPr>
          <a:lstStyle/>
          <a:p>
            <a:pPr algn="just">
              <a:lnSpc>
                <a:spcPts val="3079"/>
              </a:lnSpc>
              <a:spcBef>
                <a:spcPct val="0"/>
              </a:spcBef>
            </a:pPr>
            <a:r>
              <a:rPr lang="en-US" sz="2199" spc="202">
                <a:solidFill>
                  <a:srgbClr val="3C3C3C"/>
                </a:solidFill>
                <a:latin typeface="Aileron Bold"/>
              </a:rPr>
              <a:t>The line graph depicts that India had a steady growth in terms of investment from foreign sources over the years. In between the growth stumbled a bit but overall a gradual increase is seen. </a:t>
            </a:r>
          </a:p>
        </p:txBody>
      </p:sp>
      <p:sp>
        <p:nvSpPr>
          <p:cNvPr name="TextBox 8" id="8"/>
          <p:cNvSpPr txBox="true"/>
          <p:nvPr/>
        </p:nvSpPr>
        <p:spPr>
          <a:xfrm rot="0">
            <a:off x="1820941" y="4095862"/>
            <a:ext cx="7046834" cy="3289946"/>
          </a:xfrm>
          <a:prstGeom prst="rect">
            <a:avLst/>
          </a:prstGeom>
        </p:spPr>
        <p:txBody>
          <a:bodyPr anchor="t" rtlCol="false" tIns="0" lIns="0" bIns="0" rIns="0">
            <a:spAutoFit/>
          </a:bodyPr>
          <a:lstStyle/>
          <a:p>
            <a:pPr algn="ctr">
              <a:lnSpc>
                <a:spcPts val="4688"/>
              </a:lnSpc>
            </a:pPr>
            <a:r>
              <a:rPr lang="en-US" sz="3349" spc="308">
                <a:solidFill>
                  <a:srgbClr val="3C3C3C"/>
                </a:solidFill>
                <a:latin typeface="Aileron Bold"/>
              </a:rPr>
              <a:t>Key Information</a:t>
            </a:r>
          </a:p>
          <a:p>
            <a:pPr algn="l" marL="658308" indent="-329154" lvl="1">
              <a:lnSpc>
                <a:spcPts val="4268"/>
              </a:lnSpc>
              <a:buFont typeface="Arial"/>
              <a:buChar char="•"/>
            </a:pPr>
            <a:r>
              <a:rPr lang="en-US" sz="3049" spc="280">
                <a:solidFill>
                  <a:srgbClr val="3C3C3C"/>
                </a:solidFill>
                <a:latin typeface="Aileron Bold"/>
              </a:rPr>
              <a:t>Lowest Investment:</a:t>
            </a:r>
          </a:p>
          <a:p>
            <a:pPr algn="l" marL="1521544" indent="-380386" lvl="3">
              <a:lnSpc>
                <a:spcPts val="3288"/>
              </a:lnSpc>
              <a:buFont typeface="Arial"/>
              <a:buChar char="￭"/>
            </a:pPr>
            <a:r>
              <a:rPr lang="en-US" sz="2349" spc="216">
                <a:solidFill>
                  <a:srgbClr val="3C3C3C"/>
                </a:solidFill>
                <a:latin typeface="Aileron Bold"/>
              </a:rPr>
              <a:t>Year: 2000-01</a:t>
            </a:r>
          </a:p>
          <a:p>
            <a:pPr algn="l" marL="1521544" indent="-380386" lvl="3">
              <a:lnSpc>
                <a:spcPts val="3288"/>
              </a:lnSpc>
              <a:buFont typeface="Arial"/>
              <a:buChar char="￭"/>
            </a:pPr>
            <a:r>
              <a:rPr lang="en-US" sz="2349" spc="216">
                <a:solidFill>
                  <a:srgbClr val="3C3C3C"/>
                </a:solidFill>
                <a:latin typeface="Aileron Bold"/>
              </a:rPr>
              <a:t>Amount:2378 million INR</a:t>
            </a:r>
          </a:p>
          <a:p>
            <a:pPr algn="l" marL="658496" indent="-329248" lvl="1">
              <a:lnSpc>
                <a:spcPts val="4270"/>
              </a:lnSpc>
              <a:buFont typeface="Arial"/>
              <a:buChar char="•"/>
            </a:pPr>
            <a:r>
              <a:rPr lang="en-US" sz="3050" spc="280">
                <a:solidFill>
                  <a:srgbClr val="3C3C3C"/>
                </a:solidFill>
                <a:latin typeface="Aileron Bold"/>
              </a:rPr>
              <a:t>Highest Investment:</a:t>
            </a:r>
            <a:r>
              <a:rPr lang="en-US" sz="3050" spc="280">
                <a:solidFill>
                  <a:srgbClr val="3C3C3C"/>
                </a:solidFill>
                <a:latin typeface="Aileron Bold"/>
              </a:rPr>
              <a:t> </a:t>
            </a:r>
          </a:p>
          <a:p>
            <a:pPr algn="l" marL="1522093" indent="-380523" lvl="3">
              <a:lnSpc>
                <a:spcPts val="3289"/>
              </a:lnSpc>
              <a:buFont typeface="Arial"/>
              <a:buChar char="￭"/>
            </a:pPr>
            <a:r>
              <a:rPr lang="en-US" sz="2349" spc="216">
                <a:solidFill>
                  <a:srgbClr val="3C3C3C"/>
                </a:solidFill>
                <a:latin typeface="Aileron Bold"/>
              </a:rPr>
              <a:t>Year: 2016-17</a:t>
            </a:r>
          </a:p>
          <a:p>
            <a:pPr algn="l" marL="1522093" indent="-380523" lvl="3">
              <a:lnSpc>
                <a:spcPts val="3289"/>
              </a:lnSpc>
              <a:buFont typeface="Arial"/>
              <a:buChar char="￭"/>
            </a:pPr>
            <a:r>
              <a:rPr lang="en-US" sz="2349" spc="216">
                <a:solidFill>
                  <a:srgbClr val="3C3C3C"/>
                </a:solidFill>
                <a:latin typeface="Aileron Bold"/>
              </a:rPr>
              <a:t>Amount:43478 million INR</a:t>
            </a:r>
          </a:p>
        </p:txBody>
      </p:sp>
      <p:sp>
        <p:nvSpPr>
          <p:cNvPr name="TextBox 9" id="9"/>
          <p:cNvSpPr txBox="true"/>
          <p:nvPr/>
        </p:nvSpPr>
        <p:spPr>
          <a:xfrm rot="0">
            <a:off x="1525731" y="7666355"/>
            <a:ext cx="16037049" cy="1288415"/>
          </a:xfrm>
          <a:prstGeom prst="rect">
            <a:avLst/>
          </a:prstGeom>
        </p:spPr>
        <p:txBody>
          <a:bodyPr anchor="t" rtlCol="false" tIns="0" lIns="0" bIns="0" rIns="0">
            <a:spAutoFit/>
          </a:bodyPr>
          <a:lstStyle/>
          <a:p>
            <a:pPr algn="just">
              <a:lnSpc>
                <a:spcPts val="3519"/>
              </a:lnSpc>
            </a:pPr>
            <a:r>
              <a:rPr lang="en-US" sz="2199" spc="202">
                <a:solidFill>
                  <a:srgbClr val="3C3C3C"/>
                </a:solidFill>
                <a:latin typeface="Aileron Bold"/>
              </a:rPr>
              <a:t>After the worldwide recession in 2008-09s, FDi in India came down from 31395 million to 25834 million INR. The investment again had a sharp decrease 2012-13 where it came at 22423 million. After that till now there has been a steady increase.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8F3F0"/>
        </a:solidFill>
      </p:bgPr>
    </p:bg>
    <p:spTree>
      <p:nvGrpSpPr>
        <p:cNvPr id="1" name=""/>
        <p:cNvGrpSpPr/>
        <p:nvPr/>
      </p:nvGrpSpPr>
      <p:grpSpPr>
        <a:xfrm>
          <a:off x="0" y="0"/>
          <a:ext cx="0" cy="0"/>
          <a:chOff x="0" y="0"/>
          <a:chExt cx="0" cy="0"/>
        </a:xfrm>
      </p:grpSpPr>
      <p:sp>
        <p:nvSpPr>
          <p:cNvPr name="Freeform 2" id="2"/>
          <p:cNvSpPr/>
          <p:nvPr/>
        </p:nvSpPr>
        <p:spPr>
          <a:xfrm flipH="false" flipV="false" rot="1295726">
            <a:off x="-5018065" y="-6753566"/>
            <a:ext cx="16615040" cy="20806262"/>
          </a:xfrm>
          <a:custGeom>
            <a:avLst/>
            <a:gdLst/>
            <a:ahLst/>
            <a:cxnLst/>
            <a:rect r="r" b="b" t="t" l="l"/>
            <a:pathLst>
              <a:path h="20806262" w="16615040">
                <a:moveTo>
                  <a:pt x="0" y="0"/>
                </a:moveTo>
                <a:lnTo>
                  <a:pt x="16615040" y="0"/>
                </a:lnTo>
                <a:lnTo>
                  <a:pt x="16615040" y="20806262"/>
                </a:lnTo>
                <a:lnTo>
                  <a:pt x="0" y="20806262"/>
                </a:lnTo>
                <a:lnTo>
                  <a:pt x="0" y="0"/>
                </a:lnTo>
                <a:close/>
              </a:path>
            </a:pathLst>
          </a:custGeom>
          <a:blipFill>
            <a:blip r:embed="rId2">
              <a:alphaModFix amt="9999"/>
            </a:blip>
            <a:stretch>
              <a:fillRect l="0" t="-2551" r="-21036" b="0"/>
            </a:stretch>
          </a:blipFill>
        </p:spPr>
      </p:sp>
      <p:sp>
        <p:nvSpPr>
          <p:cNvPr name="Freeform 3" id="3"/>
          <p:cNvSpPr/>
          <p:nvPr/>
        </p:nvSpPr>
        <p:spPr>
          <a:xfrm flipH="false" flipV="false" rot="0">
            <a:off x="15968275" y="8113443"/>
            <a:ext cx="2319725" cy="2100406"/>
          </a:xfrm>
          <a:custGeom>
            <a:avLst/>
            <a:gdLst/>
            <a:ahLst/>
            <a:cxnLst/>
            <a:rect r="r" b="b" t="t" l="l"/>
            <a:pathLst>
              <a:path h="2100406" w="2319725">
                <a:moveTo>
                  <a:pt x="0" y="0"/>
                </a:moveTo>
                <a:lnTo>
                  <a:pt x="2319725" y="0"/>
                </a:lnTo>
                <a:lnTo>
                  <a:pt x="2319725" y="2100406"/>
                </a:lnTo>
                <a:lnTo>
                  <a:pt x="0" y="210040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6847908" y="1982566"/>
            <a:ext cx="2880184" cy="2864474"/>
          </a:xfrm>
          <a:custGeom>
            <a:avLst/>
            <a:gdLst/>
            <a:ahLst/>
            <a:cxnLst/>
            <a:rect r="r" b="b" t="t" l="l"/>
            <a:pathLst>
              <a:path h="2864474" w="2880184">
                <a:moveTo>
                  <a:pt x="0" y="0"/>
                </a:moveTo>
                <a:lnTo>
                  <a:pt x="2880184" y="0"/>
                </a:lnTo>
                <a:lnTo>
                  <a:pt x="2880184" y="2864475"/>
                </a:lnTo>
                <a:lnTo>
                  <a:pt x="0" y="286447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true" flipV="false" rot="0">
            <a:off x="-908077" y="7106246"/>
            <a:ext cx="4110337" cy="4114800"/>
          </a:xfrm>
          <a:custGeom>
            <a:avLst/>
            <a:gdLst/>
            <a:ahLst/>
            <a:cxnLst/>
            <a:rect r="r" b="b" t="t" l="l"/>
            <a:pathLst>
              <a:path h="4114800" w="4110337">
                <a:moveTo>
                  <a:pt x="4110337" y="0"/>
                </a:moveTo>
                <a:lnTo>
                  <a:pt x="0" y="0"/>
                </a:lnTo>
                <a:lnTo>
                  <a:pt x="0" y="4114800"/>
                </a:lnTo>
                <a:lnTo>
                  <a:pt x="4110337" y="4114800"/>
                </a:lnTo>
                <a:lnTo>
                  <a:pt x="4110337"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9144000" y="2025089"/>
            <a:ext cx="7703908" cy="5362102"/>
          </a:xfrm>
          <a:custGeom>
            <a:avLst/>
            <a:gdLst/>
            <a:ahLst/>
            <a:cxnLst/>
            <a:rect r="r" b="b" t="t" l="l"/>
            <a:pathLst>
              <a:path h="5362102" w="7703908">
                <a:moveTo>
                  <a:pt x="0" y="0"/>
                </a:moveTo>
                <a:lnTo>
                  <a:pt x="7703908" y="0"/>
                </a:lnTo>
                <a:lnTo>
                  <a:pt x="7703908" y="5362102"/>
                </a:lnTo>
                <a:lnTo>
                  <a:pt x="0" y="5362102"/>
                </a:lnTo>
                <a:lnTo>
                  <a:pt x="0" y="0"/>
                </a:lnTo>
                <a:close/>
              </a:path>
            </a:pathLst>
          </a:custGeom>
          <a:blipFill>
            <a:blip r:embed="rId9"/>
            <a:stretch>
              <a:fillRect l="0" t="0" r="0" b="-3085"/>
            </a:stretch>
          </a:blipFill>
          <a:ln w="66675" cap="rnd">
            <a:solidFill>
              <a:srgbClr val="A80DA8"/>
            </a:solidFill>
            <a:prstDash val="solid"/>
            <a:round/>
          </a:ln>
        </p:spPr>
      </p:sp>
      <p:sp>
        <p:nvSpPr>
          <p:cNvPr name="TextBox 7" id="7"/>
          <p:cNvSpPr txBox="true"/>
          <p:nvPr/>
        </p:nvSpPr>
        <p:spPr>
          <a:xfrm rot="0">
            <a:off x="966557" y="1095375"/>
            <a:ext cx="5859742" cy="842010"/>
          </a:xfrm>
          <a:prstGeom prst="rect">
            <a:avLst/>
          </a:prstGeom>
        </p:spPr>
        <p:txBody>
          <a:bodyPr anchor="t" rtlCol="false" tIns="0" lIns="0" bIns="0" rIns="0">
            <a:spAutoFit/>
          </a:bodyPr>
          <a:lstStyle/>
          <a:p>
            <a:pPr algn="ctr">
              <a:lnSpc>
                <a:spcPts val="6420"/>
              </a:lnSpc>
            </a:pPr>
            <a:r>
              <a:rPr lang="en-US" sz="6000">
                <a:solidFill>
                  <a:srgbClr val="3C3C3C"/>
                </a:solidFill>
                <a:latin typeface="Aileron Heavy"/>
              </a:rPr>
              <a:t>Top 10 Sectors</a:t>
            </a:r>
          </a:p>
        </p:txBody>
      </p:sp>
      <p:sp>
        <p:nvSpPr>
          <p:cNvPr name="TextBox 8" id="8"/>
          <p:cNvSpPr txBox="true"/>
          <p:nvPr/>
        </p:nvSpPr>
        <p:spPr>
          <a:xfrm rot="0">
            <a:off x="1232816" y="2655725"/>
            <a:ext cx="7225750" cy="759079"/>
          </a:xfrm>
          <a:prstGeom prst="rect">
            <a:avLst/>
          </a:prstGeom>
        </p:spPr>
        <p:txBody>
          <a:bodyPr anchor="t" rtlCol="false" tIns="0" lIns="0" bIns="0" rIns="0">
            <a:spAutoFit/>
          </a:bodyPr>
          <a:lstStyle/>
          <a:p>
            <a:pPr algn="l">
              <a:lnSpc>
                <a:spcPts val="3067"/>
              </a:lnSpc>
            </a:pPr>
            <a:r>
              <a:rPr lang="en-US" sz="2599">
                <a:solidFill>
                  <a:srgbClr val="3C3C3C"/>
                </a:solidFill>
                <a:latin typeface="Montserrat Classic"/>
              </a:rPr>
              <a:t>Now let’s see the top 10 contributor sectors in the total Foreign Direct Investment. </a:t>
            </a:r>
          </a:p>
        </p:txBody>
      </p:sp>
      <p:sp>
        <p:nvSpPr>
          <p:cNvPr name="TextBox 9" id="9"/>
          <p:cNvSpPr txBox="true"/>
          <p:nvPr/>
        </p:nvSpPr>
        <p:spPr>
          <a:xfrm rot="0">
            <a:off x="1270916" y="3978249"/>
            <a:ext cx="7225750" cy="3654171"/>
          </a:xfrm>
          <a:prstGeom prst="rect">
            <a:avLst/>
          </a:prstGeom>
        </p:spPr>
        <p:txBody>
          <a:bodyPr anchor="t" rtlCol="false" tIns="0" lIns="0" bIns="0" rIns="0">
            <a:spAutoFit/>
          </a:bodyPr>
          <a:lstStyle/>
          <a:p>
            <a:pPr algn="l">
              <a:lnSpc>
                <a:spcPts val="3067"/>
              </a:lnSpc>
            </a:pPr>
            <a:r>
              <a:rPr lang="en-US" sz="2599">
                <a:solidFill>
                  <a:srgbClr val="3C3C3C"/>
                </a:solidFill>
                <a:latin typeface="Montserrat Classic Bold"/>
              </a:rPr>
              <a:t>Top 10 sectors:</a:t>
            </a:r>
          </a:p>
          <a:p>
            <a:pPr algn="l" marL="431802" indent="-215901" lvl="1">
              <a:lnSpc>
                <a:spcPts val="2360"/>
              </a:lnSpc>
              <a:buFont typeface="Arial"/>
              <a:buChar char="•"/>
            </a:pPr>
            <a:r>
              <a:rPr lang="en-US" sz="2000">
                <a:solidFill>
                  <a:srgbClr val="3C3C3C"/>
                </a:solidFill>
                <a:latin typeface="Montserrat Classic Bold"/>
              </a:rPr>
              <a:t>SERVICES</a:t>
            </a:r>
          </a:p>
          <a:p>
            <a:pPr algn="l" marL="431802" indent="-215901" lvl="1">
              <a:lnSpc>
                <a:spcPts val="2360"/>
              </a:lnSpc>
              <a:buFont typeface="Arial"/>
              <a:buChar char="•"/>
            </a:pPr>
            <a:r>
              <a:rPr lang="en-US" sz="2000">
                <a:solidFill>
                  <a:srgbClr val="3C3C3C"/>
                </a:solidFill>
                <a:latin typeface="Montserrat Classic Bold"/>
              </a:rPr>
              <a:t>COMPUTER SOFTWARE &amp; HARDWARE</a:t>
            </a:r>
          </a:p>
          <a:p>
            <a:pPr algn="l" marL="431802" indent="-215901" lvl="1">
              <a:lnSpc>
                <a:spcPts val="2360"/>
              </a:lnSpc>
              <a:buFont typeface="Arial"/>
              <a:buChar char="•"/>
            </a:pPr>
            <a:r>
              <a:rPr lang="en-US" sz="2000">
                <a:solidFill>
                  <a:srgbClr val="3C3C3C"/>
                </a:solidFill>
                <a:latin typeface="Montserrat Classic Bold"/>
              </a:rPr>
              <a:t>CONSTRUCTION DEVELOPMENT</a:t>
            </a:r>
          </a:p>
          <a:p>
            <a:pPr algn="l" marL="431802" indent="-215901" lvl="1">
              <a:lnSpc>
                <a:spcPts val="2360"/>
              </a:lnSpc>
              <a:buFont typeface="Arial"/>
              <a:buChar char="•"/>
            </a:pPr>
            <a:r>
              <a:rPr lang="en-US" sz="2000">
                <a:solidFill>
                  <a:srgbClr val="3C3C3C"/>
                </a:solidFill>
                <a:latin typeface="Montserrat Classic Bold"/>
              </a:rPr>
              <a:t>TELECOMMUNICATIONS</a:t>
            </a:r>
          </a:p>
          <a:p>
            <a:pPr algn="l" marL="431802" indent="-215901" lvl="1">
              <a:lnSpc>
                <a:spcPts val="2360"/>
              </a:lnSpc>
              <a:buFont typeface="Arial"/>
              <a:buChar char="•"/>
            </a:pPr>
            <a:r>
              <a:rPr lang="en-US" sz="2000">
                <a:solidFill>
                  <a:srgbClr val="3C3C3C"/>
                </a:solidFill>
                <a:latin typeface="Montserrat Classic Bold"/>
              </a:rPr>
              <a:t>AUTOMOBILE INDUSTRY</a:t>
            </a:r>
          </a:p>
          <a:p>
            <a:pPr algn="l" marL="431802" indent="-215901" lvl="1">
              <a:lnSpc>
                <a:spcPts val="2360"/>
              </a:lnSpc>
              <a:buFont typeface="Arial"/>
              <a:buChar char="•"/>
            </a:pPr>
            <a:r>
              <a:rPr lang="en-US" sz="2000">
                <a:solidFill>
                  <a:srgbClr val="3C3C3C"/>
                </a:solidFill>
                <a:latin typeface="Montserrat Classic Bold"/>
              </a:rPr>
              <a:t>DRUGS &amp; PHARMACEUTICALS</a:t>
            </a:r>
          </a:p>
          <a:p>
            <a:pPr algn="l" marL="431802" indent="-215901" lvl="1">
              <a:lnSpc>
                <a:spcPts val="2360"/>
              </a:lnSpc>
              <a:buFont typeface="Arial"/>
              <a:buChar char="•"/>
            </a:pPr>
            <a:r>
              <a:rPr lang="en-US" sz="2000">
                <a:solidFill>
                  <a:srgbClr val="3C3C3C"/>
                </a:solidFill>
                <a:latin typeface="Montserrat Classic Bold"/>
              </a:rPr>
              <a:t>TRADING</a:t>
            </a:r>
          </a:p>
          <a:p>
            <a:pPr algn="l" marL="431802" indent="-215901" lvl="1">
              <a:lnSpc>
                <a:spcPts val="2360"/>
              </a:lnSpc>
              <a:buFont typeface="Arial"/>
              <a:buChar char="•"/>
            </a:pPr>
            <a:r>
              <a:rPr lang="en-US" sz="2000">
                <a:solidFill>
                  <a:srgbClr val="3C3C3C"/>
                </a:solidFill>
                <a:latin typeface="Montserrat Classic Bold"/>
              </a:rPr>
              <a:t>CHEMICALS (OTHER THAN FERTILIZERS)</a:t>
            </a:r>
          </a:p>
          <a:p>
            <a:pPr algn="l" marL="431802" indent="-215901" lvl="1">
              <a:lnSpc>
                <a:spcPts val="2360"/>
              </a:lnSpc>
              <a:buFont typeface="Arial"/>
              <a:buChar char="•"/>
            </a:pPr>
            <a:r>
              <a:rPr lang="en-US" sz="2000">
                <a:solidFill>
                  <a:srgbClr val="3C3C3C"/>
                </a:solidFill>
                <a:latin typeface="Montserrat Classic Bold"/>
              </a:rPr>
              <a:t>POWER</a:t>
            </a:r>
          </a:p>
          <a:p>
            <a:pPr algn="l" marL="431802" indent="-215901" lvl="1">
              <a:lnSpc>
                <a:spcPts val="2360"/>
              </a:lnSpc>
              <a:buFont typeface="Arial"/>
              <a:buChar char="•"/>
            </a:pPr>
            <a:r>
              <a:rPr lang="en-US" sz="2000">
                <a:solidFill>
                  <a:srgbClr val="3C3C3C"/>
                </a:solidFill>
                <a:latin typeface="Montserrat Classic Bold"/>
              </a:rPr>
              <a:t>METALLURGICAL INDUSTRIES</a:t>
            </a:r>
          </a:p>
          <a:p>
            <a:pPr algn="l">
              <a:lnSpc>
                <a:spcPts val="2596"/>
              </a:lnSpc>
            </a:pPr>
          </a:p>
        </p:txBody>
      </p:sp>
      <p:sp>
        <p:nvSpPr>
          <p:cNvPr name="TextBox 10" id="10"/>
          <p:cNvSpPr txBox="true"/>
          <p:nvPr/>
        </p:nvSpPr>
        <p:spPr>
          <a:xfrm rot="0">
            <a:off x="1632866" y="7833916"/>
            <a:ext cx="14706883" cy="1140079"/>
          </a:xfrm>
          <a:prstGeom prst="rect">
            <a:avLst/>
          </a:prstGeom>
        </p:spPr>
        <p:txBody>
          <a:bodyPr anchor="t" rtlCol="false" tIns="0" lIns="0" bIns="0" rIns="0">
            <a:spAutoFit/>
          </a:bodyPr>
          <a:lstStyle/>
          <a:p>
            <a:pPr algn="l">
              <a:lnSpc>
                <a:spcPts val="3067"/>
              </a:lnSpc>
            </a:pPr>
            <a:r>
              <a:rPr lang="en-US" sz="2599">
                <a:solidFill>
                  <a:srgbClr val="3C3C3C"/>
                </a:solidFill>
                <a:latin typeface="Montserrat Classic"/>
              </a:rPr>
              <a:t>Services sectors has pulled out 59476 million INR worth invetment in the last 17 years. Computer software and hardware holds 2nd positon with around 24000 million INR. Construction and Telecom industries hold the 3rd and 4th positions recpectively.</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8F3F0"/>
        </a:solidFill>
      </p:bgPr>
    </p:bg>
    <p:spTree>
      <p:nvGrpSpPr>
        <p:cNvPr id="1" name=""/>
        <p:cNvGrpSpPr/>
        <p:nvPr/>
      </p:nvGrpSpPr>
      <p:grpSpPr>
        <a:xfrm>
          <a:off x="0" y="0"/>
          <a:ext cx="0" cy="0"/>
          <a:chOff x="0" y="0"/>
          <a:chExt cx="0" cy="0"/>
        </a:xfrm>
      </p:grpSpPr>
      <p:sp>
        <p:nvSpPr>
          <p:cNvPr name="Freeform 2" id="2"/>
          <p:cNvSpPr/>
          <p:nvPr/>
        </p:nvSpPr>
        <p:spPr>
          <a:xfrm flipH="false" flipV="false" rot="1295726">
            <a:off x="-5018065" y="-6753566"/>
            <a:ext cx="16615040" cy="20806262"/>
          </a:xfrm>
          <a:custGeom>
            <a:avLst/>
            <a:gdLst/>
            <a:ahLst/>
            <a:cxnLst/>
            <a:rect r="r" b="b" t="t" l="l"/>
            <a:pathLst>
              <a:path h="20806262" w="16615040">
                <a:moveTo>
                  <a:pt x="0" y="0"/>
                </a:moveTo>
                <a:lnTo>
                  <a:pt x="16615040" y="0"/>
                </a:lnTo>
                <a:lnTo>
                  <a:pt x="16615040" y="20806262"/>
                </a:lnTo>
                <a:lnTo>
                  <a:pt x="0" y="20806262"/>
                </a:lnTo>
                <a:lnTo>
                  <a:pt x="0" y="0"/>
                </a:lnTo>
                <a:close/>
              </a:path>
            </a:pathLst>
          </a:custGeom>
          <a:blipFill>
            <a:blip r:embed="rId2">
              <a:alphaModFix amt="9999"/>
            </a:blip>
            <a:stretch>
              <a:fillRect l="0" t="-2551" r="-21036" b="0"/>
            </a:stretch>
          </a:blipFill>
        </p:spPr>
      </p:sp>
      <p:sp>
        <p:nvSpPr>
          <p:cNvPr name="Freeform 3" id="3"/>
          <p:cNvSpPr/>
          <p:nvPr/>
        </p:nvSpPr>
        <p:spPr>
          <a:xfrm flipH="false" flipV="false" rot="0">
            <a:off x="15968275" y="8113443"/>
            <a:ext cx="2319725" cy="2100406"/>
          </a:xfrm>
          <a:custGeom>
            <a:avLst/>
            <a:gdLst/>
            <a:ahLst/>
            <a:cxnLst/>
            <a:rect r="r" b="b" t="t" l="l"/>
            <a:pathLst>
              <a:path h="2100406" w="2319725">
                <a:moveTo>
                  <a:pt x="0" y="0"/>
                </a:moveTo>
                <a:lnTo>
                  <a:pt x="2319725" y="0"/>
                </a:lnTo>
                <a:lnTo>
                  <a:pt x="2319725" y="2100406"/>
                </a:lnTo>
                <a:lnTo>
                  <a:pt x="0" y="210040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6847908" y="1982566"/>
            <a:ext cx="2880184" cy="2864474"/>
          </a:xfrm>
          <a:custGeom>
            <a:avLst/>
            <a:gdLst/>
            <a:ahLst/>
            <a:cxnLst/>
            <a:rect r="r" b="b" t="t" l="l"/>
            <a:pathLst>
              <a:path h="2864474" w="2880184">
                <a:moveTo>
                  <a:pt x="0" y="0"/>
                </a:moveTo>
                <a:lnTo>
                  <a:pt x="2880184" y="0"/>
                </a:lnTo>
                <a:lnTo>
                  <a:pt x="2880184" y="2864475"/>
                </a:lnTo>
                <a:lnTo>
                  <a:pt x="0" y="286447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true" flipV="false" rot="0">
            <a:off x="-908077" y="7106246"/>
            <a:ext cx="4110337" cy="4114800"/>
          </a:xfrm>
          <a:custGeom>
            <a:avLst/>
            <a:gdLst/>
            <a:ahLst/>
            <a:cxnLst/>
            <a:rect r="r" b="b" t="t" l="l"/>
            <a:pathLst>
              <a:path h="4114800" w="4110337">
                <a:moveTo>
                  <a:pt x="4110337" y="0"/>
                </a:moveTo>
                <a:lnTo>
                  <a:pt x="0" y="0"/>
                </a:lnTo>
                <a:lnTo>
                  <a:pt x="0" y="4114800"/>
                </a:lnTo>
                <a:lnTo>
                  <a:pt x="4110337" y="4114800"/>
                </a:lnTo>
                <a:lnTo>
                  <a:pt x="4110337"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9239250" y="2049241"/>
            <a:ext cx="7383281" cy="5340941"/>
          </a:xfrm>
          <a:custGeom>
            <a:avLst/>
            <a:gdLst/>
            <a:ahLst/>
            <a:cxnLst/>
            <a:rect r="r" b="b" t="t" l="l"/>
            <a:pathLst>
              <a:path h="5340941" w="7383281">
                <a:moveTo>
                  <a:pt x="0" y="0"/>
                </a:moveTo>
                <a:lnTo>
                  <a:pt x="7383281" y="0"/>
                </a:lnTo>
                <a:lnTo>
                  <a:pt x="7383281" y="5340941"/>
                </a:lnTo>
                <a:lnTo>
                  <a:pt x="0" y="5340941"/>
                </a:lnTo>
                <a:lnTo>
                  <a:pt x="0" y="0"/>
                </a:lnTo>
                <a:close/>
              </a:path>
            </a:pathLst>
          </a:custGeom>
          <a:blipFill>
            <a:blip r:embed="rId9"/>
            <a:stretch>
              <a:fillRect l="0" t="0" r="0" b="0"/>
            </a:stretch>
          </a:blipFill>
          <a:ln w="66675" cap="rnd">
            <a:solidFill>
              <a:srgbClr val="F18846"/>
            </a:solidFill>
            <a:prstDash val="solid"/>
            <a:round/>
          </a:ln>
        </p:spPr>
      </p:sp>
      <p:sp>
        <p:nvSpPr>
          <p:cNvPr name="TextBox 7" id="7"/>
          <p:cNvSpPr txBox="true"/>
          <p:nvPr/>
        </p:nvSpPr>
        <p:spPr>
          <a:xfrm rot="0">
            <a:off x="966557" y="1095375"/>
            <a:ext cx="6638284" cy="842010"/>
          </a:xfrm>
          <a:prstGeom prst="rect">
            <a:avLst/>
          </a:prstGeom>
        </p:spPr>
        <p:txBody>
          <a:bodyPr anchor="t" rtlCol="false" tIns="0" lIns="0" bIns="0" rIns="0">
            <a:spAutoFit/>
          </a:bodyPr>
          <a:lstStyle/>
          <a:p>
            <a:pPr algn="ctr">
              <a:lnSpc>
                <a:spcPts val="6420"/>
              </a:lnSpc>
            </a:pPr>
            <a:r>
              <a:rPr lang="en-US" sz="6000">
                <a:solidFill>
                  <a:srgbClr val="3C3C3C"/>
                </a:solidFill>
                <a:latin typeface="Aileron Heavy"/>
              </a:rPr>
              <a:t>Least 10 Sectors</a:t>
            </a:r>
          </a:p>
        </p:txBody>
      </p:sp>
      <p:sp>
        <p:nvSpPr>
          <p:cNvPr name="TextBox 8" id="8"/>
          <p:cNvSpPr txBox="true"/>
          <p:nvPr/>
        </p:nvSpPr>
        <p:spPr>
          <a:xfrm rot="0">
            <a:off x="1232816" y="2655725"/>
            <a:ext cx="7482694" cy="759079"/>
          </a:xfrm>
          <a:prstGeom prst="rect">
            <a:avLst/>
          </a:prstGeom>
        </p:spPr>
        <p:txBody>
          <a:bodyPr anchor="t" rtlCol="false" tIns="0" lIns="0" bIns="0" rIns="0">
            <a:spAutoFit/>
          </a:bodyPr>
          <a:lstStyle/>
          <a:p>
            <a:pPr algn="l">
              <a:lnSpc>
                <a:spcPts val="3067"/>
              </a:lnSpc>
            </a:pPr>
            <a:r>
              <a:rPr lang="en-US" sz="2599">
                <a:solidFill>
                  <a:srgbClr val="3C3C3C"/>
                </a:solidFill>
                <a:latin typeface="Montserrat Classic"/>
              </a:rPr>
              <a:t>Now let’s see the least 10 contributor sectors in the total Foreign Direct Investment. </a:t>
            </a:r>
          </a:p>
        </p:txBody>
      </p:sp>
      <p:sp>
        <p:nvSpPr>
          <p:cNvPr name="TextBox 9" id="9"/>
          <p:cNvSpPr txBox="true"/>
          <p:nvPr/>
        </p:nvSpPr>
        <p:spPr>
          <a:xfrm rot="0">
            <a:off x="1270916" y="3978249"/>
            <a:ext cx="7225750" cy="3654171"/>
          </a:xfrm>
          <a:prstGeom prst="rect">
            <a:avLst/>
          </a:prstGeom>
        </p:spPr>
        <p:txBody>
          <a:bodyPr anchor="t" rtlCol="false" tIns="0" lIns="0" bIns="0" rIns="0">
            <a:spAutoFit/>
          </a:bodyPr>
          <a:lstStyle/>
          <a:p>
            <a:pPr algn="l">
              <a:lnSpc>
                <a:spcPts val="3067"/>
              </a:lnSpc>
            </a:pPr>
            <a:r>
              <a:rPr lang="en-US" sz="2599">
                <a:solidFill>
                  <a:srgbClr val="3C3C3C"/>
                </a:solidFill>
                <a:latin typeface="Montserrat Classic Bold"/>
              </a:rPr>
              <a:t>Last 10 sectors:</a:t>
            </a:r>
          </a:p>
          <a:p>
            <a:pPr algn="l" marL="431802" indent="-215901" lvl="1">
              <a:lnSpc>
                <a:spcPts val="2360"/>
              </a:lnSpc>
              <a:buFont typeface="Arial"/>
              <a:buChar char="•"/>
            </a:pPr>
            <a:r>
              <a:rPr lang="en-US" sz="2000">
                <a:solidFill>
                  <a:srgbClr val="3C3C3C"/>
                </a:solidFill>
                <a:latin typeface="Montserrat Classic Bold"/>
              </a:rPr>
              <a:t>COIR</a:t>
            </a:r>
          </a:p>
          <a:p>
            <a:pPr algn="l" marL="431802" indent="-215901" lvl="1">
              <a:lnSpc>
                <a:spcPts val="2360"/>
              </a:lnSpc>
              <a:buFont typeface="Arial"/>
              <a:buChar char="•"/>
            </a:pPr>
            <a:r>
              <a:rPr lang="en-US" sz="2000">
                <a:solidFill>
                  <a:srgbClr val="3C3C3C"/>
                </a:solidFill>
                <a:latin typeface="Montserrat Classic Bold"/>
              </a:rPr>
              <a:t>DEFENCE INDUSTRIES</a:t>
            </a:r>
          </a:p>
          <a:p>
            <a:pPr algn="l" marL="431802" indent="-215901" lvl="1">
              <a:lnSpc>
                <a:spcPts val="2360"/>
              </a:lnSpc>
              <a:buFont typeface="Arial"/>
              <a:buChar char="•"/>
            </a:pPr>
            <a:r>
              <a:rPr lang="en-US" sz="2000">
                <a:solidFill>
                  <a:srgbClr val="3C3C3C"/>
                </a:solidFill>
                <a:latin typeface="Montserrat Classic Bold"/>
              </a:rPr>
              <a:t>MATHEMATICAL SURVEY INSTRUMENTS</a:t>
            </a:r>
          </a:p>
          <a:p>
            <a:pPr algn="l" marL="431802" indent="-215901" lvl="1">
              <a:lnSpc>
                <a:spcPts val="2360"/>
              </a:lnSpc>
              <a:buFont typeface="Arial"/>
              <a:buChar char="•"/>
            </a:pPr>
            <a:r>
              <a:rPr lang="en-US" sz="2000">
                <a:solidFill>
                  <a:srgbClr val="3C3C3C"/>
                </a:solidFill>
                <a:latin typeface="Montserrat Classic Bold"/>
              </a:rPr>
              <a:t>COAL PRODUCTION</a:t>
            </a:r>
          </a:p>
          <a:p>
            <a:pPr algn="l" marL="431802" indent="-215901" lvl="1">
              <a:lnSpc>
                <a:spcPts val="2360"/>
              </a:lnSpc>
              <a:buFont typeface="Arial"/>
              <a:buChar char="•"/>
            </a:pPr>
            <a:r>
              <a:rPr lang="en-US" sz="2000">
                <a:solidFill>
                  <a:srgbClr val="3C3C3C"/>
                </a:solidFill>
                <a:latin typeface="Montserrat Classic Bold"/>
              </a:rPr>
              <a:t>PHOTOGRAPHIC RAW FILM AND PAPER</a:t>
            </a:r>
          </a:p>
          <a:p>
            <a:pPr algn="l" marL="431802" indent="-215901" lvl="1">
              <a:lnSpc>
                <a:spcPts val="2360"/>
              </a:lnSpc>
              <a:buFont typeface="Arial"/>
              <a:buChar char="•"/>
            </a:pPr>
            <a:r>
              <a:rPr lang="en-US" sz="2000">
                <a:solidFill>
                  <a:srgbClr val="3C3C3C"/>
                </a:solidFill>
                <a:latin typeface="Montserrat Classic Bold"/>
              </a:rPr>
              <a:t>INDUSTRIAL INSTRUMENTS</a:t>
            </a:r>
          </a:p>
          <a:p>
            <a:pPr algn="l" marL="431802" indent="-215901" lvl="1">
              <a:lnSpc>
                <a:spcPts val="2360"/>
              </a:lnSpc>
              <a:buFont typeface="Arial"/>
              <a:buChar char="•"/>
            </a:pPr>
            <a:r>
              <a:rPr lang="en-US" sz="2000">
                <a:solidFill>
                  <a:srgbClr val="3C3C3C"/>
                </a:solidFill>
                <a:latin typeface="Montserrat Classic Bold"/>
              </a:rPr>
              <a:t>DYE-STUFFS</a:t>
            </a:r>
          </a:p>
          <a:p>
            <a:pPr algn="l" marL="431802" indent="-215901" lvl="1">
              <a:lnSpc>
                <a:spcPts val="2360"/>
              </a:lnSpc>
              <a:buFont typeface="Arial"/>
              <a:buChar char="•"/>
            </a:pPr>
            <a:r>
              <a:rPr lang="en-US" sz="2000">
                <a:solidFill>
                  <a:srgbClr val="3C3C3C"/>
                </a:solidFill>
                <a:latin typeface="Montserrat Classic Bold"/>
              </a:rPr>
              <a:t>TEA AND COFFEE</a:t>
            </a:r>
          </a:p>
          <a:p>
            <a:pPr algn="l" marL="431802" indent="-215901" lvl="1">
              <a:lnSpc>
                <a:spcPts val="2360"/>
              </a:lnSpc>
              <a:buFont typeface="Arial"/>
              <a:buChar char="•"/>
            </a:pPr>
            <a:r>
              <a:rPr lang="en-US" sz="2000">
                <a:solidFill>
                  <a:srgbClr val="3C3C3C"/>
                </a:solidFill>
                <a:latin typeface="Montserrat Classic Bold"/>
              </a:rPr>
              <a:t>GLUE AND GELATIN</a:t>
            </a:r>
          </a:p>
          <a:p>
            <a:pPr algn="l" marL="431802" indent="-215901" lvl="1">
              <a:lnSpc>
                <a:spcPts val="2360"/>
              </a:lnSpc>
              <a:buFont typeface="Arial"/>
              <a:buChar char="•"/>
            </a:pPr>
            <a:r>
              <a:rPr lang="en-US" sz="2000">
                <a:solidFill>
                  <a:srgbClr val="3C3C3C"/>
                </a:solidFill>
                <a:latin typeface="Montserrat Classic Bold"/>
              </a:rPr>
              <a:t>TIMBER PRODUCTS</a:t>
            </a:r>
          </a:p>
          <a:p>
            <a:pPr algn="l">
              <a:lnSpc>
                <a:spcPts val="2596"/>
              </a:lnSpc>
            </a:pPr>
          </a:p>
        </p:txBody>
      </p:sp>
      <p:sp>
        <p:nvSpPr>
          <p:cNvPr name="TextBox 10" id="10"/>
          <p:cNvSpPr txBox="true"/>
          <p:nvPr/>
        </p:nvSpPr>
        <p:spPr>
          <a:xfrm rot="0">
            <a:off x="1632866" y="7833916"/>
            <a:ext cx="14706883" cy="1140079"/>
          </a:xfrm>
          <a:prstGeom prst="rect">
            <a:avLst/>
          </a:prstGeom>
        </p:spPr>
        <p:txBody>
          <a:bodyPr anchor="t" rtlCol="false" tIns="0" lIns="0" bIns="0" rIns="0">
            <a:spAutoFit/>
          </a:bodyPr>
          <a:lstStyle/>
          <a:p>
            <a:pPr algn="l">
              <a:lnSpc>
                <a:spcPts val="3067"/>
              </a:lnSpc>
            </a:pPr>
            <a:r>
              <a:rPr lang="en-US" sz="2599">
                <a:solidFill>
                  <a:srgbClr val="3C3C3C"/>
                </a:solidFill>
                <a:latin typeface="Montserrat Classic"/>
              </a:rPr>
              <a:t>COIR sector has pulled out only 4.6 million INR worth investment in the last 17 years. Defence Industries holds 2nd last positon with around 5.12 million INR. Survey instruments and coal sector  hold the 3rd  and 4th  least contributors recpectively.</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8F3F0"/>
        </a:solidFill>
      </p:bgPr>
    </p:bg>
    <p:spTree>
      <p:nvGrpSpPr>
        <p:cNvPr id="1" name=""/>
        <p:cNvGrpSpPr/>
        <p:nvPr/>
      </p:nvGrpSpPr>
      <p:grpSpPr>
        <a:xfrm>
          <a:off x="0" y="0"/>
          <a:ext cx="0" cy="0"/>
          <a:chOff x="0" y="0"/>
          <a:chExt cx="0" cy="0"/>
        </a:xfrm>
      </p:grpSpPr>
      <p:sp>
        <p:nvSpPr>
          <p:cNvPr name="Freeform 2" id="2"/>
          <p:cNvSpPr/>
          <p:nvPr/>
        </p:nvSpPr>
        <p:spPr>
          <a:xfrm flipH="false" flipV="false" rot="-1820470">
            <a:off x="-3723968" y="-4816038"/>
            <a:ext cx="17005546" cy="19828531"/>
          </a:xfrm>
          <a:custGeom>
            <a:avLst/>
            <a:gdLst/>
            <a:ahLst/>
            <a:cxnLst/>
            <a:rect r="r" b="b" t="t" l="l"/>
            <a:pathLst>
              <a:path h="19828531" w="17005546">
                <a:moveTo>
                  <a:pt x="0" y="0"/>
                </a:moveTo>
                <a:lnTo>
                  <a:pt x="17005546" y="0"/>
                </a:lnTo>
                <a:lnTo>
                  <a:pt x="17005546" y="19828531"/>
                </a:lnTo>
                <a:lnTo>
                  <a:pt x="0" y="19828531"/>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18257" b="-7608"/>
            </a:stretch>
          </a:blipFill>
        </p:spPr>
      </p:sp>
      <p:sp>
        <p:nvSpPr>
          <p:cNvPr name="Freeform 3" id="3"/>
          <p:cNvSpPr/>
          <p:nvPr/>
        </p:nvSpPr>
        <p:spPr>
          <a:xfrm flipH="false" flipV="false" rot="0">
            <a:off x="-239879" y="-968548"/>
            <a:ext cx="2041001" cy="1937095"/>
          </a:xfrm>
          <a:custGeom>
            <a:avLst/>
            <a:gdLst/>
            <a:ahLst/>
            <a:cxnLst/>
            <a:rect r="r" b="b" t="t" l="l"/>
            <a:pathLst>
              <a:path h="1937095" w="2041001">
                <a:moveTo>
                  <a:pt x="0" y="0"/>
                </a:moveTo>
                <a:lnTo>
                  <a:pt x="2041001" y="0"/>
                </a:lnTo>
                <a:lnTo>
                  <a:pt x="2041001" y="1937096"/>
                </a:lnTo>
                <a:lnTo>
                  <a:pt x="0" y="193709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7655268" y="8409740"/>
            <a:ext cx="1265464" cy="1877260"/>
          </a:xfrm>
          <a:custGeom>
            <a:avLst/>
            <a:gdLst/>
            <a:ahLst/>
            <a:cxnLst/>
            <a:rect r="r" b="b" t="t" l="l"/>
            <a:pathLst>
              <a:path h="1877260" w="1265464">
                <a:moveTo>
                  <a:pt x="0" y="0"/>
                </a:moveTo>
                <a:lnTo>
                  <a:pt x="1265464" y="0"/>
                </a:lnTo>
                <a:lnTo>
                  <a:pt x="1265464" y="1877260"/>
                </a:lnTo>
                <a:lnTo>
                  <a:pt x="0" y="187726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5" id="5"/>
          <p:cNvGrpSpPr/>
          <p:nvPr/>
        </p:nvGrpSpPr>
        <p:grpSpPr>
          <a:xfrm rot="0">
            <a:off x="-780622" y="9506378"/>
            <a:ext cx="1561243" cy="1561243"/>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D651"/>
            </a:solidFill>
          </p:spPr>
        </p:sp>
        <p:sp>
          <p:nvSpPr>
            <p:cNvPr name="TextBox 7" id="7"/>
            <p:cNvSpPr txBox="true"/>
            <p:nvPr/>
          </p:nvSpPr>
          <p:spPr>
            <a:xfrm>
              <a:off x="76200" y="19050"/>
              <a:ext cx="660400" cy="717550"/>
            </a:xfrm>
            <a:prstGeom prst="rect">
              <a:avLst/>
            </a:prstGeom>
          </p:spPr>
          <p:txBody>
            <a:bodyPr anchor="ctr" rtlCol="false" tIns="50800" lIns="50800" bIns="50800" rIns="50800"/>
            <a:lstStyle/>
            <a:p>
              <a:pPr algn="ctr">
                <a:lnSpc>
                  <a:spcPts val="3418"/>
                </a:lnSpc>
              </a:pPr>
            </a:p>
          </p:txBody>
        </p:sp>
      </p:grpSp>
      <p:sp>
        <p:nvSpPr>
          <p:cNvPr name="TextBox 8" id="8"/>
          <p:cNvSpPr txBox="true"/>
          <p:nvPr/>
        </p:nvSpPr>
        <p:spPr>
          <a:xfrm rot="0">
            <a:off x="780622" y="580880"/>
            <a:ext cx="10327900" cy="842010"/>
          </a:xfrm>
          <a:prstGeom prst="rect">
            <a:avLst/>
          </a:prstGeom>
        </p:spPr>
        <p:txBody>
          <a:bodyPr anchor="t" rtlCol="false" tIns="0" lIns="0" bIns="0" rIns="0">
            <a:spAutoFit/>
          </a:bodyPr>
          <a:lstStyle/>
          <a:p>
            <a:pPr algn="ctr">
              <a:lnSpc>
                <a:spcPts val="6420"/>
              </a:lnSpc>
            </a:pPr>
            <a:r>
              <a:rPr lang="en-US" sz="6000">
                <a:solidFill>
                  <a:srgbClr val="3C3C3C"/>
                </a:solidFill>
                <a:latin typeface="Aileron Heavy"/>
              </a:rPr>
              <a:t>Sectoral Shifts In FDI share</a:t>
            </a:r>
          </a:p>
        </p:txBody>
      </p:sp>
      <p:pic>
        <p:nvPicPr>
          <p:cNvPr name="Picture 9" id="9"/>
          <p:cNvPicPr>
            <a:picLocks noChangeAspect="true"/>
          </p:cNvPicPr>
          <p:nvPr/>
        </p:nvPicPr>
        <p:blipFill>
          <a:blip r:embed="rId8"/>
          <a:stretch>
            <a:fillRect/>
          </a:stretch>
        </p:blipFill>
        <p:spPr>
          <a:xfrm rot="0">
            <a:off x="10021829" y="789093"/>
            <a:ext cx="8327388" cy="5764390"/>
          </a:xfrm>
          <a:prstGeom prst="rect">
            <a:avLst/>
          </a:prstGeom>
        </p:spPr>
      </p:pic>
      <p:pic>
        <p:nvPicPr>
          <p:cNvPr name="Picture 10" id="10"/>
          <p:cNvPicPr>
            <a:picLocks noChangeAspect="true"/>
          </p:cNvPicPr>
          <p:nvPr/>
        </p:nvPicPr>
        <p:blipFill>
          <a:blip r:embed="rId9"/>
          <a:stretch>
            <a:fillRect/>
          </a:stretch>
        </p:blipFill>
        <p:spPr>
          <a:xfrm rot="0">
            <a:off x="809629" y="5066974"/>
            <a:ext cx="8112337" cy="5495503"/>
          </a:xfrm>
          <a:prstGeom prst="rect">
            <a:avLst/>
          </a:prstGeom>
        </p:spPr>
      </p:pic>
      <p:sp>
        <p:nvSpPr>
          <p:cNvPr name="TextBox 11" id="11"/>
          <p:cNvSpPr txBox="true"/>
          <p:nvPr/>
        </p:nvSpPr>
        <p:spPr>
          <a:xfrm rot="0">
            <a:off x="1485657" y="1889127"/>
            <a:ext cx="7855943" cy="2969008"/>
          </a:xfrm>
          <a:prstGeom prst="rect">
            <a:avLst/>
          </a:prstGeom>
        </p:spPr>
        <p:txBody>
          <a:bodyPr anchor="t" rtlCol="false" tIns="0" lIns="0" bIns="0" rIns="0">
            <a:spAutoFit/>
          </a:bodyPr>
          <a:lstStyle/>
          <a:p>
            <a:pPr algn="l">
              <a:lnSpc>
                <a:spcPts val="3288"/>
              </a:lnSpc>
            </a:pPr>
            <a:r>
              <a:rPr lang="en-US" sz="2349" spc="216">
                <a:solidFill>
                  <a:srgbClr val="3C3C3C"/>
                </a:solidFill>
                <a:latin typeface="Aileron Bold"/>
              </a:rPr>
              <a:t>The sectors having positive shift with</a:t>
            </a:r>
          </a:p>
          <a:p>
            <a:pPr algn="l">
              <a:lnSpc>
                <a:spcPts val="3288"/>
              </a:lnSpc>
            </a:pPr>
            <a:r>
              <a:rPr lang="en-US" sz="2349" spc="216">
                <a:solidFill>
                  <a:srgbClr val="3C3C3C"/>
                </a:solidFill>
                <a:latin typeface="Aileron Bold"/>
              </a:rPr>
              <a:t> increase in share are:</a:t>
            </a:r>
          </a:p>
          <a:p>
            <a:pPr algn="l" marL="464003" indent="-232001" lvl="1">
              <a:lnSpc>
                <a:spcPts val="3503"/>
              </a:lnSpc>
              <a:buFont typeface="Arial"/>
              <a:buChar char="•"/>
            </a:pPr>
            <a:r>
              <a:rPr lang="en-US" sz="2149" spc="197">
                <a:solidFill>
                  <a:srgbClr val="3C3C3C"/>
                </a:solidFill>
                <a:latin typeface="Aileron Bold"/>
              </a:rPr>
              <a:t>SERVICES</a:t>
            </a:r>
          </a:p>
          <a:p>
            <a:pPr algn="l" marL="464003" indent="-232001" lvl="1">
              <a:lnSpc>
                <a:spcPts val="3503"/>
              </a:lnSpc>
              <a:buFont typeface="Arial"/>
              <a:buChar char="•"/>
            </a:pPr>
            <a:r>
              <a:rPr lang="en-US" sz="2149" spc="197">
                <a:solidFill>
                  <a:srgbClr val="3C3C3C"/>
                </a:solidFill>
                <a:latin typeface="Aileron Bold"/>
              </a:rPr>
              <a:t>TELECOMMUNICATIONS</a:t>
            </a:r>
          </a:p>
          <a:p>
            <a:pPr algn="l" marL="464003" indent="-232001" lvl="1">
              <a:lnSpc>
                <a:spcPts val="3503"/>
              </a:lnSpc>
              <a:buFont typeface="Arial"/>
              <a:buChar char="•"/>
            </a:pPr>
            <a:r>
              <a:rPr lang="en-US" sz="2149" spc="197">
                <a:solidFill>
                  <a:srgbClr val="3C3C3C"/>
                </a:solidFill>
                <a:latin typeface="Aileron Bold"/>
              </a:rPr>
              <a:t>TRADING</a:t>
            </a:r>
          </a:p>
          <a:p>
            <a:pPr algn="l" marL="464003" indent="-232001" lvl="1">
              <a:lnSpc>
                <a:spcPts val="3503"/>
              </a:lnSpc>
              <a:buFont typeface="Arial"/>
              <a:buChar char="•"/>
            </a:pPr>
            <a:r>
              <a:rPr lang="en-US" sz="2149" spc="197">
                <a:solidFill>
                  <a:srgbClr val="3C3C3C"/>
                </a:solidFill>
                <a:latin typeface="Aileron Bold"/>
              </a:rPr>
              <a:t>CONSTRUCTION (INFRASTRUCTURE) ACTIVITIES</a:t>
            </a:r>
          </a:p>
          <a:p>
            <a:pPr algn="l" marL="464003" indent="-232001" lvl="1">
              <a:lnSpc>
                <a:spcPts val="3503"/>
              </a:lnSpc>
              <a:buFont typeface="Arial"/>
              <a:buChar char="•"/>
            </a:pPr>
            <a:r>
              <a:rPr lang="en-US" sz="2149" spc="197">
                <a:solidFill>
                  <a:srgbClr val="3C3C3C"/>
                </a:solidFill>
                <a:latin typeface="Aileron Bold"/>
              </a:rPr>
              <a:t>METALLURGICAL INDUSTRIES</a:t>
            </a:r>
          </a:p>
        </p:txBody>
      </p:sp>
      <p:sp>
        <p:nvSpPr>
          <p:cNvPr name="TextBox 12" id="12"/>
          <p:cNvSpPr txBox="true"/>
          <p:nvPr/>
        </p:nvSpPr>
        <p:spPr>
          <a:xfrm rot="0">
            <a:off x="9221580" y="6099220"/>
            <a:ext cx="8386063" cy="3407158"/>
          </a:xfrm>
          <a:prstGeom prst="rect">
            <a:avLst/>
          </a:prstGeom>
        </p:spPr>
        <p:txBody>
          <a:bodyPr anchor="t" rtlCol="false" tIns="0" lIns="0" bIns="0" rIns="0">
            <a:spAutoFit/>
          </a:bodyPr>
          <a:lstStyle/>
          <a:p>
            <a:pPr algn="l">
              <a:lnSpc>
                <a:spcPts val="3288"/>
              </a:lnSpc>
            </a:pPr>
            <a:r>
              <a:rPr lang="en-US" sz="2349" spc="216">
                <a:solidFill>
                  <a:srgbClr val="3C3C3C"/>
                </a:solidFill>
                <a:latin typeface="Aileron Bold"/>
              </a:rPr>
              <a:t>The sectors having negative shift with</a:t>
            </a:r>
          </a:p>
          <a:p>
            <a:pPr algn="l">
              <a:lnSpc>
                <a:spcPts val="3288"/>
              </a:lnSpc>
            </a:pPr>
            <a:r>
              <a:rPr lang="en-US" sz="2349" spc="216">
                <a:solidFill>
                  <a:srgbClr val="3C3C3C"/>
                </a:solidFill>
                <a:latin typeface="Aileron Bold"/>
              </a:rPr>
              <a:t> decrease in share are:</a:t>
            </a:r>
          </a:p>
          <a:p>
            <a:pPr algn="l" marL="464003" indent="-232001" lvl="1">
              <a:lnSpc>
                <a:spcPts val="3503"/>
              </a:lnSpc>
              <a:buFont typeface="Arial"/>
              <a:buChar char="•"/>
            </a:pPr>
            <a:r>
              <a:rPr lang="en-US" sz="2149" spc="197">
                <a:solidFill>
                  <a:srgbClr val="3C3C3C"/>
                </a:solidFill>
                <a:latin typeface="Aileron Bold"/>
              </a:rPr>
              <a:t>MISCELLANEOUS MECHANICAL &amp; ENGINEERING INDUSTRIES</a:t>
            </a:r>
          </a:p>
          <a:p>
            <a:pPr algn="l" marL="464003" indent="-232001" lvl="1">
              <a:lnSpc>
                <a:spcPts val="3503"/>
              </a:lnSpc>
              <a:buFont typeface="Arial"/>
              <a:buChar char="•"/>
            </a:pPr>
            <a:r>
              <a:rPr lang="en-US" sz="2149" spc="197">
                <a:solidFill>
                  <a:srgbClr val="3C3C3C"/>
                </a:solidFill>
                <a:latin typeface="Aileron Bold"/>
              </a:rPr>
              <a:t>CHEMICALS (OTHER THAN FERTILIZERS)</a:t>
            </a:r>
          </a:p>
          <a:p>
            <a:pPr algn="l" marL="464003" indent="-232001" lvl="1">
              <a:lnSpc>
                <a:spcPts val="3503"/>
              </a:lnSpc>
              <a:buFont typeface="Arial"/>
              <a:buChar char="•"/>
            </a:pPr>
            <a:r>
              <a:rPr lang="en-US" sz="2149" spc="197">
                <a:solidFill>
                  <a:srgbClr val="3C3C3C"/>
                </a:solidFill>
                <a:latin typeface="Aileron Bold"/>
              </a:rPr>
              <a:t>PAPER AND PULP (INCLUDING PAPER PRODUCTS)</a:t>
            </a:r>
          </a:p>
          <a:p>
            <a:pPr algn="l" marL="464003" indent="-232001" lvl="1">
              <a:lnSpc>
                <a:spcPts val="3503"/>
              </a:lnSpc>
              <a:buFont typeface="Arial"/>
              <a:buChar char="•"/>
            </a:pPr>
            <a:r>
              <a:rPr lang="en-US" sz="2149" spc="197">
                <a:solidFill>
                  <a:srgbClr val="3C3C3C"/>
                </a:solidFill>
                <a:latin typeface="Aileron Bold"/>
              </a:rPr>
              <a:t>AUTOMOBILE INDUSTRY</a:t>
            </a:r>
          </a:p>
          <a:p>
            <a:pPr algn="l" marL="464003" indent="-232001" lvl="1">
              <a:lnSpc>
                <a:spcPts val="3503"/>
              </a:lnSpc>
              <a:buFont typeface="Arial"/>
              <a:buChar char="•"/>
            </a:pPr>
            <a:r>
              <a:rPr lang="en-US" sz="2149" spc="197">
                <a:solidFill>
                  <a:srgbClr val="3C3C3C"/>
                </a:solidFill>
                <a:latin typeface="Aileron Bold"/>
              </a:rPr>
              <a:t>MISCELLANEOUS INDUSTRIES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8F3F0"/>
        </a:solidFill>
      </p:bgPr>
    </p:bg>
    <p:spTree>
      <p:nvGrpSpPr>
        <p:cNvPr id="1" name=""/>
        <p:cNvGrpSpPr/>
        <p:nvPr/>
      </p:nvGrpSpPr>
      <p:grpSpPr>
        <a:xfrm>
          <a:off x="0" y="0"/>
          <a:ext cx="0" cy="0"/>
          <a:chOff x="0" y="0"/>
          <a:chExt cx="0" cy="0"/>
        </a:xfrm>
      </p:grpSpPr>
      <p:sp>
        <p:nvSpPr>
          <p:cNvPr name="Freeform 2" id="2"/>
          <p:cNvSpPr/>
          <p:nvPr/>
        </p:nvSpPr>
        <p:spPr>
          <a:xfrm flipH="false" flipV="false" rot="-1820470">
            <a:off x="8879014" y="-3736834"/>
            <a:ext cx="19211116" cy="20394798"/>
          </a:xfrm>
          <a:custGeom>
            <a:avLst/>
            <a:gdLst/>
            <a:ahLst/>
            <a:cxnLst/>
            <a:rect r="r" b="b" t="t" l="l"/>
            <a:pathLst>
              <a:path h="20394798" w="19211116">
                <a:moveTo>
                  <a:pt x="0" y="0"/>
                </a:moveTo>
                <a:lnTo>
                  <a:pt x="19211116" y="0"/>
                </a:lnTo>
                <a:lnTo>
                  <a:pt x="19211116" y="20394798"/>
                </a:lnTo>
                <a:lnTo>
                  <a:pt x="0" y="20394798"/>
                </a:lnTo>
                <a:lnTo>
                  <a:pt x="0" y="0"/>
                </a:lnTo>
                <a:close/>
              </a:path>
            </a:pathLst>
          </a:custGeom>
          <a:blipFill>
            <a:blip r:embed="rId2">
              <a:alphaModFix amt="9999"/>
              <a:extLst>
                <a:ext uri="{96DAC541-7B7A-43D3-8B79-37D633B846F1}">
                  <asvg:svgBlip xmlns:asvg="http://schemas.microsoft.com/office/drawing/2016/SVG/main" r:embed="rId3"/>
                </a:ext>
              </a:extLst>
            </a:blip>
            <a:stretch>
              <a:fillRect l="-4680" t="-4620" r="0" b="0"/>
            </a:stretch>
          </a:blipFill>
        </p:spPr>
      </p:sp>
      <p:sp>
        <p:nvSpPr>
          <p:cNvPr name="Freeform 3" id="3"/>
          <p:cNvSpPr/>
          <p:nvPr/>
        </p:nvSpPr>
        <p:spPr>
          <a:xfrm flipH="false" flipV="false" rot="5400000">
            <a:off x="299521" y="-645115"/>
            <a:ext cx="2041001" cy="1937095"/>
          </a:xfrm>
          <a:custGeom>
            <a:avLst/>
            <a:gdLst/>
            <a:ahLst/>
            <a:cxnLst/>
            <a:rect r="r" b="b" t="t" l="l"/>
            <a:pathLst>
              <a:path h="1937095" w="2041001">
                <a:moveTo>
                  <a:pt x="0" y="0"/>
                </a:moveTo>
                <a:lnTo>
                  <a:pt x="2041001" y="0"/>
                </a:lnTo>
                <a:lnTo>
                  <a:pt x="2041001" y="1937095"/>
                </a:lnTo>
                <a:lnTo>
                  <a:pt x="0" y="193709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6687563" y="8674810"/>
            <a:ext cx="4307263" cy="2153632"/>
          </a:xfrm>
          <a:custGeom>
            <a:avLst/>
            <a:gdLst/>
            <a:ahLst/>
            <a:cxnLst/>
            <a:rect r="r" b="b" t="t" l="l"/>
            <a:pathLst>
              <a:path h="2153632" w="4307263">
                <a:moveTo>
                  <a:pt x="0" y="0"/>
                </a:moveTo>
                <a:lnTo>
                  <a:pt x="4307263" y="0"/>
                </a:lnTo>
                <a:lnTo>
                  <a:pt x="4307263" y="2153631"/>
                </a:lnTo>
                <a:lnTo>
                  <a:pt x="0" y="215363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5" id="5"/>
          <p:cNvGrpSpPr/>
          <p:nvPr/>
        </p:nvGrpSpPr>
        <p:grpSpPr>
          <a:xfrm rot="0">
            <a:off x="17697720" y="-454817"/>
            <a:ext cx="1143474" cy="1143474"/>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D6696"/>
            </a:solidFill>
          </p:spPr>
        </p:sp>
        <p:sp>
          <p:nvSpPr>
            <p:cNvPr name="TextBox 7" id="7"/>
            <p:cNvSpPr txBox="true"/>
            <p:nvPr/>
          </p:nvSpPr>
          <p:spPr>
            <a:xfrm>
              <a:off x="76200" y="19050"/>
              <a:ext cx="660400" cy="717550"/>
            </a:xfrm>
            <a:prstGeom prst="rect">
              <a:avLst/>
            </a:prstGeom>
          </p:spPr>
          <p:txBody>
            <a:bodyPr anchor="ctr" rtlCol="false" tIns="50800" lIns="50800" bIns="50800" rIns="50800"/>
            <a:lstStyle/>
            <a:p>
              <a:pPr algn="ctr">
                <a:lnSpc>
                  <a:spcPts val="3418"/>
                </a:lnSpc>
              </a:pPr>
            </a:p>
          </p:txBody>
        </p:sp>
      </p:grpSp>
      <p:sp>
        <p:nvSpPr>
          <p:cNvPr name="Freeform 8" id="8"/>
          <p:cNvSpPr/>
          <p:nvPr/>
        </p:nvSpPr>
        <p:spPr>
          <a:xfrm flipH="false" flipV="false" rot="0">
            <a:off x="9144000" y="2803727"/>
            <a:ext cx="8344767" cy="3307310"/>
          </a:xfrm>
          <a:custGeom>
            <a:avLst/>
            <a:gdLst/>
            <a:ahLst/>
            <a:cxnLst/>
            <a:rect r="r" b="b" t="t" l="l"/>
            <a:pathLst>
              <a:path h="3307310" w="8344767">
                <a:moveTo>
                  <a:pt x="0" y="0"/>
                </a:moveTo>
                <a:lnTo>
                  <a:pt x="8344767" y="0"/>
                </a:lnTo>
                <a:lnTo>
                  <a:pt x="8344767" y="3307310"/>
                </a:lnTo>
                <a:lnTo>
                  <a:pt x="0" y="3307310"/>
                </a:lnTo>
                <a:lnTo>
                  <a:pt x="0" y="0"/>
                </a:lnTo>
                <a:close/>
              </a:path>
            </a:pathLst>
          </a:custGeom>
          <a:blipFill>
            <a:blip r:embed="rId8"/>
            <a:stretch>
              <a:fillRect l="-1583" t="0" r="-1583" b="0"/>
            </a:stretch>
          </a:blipFill>
          <a:ln w="66675" cap="rnd">
            <a:solidFill>
              <a:srgbClr val="C1B6AA"/>
            </a:solidFill>
            <a:prstDash val="solid"/>
            <a:round/>
          </a:ln>
        </p:spPr>
      </p:sp>
      <p:sp>
        <p:nvSpPr>
          <p:cNvPr name="Freeform 9" id="9"/>
          <p:cNvSpPr/>
          <p:nvPr/>
        </p:nvSpPr>
        <p:spPr>
          <a:xfrm flipH="false" flipV="false" rot="0">
            <a:off x="897969" y="6481672"/>
            <a:ext cx="8462442" cy="3279822"/>
          </a:xfrm>
          <a:custGeom>
            <a:avLst/>
            <a:gdLst/>
            <a:ahLst/>
            <a:cxnLst/>
            <a:rect r="r" b="b" t="t" l="l"/>
            <a:pathLst>
              <a:path h="3279822" w="8462442">
                <a:moveTo>
                  <a:pt x="0" y="0"/>
                </a:moveTo>
                <a:lnTo>
                  <a:pt x="8462442" y="0"/>
                </a:lnTo>
                <a:lnTo>
                  <a:pt x="8462442" y="3279822"/>
                </a:lnTo>
                <a:lnTo>
                  <a:pt x="0" y="3279822"/>
                </a:lnTo>
                <a:lnTo>
                  <a:pt x="0" y="0"/>
                </a:lnTo>
                <a:close/>
              </a:path>
            </a:pathLst>
          </a:custGeom>
          <a:blipFill>
            <a:blip r:embed="rId9"/>
            <a:stretch>
              <a:fillRect l="0" t="0" r="0" b="0"/>
            </a:stretch>
          </a:blipFill>
          <a:ln w="66675" cap="rnd">
            <a:solidFill>
              <a:srgbClr val="C1B6AA"/>
            </a:solidFill>
            <a:prstDash val="solid"/>
            <a:round/>
          </a:ln>
        </p:spPr>
      </p:sp>
      <p:sp>
        <p:nvSpPr>
          <p:cNvPr name="TextBox 10" id="10"/>
          <p:cNvSpPr txBox="true"/>
          <p:nvPr/>
        </p:nvSpPr>
        <p:spPr>
          <a:xfrm rot="0">
            <a:off x="1521100" y="755332"/>
            <a:ext cx="6682780" cy="842010"/>
          </a:xfrm>
          <a:prstGeom prst="rect">
            <a:avLst/>
          </a:prstGeom>
        </p:spPr>
        <p:txBody>
          <a:bodyPr anchor="t" rtlCol="false" tIns="0" lIns="0" bIns="0" rIns="0">
            <a:spAutoFit/>
          </a:bodyPr>
          <a:lstStyle/>
          <a:p>
            <a:pPr algn="ctr">
              <a:lnSpc>
                <a:spcPts val="6420"/>
              </a:lnSpc>
            </a:pPr>
            <a:r>
              <a:rPr lang="en-US" sz="6000">
                <a:solidFill>
                  <a:srgbClr val="3C3C3C"/>
                </a:solidFill>
                <a:latin typeface="Aileron Heavy"/>
              </a:rPr>
              <a:t>FDI PREDICTIONS</a:t>
            </a:r>
          </a:p>
        </p:txBody>
      </p:sp>
      <p:sp>
        <p:nvSpPr>
          <p:cNvPr name="TextBox 11" id="11"/>
          <p:cNvSpPr txBox="true"/>
          <p:nvPr/>
        </p:nvSpPr>
        <p:spPr>
          <a:xfrm rot="0">
            <a:off x="1907128" y="1625917"/>
            <a:ext cx="14473743" cy="1057275"/>
          </a:xfrm>
          <a:prstGeom prst="rect">
            <a:avLst/>
          </a:prstGeom>
        </p:spPr>
        <p:txBody>
          <a:bodyPr anchor="t" rtlCol="false" tIns="0" lIns="0" bIns="0" rIns="0">
            <a:spAutoFit/>
          </a:bodyPr>
          <a:lstStyle/>
          <a:p>
            <a:pPr algn="ctr">
              <a:lnSpc>
                <a:spcPts val="4200"/>
              </a:lnSpc>
            </a:pPr>
            <a:r>
              <a:rPr lang="en-US" sz="3000">
                <a:solidFill>
                  <a:srgbClr val="3C3C3C"/>
                </a:solidFill>
                <a:latin typeface="Aileron"/>
              </a:rPr>
              <a:t>The top 2 sectors Services and Computer Software and hardware ‘s FDI for next 3-4 years are predicted</a:t>
            </a:r>
          </a:p>
        </p:txBody>
      </p:sp>
      <p:sp>
        <p:nvSpPr>
          <p:cNvPr name="TextBox 12" id="12"/>
          <p:cNvSpPr txBox="true"/>
          <p:nvPr/>
        </p:nvSpPr>
        <p:spPr>
          <a:xfrm rot="0">
            <a:off x="1028700" y="3493748"/>
            <a:ext cx="7708559" cy="1783102"/>
          </a:xfrm>
          <a:prstGeom prst="rect">
            <a:avLst/>
          </a:prstGeom>
        </p:spPr>
        <p:txBody>
          <a:bodyPr anchor="t" rtlCol="false" tIns="0" lIns="0" bIns="0" rIns="0">
            <a:spAutoFit/>
          </a:bodyPr>
          <a:lstStyle/>
          <a:p>
            <a:pPr algn="just">
              <a:lnSpc>
                <a:spcPts val="3568"/>
              </a:lnSpc>
              <a:spcBef>
                <a:spcPct val="0"/>
              </a:spcBef>
            </a:pPr>
            <a:r>
              <a:rPr lang="en-US" sz="2549" spc="234">
                <a:solidFill>
                  <a:srgbClr val="3C3C3C"/>
                </a:solidFill>
                <a:latin typeface="Aileron Bold"/>
              </a:rPr>
              <a:t>As per the Time series forecasting, In the next 4 years, the investment amount will further increase upto 10000 million INR in a year for the services sector</a:t>
            </a:r>
          </a:p>
        </p:txBody>
      </p:sp>
      <p:sp>
        <p:nvSpPr>
          <p:cNvPr name="TextBox 13" id="13"/>
          <p:cNvSpPr txBox="true"/>
          <p:nvPr/>
        </p:nvSpPr>
        <p:spPr>
          <a:xfrm rot="0">
            <a:off x="9708304" y="6949045"/>
            <a:ext cx="7550996" cy="2230777"/>
          </a:xfrm>
          <a:prstGeom prst="rect">
            <a:avLst/>
          </a:prstGeom>
        </p:spPr>
        <p:txBody>
          <a:bodyPr anchor="t" rtlCol="false" tIns="0" lIns="0" bIns="0" rIns="0">
            <a:spAutoFit/>
          </a:bodyPr>
          <a:lstStyle/>
          <a:p>
            <a:pPr algn="just">
              <a:lnSpc>
                <a:spcPts val="3568"/>
              </a:lnSpc>
              <a:spcBef>
                <a:spcPct val="0"/>
              </a:spcBef>
            </a:pPr>
            <a:r>
              <a:rPr lang="en-US" sz="2549" spc="234">
                <a:solidFill>
                  <a:srgbClr val="3C3C3C"/>
                </a:solidFill>
                <a:latin typeface="Aileron Bold"/>
              </a:rPr>
              <a:t>As per the Time series forecasting, In the next 4 years, the investment amount will remain steady around 3500 million INR in a year for computer software and hardware sector.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DAGImoNNVlY</dc:identifier>
  <dcterms:modified xsi:type="dcterms:W3CDTF">2011-08-01T06:04:30Z</dcterms:modified>
  <cp:revision>1</cp:revision>
  <dc:title>ForeignInvestmentAnalysisReport</dc:title>
</cp:coreProperties>
</file>