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Light Bold" panose="020B0604020202020204" charset="0"/>
      <p:regular r:id="rId16"/>
    </p:embeddedFont>
    <p:embeddedFont>
      <p:font typeface="Open Sauce" panose="020B0604020202020204" charset="0"/>
      <p:regular r:id="rId17"/>
    </p:embeddedFont>
    <p:embeddedFont>
      <p:font typeface="Poppins" panose="00000500000000000000" pitchFamily="2" charset="0"/>
      <p:regular r:id="rId18"/>
      <p:bold r:id="rId19"/>
      <p:italic r:id="rId20"/>
      <p:boldItalic r:id="rId21"/>
    </p:embeddedFont>
    <p:embeddedFont>
      <p:font typeface="Poppins Bold" panose="00000800000000000000"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620" y="1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6798719" y="-287305"/>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62000" y="0"/>
            <a:ext cx="1801547" cy="10287000"/>
            <a:chOff x="0" y="0"/>
            <a:chExt cx="812800" cy="2797100"/>
          </a:xfrm>
        </p:grpSpPr>
        <p:sp>
          <p:nvSpPr>
            <p:cNvPr id="4" name="Freeform 4"/>
            <p:cNvSpPr/>
            <p:nvPr/>
          </p:nvSpPr>
          <p:spPr>
            <a:xfrm>
              <a:off x="0" y="0"/>
              <a:ext cx="812800" cy="2797101"/>
            </a:xfrm>
            <a:custGeom>
              <a:avLst/>
              <a:gdLst/>
              <a:ahLst/>
              <a:cxnLst/>
              <a:rect l="l" t="t" r="r" b="b"/>
              <a:pathLst>
                <a:path w="812800" h="2797101">
                  <a:moveTo>
                    <a:pt x="0" y="0"/>
                  </a:moveTo>
                  <a:lnTo>
                    <a:pt x="812800" y="0"/>
                  </a:lnTo>
                  <a:lnTo>
                    <a:pt x="812800" y="2797101"/>
                  </a:lnTo>
                  <a:lnTo>
                    <a:pt x="0" y="2797101"/>
                  </a:lnTo>
                  <a:close/>
                </a:path>
              </a:pathLst>
            </a:custGeom>
            <a:solidFill>
              <a:srgbClr val="CA181E"/>
            </a:solidFill>
          </p:spPr>
        </p:sp>
        <p:sp>
          <p:nvSpPr>
            <p:cNvPr id="5" name="TextBox 5"/>
            <p:cNvSpPr txBox="1"/>
            <p:nvPr/>
          </p:nvSpPr>
          <p:spPr>
            <a:xfrm>
              <a:off x="0" y="9525"/>
              <a:ext cx="812800" cy="2787575"/>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11232706" y="2160488"/>
            <a:ext cx="5447066" cy="5401799"/>
          </a:xfrm>
          <a:custGeom>
            <a:avLst/>
            <a:gdLst/>
            <a:ahLst/>
            <a:cxnLst/>
            <a:rect l="l" t="t" r="r" b="b"/>
            <a:pathLst>
              <a:path w="5447066" h="5401799">
                <a:moveTo>
                  <a:pt x="0" y="0"/>
                </a:moveTo>
                <a:lnTo>
                  <a:pt x="5447065" y="0"/>
                </a:lnTo>
                <a:lnTo>
                  <a:pt x="5447065" y="5401799"/>
                </a:lnTo>
                <a:lnTo>
                  <a:pt x="0" y="5401799"/>
                </a:lnTo>
                <a:lnTo>
                  <a:pt x="0" y="0"/>
                </a:lnTo>
                <a:close/>
              </a:path>
            </a:pathLst>
          </a:custGeom>
          <a:blipFill>
            <a:blip r:embed="rId4"/>
            <a:stretch>
              <a:fillRect/>
            </a:stretch>
          </a:blipFill>
        </p:spPr>
      </p:sp>
      <p:sp>
        <p:nvSpPr>
          <p:cNvPr id="7" name="TextBox 7"/>
          <p:cNvSpPr txBox="1"/>
          <p:nvPr/>
        </p:nvSpPr>
        <p:spPr>
          <a:xfrm>
            <a:off x="1464131" y="3049626"/>
            <a:ext cx="9406624" cy="2284374"/>
          </a:xfrm>
          <a:prstGeom prst="rect">
            <a:avLst/>
          </a:prstGeom>
        </p:spPr>
        <p:txBody>
          <a:bodyPr lIns="0" tIns="0" rIns="0" bIns="0" rtlCol="0" anchor="t">
            <a:spAutoFit/>
          </a:bodyPr>
          <a:lstStyle/>
          <a:p>
            <a:pPr algn="l">
              <a:lnSpc>
                <a:spcPts val="8631"/>
              </a:lnSpc>
            </a:pPr>
            <a:r>
              <a:rPr lang="en-US" sz="8299">
                <a:solidFill>
                  <a:srgbClr val="CA181E"/>
                </a:solidFill>
                <a:latin typeface="Poppins Bold"/>
              </a:rPr>
              <a:t>Employee</a:t>
            </a:r>
          </a:p>
          <a:p>
            <a:pPr algn="l">
              <a:lnSpc>
                <a:spcPts val="8631"/>
              </a:lnSpc>
            </a:pPr>
            <a:r>
              <a:rPr lang="en-US" sz="8299">
                <a:solidFill>
                  <a:srgbClr val="CA181E"/>
                </a:solidFill>
                <a:latin typeface="Poppins Bold"/>
              </a:rPr>
              <a:t>Attrition Analysis</a:t>
            </a:r>
          </a:p>
        </p:txBody>
      </p:sp>
      <p:sp>
        <p:nvSpPr>
          <p:cNvPr id="8" name="TextBox 8"/>
          <p:cNvSpPr txBox="1"/>
          <p:nvPr/>
        </p:nvSpPr>
        <p:spPr>
          <a:xfrm>
            <a:off x="2960186" y="5871797"/>
            <a:ext cx="6414515" cy="847725"/>
          </a:xfrm>
          <a:prstGeom prst="rect">
            <a:avLst/>
          </a:prstGeom>
        </p:spPr>
        <p:txBody>
          <a:bodyPr lIns="0" tIns="0" rIns="0" bIns="0" rtlCol="0" anchor="t">
            <a:spAutoFit/>
          </a:bodyPr>
          <a:lstStyle/>
          <a:p>
            <a:pPr algn="ctr">
              <a:lnSpc>
                <a:spcPts val="3268"/>
              </a:lnSpc>
            </a:pPr>
            <a:r>
              <a:rPr lang="en-US" sz="2723">
                <a:solidFill>
                  <a:srgbClr val="862503"/>
                </a:solidFill>
                <a:latin typeface="Poppins Bold"/>
              </a:rPr>
              <a:t>DIPEAN DASGUPTA</a:t>
            </a:r>
          </a:p>
          <a:p>
            <a:pPr algn="ctr">
              <a:lnSpc>
                <a:spcPts val="3268"/>
              </a:lnSpc>
            </a:pPr>
            <a:r>
              <a:rPr lang="en-US" sz="2723">
                <a:solidFill>
                  <a:srgbClr val="862503"/>
                </a:solidFill>
                <a:latin typeface="Poppins Bold"/>
              </a:rPr>
              <a:t>UMIP 4841</a:t>
            </a:r>
          </a:p>
        </p:txBody>
      </p:sp>
      <p:sp>
        <p:nvSpPr>
          <p:cNvPr id="9" name="Freeform 9"/>
          <p:cNvSpPr/>
          <p:nvPr/>
        </p:nvSpPr>
        <p:spPr>
          <a:xfrm>
            <a:off x="17148107" y="9258300"/>
            <a:ext cx="1139893" cy="990671"/>
          </a:xfrm>
          <a:custGeom>
            <a:avLst/>
            <a:gdLst/>
            <a:ahLst/>
            <a:cxnLst/>
            <a:rect l="l" t="t" r="r" b="b"/>
            <a:pathLst>
              <a:path w="1139893" h="990671">
                <a:moveTo>
                  <a:pt x="0" y="0"/>
                </a:moveTo>
                <a:lnTo>
                  <a:pt x="1139893" y="0"/>
                </a:lnTo>
                <a:lnTo>
                  <a:pt x="1139893" y="990671"/>
                </a:lnTo>
                <a:lnTo>
                  <a:pt x="0" y="9906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5805005" y="2072640"/>
            <a:ext cx="6677991" cy="3070860"/>
          </a:xfrm>
          <a:prstGeom prst="rect">
            <a:avLst/>
          </a:prstGeom>
        </p:spPr>
        <p:txBody>
          <a:bodyPr lIns="0" tIns="0" rIns="0" bIns="0" rtlCol="0" anchor="t">
            <a:spAutoFit/>
          </a:bodyPr>
          <a:lstStyle/>
          <a:p>
            <a:pPr algn="ctr">
              <a:lnSpc>
                <a:spcPts val="11970"/>
              </a:lnSpc>
            </a:pPr>
            <a:r>
              <a:rPr lang="en-US" sz="9000">
                <a:solidFill>
                  <a:srgbClr val="CA181E"/>
                </a:solidFill>
                <a:latin typeface="Poppins Bold"/>
              </a:rPr>
              <a:t>THANK YOU</a:t>
            </a:r>
          </a:p>
        </p:txBody>
      </p:sp>
      <p:grpSp>
        <p:nvGrpSpPr>
          <p:cNvPr id="3" name="Group 3"/>
          <p:cNvGrpSpPr/>
          <p:nvPr/>
        </p:nvGrpSpPr>
        <p:grpSpPr>
          <a:xfrm rot="-7719232">
            <a:off x="-1511893" y="7668699"/>
            <a:ext cx="6416993" cy="788601"/>
            <a:chOff x="0" y="0"/>
            <a:chExt cx="11164961" cy="207697"/>
          </a:xfrm>
        </p:grpSpPr>
        <p:sp>
          <p:nvSpPr>
            <p:cNvPr id="4" name="Freeform 4"/>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CA181E"/>
            </a:solidFill>
          </p:spPr>
        </p:sp>
        <p:sp>
          <p:nvSpPr>
            <p:cNvPr id="5" name="TextBox 5"/>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grpSp>
        <p:nvGrpSpPr>
          <p:cNvPr id="6" name="Group 6"/>
          <p:cNvGrpSpPr/>
          <p:nvPr/>
        </p:nvGrpSpPr>
        <p:grpSpPr>
          <a:xfrm rot="-8100000">
            <a:off x="13407792" y="1524765"/>
            <a:ext cx="6082843" cy="788601"/>
            <a:chOff x="0" y="0"/>
            <a:chExt cx="11164961" cy="207697"/>
          </a:xfrm>
        </p:grpSpPr>
        <p:sp>
          <p:nvSpPr>
            <p:cNvPr id="7" name="Freeform 7"/>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CA181E"/>
            </a:solidFill>
          </p:spPr>
        </p:sp>
        <p:sp>
          <p:nvSpPr>
            <p:cNvPr id="8" name="TextBox 8"/>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9" name="Freeform 9"/>
          <p:cNvSpPr/>
          <p:nvPr/>
        </p:nvSpPr>
        <p:spPr>
          <a:xfrm>
            <a:off x="-990600" y="9410700"/>
            <a:ext cx="1943100" cy="1295400"/>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7217819" y="-605786"/>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6583439" y="8027921"/>
            <a:ext cx="384955" cy="384955"/>
          </a:xfrm>
          <a:custGeom>
            <a:avLst/>
            <a:gdLst/>
            <a:ahLst/>
            <a:cxnLst/>
            <a:rect l="l" t="t" r="r" b="b"/>
            <a:pathLst>
              <a:path w="384955" h="384955">
                <a:moveTo>
                  <a:pt x="0" y="0"/>
                </a:moveTo>
                <a:lnTo>
                  <a:pt x="384955" y="0"/>
                </a:lnTo>
                <a:lnTo>
                  <a:pt x="384955" y="384956"/>
                </a:lnTo>
                <a:lnTo>
                  <a:pt x="0" y="3849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6583439" y="6616349"/>
            <a:ext cx="384955" cy="384955"/>
          </a:xfrm>
          <a:custGeom>
            <a:avLst/>
            <a:gdLst/>
            <a:ahLst/>
            <a:cxnLst/>
            <a:rect l="l" t="t" r="r" b="b"/>
            <a:pathLst>
              <a:path w="384955" h="384955">
                <a:moveTo>
                  <a:pt x="0" y="0"/>
                </a:moveTo>
                <a:lnTo>
                  <a:pt x="384955" y="0"/>
                </a:lnTo>
                <a:lnTo>
                  <a:pt x="384955" y="384955"/>
                </a:lnTo>
                <a:lnTo>
                  <a:pt x="0" y="3849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583439" y="7264985"/>
            <a:ext cx="384783" cy="384955"/>
          </a:xfrm>
          <a:custGeom>
            <a:avLst/>
            <a:gdLst/>
            <a:ahLst/>
            <a:cxnLst/>
            <a:rect l="l" t="t" r="r" b="b"/>
            <a:pathLst>
              <a:path w="384783" h="384955">
                <a:moveTo>
                  <a:pt x="0" y="0"/>
                </a:moveTo>
                <a:lnTo>
                  <a:pt x="384782" y="0"/>
                </a:lnTo>
                <a:lnTo>
                  <a:pt x="384782" y="384956"/>
                </a:lnTo>
                <a:lnTo>
                  <a:pt x="0" y="38495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6583439" y="6112400"/>
            <a:ext cx="384955" cy="384955"/>
          </a:xfrm>
          <a:custGeom>
            <a:avLst/>
            <a:gdLst/>
            <a:ahLst/>
            <a:cxnLst/>
            <a:rect l="l" t="t" r="r" b="b"/>
            <a:pathLst>
              <a:path w="384955" h="384955">
                <a:moveTo>
                  <a:pt x="0" y="0"/>
                </a:moveTo>
                <a:lnTo>
                  <a:pt x="384955" y="0"/>
                </a:lnTo>
                <a:lnTo>
                  <a:pt x="384955" y="384955"/>
                </a:lnTo>
                <a:lnTo>
                  <a:pt x="0" y="3849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TextBox 15"/>
          <p:cNvSpPr txBox="1"/>
          <p:nvPr/>
        </p:nvSpPr>
        <p:spPr>
          <a:xfrm>
            <a:off x="7118688" y="7061445"/>
            <a:ext cx="6072439" cy="718755"/>
          </a:xfrm>
          <a:prstGeom prst="rect">
            <a:avLst/>
          </a:prstGeom>
        </p:spPr>
        <p:txBody>
          <a:bodyPr lIns="0" tIns="0" rIns="0" bIns="0" rtlCol="0" anchor="t">
            <a:spAutoFit/>
          </a:bodyPr>
          <a:lstStyle/>
          <a:p>
            <a:pPr algn="l">
              <a:lnSpc>
                <a:spcPts val="2908"/>
              </a:lnSpc>
            </a:pPr>
            <a:r>
              <a:rPr lang="en-US" sz="2077">
                <a:solidFill>
                  <a:srgbClr val="000000"/>
                </a:solidFill>
                <a:latin typeface="Open Sauce"/>
              </a:rPr>
              <a:t>https://github.com/DipeanDas/UM_InternshipProjects/tree/main/Employee_Attrition_Analysis</a:t>
            </a:r>
          </a:p>
        </p:txBody>
      </p:sp>
      <p:sp>
        <p:nvSpPr>
          <p:cNvPr id="16" name="TextBox 16"/>
          <p:cNvSpPr txBox="1"/>
          <p:nvPr/>
        </p:nvSpPr>
        <p:spPr>
          <a:xfrm>
            <a:off x="7118688" y="6597087"/>
            <a:ext cx="5857379" cy="356805"/>
          </a:xfrm>
          <a:prstGeom prst="rect">
            <a:avLst/>
          </a:prstGeom>
        </p:spPr>
        <p:txBody>
          <a:bodyPr lIns="0" tIns="0" rIns="0" bIns="0" rtlCol="0" anchor="t">
            <a:spAutoFit/>
          </a:bodyPr>
          <a:lstStyle/>
          <a:p>
            <a:pPr algn="l">
              <a:lnSpc>
                <a:spcPts val="2908"/>
              </a:lnSpc>
            </a:pPr>
            <a:r>
              <a:rPr lang="en-US" sz="2077">
                <a:solidFill>
                  <a:srgbClr val="000000"/>
                </a:solidFill>
                <a:latin typeface="Open Sauce"/>
              </a:rPr>
              <a:t>dipeandasgupta@gmail.com</a:t>
            </a:r>
          </a:p>
        </p:txBody>
      </p:sp>
      <p:sp>
        <p:nvSpPr>
          <p:cNvPr id="17" name="TextBox 17"/>
          <p:cNvSpPr txBox="1"/>
          <p:nvPr/>
        </p:nvSpPr>
        <p:spPr>
          <a:xfrm>
            <a:off x="7118688" y="8008659"/>
            <a:ext cx="4032348" cy="356805"/>
          </a:xfrm>
          <a:prstGeom prst="rect">
            <a:avLst/>
          </a:prstGeom>
        </p:spPr>
        <p:txBody>
          <a:bodyPr lIns="0" tIns="0" rIns="0" bIns="0" rtlCol="0" anchor="t">
            <a:spAutoFit/>
          </a:bodyPr>
          <a:lstStyle/>
          <a:p>
            <a:pPr algn="l">
              <a:lnSpc>
                <a:spcPts val="2908"/>
              </a:lnSpc>
            </a:pPr>
            <a:r>
              <a:rPr lang="en-US" sz="2077">
                <a:solidFill>
                  <a:srgbClr val="000000"/>
                </a:solidFill>
                <a:latin typeface="Open Sauce"/>
              </a:rPr>
              <a:t>Gandhinagar,Gujarat</a:t>
            </a:r>
          </a:p>
        </p:txBody>
      </p:sp>
      <p:sp>
        <p:nvSpPr>
          <p:cNvPr id="18" name="TextBox 18"/>
          <p:cNvSpPr txBox="1"/>
          <p:nvPr/>
        </p:nvSpPr>
        <p:spPr>
          <a:xfrm>
            <a:off x="7118688" y="6080263"/>
            <a:ext cx="2370741" cy="356805"/>
          </a:xfrm>
          <a:prstGeom prst="rect">
            <a:avLst/>
          </a:prstGeom>
        </p:spPr>
        <p:txBody>
          <a:bodyPr lIns="0" tIns="0" rIns="0" bIns="0" rtlCol="0" anchor="t">
            <a:spAutoFit/>
          </a:bodyPr>
          <a:lstStyle/>
          <a:p>
            <a:pPr algn="l">
              <a:lnSpc>
                <a:spcPts val="2908"/>
              </a:lnSpc>
            </a:pPr>
            <a:r>
              <a:rPr lang="en-US" sz="2077">
                <a:solidFill>
                  <a:srgbClr val="000000"/>
                </a:solidFill>
                <a:latin typeface="Open Sauce"/>
              </a:rPr>
              <a:t>+91 7778992530</a:t>
            </a:r>
          </a:p>
        </p:txBody>
      </p:sp>
      <p:sp>
        <p:nvSpPr>
          <p:cNvPr id="19" name="TextBox 19"/>
          <p:cNvSpPr txBox="1"/>
          <p:nvPr/>
        </p:nvSpPr>
        <p:spPr>
          <a:xfrm>
            <a:off x="7700406" y="5480516"/>
            <a:ext cx="3811316" cy="437822"/>
          </a:xfrm>
          <a:prstGeom prst="rect">
            <a:avLst/>
          </a:prstGeom>
        </p:spPr>
        <p:txBody>
          <a:bodyPr lIns="0" tIns="0" rIns="0" bIns="0" rtlCol="0" anchor="t">
            <a:spAutoFit/>
          </a:bodyPr>
          <a:lstStyle/>
          <a:p>
            <a:pPr algn="l">
              <a:lnSpc>
                <a:spcPts val="3468"/>
              </a:lnSpc>
            </a:pPr>
            <a:r>
              <a:rPr lang="en-US" sz="2477">
                <a:solidFill>
                  <a:srgbClr val="000000"/>
                </a:solidFill>
                <a:latin typeface="Montserrat Light Bold"/>
              </a:rPr>
              <a:t>DIPEAN DASGUPTA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6606899" y="1807843"/>
            <a:ext cx="5695690" cy="995270"/>
          </a:xfrm>
          <a:prstGeom prst="rect">
            <a:avLst/>
          </a:prstGeom>
        </p:spPr>
        <p:txBody>
          <a:bodyPr lIns="0" tIns="0" rIns="0" bIns="0" rtlCol="0" anchor="t">
            <a:spAutoFit/>
          </a:bodyPr>
          <a:lstStyle/>
          <a:p>
            <a:pPr algn="l">
              <a:lnSpc>
                <a:spcPts val="7064"/>
              </a:lnSpc>
            </a:pPr>
            <a:r>
              <a:rPr lang="en-US" sz="6792">
                <a:solidFill>
                  <a:srgbClr val="CA181E"/>
                </a:solidFill>
                <a:latin typeface="Poppins Bold"/>
              </a:rPr>
              <a:t>Introduction</a:t>
            </a:r>
          </a:p>
        </p:txBody>
      </p:sp>
      <p:grpSp>
        <p:nvGrpSpPr>
          <p:cNvPr id="3" name="Group 3"/>
          <p:cNvGrpSpPr/>
          <p:nvPr/>
        </p:nvGrpSpPr>
        <p:grpSpPr>
          <a:xfrm rot="-5399999">
            <a:off x="-4749195" y="4749198"/>
            <a:ext cx="10286996" cy="788601"/>
            <a:chOff x="0" y="0"/>
            <a:chExt cx="11164961" cy="207697"/>
          </a:xfrm>
        </p:grpSpPr>
        <p:sp>
          <p:nvSpPr>
            <p:cNvPr id="4" name="Freeform 4"/>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CA181E"/>
            </a:solidFill>
          </p:spPr>
        </p:sp>
        <p:sp>
          <p:nvSpPr>
            <p:cNvPr id="5" name="TextBox 5"/>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15770019" y="0"/>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223070" y="3221649"/>
            <a:ext cx="14463346" cy="4471696"/>
          </a:xfrm>
          <a:prstGeom prst="rect">
            <a:avLst/>
          </a:prstGeom>
        </p:spPr>
        <p:txBody>
          <a:bodyPr lIns="0" tIns="0" rIns="0" bIns="0" rtlCol="0" anchor="t">
            <a:spAutoFit/>
          </a:bodyPr>
          <a:lstStyle/>
          <a:p>
            <a:pPr algn="just">
              <a:lnSpc>
                <a:spcPts val="3953"/>
              </a:lnSpc>
            </a:pPr>
            <a:r>
              <a:rPr lang="en-US" sz="2823">
                <a:solidFill>
                  <a:srgbClr val="000000"/>
                </a:solidFill>
                <a:latin typeface="Poppins"/>
              </a:rPr>
              <a:t>Employee attrition analysis is a critical process that examines the patterns and causes of employee turnover within an organization. This report provides a comprehensive overview of attrition rates, identifying key factors that contribute to employee departures. By analyzing data on employee demographics, job roles, tenure, and exit reasons, the report aims to uncover trends and highlight potential areas for improvement. Understanding these dynamics not only helps in mitigating the negative impacts of attrition, such as reduced productivity and increased recruitment costs, but also aids in developing effective retention strategies to foster a more stable and motivated workforce.</a:t>
            </a:r>
          </a:p>
        </p:txBody>
      </p:sp>
      <p:sp>
        <p:nvSpPr>
          <p:cNvPr id="8" name="Freeform 8"/>
          <p:cNvSpPr/>
          <p:nvPr/>
        </p:nvSpPr>
        <p:spPr>
          <a:xfrm>
            <a:off x="17148107" y="9258300"/>
            <a:ext cx="1139893" cy="990671"/>
          </a:xfrm>
          <a:custGeom>
            <a:avLst/>
            <a:gdLst/>
            <a:ahLst/>
            <a:cxnLst/>
            <a:rect l="l" t="t" r="r" b="b"/>
            <a:pathLst>
              <a:path w="1139893" h="990671">
                <a:moveTo>
                  <a:pt x="0" y="0"/>
                </a:moveTo>
                <a:lnTo>
                  <a:pt x="1139893" y="0"/>
                </a:lnTo>
                <a:lnTo>
                  <a:pt x="1139893" y="990671"/>
                </a:lnTo>
                <a:lnTo>
                  <a:pt x="0" y="9906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1548037" y="1465913"/>
            <a:ext cx="5821086" cy="796393"/>
          </a:xfrm>
          <a:prstGeom prst="rect">
            <a:avLst/>
          </a:prstGeom>
        </p:spPr>
        <p:txBody>
          <a:bodyPr lIns="0" tIns="0" rIns="0" bIns="0" rtlCol="0" anchor="t">
            <a:spAutoFit/>
          </a:bodyPr>
          <a:lstStyle/>
          <a:p>
            <a:pPr algn="l">
              <a:lnSpc>
                <a:spcPts val="5608"/>
              </a:lnSpc>
            </a:pPr>
            <a:r>
              <a:rPr lang="en-US" sz="5392">
                <a:solidFill>
                  <a:srgbClr val="CA181E"/>
                </a:solidFill>
                <a:latin typeface="Poppins Bold"/>
              </a:rPr>
              <a:t>Data Overview</a:t>
            </a:r>
          </a:p>
        </p:txBody>
      </p:sp>
      <p:sp>
        <p:nvSpPr>
          <p:cNvPr id="3" name="Freeform 3"/>
          <p:cNvSpPr/>
          <p:nvPr/>
        </p:nvSpPr>
        <p:spPr>
          <a:xfrm>
            <a:off x="-690155" y="-440201"/>
            <a:ext cx="2978563" cy="1634486"/>
          </a:xfrm>
          <a:custGeom>
            <a:avLst/>
            <a:gdLst/>
            <a:ahLst/>
            <a:cxnLst/>
            <a:rect l="l" t="t" r="r" b="b"/>
            <a:pathLst>
              <a:path w="2978563" h="1634486">
                <a:moveTo>
                  <a:pt x="0" y="0"/>
                </a:moveTo>
                <a:lnTo>
                  <a:pt x="2978562" y="0"/>
                </a:lnTo>
                <a:lnTo>
                  <a:pt x="2978562" y="1634487"/>
                </a:lnTo>
                <a:lnTo>
                  <a:pt x="0" y="16344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9424945"/>
            <a:ext cx="18288001" cy="802365"/>
            <a:chOff x="0" y="0"/>
            <a:chExt cx="6029766" cy="2797100"/>
          </a:xfrm>
        </p:grpSpPr>
        <p:sp>
          <p:nvSpPr>
            <p:cNvPr id="5" name="Freeform 5"/>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A181E"/>
            </a:solidFill>
          </p:spPr>
        </p:sp>
        <p:sp>
          <p:nvSpPr>
            <p:cNvPr id="6" name="TextBox 6"/>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7" name="TextBox 7"/>
          <p:cNvSpPr txBox="1"/>
          <p:nvPr/>
        </p:nvSpPr>
        <p:spPr>
          <a:xfrm>
            <a:off x="1553951" y="2857911"/>
            <a:ext cx="6870250" cy="802365"/>
          </a:xfrm>
          <a:prstGeom prst="rect">
            <a:avLst/>
          </a:prstGeom>
        </p:spPr>
        <p:txBody>
          <a:bodyPr lIns="0" tIns="0" rIns="0" bIns="0" rtlCol="0" anchor="t">
            <a:spAutoFit/>
          </a:bodyPr>
          <a:lstStyle/>
          <a:p>
            <a:pPr algn="ctr">
              <a:lnSpc>
                <a:spcPts val="3040"/>
              </a:lnSpc>
            </a:pPr>
            <a:r>
              <a:rPr lang="en-US" sz="2923">
                <a:solidFill>
                  <a:srgbClr val="000000"/>
                </a:solidFill>
                <a:latin typeface="Poppins Bold"/>
              </a:rPr>
              <a:t>Number of Employees studied : 4410</a:t>
            </a:r>
          </a:p>
          <a:p>
            <a:pPr algn="just">
              <a:lnSpc>
                <a:spcPts val="3040"/>
              </a:lnSpc>
              <a:spcBef>
                <a:spcPct val="0"/>
              </a:spcBef>
            </a:pPr>
            <a:endParaRPr lang="en-US" sz="2923">
              <a:solidFill>
                <a:srgbClr val="000000"/>
              </a:solidFill>
              <a:latin typeface="Poppins Bold"/>
            </a:endParaRPr>
          </a:p>
        </p:txBody>
      </p:sp>
      <p:sp>
        <p:nvSpPr>
          <p:cNvPr id="8" name="TextBox 8"/>
          <p:cNvSpPr txBox="1"/>
          <p:nvPr/>
        </p:nvSpPr>
        <p:spPr>
          <a:xfrm>
            <a:off x="9467850" y="2822743"/>
            <a:ext cx="6204248" cy="419333"/>
          </a:xfrm>
          <a:prstGeom prst="rect">
            <a:avLst/>
          </a:prstGeom>
        </p:spPr>
        <p:txBody>
          <a:bodyPr lIns="0" tIns="0" rIns="0" bIns="0" rtlCol="0" anchor="t">
            <a:spAutoFit/>
          </a:bodyPr>
          <a:lstStyle/>
          <a:p>
            <a:pPr algn="ctr">
              <a:lnSpc>
                <a:spcPts val="2936"/>
              </a:lnSpc>
              <a:spcBef>
                <a:spcPct val="0"/>
              </a:spcBef>
            </a:pPr>
            <a:r>
              <a:rPr lang="en-US" sz="2823">
                <a:solidFill>
                  <a:srgbClr val="000000"/>
                </a:solidFill>
                <a:latin typeface="Poppins Bold"/>
              </a:rPr>
              <a:t>Number fo Factors considered : 27</a:t>
            </a:r>
          </a:p>
        </p:txBody>
      </p:sp>
      <p:sp>
        <p:nvSpPr>
          <p:cNvPr id="9" name="TextBox 9"/>
          <p:cNvSpPr txBox="1"/>
          <p:nvPr/>
        </p:nvSpPr>
        <p:spPr>
          <a:xfrm>
            <a:off x="1447800" y="4255881"/>
            <a:ext cx="3886200" cy="495585"/>
          </a:xfrm>
          <a:prstGeom prst="rect">
            <a:avLst/>
          </a:prstGeom>
        </p:spPr>
        <p:txBody>
          <a:bodyPr wrap="square" lIns="0" tIns="0" rIns="0" bIns="0" rtlCol="0" anchor="t">
            <a:spAutoFit/>
          </a:bodyPr>
          <a:lstStyle/>
          <a:p>
            <a:pPr algn="ctr">
              <a:lnSpc>
                <a:spcPts val="3768"/>
              </a:lnSpc>
              <a:spcBef>
                <a:spcPct val="0"/>
              </a:spcBef>
            </a:pPr>
            <a:r>
              <a:rPr lang="en-US" sz="3623" dirty="0">
                <a:solidFill>
                  <a:srgbClr val="000000"/>
                </a:solidFill>
                <a:latin typeface="Poppins Bold"/>
              </a:rPr>
              <a:t>Attrition Rate</a:t>
            </a:r>
          </a:p>
        </p:txBody>
      </p:sp>
      <p:sp>
        <p:nvSpPr>
          <p:cNvPr id="10" name="TextBox 10"/>
          <p:cNvSpPr txBox="1"/>
          <p:nvPr/>
        </p:nvSpPr>
        <p:spPr>
          <a:xfrm>
            <a:off x="1902882" y="5176218"/>
            <a:ext cx="4176539" cy="2266341"/>
          </a:xfrm>
          <a:prstGeom prst="rect">
            <a:avLst/>
          </a:prstGeom>
        </p:spPr>
        <p:txBody>
          <a:bodyPr lIns="0" tIns="0" rIns="0" bIns="0" rtlCol="0" anchor="t">
            <a:spAutoFit/>
          </a:bodyPr>
          <a:lstStyle/>
          <a:p>
            <a:pPr algn="just">
              <a:lnSpc>
                <a:spcPts val="4653"/>
              </a:lnSpc>
            </a:pPr>
            <a:r>
              <a:rPr lang="en-US" sz="3323">
                <a:solidFill>
                  <a:srgbClr val="000000"/>
                </a:solidFill>
                <a:latin typeface="Poppins"/>
              </a:rPr>
              <a:t>Attrition(%)</a:t>
            </a:r>
          </a:p>
          <a:p>
            <a:pPr algn="just">
              <a:lnSpc>
                <a:spcPts val="4653"/>
              </a:lnSpc>
            </a:pPr>
            <a:r>
              <a:rPr lang="en-US" sz="3323">
                <a:solidFill>
                  <a:srgbClr val="000000"/>
                </a:solidFill>
                <a:latin typeface="Poppins"/>
              </a:rPr>
              <a:t>No     83.87</a:t>
            </a:r>
          </a:p>
          <a:p>
            <a:pPr algn="just">
              <a:lnSpc>
                <a:spcPts val="4653"/>
              </a:lnSpc>
            </a:pPr>
            <a:r>
              <a:rPr lang="en-US" sz="3323">
                <a:solidFill>
                  <a:srgbClr val="000000"/>
                </a:solidFill>
                <a:latin typeface="Poppins"/>
              </a:rPr>
              <a:t>Yes    16.12</a:t>
            </a:r>
          </a:p>
          <a:p>
            <a:pPr algn="just">
              <a:lnSpc>
                <a:spcPts val="3813"/>
              </a:lnSpc>
            </a:pPr>
            <a:endParaRPr lang="en-US" sz="3323">
              <a:solidFill>
                <a:srgbClr val="000000"/>
              </a:solidFill>
              <a:latin typeface="Poppins"/>
            </a:endParaRPr>
          </a:p>
        </p:txBody>
      </p:sp>
      <p:pic>
        <p:nvPicPr>
          <p:cNvPr id="11" name="Picture 11"/>
          <p:cNvPicPr>
            <a:picLocks noChangeAspect="1"/>
          </p:cNvPicPr>
          <p:nvPr/>
        </p:nvPicPr>
        <p:blipFill>
          <a:blip r:embed="rId4"/>
          <a:stretch>
            <a:fillRect/>
          </a:stretch>
        </p:blipFill>
        <p:spPr>
          <a:xfrm>
            <a:off x="9733956" y="3293330"/>
            <a:ext cx="4820837" cy="5796582"/>
          </a:xfrm>
          <a:prstGeom prst="rect">
            <a:avLst/>
          </a:prstGeom>
        </p:spPr>
      </p:pic>
      <p:sp>
        <p:nvSpPr>
          <p:cNvPr id="12" name="Freeform 12"/>
          <p:cNvSpPr/>
          <p:nvPr/>
        </p:nvSpPr>
        <p:spPr>
          <a:xfrm>
            <a:off x="17148107" y="38029"/>
            <a:ext cx="1139893" cy="990671"/>
          </a:xfrm>
          <a:custGeom>
            <a:avLst/>
            <a:gdLst/>
            <a:ahLst/>
            <a:cxnLst/>
            <a:rect l="l" t="t" r="r" b="b"/>
            <a:pathLst>
              <a:path w="1139893" h="990671">
                <a:moveTo>
                  <a:pt x="0" y="0"/>
                </a:moveTo>
                <a:lnTo>
                  <a:pt x="1139893" y="0"/>
                </a:lnTo>
                <a:lnTo>
                  <a:pt x="1139893" y="990671"/>
                </a:lnTo>
                <a:lnTo>
                  <a:pt x="0" y="9906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0" y="38029"/>
            <a:ext cx="1139893" cy="990671"/>
          </a:xfrm>
          <a:custGeom>
            <a:avLst/>
            <a:gdLst/>
            <a:ahLst/>
            <a:cxnLst/>
            <a:rect l="l" t="t" r="r" b="b"/>
            <a:pathLst>
              <a:path w="1139893" h="990671">
                <a:moveTo>
                  <a:pt x="0" y="0"/>
                </a:moveTo>
                <a:lnTo>
                  <a:pt x="1139893" y="0"/>
                </a:lnTo>
                <a:lnTo>
                  <a:pt x="1139893" y="990671"/>
                </a:lnTo>
                <a:lnTo>
                  <a:pt x="0" y="990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7307175" y="1"/>
            <a:ext cx="980825" cy="10287000"/>
            <a:chOff x="0" y="0"/>
            <a:chExt cx="6029766" cy="2797100"/>
          </a:xfrm>
        </p:grpSpPr>
        <p:sp>
          <p:nvSpPr>
            <p:cNvPr id="5" name="Freeform 5"/>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A181E"/>
            </a:solidFill>
          </p:spPr>
        </p:sp>
        <p:sp>
          <p:nvSpPr>
            <p:cNvPr id="6" name="TextBox 6"/>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7" name="Freeform 7"/>
          <p:cNvSpPr/>
          <p:nvPr/>
        </p:nvSpPr>
        <p:spPr>
          <a:xfrm>
            <a:off x="7738980" y="2109409"/>
            <a:ext cx="9311458" cy="6540413"/>
          </a:xfrm>
          <a:custGeom>
            <a:avLst/>
            <a:gdLst/>
            <a:ahLst/>
            <a:cxnLst/>
            <a:rect l="l" t="t" r="r" b="b"/>
            <a:pathLst>
              <a:path w="9311458" h="6540413">
                <a:moveTo>
                  <a:pt x="0" y="0"/>
                </a:moveTo>
                <a:lnTo>
                  <a:pt x="9311459" y="0"/>
                </a:lnTo>
                <a:lnTo>
                  <a:pt x="9311459" y="6540413"/>
                </a:lnTo>
                <a:lnTo>
                  <a:pt x="0" y="6540413"/>
                </a:lnTo>
                <a:lnTo>
                  <a:pt x="0" y="0"/>
                </a:lnTo>
                <a:close/>
              </a:path>
            </a:pathLst>
          </a:custGeom>
          <a:blipFill>
            <a:blip r:embed="rId6"/>
            <a:stretch>
              <a:fillRect/>
            </a:stretch>
          </a:blipFill>
        </p:spPr>
      </p:sp>
      <p:sp>
        <p:nvSpPr>
          <p:cNvPr id="8" name="TextBox 8"/>
          <p:cNvSpPr txBox="1"/>
          <p:nvPr/>
        </p:nvSpPr>
        <p:spPr>
          <a:xfrm>
            <a:off x="1630031" y="1313016"/>
            <a:ext cx="5095721" cy="796393"/>
          </a:xfrm>
          <a:prstGeom prst="rect">
            <a:avLst/>
          </a:prstGeom>
        </p:spPr>
        <p:txBody>
          <a:bodyPr lIns="0" tIns="0" rIns="0" bIns="0" rtlCol="0" anchor="t">
            <a:spAutoFit/>
          </a:bodyPr>
          <a:lstStyle/>
          <a:p>
            <a:pPr algn="l">
              <a:lnSpc>
                <a:spcPts val="5608"/>
              </a:lnSpc>
            </a:pPr>
            <a:r>
              <a:rPr lang="en-US" sz="5392">
                <a:solidFill>
                  <a:srgbClr val="CA181E"/>
                </a:solidFill>
                <a:latin typeface="Poppins Bold"/>
              </a:rPr>
              <a:t>Key Factors</a:t>
            </a:r>
          </a:p>
        </p:txBody>
      </p:sp>
      <p:sp>
        <p:nvSpPr>
          <p:cNvPr id="9" name="TextBox 9"/>
          <p:cNvSpPr txBox="1"/>
          <p:nvPr/>
        </p:nvSpPr>
        <p:spPr>
          <a:xfrm>
            <a:off x="1630031" y="2406895"/>
            <a:ext cx="5852212" cy="907441"/>
          </a:xfrm>
          <a:prstGeom prst="rect">
            <a:avLst/>
          </a:prstGeom>
        </p:spPr>
        <p:txBody>
          <a:bodyPr lIns="0" tIns="0" rIns="0" bIns="0" rtlCol="0" anchor="t">
            <a:spAutoFit/>
          </a:bodyPr>
          <a:lstStyle/>
          <a:p>
            <a:pPr algn="just">
              <a:lnSpc>
                <a:spcPts val="3533"/>
              </a:lnSpc>
            </a:pPr>
            <a:r>
              <a:rPr lang="en-US" sz="2523">
                <a:solidFill>
                  <a:srgbClr val="000000"/>
                </a:solidFill>
                <a:latin typeface="Poppins"/>
              </a:rPr>
              <a:t>From the feature importance analysis, the key factors are:</a:t>
            </a:r>
          </a:p>
        </p:txBody>
      </p:sp>
      <p:sp>
        <p:nvSpPr>
          <p:cNvPr id="10" name="TextBox 10"/>
          <p:cNvSpPr txBox="1"/>
          <p:nvPr/>
        </p:nvSpPr>
        <p:spPr>
          <a:xfrm>
            <a:off x="1356331" y="3619136"/>
            <a:ext cx="5388471" cy="4301638"/>
          </a:xfrm>
          <a:prstGeom prst="rect">
            <a:avLst/>
          </a:prstGeom>
        </p:spPr>
        <p:txBody>
          <a:bodyPr lIns="0" tIns="0" rIns="0" bIns="0" rtlCol="0" anchor="t">
            <a:spAutoFit/>
          </a:bodyPr>
          <a:lstStyle/>
          <a:p>
            <a:pPr marL="544928" lvl="1" indent="-272464" algn="l">
              <a:lnSpc>
                <a:spcPts val="3432"/>
              </a:lnSpc>
              <a:buFont typeface="Arial"/>
              <a:buChar char="•"/>
            </a:pPr>
            <a:r>
              <a:rPr lang="en-US" sz="2523">
                <a:solidFill>
                  <a:srgbClr val="000000"/>
                </a:solidFill>
                <a:latin typeface="Poppins"/>
              </a:rPr>
              <a:t>Monthly Income</a:t>
            </a:r>
          </a:p>
          <a:p>
            <a:pPr marL="544928" lvl="1" indent="-272464" algn="l">
              <a:lnSpc>
                <a:spcPts val="3432"/>
              </a:lnSpc>
              <a:buFont typeface="Arial"/>
              <a:buChar char="•"/>
            </a:pPr>
            <a:r>
              <a:rPr lang="en-US" sz="2523">
                <a:solidFill>
                  <a:srgbClr val="000000"/>
                </a:solidFill>
                <a:latin typeface="Poppins"/>
              </a:rPr>
              <a:t>Age</a:t>
            </a:r>
          </a:p>
          <a:p>
            <a:pPr marL="544928" lvl="1" indent="-272464" algn="l">
              <a:lnSpc>
                <a:spcPts val="3432"/>
              </a:lnSpc>
              <a:buFont typeface="Arial"/>
              <a:buChar char="•"/>
            </a:pPr>
            <a:r>
              <a:rPr lang="en-US" sz="2523">
                <a:solidFill>
                  <a:srgbClr val="000000"/>
                </a:solidFill>
                <a:latin typeface="Poppins"/>
              </a:rPr>
              <a:t>Total Working Hours</a:t>
            </a:r>
          </a:p>
          <a:p>
            <a:pPr marL="544928" lvl="1" indent="-272464" algn="l">
              <a:lnSpc>
                <a:spcPts val="3432"/>
              </a:lnSpc>
              <a:buFont typeface="Arial"/>
              <a:buChar char="•"/>
            </a:pPr>
            <a:r>
              <a:rPr lang="en-US" sz="2523">
                <a:solidFill>
                  <a:srgbClr val="000000"/>
                </a:solidFill>
                <a:latin typeface="Poppins"/>
              </a:rPr>
              <a:t>Years at company</a:t>
            </a:r>
          </a:p>
          <a:p>
            <a:pPr marL="544928" lvl="1" indent="-272464" algn="l">
              <a:lnSpc>
                <a:spcPts val="3432"/>
              </a:lnSpc>
              <a:buFont typeface="Arial"/>
              <a:buChar char="•"/>
            </a:pPr>
            <a:r>
              <a:rPr lang="en-US" sz="2523">
                <a:solidFill>
                  <a:srgbClr val="000000"/>
                </a:solidFill>
                <a:latin typeface="Poppins"/>
              </a:rPr>
              <a:t>Distance from home</a:t>
            </a:r>
          </a:p>
          <a:p>
            <a:pPr marL="544928" lvl="1" indent="-272464" algn="l">
              <a:lnSpc>
                <a:spcPts val="3432"/>
              </a:lnSpc>
              <a:buFont typeface="Arial"/>
              <a:buChar char="•"/>
            </a:pPr>
            <a:r>
              <a:rPr lang="en-US" sz="2523">
                <a:solidFill>
                  <a:srgbClr val="000000"/>
                </a:solidFill>
                <a:latin typeface="Poppins"/>
              </a:rPr>
              <a:t>Salary Hike percentage</a:t>
            </a:r>
          </a:p>
          <a:p>
            <a:pPr marL="544928" lvl="1" indent="-272464" algn="l">
              <a:lnSpc>
                <a:spcPts val="3432"/>
              </a:lnSpc>
              <a:buFont typeface="Arial"/>
              <a:buChar char="•"/>
            </a:pPr>
            <a:r>
              <a:rPr lang="en-US" sz="2523">
                <a:solidFill>
                  <a:srgbClr val="000000"/>
                </a:solidFill>
                <a:latin typeface="Poppins"/>
              </a:rPr>
              <a:t>Number of companies worked</a:t>
            </a:r>
          </a:p>
          <a:p>
            <a:pPr marL="544928" lvl="1" indent="-272464" algn="l">
              <a:lnSpc>
                <a:spcPts val="3432"/>
              </a:lnSpc>
              <a:buFont typeface="Arial"/>
              <a:buChar char="•"/>
            </a:pPr>
            <a:r>
              <a:rPr lang="en-US" sz="2523">
                <a:solidFill>
                  <a:srgbClr val="000000"/>
                </a:solidFill>
                <a:latin typeface="Poppins"/>
              </a:rPr>
              <a:t>Job role</a:t>
            </a:r>
          </a:p>
          <a:p>
            <a:pPr marL="544928" lvl="1" indent="-272464" algn="l">
              <a:lnSpc>
                <a:spcPts val="3432"/>
              </a:lnSpc>
              <a:buFont typeface="Arial"/>
              <a:buChar char="•"/>
            </a:pPr>
            <a:r>
              <a:rPr lang="en-US" sz="2523">
                <a:solidFill>
                  <a:srgbClr val="000000"/>
                </a:solidFill>
                <a:latin typeface="Poppins"/>
              </a:rPr>
              <a:t>Environment Satisfaction</a:t>
            </a:r>
          </a:p>
          <a:p>
            <a:pPr marL="544928" lvl="1" indent="-272464" algn="l">
              <a:lnSpc>
                <a:spcPts val="3432"/>
              </a:lnSpc>
              <a:buFont typeface="Arial"/>
              <a:buChar char="•"/>
            </a:pPr>
            <a:r>
              <a:rPr lang="en-US" sz="2523">
                <a:solidFill>
                  <a:srgbClr val="000000"/>
                </a:solidFill>
                <a:latin typeface="Poppins"/>
              </a:rPr>
              <a:t>Job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7148107" y="9296329"/>
            <a:ext cx="1139893" cy="990671"/>
          </a:xfrm>
          <a:custGeom>
            <a:avLst/>
            <a:gdLst/>
            <a:ahLst/>
            <a:cxnLst/>
            <a:rect l="l" t="t" r="r" b="b"/>
            <a:pathLst>
              <a:path w="1139893" h="990671">
                <a:moveTo>
                  <a:pt x="0" y="0"/>
                </a:moveTo>
                <a:lnTo>
                  <a:pt x="1139893" y="0"/>
                </a:lnTo>
                <a:lnTo>
                  <a:pt x="1139893" y="990671"/>
                </a:lnTo>
                <a:lnTo>
                  <a:pt x="0" y="990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399999">
            <a:off x="-4730147" y="4749199"/>
            <a:ext cx="10287000" cy="788601"/>
            <a:chOff x="0" y="0"/>
            <a:chExt cx="11164961" cy="207697"/>
          </a:xfrm>
        </p:grpSpPr>
        <p:sp>
          <p:nvSpPr>
            <p:cNvPr id="4" name="Freeform 4"/>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CA181E"/>
            </a:solidFill>
          </p:spPr>
        </p:sp>
        <p:sp>
          <p:nvSpPr>
            <p:cNvPr id="5" name="TextBox 5"/>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15770019" y="0"/>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865032" y="2617759"/>
            <a:ext cx="5215930" cy="4156302"/>
          </a:xfrm>
          <a:custGeom>
            <a:avLst/>
            <a:gdLst/>
            <a:ahLst/>
            <a:cxnLst/>
            <a:rect l="l" t="t" r="r" b="b"/>
            <a:pathLst>
              <a:path w="5215930" h="4156302">
                <a:moveTo>
                  <a:pt x="0" y="0"/>
                </a:moveTo>
                <a:lnTo>
                  <a:pt x="5215931" y="0"/>
                </a:lnTo>
                <a:lnTo>
                  <a:pt x="5215931" y="4156302"/>
                </a:lnTo>
                <a:lnTo>
                  <a:pt x="0" y="4156302"/>
                </a:lnTo>
                <a:lnTo>
                  <a:pt x="0" y="0"/>
                </a:lnTo>
                <a:close/>
              </a:path>
            </a:pathLst>
          </a:custGeom>
          <a:blipFill>
            <a:blip r:embed="rId6"/>
            <a:stretch>
              <a:fillRect/>
            </a:stretch>
          </a:blipFill>
          <a:ln w="38100" cap="rnd">
            <a:solidFill>
              <a:srgbClr val="760012"/>
            </a:solidFill>
            <a:prstDash val="solid"/>
            <a:round/>
          </a:ln>
        </p:spPr>
      </p:sp>
      <p:sp>
        <p:nvSpPr>
          <p:cNvPr id="8" name="Freeform 8"/>
          <p:cNvSpPr/>
          <p:nvPr/>
        </p:nvSpPr>
        <p:spPr>
          <a:xfrm>
            <a:off x="11697917" y="5379144"/>
            <a:ext cx="5450190" cy="4412520"/>
          </a:xfrm>
          <a:custGeom>
            <a:avLst/>
            <a:gdLst/>
            <a:ahLst/>
            <a:cxnLst/>
            <a:rect l="l" t="t" r="r" b="b"/>
            <a:pathLst>
              <a:path w="5450190" h="4412520">
                <a:moveTo>
                  <a:pt x="0" y="0"/>
                </a:moveTo>
                <a:lnTo>
                  <a:pt x="5450190" y="0"/>
                </a:lnTo>
                <a:lnTo>
                  <a:pt x="5450190" y="4412521"/>
                </a:lnTo>
                <a:lnTo>
                  <a:pt x="0" y="4412521"/>
                </a:lnTo>
                <a:lnTo>
                  <a:pt x="0" y="0"/>
                </a:lnTo>
                <a:close/>
              </a:path>
            </a:pathLst>
          </a:custGeom>
          <a:blipFill>
            <a:blip r:embed="rId7"/>
            <a:stretch>
              <a:fillRect/>
            </a:stretch>
          </a:blipFill>
          <a:ln w="38100" cap="rnd">
            <a:solidFill>
              <a:srgbClr val="760012"/>
            </a:solidFill>
            <a:prstDash val="solid"/>
            <a:round/>
          </a:ln>
        </p:spPr>
      </p:sp>
      <p:sp>
        <p:nvSpPr>
          <p:cNvPr id="9" name="TextBox 9"/>
          <p:cNvSpPr txBox="1"/>
          <p:nvPr/>
        </p:nvSpPr>
        <p:spPr>
          <a:xfrm>
            <a:off x="1529341" y="836293"/>
            <a:ext cx="8696065" cy="1500223"/>
          </a:xfrm>
          <a:prstGeom prst="rect">
            <a:avLst/>
          </a:prstGeom>
        </p:spPr>
        <p:txBody>
          <a:bodyPr lIns="0" tIns="0" rIns="0" bIns="0" rtlCol="0" anchor="t">
            <a:spAutoFit/>
          </a:bodyPr>
          <a:lstStyle/>
          <a:p>
            <a:pPr algn="l">
              <a:lnSpc>
                <a:spcPts val="5608"/>
              </a:lnSpc>
            </a:pPr>
            <a:r>
              <a:rPr lang="en-US" sz="5392">
                <a:solidFill>
                  <a:srgbClr val="CA181E"/>
                </a:solidFill>
                <a:latin typeface="Poppins Bold"/>
              </a:rPr>
              <a:t>Age wise Attrition and Years at Company</a:t>
            </a:r>
          </a:p>
        </p:txBody>
      </p:sp>
      <p:sp>
        <p:nvSpPr>
          <p:cNvPr id="10" name="TextBox 10"/>
          <p:cNvSpPr txBox="1"/>
          <p:nvPr/>
        </p:nvSpPr>
        <p:spPr>
          <a:xfrm>
            <a:off x="7409845" y="2946223"/>
            <a:ext cx="9738262" cy="1767896"/>
          </a:xfrm>
          <a:prstGeom prst="rect">
            <a:avLst/>
          </a:prstGeom>
        </p:spPr>
        <p:txBody>
          <a:bodyPr lIns="0" tIns="0" rIns="0" bIns="0" rtlCol="0" anchor="t">
            <a:spAutoFit/>
          </a:bodyPr>
          <a:lstStyle/>
          <a:p>
            <a:pPr algn="just">
              <a:lnSpc>
                <a:spcPts val="3508"/>
              </a:lnSpc>
            </a:pPr>
            <a:r>
              <a:rPr lang="en-US" sz="2523">
                <a:solidFill>
                  <a:srgbClr val="000000"/>
                </a:solidFill>
                <a:latin typeface="Poppins"/>
              </a:rPr>
              <a:t>From the age distribution graph, it can be depicted that </a:t>
            </a:r>
          </a:p>
          <a:p>
            <a:pPr algn="just">
              <a:lnSpc>
                <a:spcPts val="3508"/>
              </a:lnSpc>
            </a:pPr>
            <a:r>
              <a:rPr lang="en-US" sz="2523">
                <a:solidFill>
                  <a:srgbClr val="000000"/>
                </a:solidFill>
                <a:latin typeface="Poppins"/>
              </a:rPr>
              <a:t>most of the attritions is by employee of age range under 30 to 35 approximately. This might be young employees switching jobs to find their suitable career.</a:t>
            </a:r>
          </a:p>
        </p:txBody>
      </p:sp>
      <p:sp>
        <p:nvSpPr>
          <p:cNvPr id="11" name="TextBox 11"/>
          <p:cNvSpPr txBox="1"/>
          <p:nvPr/>
        </p:nvSpPr>
        <p:spPr>
          <a:xfrm>
            <a:off x="1865032" y="7383661"/>
            <a:ext cx="9272375" cy="1802791"/>
          </a:xfrm>
          <a:prstGeom prst="rect">
            <a:avLst/>
          </a:prstGeom>
        </p:spPr>
        <p:txBody>
          <a:bodyPr lIns="0" tIns="0" rIns="0" bIns="0" rtlCol="0" anchor="t">
            <a:spAutoFit/>
          </a:bodyPr>
          <a:lstStyle/>
          <a:p>
            <a:pPr algn="just">
              <a:lnSpc>
                <a:spcPts val="3533"/>
              </a:lnSpc>
            </a:pPr>
            <a:r>
              <a:rPr lang="en-US" sz="2523">
                <a:solidFill>
                  <a:srgbClr val="000000"/>
                </a:solidFill>
                <a:latin typeface="Poppins"/>
              </a:rPr>
              <a:t>Among the employees who changed job , the average duration of their stay was less than 10 years. To be more accurate around 3-5 years. Small amount of employees also left job after stay of around 20-30 years.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0" y="9296329"/>
            <a:ext cx="1139893" cy="990671"/>
          </a:xfrm>
          <a:custGeom>
            <a:avLst/>
            <a:gdLst/>
            <a:ahLst/>
            <a:cxnLst/>
            <a:rect l="l" t="t" r="r" b="b"/>
            <a:pathLst>
              <a:path w="1139893" h="990671">
                <a:moveTo>
                  <a:pt x="0" y="0"/>
                </a:moveTo>
                <a:lnTo>
                  <a:pt x="1139893" y="0"/>
                </a:lnTo>
                <a:lnTo>
                  <a:pt x="1139893" y="990671"/>
                </a:lnTo>
                <a:lnTo>
                  <a:pt x="0" y="990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 y="19581"/>
            <a:ext cx="18288000" cy="788601"/>
            <a:chOff x="0" y="0"/>
            <a:chExt cx="11164961" cy="207697"/>
          </a:xfrm>
        </p:grpSpPr>
        <p:sp>
          <p:nvSpPr>
            <p:cNvPr id="4" name="Freeform 4"/>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CA181E"/>
            </a:solidFill>
          </p:spPr>
        </p:sp>
        <p:sp>
          <p:nvSpPr>
            <p:cNvPr id="5" name="TextBox 5"/>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16261917" y="9469757"/>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84961" y="2873864"/>
            <a:ext cx="7459039" cy="4657642"/>
          </a:xfrm>
          <a:custGeom>
            <a:avLst/>
            <a:gdLst/>
            <a:ahLst/>
            <a:cxnLst/>
            <a:rect l="l" t="t" r="r" b="b"/>
            <a:pathLst>
              <a:path w="7459039" h="4657642">
                <a:moveTo>
                  <a:pt x="0" y="0"/>
                </a:moveTo>
                <a:lnTo>
                  <a:pt x="7459039" y="0"/>
                </a:lnTo>
                <a:lnTo>
                  <a:pt x="7459039" y="4657642"/>
                </a:lnTo>
                <a:lnTo>
                  <a:pt x="0" y="4657642"/>
                </a:lnTo>
                <a:lnTo>
                  <a:pt x="0" y="0"/>
                </a:lnTo>
                <a:close/>
              </a:path>
            </a:pathLst>
          </a:custGeom>
          <a:blipFill>
            <a:blip r:embed="rId6"/>
            <a:stretch>
              <a:fillRect/>
            </a:stretch>
          </a:blipFill>
          <a:ln w="38100" cap="rnd">
            <a:solidFill>
              <a:srgbClr val="760012"/>
            </a:solidFill>
            <a:prstDash val="solid"/>
            <a:round/>
          </a:ln>
        </p:spPr>
      </p:sp>
      <p:sp>
        <p:nvSpPr>
          <p:cNvPr id="8" name="Freeform 8"/>
          <p:cNvSpPr/>
          <p:nvPr/>
        </p:nvSpPr>
        <p:spPr>
          <a:xfrm>
            <a:off x="10653875" y="2784139"/>
            <a:ext cx="6605425" cy="5181842"/>
          </a:xfrm>
          <a:custGeom>
            <a:avLst/>
            <a:gdLst/>
            <a:ahLst/>
            <a:cxnLst/>
            <a:rect l="l" t="t" r="r" b="b"/>
            <a:pathLst>
              <a:path w="6605425" h="5181842">
                <a:moveTo>
                  <a:pt x="0" y="0"/>
                </a:moveTo>
                <a:lnTo>
                  <a:pt x="6605425" y="0"/>
                </a:lnTo>
                <a:lnTo>
                  <a:pt x="6605425" y="5181842"/>
                </a:lnTo>
                <a:lnTo>
                  <a:pt x="0" y="5181842"/>
                </a:lnTo>
                <a:lnTo>
                  <a:pt x="0" y="0"/>
                </a:lnTo>
                <a:close/>
              </a:path>
            </a:pathLst>
          </a:custGeom>
          <a:blipFill>
            <a:blip r:embed="rId7"/>
            <a:stretch>
              <a:fillRect/>
            </a:stretch>
          </a:blipFill>
          <a:ln w="47625" cap="rnd">
            <a:solidFill>
              <a:srgbClr val="760012"/>
            </a:solidFill>
            <a:prstDash val="solid"/>
            <a:round/>
          </a:ln>
        </p:spPr>
      </p:sp>
      <p:sp>
        <p:nvSpPr>
          <p:cNvPr id="9" name="TextBox 9"/>
          <p:cNvSpPr txBox="1"/>
          <p:nvPr/>
        </p:nvSpPr>
        <p:spPr>
          <a:xfrm>
            <a:off x="1028700" y="1047750"/>
            <a:ext cx="9625175" cy="1502264"/>
          </a:xfrm>
          <a:prstGeom prst="rect">
            <a:avLst/>
          </a:prstGeom>
        </p:spPr>
        <p:txBody>
          <a:bodyPr lIns="0" tIns="0" rIns="0" bIns="0" rtlCol="0" anchor="t">
            <a:spAutoFit/>
          </a:bodyPr>
          <a:lstStyle/>
          <a:p>
            <a:pPr algn="l">
              <a:lnSpc>
                <a:spcPts val="5608"/>
              </a:lnSpc>
            </a:pPr>
            <a:r>
              <a:rPr lang="en-US" sz="5392">
                <a:solidFill>
                  <a:srgbClr val="CA181E"/>
                </a:solidFill>
                <a:latin typeface="Poppins Bold"/>
              </a:rPr>
              <a:t>Attrition by MonthlyIncome and Level</a:t>
            </a:r>
          </a:p>
        </p:txBody>
      </p:sp>
      <p:sp>
        <p:nvSpPr>
          <p:cNvPr id="10" name="TextBox 10"/>
          <p:cNvSpPr txBox="1"/>
          <p:nvPr/>
        </p:nvSpPr>
        <p:spPr>
          <a:xfrm>
            <a:off x="1684961" y="8036838"/>
            <a:ext cx="15574339" cy="1488009"/>
          </a:xfrm>
          <a:prstGeom prst="rect">
            <a:avLst/>
          </a:prstGeom>
        </p:spPr>
        <p:txBody>
          <a:bodyPr lIns="0" tIns="0" rIns="0" bIns="0" rtlCol="0" anchor="t">
            <a:spAutoFit/>
          </a:bodyPr>
          <a:lstStyle/>
          <a:p>
            <a:pPr algn="just">
              <a:lnSpc>
                <a:spcPts val="3912"/>
              </a:lnSpc>
            </a:pPr>
            <a:r>
              <a:rPr lang="en-US" sz="2523">
                <a:solidFill>
                  <a:srgbClr val="000000"/>
                </a:solidFill>
                <a:latin typeface="Poppins"/>
              </a:rPr>
              <a:t>It is seen that during 20-30s employees having mediocore or midlow level salary; Income gets higher at 40s and 50s. In case of attrition, we can depict that attrition is more seen in employees with low and high income with compared to middle and very high income.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7148107" y="9296329"/>
            <a:ext cx="1139893" cy="990671"/>
          </a:xfrm>
          <a:custGeom>
            <a:avLst/>
            <a:gdLst/>
            <a:ahLst/>
            <a:cxnLst/>
            <a:rect l="l" t="t" r="r" b="b"/>
            <a:pathLst>
              <a:path w="1139893" h="990671">
                <a:moveTo>
                  <a:pt x="0" y="0"/>
                </a:moveTo>
                <a:lnTo>
                  <a:pt x="1139893" y="0"/>
                </a:lnTo>
                <a:lnTo>
                  <a:pt x="1139893" y="990671"/>
                </a:lnTo>
                <a:lnTo>
                  <a:pt x="0" y="990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4813494" y="4684905"/>
            <a:ext cx="10415592" cy="788601"/>
            <a:chOff x="0" y="0"/>
            <a:chExt cx="11164961" cy="207697"/>
          </a:xfrm>
        </p:grpSpPr>
        <p:sp>
          <p:nvSpPr>
            <p:cNvPr id="4" name="Freeform 4"/>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CA181E"/>
            </a:solidFill>
          </p:spPr>
        </p:sp>
        <p:sp>
          <p:nvSpPr>
            <p:cNvPr id="5" name="TextBox 5"/>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16316289" y="-110722"/>
            <a:ext cx="2978563" cy="1634486"/>
          </a:xfrm>
          <a:custGeom>
            <a:avLst/>
            <a:gdLst/>
            <a:ahLst/>
            <a:cxnLst/>
            <a:rect l="l" t="t" r="r" b="b"/>
            <a:pathLst>
              <a:path w="2978563" h="1634486">
                <a:moveTo>
                  <a:pt x="0" y="0"/>
                </a:moveTo>
                <a:lnTo>
                  <a:pt x="2978563" y="0"/>
                </a:lnTo>
                <a:lnTo>
                  <a:pt x="2978563" y="1634487"/>
                </a:lnTo>
                <a:lnTo>
                  <a:pt x="0" y="1634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1626508" y="1892394"/>
            <a:ext cx="5521599" cy="4331599"/>
          </a:xfrm>
          <a:custGeom>
            <a:avLst/>
            <a:gdLst/>
            <a:ahLst/>
            <a:cxnLst/>
            <a:rect l="l" t="t" r="r" b="b"/>
            <a:pathLst>
              <a:path w="5521599" h="4331599">
                <a:moveTo>
                  <a:pt x="0" y="0"/>
                </a:moveTo>
                <a:lnTo>
                  <a:pt x="5521599" y="0"/>
                </a:lnTo>
                <a:lnTo>
                  <a:pt x="5521599" y="4331599"/>
                </a:lnTo>
                <a:lnTo>
                  <a:pt x="0" y="4331599"/>
                </a:lnTo>
                <a:lnTo>
                  <a:pt x="0" y="0"/>
                </a:lnTo>
                <a:close/>
              </a:path>
            </a:pathLst>
          </a:custGeom>
          <a:blipFill>
            <a:blip r:embed="rId6"/>
            <a:stretch>
              <a:fillRect/>
            </a:stretch>
          </a:blipFill>
          <a:ln w="47625" cap="rnd">
            <a:solidFill>
              <a:srgbClr val="760012"/>
            </a:solidFill>
            <a:prstDash val="solid"/>
            <a:round/>
          </a:ln>
        </p:spPr>
      </p:sp>
      <p:sp>
        <p:nvSpPr>
          <p:cNvPr id="8" name="Freeform 8"/>
          <p:cNvSpPr/>
          <p:nvPr/>
        </p:nvSpPr>
        <p:spPr>
          <a:xfrm>
            <a:off x="1596504" y="5561337"/>
            <a:ext cx="5073869" cy="3965790"/>
          </a:xfrm>
          <a:custGeom>
            <a:avLst/>
            <a:gdLst/>
            <a:ahLst/>
            <a:cxnLst/>
            <a:rect l="l" t="t" r="r" b="b"/>
            <a:pathLst>
              <a:path w="5073869" h="3965790">
                <a:moveTo>
                  <a:pt x="0" y="0"/>
                </a:moveTo>
                <a:lnTo>
                  <a:pt x="5073869" y="0"/>
                </a:lnTo>
                <a:lnTo>
                  <a:pt x="5073869" y="3965790"/>
                </a:lnTo>
                <a:lnTo>
                  <a:pt x="0" y="3965790"/>
                </a:lnTo>
                <a:lnTo>
                  <a:pt x="0" y="0"/>
                </a:lnTo>
                <a:close/>
              </a:path>
            </a:pathLst>
          </a:custGeom>
          <a:blipFill>
            <a:blip r:embed="rId7"/>
            <a:stretch>
              <a:fillRect t="-1334" b="-1334"/>
            </a:stretch>
          </a:blipFill>
          <a:ln w="47625" cap="rnd">
            <a:solidFill>
              <a:srgbClr val="760012"/>
            </a:solidFill>
            <a:prstDash val="solid"/>
            <a:round/>
          </a:ln>
        </p:spPr>
      </p:sp>
      <p:sp>
        <p:nvSpPr>
          <p:cNvPr id="9" name="TextBox 9"/>
          <p:cNvSpPr txBox="1"/>
          <p:nvPr/>
        </p:nvSpPr>
        <p:spPr>
          <a:xfrm>
            <a:off x="1233325" y="782158"/>
            <a:ext cx="9328434" cy="1502264"/>
          </a:xfrm>
          <a:prstGeom prst="rect">
            <a:avLst/>
          </a:prstGeom>
        </p:spPr>
        <p:txBody>
          <a:bodyPr lIns="0" tIns="0" rIns="0" bIns="0" rtlCol="0" anchor="t">
            <a:spAutoFit/>
          </a:bodyPr>
          <a:lstStyle/>
          <a:p>
            <a:pPr algn="l">
              <a:lnSpc>
                <a:spcPts val="5608"/>
              </a:lnSpc>
            </a:pPr>
            <a:r>
              <a:rPr lang="en-US" sz="5392">
                <a:solidFill>
                  <a:srgbClr val="CA181E"/>
                </a:solidFill>
                <a:latin typeface="Poppins Bold"/>
              </a:rPr>
              <a:t>Attrition by Department &amp; Job Satisfaction</a:t>
            </a:r>
          </a:p>
        </p:txBody>
      </p:sp>
      <p:sp>
        <p:nvSpPr>
          <p:cNvPr id="10" name="TextBox 10"/>
          <p:cNvSpPr txBox="1"/>
          <p:nvPr/>
        </p:nvSpPr>
        <p:spPr>
          <a:xfrm>
            <a:off x="1596504" y="2680189"/>
            <a:ext cx="8965255" cy="2158513"/>
          </a:xfrm>
          <a:prstGeom prst="rect">
            <a:avLst/>
          </a:prstGeom>
        </p:spPr>
        <p:txBody>
          <a:bodyPr lIns="0" tIns="0" rIns="0" bIns="0" rtlCol="0" anchor="t">
            <a:spAutoFit/>
          </a:bodyPr>
          <a:lstStyle/>
          <a:p>
            <a:pPr algn="just">
              <a:lnSpc>
                <a:spcPts val="3432"/>
              </a:lnSpc>
            </a:pPr>
            <a:r>
              <a:rPr lang="en-US" sz="2523">
                <a:solidFill>
                  <a:srgbClr val="000000"/>
                </a:solidFill>
                <a:latin typeface="Poppins"/>
              </a:rPr>
              <a:t>In case of attrition by department, it is seen that a significant portion of employee who left job was from research and development Department. Sales hold the 2nd position in attrition followed by Human Resource(HR) Department.</a:t>
            </a:r>
          </a:p>
        </p:txBody>
      </p:sp>
      <p:sp>
        <p:nvSpPr>
          <p:cNvPr id="11" name="TextBox 11"/>
          <p:cNvSpPr txBox="1"/>
          <p:nvPr/>
        </p:nvSpPr>
        <p:spPr>
          <a:xfrm>
            <a:off x="7046249" y="6614518"/>
            <a:ext cx="10101858" cy="1802791"/>
          </a:xfrm>
          <a:prstGeom prst="rect">
            <a:avLst/>
          </a:prstGeom>
        </p:spPr>
        <p:txBody>
          <a:bodyPr lIns="0" tIns="0" rIns="0" bIns="0" rtlCol="0" anchor="t">
            <a:spAutoFit/>
          </a:bodyPr>
          <a:lstStyle/>
          <a:p>
            <a:pPr algn="just">
              <a:lnSpc>
                <a:spcPts val="3533"/>
              </a:lnSpc>
            </a:pPr>
            <a:r>
              <a:rPr lang="en-US" sz="2523">
                <a:solidFill>
                  <a:srgbClr val="000000"/>
                </a:solidFill>
                <a:latin typeface="Poppins"/>
              </a:rPr>
              <a:t>The boxplot plotted for attrition by job satisfaction provides the </a:t>
            </a:r>
          </a:p>
          <a:p>
            <a:pPr algn="just">
              <a:lnSpc>
                <a:spcPts val="3533"/>
              </a:lnSpc>
            </a:pPr>
            <a:r>
              <a:rPr lang="en-US" sz="2523">
                <a:solidFill>
                  <a:srgbClr val="000000"/>
                </a:solidFill>
                <a:latin typeface="Poppins"/>
              </a:rPr>
              <a:t>information that most the employee who left the job had job satisfaction in the range of 1-3 on the scale of 5. Poor job satisfaction  is one the causes for employee attrition.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5943" y="0"/>
            <a:ext cx="1139893" cy="990671"/>
          </a:xfrm>
          <a:custGeom>
            <a:avLst/>
            <a:gdLst/>
            <a:ahLst/>
            <a:cxnLst/>
            <a:rect l="l" t="t" r="r" b="b"/>
            <a:pathLst>
              <a:path w="1139893" h="990671">
                <a:moveTo>
                  <a:pt x="0" y="0"/>
                </a:moveTo>
                <a:lnTo>
                  <a:pt x="1139893" y="0"/>
                </a:lnTo>
                <a:lnTo>
                  <a:pt x="1139893" y="990671"/>
                </a:lnTo>
                <a:lnTo>
                  <a:pt x="0" y="990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2726107" y="4725112"/>
            <a:ext cx="10287002" cy="836783"/>
            <a:chOff x="0" y="-12690"/>
            <a:chExt cx="11164962" cy="220387"/>
          </a:xfrm>
        </p:grpSpPr>
        <p:sp>
          <p:nvSpPr>
            <p:cNvPr id="4" name="Freeform 4"/>
            <p:cNvSpPr/>
            <p:nvPr/>
          </p:nvSpPr>
          <p:spPr>
            <a:xfrm>
              <a:off x="1" y="-1269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CA181E"/>
            </a:solidFill>
          </p:spPr>
        </p:sp>
        <p:sp>
          <p:nvSpPr>
            <p:cNvPr id="5" name="TextBox 5"/>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1200517" y="9115259"/>
            <a:ext cx="2978563" cy="1634486"/>
          </a:xfrm>
          <a:custGeom>
            <a:avLst/>
            <a:gdLst/>
            <a:ahLst/>
            <a:cxnLst/>
            <a:rect l="l" t="t" r="r" b="b"/>
            <a:pathLst>
              <a:path w="2978563" h="1634486">
                <a:moveTo>
                  <a:pt x="0" y="0"/>
                </a:moveTo>
                <a:lnTo>
                  <a:pt x="2978563" y="0"/>
                </a:lnTo>
                <a:lnTo>
                  <a:pt x="2978563" y="1634487"/>
                </a:lnTo>
                <a:lnTo>
                  <a:pt x="0" y="1634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368261" y="3105478"/>
            <a:ext cx="8535489" cy="5435288"/>
          </a:xfrm>
          <a:custGeom>
            <a:avLst/>
            <a:gdLst/>
            <a:ahLst/>
            <a:cxnLst/>
            <a:rect l="l" t="t" r="r" b="b"/>
            <a:pathLst>
              <a:path w="8535489" h="5435288">
                <a:moveTo>
                  <a:pt x="0" y="0"/>
                </a:moveTo>
                <a:lnTo>
                  <a:pt x="8535489" y="0"/>
                </a:lnTo>
                <a:lnTo>
                  <a:pt x="8535489" y="5435289"/>
                </a:lnTo>
                <a:lnTo>
                  <a:pt x="0" y="5435289"/>
                </a:lnTo>
                <a:lnTo>
                  <a:pt x="0" y="0"/>
                </a:lnTo>
                <a:close/>
              </a:path>
            </a:pathLst>
          </a:custGeom>
          <a:blipFill>
            <a:blip r:embed="rId6"/>
            <a:stretch>
              <a:fillRect/>
            </a:stretch>
          </a:blipFill>
          <a:ln w="47625" cap="rnd">
            <a:solidFill>
              <a:srgbClr val="760012"/>
            </a:solidFill>
            <a:prstDash val="solid"/>
            <a:round/>
          </a:ln>
        </p:spPr>
      </p:sp>
      <p:sp>
        <p:nvSpPr>
          <p:cNvPr id="8" name="TextBox 8"/>
          <p:cNvSpPr txBox="1"/>
          <p:nvPr/>
        </p:nvSpPr>
        <p:spPr>
          <a:xfrm>
            <a:off x="1368261" y="1047750"/>
            <a:ext cx="7775739" cy="1500223"/>
          </a:xfrm>
          <a:prstGeom prst="rect">
            <a:avLst/>
          </a:prstGeom>
        </p:spPr>
        <p:txBody>
          <a:bodyPr lIns="0" tIns="0" rIns="0" bIns="0" rtlCol="0" anchor="t">
            <a:spAutoFit/>
          </a:bodyPr>
          <a:lstStyle/>
          <a:p>
            <a:pPr algn="l">
              <a:lnSpc>
                <a:spcPts val="5608"/>
              </a:lnSpc>
            </a:pPr>
            <a:r>
              <a:rPr lang="en-US" sz="5392">
                <a:solidFill>
                  <a:srgbClr val="CA181E"/>
                </a:solidFill>
                <a:latin typeface="Poppins Bold"/>
              </a:rPr>
              <a:t>Attrition vs Work-Life Balance</a:t>
            </a:r>
          </a:p>
        </p:txBody>
      </p:sp>
      <p:sp>
        <p:nvSpPr>
          <p:cNvPr id="9" name="TextBox 9"/>
          <p:cNvSpPr txBox="1"/>
          <p:nvPr/>
        </p:nvSpPr>
        <p:spPr>
          <a:xfrm>
            <a:off x="10187987" y="3861105"/>
            <a:ext cx="6978994" cy="3593491"/>
          </a:xfrm>
          <a:prstGeom prst="rect">
            <a:avLst/>
          </a:prstGeom>
        </p:spPr>
        <p:txBody>
          <a:bodyPr lIns="0" tIns="0" rIns="0" bIns="0" rtlCol="0" anchor="t">
            <a:spAutoFit/>
          </a:bodyPr>
          <a:lstStyle/>
          <a:p>
            <a:pPr algn="just">
              <a:lnSpc>
                <a:spcPts val="3533"/>
              </a:lnSpc>
            </a:pPr>
            <a:r>
              <a:rPr lang="en-US" sz="2523">
                <a:solidFill>
                  <a:srgbClr val="000000"/>
                </a:solidFill>
                <a:latin typeface="Poppins"/>
              </a:rPr>
              <a:t>Coming to Work Life balance vs attrition,it is </a:t>
            </a:r>
          </a:p>
          <a:p>
            <a:pPr algn="just">
              <a:lnSpc>
                <a:spcPts val="3533"/>
              </a:lnSpc>
            </a:pPr>
            <a:r>
              <a:rPr lang="en-US" sz="2523">
                <a:solidFill>
                  <a:srgbClr val="000000"/>
                </a:solidFill>
                <a:latin typeface="Poppins"/>
              </a:rPr>
              <a:t>seen that on the scale of 4, attrition rate is more in employee with a rating of 2 and 3. But if we consider as percentage then, attrition is more with employees with score 1 out of 4. </a:t>
            </a:r>
          </a:p>
          <a:p>
            <a:pPr algn="just">
              <a:lnSpc>
                <a:spcPts val="3533"/>
              </a:lnSpc>
            </a:pPr>
            <a:r>
              <a:rPr lang="en-US" sz="2523">
                <a:solidFill>
                  <a:srgbClr val="000000"/>
                </a:solidFill>
                <a:latin typeface="Poppins"/>
              </a:rPr>
              <a:t>So, hamper in work life balance is forcing employees to leave job or change job.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7148107" y="38029"/>
            <a:ext cx="1139893" cy="990671"/>
          </a:xfrm>
          <a:custGeom>
            <a:avLst/>
            <a:gdLst/>
            <a:ahLst/>
            <a:cxnLst/>
            <a:rect l="l" t="t" r="r" b="b"/>
            <a:pathLst>
              <a:path w="1139893" h="990671">
                <a:moveTo>
                  <a:pt x="0" y="0"/>
                </a:moveTo>
                <a:lnTo>
                  <a:pt x="1139893" y="0"/>
                </a:lnTo>
                <a:lnTo>
                  <a:pt x="1139893" y="990671"/>
                </a:lnTo>
                <a:lnTo>
                  <a:pt x="0" y="990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9441998"/>
            <a:ext cx="18288000" cy="883102"/>
            <a:chOff x="0" y="9525"/>
            <a:chExt cx="11164961" cy="232586"/>
          </a:xfrm>
        </p:grpSpPr>
        <p:sp>
          <p:nvSpPr>
            <p:cNvPr id="4" name="Freeform 4"/>
            <p:cNvSpPr/>
            <p:nvPr/>
          </p:nvSpPr>
          <p:spPr>
            <a:xfrm>
              <a:off x="0" y="34414"/>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CA181E"/>
            </a:solidFill>
          </p:spPr>
        </p:sp>
        <p:sp>
          <p:nvSpPr>
            <p:cNvPr id="5" name="TextBox 5"/>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1200517" y="-434380"/>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1935" y="3030849"/>
            <a:ext cx="5068707" cy="4767136"/>
          </a:xfrm>
          <a:custGeom>
            <a:avLst/>
            <a:gdLst/>
            <a:ahLst/>
            <a:cxnLst/>
            <a:rect l="l" t="t" r="r" b="b"/>
            <a:pathLst>
              <a:path w="5068707" h="4767136">
                <a:moveTo>
                  <a:pt x="0" y="0"/>
                </a:moveTo>
                <a:lnTo>
                  <a:pt x="5068707" y="0"/>
                </a:lnTo>
                <a:lnTo>
                  <a:pt x="5068707" y="4767137"/>
                </a:lnTo>
                <a:lnTo>
                  <a:pt x="0" y="4767137"/>
                </a:lnTo>
                <a:lnTo>
                  <a:pt x="0" y="0"/>
                </a:lnTo>
                <a:close/>
              </a:path>
            </a:pathLst>
          </a:custGeom>
          <a:blipFill>
            <a:blip r:embed="rId6"/>
            <a:stretch>
              <a:fillRect/>
            </a:stretch>
          </a:blipFill>
          <a:ln w="47625" cap="rnd">
            <a:solidFill>
              <a:srgbClr val="760012"/>
            </a:solidFill>
            <a:prstDash val="solid"/>
            <a:round/>
          </a:ln>
        </p:spPr>
      </p:sp>
      <p:sp>
        <p:nvSpPr>
          <p:cNvPr id="8" name="Freeform 8"/>
          <p:cNvSpPr/>
          <p:nvPr/>
        </p:nvSpPr>
        <p:spPr>
          <a:xfrm>
            <a:off x="12537510" y="3030849"/>
            <a:ext cx="5370278" cy="4767136"/>
          </a:xfrm>
          <a:custGeom>
            <a:avLst/>
            <a:gdLst/>
            <a:ahLst/>
            <a:cxnLst/>
            <a:rect l="l" t="t" r="r" b="b"/>
            <a:pathLst>
              <a:path w="5370278" h="4767136">
                <a:moveTo>
                  <a:pt x="0" y="0"/>
                </a:moveTo>
                <a:lnTo>
                  <a:pt x="5370278" y="0"/>
                </a:lnTo>
                <a:lnTo>
                  <a:pt x="5370278" y="4767137"/>
                </a:lnTo>
                <a:lnTo>
                  <a:pt x="0" y="4767137"/>
                </a:lnTo>
                <a:lnTo>
                  <a:pt x="0" y="0"/>
                </a:lnTo>
                <a:close/>
              </a:path>
            </a:pathLst>
          </a:custGeom>
          <a:blipFill>
            <a:blip r:embed="rId7"/>
            <a:stretch>
              <a:fillRect/>
            </a:stretch>
          </a:blipFill>
          <a:ln w="47625" cap="rnd">
            <a:solidFill>
              <a:srgbClr val="760012"/>
            </a:solidFill>
            <a:prstDash val="solid"/>
            <a:round/>
          </a:ln>
        </p:spPr>
      </p:sp>
      <p:sp>
        <p:nvSpPr>
          <p:cNvPr id="9" name="TextBox 9"/>
          <p:cNvSpPr txBox="1"/>
          <p:nvPr/>
        </p:nvSpPr>
        <p:spPr>
          <a:xfrm>
            <a:off x="1875172" y="1047750"/>
            <a:ext cx="8459329" cy="1502264"/>
          </a:xfrm>
          <a:prstGeom prst="rect">
            <a:avLst/>
          </a:prstGeom>
        </p:spPr>
        <p:txBody>
          <a:bodyPr lIns="0" tIns="0" rIns="0" bIns="0" rtlCol="0" anchor="t">
            <a:spAutoFit/>
          </a:bodyPr>
          <a:lstStyle/>
          <a:p>
            <a:pPr algn="l">
              <a:lnSpc>
                <a:spcPts val="5608"/>
              </a:lnSpc>
            </a:pPr>
            <a:r>
              <a:rPr lang="en-US" sz="5392">
                <a:solidFill>
                  <a:srgbClr val="CA181E"/>
                </a:solidFill>
                <a:latin typeface="Poppins Bold"/>
              </a:rPr>
              <a:t>Attrition by Gender and Marital Status</a:t>
            </a:r>
          </a:p>
        </p:txBody>
      </p:sp>
      <p:sp>
        <p:nvSpPr>
          <p:cNvPr id="10" name="TextBox 10"/>
          <p:cNvSpPr txBox="1"/>
          <p:nvPr/>
        </p:nvSpPr>
        <p:spPr>
          <a:xfrm>
            <a:off x="6780065" y="3361891"/>
            <a:ext cx="5488022" cy="3876218"/>
          </a:xfrm>
          <a:prstGeom prst="rect">
            <a:avLst/>
          </a:prstGeom>
        </p:spPr>
        <p:txBody>
          <a:bodyPr lIns="0" tIns="0" rIns="0" bIns="0" rtlCol="0" anchor="t">
            <a:spAutoFit/>
          </a:bodyPr>
          <a:lstStyle/>
          <a:p>
            <a:pPr algn="just">
              <a:lnSpc>
                <a:spcPts val="3407"/>
              </a:lnSpc>
            </a:pPr>
            <a:r>
              <a:rPr lang="en-US" sz="2523">
                <a:solidFill>
                  <a:srgbClr val="000000"/>
                </a:solidFill>
                <a:latin typeface="Poppins"/>
              </a:rPr>
              <a:t>From the piechart, attrition is relatively more in men than women.,this might be due to less number of females in employment. On the other hand, more attrition is seen among single people followed by married people. Divorced employees are the least in attrition.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577</Words>
  <Application>Microsoft Office PowerPoint</Application>
  <PresentationFormat>Custom</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Poppins</vt:lpstr>
      <vt:lpstr>Poppins Bold</vt:lpstr>
      <vt:lpstr>Arial</vt:lpstr>
      <vt:lpstr>Open Sauce</vt:lpstr>
      <vt:lpstr>Calibri</vt:lpstr>
      <vt:lpstr>Montserrat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Employee_Attrition_Analysis</dc:title>
  <cp:lastModifiedBy>Dipean DasGupta</cp:lastModifiedBy>
  <cp:revision>2</cp:revision>
  <dcterms:created xsi:type="dcterms:W3CDTF">2006-08-16T00:00:00Z</dcterms:created>
  <dcterms:modified xsi:type="dcterms:W3CDTF">2024-06-27T11:38:44Z</dcterms:modified>
  <dc:identifier>DAGI28_FZTI</dc:identifier>
</cp:coreProperties>
</file>