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DM Sans Bold" panose="020B0604020202020204" charset="0"/>
      <p:regular r:id="rId19"/>
    </p:embeddedFont>
    <p:embeddedFont>
      <p:font typeface="Montserrat Classic Bold" panose="020B0604020202020204" charset="0"/>
      <p:regular r:id="rId20"/>
    </p:embeddedFont>
    <p:embeddedFont>
      <p:font typeface="Montserrat Light Bold" panose="020B0604020202020204" charset="0"/>
      <p:regular r:id="rId21"/>
    </p:embeddedFont>
    <p:embeddedFont>
      <p:font typeface="Open Sauce" panose="020B0604020202020204" charset="0"/>
      <p:regular r:id="rId22"/>
    </p:embeddedFont>
    <p:embeddedFont>
      <p:font typeface="Open Sauce Bold" panose="020B0604020202020204" charset="0"/>
      <p:regular r:id="rId23"/>
    </p:embeddedFont>
    <p:embeddedFont>
      <p:font typeface="Oswal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20"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1.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sv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
        <p:cNvGrpSpPr/>
        <p:nvPr/>
      </p:nvGrpSpPr>
      <p:grpSpPr>
        <a:xfrm>
          <a:off x="0" y="0"/>
          <a:ext cx="0" cy="0"/>
          <a:chOff x="0" y="0"/>
          <a:chExt cx="0" cy="0"/>
        </a:xfrm>
      </p:grpSpPr>
      <p:sp>
        <p:nvSpPr>
          <p:cNvPr id="2" name="Freeform 2"/>
          <p:cNvSpPr/>
          <p:nvPr/>
        </p:nvSpPr>
        <p:spPr>
          <a:xfrm rot="7659121">
            <a:off x="1530058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01667" y="-491490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3405789" y="3059376"/>
            <a:ext cx="11770940" cy="4208864"/>
            <a:chOff x="0" y="0"/>
            <a:chExt cx="2273160" cy="812800"/>
          </a:xfrm>
        </p:grpSpPr>
        <p:sp>
          <p:nvSpPr>
            <p:cNvPr id="5" name="Freeform 5"/>
            <p:cNvSpPr/>
            <p:nvPr/>
          </p:nvSpPr>
          <p:spPr>
            <a:xfrm>
              <a:off x="0" y="0"/>
              <a:ext cx="2273160" cy="812800"/>
            </a:xfrm>
            <a:custGeom>
              <a:avLst/>
              <a:gdLst/>
              <a:ahLst/>
              <a:cxnLst/>
              <a:rect l="l" t="t" r="r" b="b"/>
              <a:pathLst>
                <a:path w="2273160" h="812800">
                  <a:moveTo>
                    <a:pt x="15127" y="0"/>
                  </a:moveTo>
                  <a:lnTo>
                    <a:pt x="2258033" y="0"/>
                  </a:lnTo>
                  <a:cubicBezTo>
                    <a:pt x="2266387" y="0"/>
                    <a:pt x="2273160" y="6773"/>
                    <a:pt x="2273160" y="15127"/>
                  </a:cubicBezTo>
                  <a:lnTo>
                    <a:pt x="2273160" y="797673"/>
                  </a:lnTo>
                  <a:cubicBezTo>
                    <a:pt x="2273160" y="801685"/>
                    <a:pt x="2271566" y="805532"/>
                    <a:pt x="2268729" y="808369"/>
                  </a:cubicBezTo>
                  <a:cubicBezTo>
                    <a:pt x="2265893" y="811206"/>
                    <a:pt x="2262045" y="812800"/>
                    <a:pt x="2258033" y="812800"/>
                  </a:cubicBezTo>
                  <a:lnTo>
                    <a:pt x="15127" y="812800"/>
                  </a:lnTo>
                  <a:cubicBezTo>
                    <a:pt x="6773" y="812800"/>
                    <a:pt x="0" y="806027"/>
                    <a:pt x="0" y="797673"/>
                  </a:cubicBezTo>
                  <a:lnTo>
                    <a:pt x="0" y="15127"/>
                  </a:lnTo>
                  <a:cubicBezTo>
                    <a:pt x="0" y="6773"/>
                    <a:pt x="6773" y="0"/>
                    <a:pt x="15127" y="0"/>
                  </a:cubicBezTo>
                  <a:close/>
                </a:path>
              </a:pathLst>
            </a:custGeom>
            <a:solidFill>
              <a:srgbClr val="000000">
                <a:alpha val="0"/>
              </a:srgbClr>
            </a:solidFill>
            <a:ln w="104775" cap="rnd">
              <a:solidFill>
                <a:srgbClr val="5E17EB"/>
              </a:solidFill>
              <a:prstDash val="solid"/>
              <a:round/>
            </a:ln>
          </p:spPr>
        </p:sp>
        <p:sp>
          <p:nvSpPr>
            <p:cNvPr id="6" name="TextBox 6"/>
            <p:cNvSpPr txBox="1"/>
            <p:nvPr/>
          </p:nvSpPr>
          <p:spPr>
            <a:xfrm>
              <a:off x="0" y="-19050"/>
              <a:ext cx="2273160" cy="831850"/>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3652410" y="3438109"/>
            <a:ext cx="11277700" cy="2268679"/>
          </a:xfrm>
          <a:prstGeom prst="rect">
            <a:avLst/>
          </a:prstGeom>
        </p:spPr>
        <p:txBody>
          <a:bodyPr lIns="0" tIns="0" rIns="0" bIns="0" rtlCol="0" anchor="t">
            <a:spAutoFit/>
          </a:bodyPr>
          <a:lstStyle/>
          <a:p>
            <a:pPr algn="ctr">
              <a:lnSpc>
                <a:spcPts val="9785"/>
              </a:lnSpc>
            </a:pPr>
            <a:r>
              <a:rPr lang="en-US" sz="7091" spc="694">
                <a:solidFill>
                  <a:srgbClr val="231F20"/>
                </a:solidFill>
                <a:latin typeface="Oswald Bold"/>
              </a:rPr>
              <a:t>BIRD STRIKES 2000-2011</a:t>
            </a:r>
          </a:p>
          <a:p>
            <a:pPr algn="ctr">
              <a:lnSpc>
                <a:spcPts val="8405"/>
              </a:lnSpc>
            </a:pPr>
            <a:r>
              <a:rPr lang="en-US" sz="6091" spc="596">
                <a:solidFill>
                  <a:srgbClr val="231F20"/>
                </a:solidFill>
                <a:latin typeface="Oswald Bold"/>
              </a:rPr>
              <a:t>DATA ANALYSIS</a:t>
            </a:r>
          </a:p>
        </p:txBody>
      </p:sp>
      <p:sp>
        <p:nvSpPr>
          <p:cNvPr id="8" name="TextBox 8"/>
          <p:cNvSpPr txBox="1"/>
          <p:nvPr/>
        </p:nvSpPr>
        <p:spPr>
          <a:xfrm>
            <a:off x="4981089" y="5932934"/>
            <a:ext cx="9156040" cy="896299"/>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DIPEAN DASGUPTA</a:t>
            </a:r>
          </a:p>
          <a:p>
            <a:pPr algn="ctr">
              <a:lnSpc>
                <a:spcPts val="3661"/>
              </a:lnSpc>
            </a:pPr>
            <a:r>
              <a:rPr lang="en-US" sz="2653" spc="140">
                <a:solidFill>
                  <a:srgbClr val="231F20"/>
                </a:solidFill>
                <a:latin typeface="Montserrat Classic Bold"/>
              </a:rPr>
              <a:t>UMIP4841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12881">
            <a:off x="16071020" y="6798849"/>
            <a:ext cx="6798724" cy="6976303"/>
          </a:xfrm>
          <a:custGeom>
            <a:avLst/>
            <a:gdLst/>
            <a:ahLst/>
            <a:cxnLst/>
            <a:rect l="l" t="t" r="r" b="b"/>
            <a:pathLst>
              <a:path w="6798724" h="6976303">
                <a:moveTo>
                  <a:pt x="0" y="0"/>
                </a:moveTo>
                <a:lnTo>
                  <a:pt x="6798724" y="0"/>
                </a:lnTo>
                <a:lnTo>
                  <a:pt x="6798724" y="6976302"/>
                </a:lnTo>
                <a:lnTo>
                  <a:pt x="0" y="6976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0"/>
            <a:ext cx="18288000" cy="1635369"/>
            <a:chOff x="0" y="0"/>
            <a:chExt cx="4816593" cy="430715"/>
          </a:xfrm>
        </p:grpSpPr>
        <p:sp>
          <p:nvSpPr>
            <p:cNvPr id="4" name="Freeform 4"/>
            <p:cNvSpPr/>
            <p:nvPr/>
          </p:nvSpPr>
          <p:spPr>
            <a:xfrm>
              <a:off x="0" y="0"/>
              <a:ext cx="4816592" cy="430715"/>
            </a:xfrm>
            <a:custGeom>
              <a:avLst/>
              <a:gdLst/>
              <a:ahLst/>
              <a:cxnLst/>
              <a:rect l="l" t="t" r="r" b="b"/>
              <a:pathLst>
                <a:path w="4816592" h="430715">
                  <a:moveTo>
                    <a:pt x="0" y="0"/>
                  </a:moveTo>
                  <a:lnTo>
                    <a:pt x="4816592" y="0"/>
                  </a:lnTo>
                  <a:lnTo>
                    <a:pt x="4816592" y="430715"/>
                  </a:lnTo>
                  <a:lnTo>
                    <a:pt x="0" y="430715"/>
                  </a:lnTo>
                  <a:close/>
                </a:path>
              </a:pathLst>
            </a:custGeom>
            <a:solidFill>
              <a:srgbClr val="000000"/>
            </a:solidFill>
          </p:spPr>
        </p:sp>
        <p:sp>
          <p:nvSpPr>
            <p:cNvPr id="5" name="TextBox 5"/>
            <p:cNvSpPr txBox="1"/>
            <p:nvPr/>
          </p:nvSpPr>
          <p:spPr>
            <a:xfrm>
              <a:off x="0" y="-19050"/>
              <a:ext cx="4816593" cy="4497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893349" y="-3236162"/>
            <a:ext cx="6307574" cy="6472324"/>
          </a:xfrm>
          <a:custGeom>
            <a:avLst/>
            <a:gdLst/>
            <a:ahLst/>
            <a:cxnLst/>
            <a:rect l="l" t="t" r="r" b="b"/>
            <a:pathLst>
              <a:path w="6307574" h="6472324">
                <a:moveTo>
                  <a:pt x="0" y="0"/>
                </a:moveTo>
                <a:lnTo>
                  <a:pt x="6307574" y="0"/>
                </a:lnTo>
                <a:lnTo>
                  <a:pt x="6307574" y="6472324"/>
                </a:lnTo>
                <a:lnTo>
                  <a:pt x="0" y="64723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203722" y="2091801"/>
            <a:ext cx="5631981" cy="5230293"/>
          </a:xfrm>
          <a:custGeom>
            <a:avLst/>
            <a:gdLst/>
            <a:ahLst/>
            <a:cxnLst/>
            <a:rect l="l" t="t" r="r" b="b"/>
            <a:pathLst>
              <a:path w="5631981" h="5230293">
                <a:moveTo>
                  <a:pt x="0" y="0"/>
                </a:moveTo>
                <a:lnTo>
                  <a:pt x="5631980" y="0"/>
                </a:lnTo>
                <a:lnTo>
                  <a:pt x="5631980" y="5230293"/>
                </a:lnTo>
                <a:lnTo>
                  <a:pt x="0" y="5230293"/>
                </a:lnTo>
                <a:lnTo>
                  <a:pt x="0" y="0"/>
                </a:lnTo>
                <a:close/>
              </a:path>
            </a:pathLst>
          </a:custGeom>
          <a:blipFill>
            <a:blip r:embed="rId4"/>
            <a:stretch>
              <a:fillRect l="-32419" r="-32080" b="-1010"/>
            </a:stretch>
          </a:blipFill>
          <a:ln w="57150" cap="rnd">
            <a:solidFill>
              <a:srgbClr val="000000"/>
            </a:solidFill>
            <a:prstDash val="solid"/>
            <a:round/>
          </a:ln>
        </p:spPr>
      </p:sp>
      <p:sp>
        <p:nvSpPr>
          <p:cNvPr id="8" name="Freeform 8"/>
          <p:cNvSpPr/>
          <p:nvPr/>
        </p:nvSpPr>
        <p:spPr>
          <a:xfrm>
            <a:off x="8652547" y="2116055"/>
            <a:ext cx="7392916" cy="5124635"/>
          </a:xfrm>
          <a:custGeom>
            <a:avLst/>
            <a:gdLst/>
            <a:ahLst/>
            <a:cxnLst/>
            <a:rect l="l" t="t" r="r" b="b"/>
            <a:pathLst>
              <a:path w="7392916" h="5124635">
                <a:moveTo>
                  <a:pt x="0" y="0"/>
                </a:moveTo>
                <a:lnTo>
                  <a:pt x="7392917" y="0"/>
                </a:lnTo>
                <a:lnTo>
                  <a:pt x="7392917" y="5124635"/>
                </a:lnTo>
                <a:lnTo>
                  <a:pt x="0" y="5124635"/>
                </a:lnTo>
                <a:lnTo>
                  <a:pt x="0" y="0"/>
                </a:lnTo>
                <a:close/>
              </a:path>
            </a:pathLst>
          </a:custGeom>
          <a:blipFill>
            <a:blip r:embed="rId5"/>
            <a:stretch>
              <a:fillRect l="-17057" t="-1010" r="-10975"/>
            </a:stretch>
          </a:blipFill>
          <a:ln w="57150" cap="rnd">
            <a:solidFill>
              <a:srgbClr val="000000"/>
            </a:solidFill>
            <a:prstDash val="solid"/>
            <a:round/>
          </a:ln>
        </p:spPr>
      </p:sp>
      <p:sp>
        <p:nvSpPr>
          <p:cNvPr id="9" name="TextBox 9"/>
          <p:cNvSpPr txBox="1"/>
          <p:nvPr/>
        </p:nvSpPr>
        <p:spPr>
          <a:xfrm>
            <a:off x="7164612" y="258885"/>
            <a:ext cx="3503387" cy="1050925"/>
          </a:xfrm>
          <a:prstGeom prst="rect">
            <a:avLst/>
          </a:prstGeom>
        </p:spPr>
        <p:txBody>
          <a:bodyPr wrap="square" lIns="0" tIns="0" rIns="0" bIns="0" rtlCol="0" anchor="t">
            <a:spAutoFit/>
          </a:bodyPr>
          <a:lstStyle/>
          <a:p>
            <a:pPr algn="ctr">
              <a:lnSpc>
                <a:spcPts val="8450"/>
              </a:lnSpc>
              <a:spcBef>
                <a:spcPct val="0"/>
              </a:spcBef>
            </a:pPr>
            <a:r>
              <a:rPr lang="en-US" sz="6500" dirty="0">
                <a:solidFill>
                  <a:srgbClr val="FFFFFF"/>
                </a:solidFill>
                <a:latin typeface="Oswald Bold"/>
              </a:rPr>
              <a:t>ANALYSIS</a:t>
            </a:r>
          </a:p>
        </p:txBody>
      </p:sp>
      <p:sp>
        <p:nvSpPr>
          <p:cNvPr id="10" name="TextBox 10"/>
          <p:cNvSpPr txBox="1"/>
          <p:nvPr/>
        </p:nvSpPr>
        <p:spPr>
          <a:xfrm>
            <a:off x="1500107" y="7560219"/>
            <a:ext cx="15378193" cy="1949831"/>
          </a:xfrm>
          <a:prstGeom prst="rect">
            <a:avLst/>
          </a:prstGeom>
        </p:spPr>
        <p:txBody>
          <a:bodyPr lIns="0" tIns="0" rIns="0" bIns="0" rtlCol="0" anchor="t">
            <a:spAutoFit/>
          </a:bodyPr>
          <a:lstStyle/>
          <a:p>
            <a:pPr algn="just">
              <a:lnSpc>
                <a:spcPts val="3012"/>
              </a:lnSpc>
            </a:pPr>
            <a:r>
              <a:rPr lang="en-US" sz="2299">
                <a:solidFill>
                  <a:srgbClr val="000000"/>
                </a:solidFill>
                <a:latin typeface="Open Sauce"/>
              </a:rPr>
              <a:t>Of all the cases, in around 20556 cases, bird strike incident took place when the aircraft was crusing below 1000ft.In 80% of cases strike was below 100 ft and in 20% of cases strike occured above 1000ft.</a:t>
            </a:r>
          </a:p>
          <a:p>
            <a:pPr algn="just">
              <a:lnSpc>
                <a:spcPts val="3150"/>
              </a:lnSpc>
            </a:pPr>
            <a:r>
              <a:rPr lang="en-US" sz="2299">
                <a:solidFill>
                  <a:srgbClr val="000000"/>
                </a:solidFill>
                <a:latin typeface="Open Sauce"/>
              </a:rPr>
              <a:t>Effects of bird strike include precautionary landing, engine shut down, aborted take-off and other. Among then in around 53% of cases aircraft had to do precautionary landing followed by aborting take-off at 23.1 %. In less than 100 cases plane engine was shut down.</a:t>
            </a:r>
          </a:p>
        </p:txBody>
      </p:sp>
      <p:sp>
        <p:nvSpPr>
          <p:cNvPr id="11" name="Freeform 11"/>
          <p:cNvSpPr/>
          <p:nvPr/>
        </p:nvSpPr>
        <p:spPr>
          <a:xfrm>
            <a:off x="0" y="9510050"/>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4956644" y="-3524758"/>
            <a:ext cx="5928019" cy="6082856"/>
          </a:xfrm>
          <a:custGeom>
            <a:avLst/>
            <a:gdLst/>
            <a:ahLst/>
            <a:cxnLst/>
            <a:rect l="l" t="t" r="r" b="b"/>
            <a:pathLst>
              <a:path w="5928019" h="6082856">
                <a:moveTo>
                  <a:pt x="0" y="0"/>
                </a:moveTo>
                <a:lnTo>
                  <a:pt x="5928019" y="0"/>
                </a:lnTo>
                <a:lnTo>
                  <a:pt x="5928019" y="6082856"/>
                </a:lnTo>
                <a:lnTo>
                  <a:pt x="0" y="60828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2796088" y="7487021"/>
            <a:ext cx="6331466" cy="6496840"/>
          </a:xfrm>
          <a:custGeom>
            <a:avLst/>
            <a:gdLst/>
            <a:ahLst/>
            <a:cxnLst/>
            <a:rect l="l" t="t" r="r" b="b"/>
            <a:pathLst>
              <a:path w="6331466" h="6496840">
                <a:moveTo>
                  <a:pt x="0" y="0"/>
                </a:moveTo>
                <a:lnTo>
                  <a:pt x="6331467" y="0"/>
                </a:lnTo>
                <a:lnTo>
                  <a:pt x="6331467" y="6496840"/>
                </a:lnTo>
                <a:lnTo>
                  <a:pt x="0" y="64968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990383" y="2049708"/>
            <a:ext cx="12612033" cy="7320201"/>
          </a:xfrm>
          <a:custGeom>
            <a:avLst/>
            <a:gdLst/>
            <a:ahLst/>
            <a:cxnLst/>
            <a:rect l="l" t="t" r="r" b="b"/>
            <a:pathLst>
              <a:path w="12612033" h="7320201">
                <a:moveTo>
                  <a:pt x="0" y="0"/>
                </a:moveTo>
                <a:lnTo>
                  <a:pt x="12612034" y="0"/>
                </a:lnTo>
                <a:lnTo>
                  <a:pt x="12612034" y="7320201"/>
                </a:lnTo>
                <a:lnTo>
                  <a:pt x="0" y="7320201"/>
                </a:lnTo>
                <a:lnTo>
                  <a:pt x="0" y="0"/>
                </a:lnTo>
                <a:close/>
              </a:path>
            </a:pathLst>
          </a:custGeom>
          <a:blipFill>
            <a:blip r:embed="rId5"/>
            <a:stretch>
              <a:fillRect/>
            </a:stretch>
          </a:blipFill>
          <a:ln w="85725" cap="rnd">
            <a:solidFill>
              <a:srgbClr val="5E17EB"/>
            </a:solidFill>
            <a:prstDash val="solid"/>
            <a:round/>
          </a:ln>
        </p:spPr>
      </p:sp>
      <p:sp>
        <p:nvSpPr>
          <p:cNvPr id="6" name="TextBox 6"/>
          <p:cNvSpPr txBox="1"/>
          <p:nvPr/>
        </p:nvSpPr>
        <p:spPr>
          <a:xfrm>
            <a:off x="4022356" y="638175"/>
            <a:ext cx="8904094" cy="1005840"/>
          </a:xfrm>
          <a:prstGeom prst="rect">
            <a:avLst/>
          </a:prstGeom>
        </p:spPr>
        <p:txBody>
          <a:bodyPr lIns="0" tIns="0" rIns="0" bIns="0" rtlCol="0" anchor="t">
            <a:spAutoFit/>
          </a:bodyPr>
          <a:lstStyle/>
          <a:p>
            <a:pPr marL="0" lvl="0" indent="0" algn="ctr">
              <a:lnSpc>
                <a:spcPts val="8280"/>
              </a:lnSpc>
              <a:spcBef>
                <a:spcPct val="0"/>
              </a:spcBef>
            </a:pPr>
            <a:r>
              <a:rPr lang="en-US" sz="6000" spc="588">
                <a:solidFill>
                  <a:srgbClr val="231F20"/>
                </a:solidFill>
                <a:latin typeface="Oswald Bold"/>
              </a:rPr>
              <a:t>ANALYSIS DASHBOARD</a:t>
            </a:r>
          </a:p>
        </p:txBody>
      </p:sp>
      <p:sp>
        <p:nvSpPr>
          <p:cNvPr id="7" name="Freeform 7"/>
          <p:cNvSpPr/>
          <p:nvPr/>
        </p:nvSpPr>
        <p:spPr>
          <a:xfrm>
            <a:off x="17553307"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2272041" y="-2147719"/>
            <a:ext cx="5710578" cy="5771811"/>
          </a:xfrm>
          <a:custGeom>
            <a:avLst/>
            <a:gdLst/>
            <a:ahLst/>
            <a:cxnLst/>
            <a:rect l="l" t="t" r="r" b="b"/>
            <a:pathLst>
              <a:path w="9453995" h="9700927">
                <a:moveTo>
                  <a:pt x="0" y="0"/>
                </a:moveTo>
                <a:lnTo>
                  <a:pt x="9453994" y="0"/>
                </a:lnTo>
                <a:lnTo>
                  <a:pt x="9453994" y="9700927"/>
                </a:lnTo>
                <a:lnTo>
                  <a:pt x="0" y="970092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580377">
            <a:off x="14983973" y="7101779"/>
            <a:ext cx="5342988" cy="4860109"/>
          </a:xfrm>
          <a:custGeom>
            <a:avLst/>
            <a:gdLst/>
            <a:ahLst/>
            <a:cxnLst/>
            <a:rect l="l" t="t" r="r" b="b"/>
            <a:pathLst>
              <a:path w="9162252" h="9401565">
                <a:moveTo>
                  <a:pt x="0" y="0"/>
                </a:moveTo>
                <a:lnTo>
                  <a:pt x="9162252" y="0"/>
                </a:lnTo>
                <a:lnTo>
                  <a:pt x="9162252" y="9401564"/>
                </a:lnTo>
                <a:lnTo>
                  <a:pt x="0" y="9401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095467" y="1729603"/>
            <a:ext cx="10097065" cy="1005840"/>
          </a:xfrm>
          <a:prstGeom prst="rect">
            <a:avLst/>
          </a:prstGeom>
        </p:spPr>
        <p:txBody>
          <a:bodyPr lIns="0" tIns="0" rIns="0" bIns="0" rtlCol="0" anchor="t">
            <a:spAutoFit/>
          </a:bodyPr>
          <a:lstStyle/>
          <a:p>
            <a:pPr marL="0" lvl="0" indent="0" algn="ctr">
              <a:lnSpc>
                <a:spcPts val="8280"/>
              </a:lnSpc>
              <a:spcBef>
                <a:spcPct val="0"/>
              </a:spcBef>
            </a:pPr>
            <a:r>
              <a:rPr lang="en-US" sz="6000" spc="588">
                <a:solidFill>
                  <a:srgbClr val="231F20"/>
                </a:solidFill>
                <a:latin typeface="Oswald Bold"/>
              </a:rPr>
              <a:t>CONCLUSION</a:t>
            </a:r>
          </a:p>
        </p:txBody>
      </p:sp>
      <p:sp>
        <p:nvSpPr>
          <p:cNvPr id="6" name="TextBox 6"/>
          <p:cNvSpPr txBox="1"/>
          <p:nvPr/>
        </p:nvSpPr>
        <p:spPr>
          <a:xfrm>
            <a:off x="2188652" y="3422650"/>
            <a:ext cx="13910696" cy="3927475"/>
          </a:xfrm>
          <a:prstGeom prst="rect">
            <a:avLst/>
          </a:prstGeom>
        </p:spPr>
        <p:txBody>
          <a:bodyPr lIns="0" tIns="0" rIns="0" bIns="0" rtlCol="0" anchor="t">
            <a:spAutoFit/>
          </a:bodyPr>
          <a:lstStyle/>
          <a:p>
            <a:pPr algn="just">
              <a:lnSpc>
                <a:spcPts val="3499"/>
              </a:lnSpc>
            </a:pPr>
            <a:r>
              <a:rPr lang="en-US" sz="2499">
                <a:solidFill>
                  <a:srgbClr val="231F20"/>
                </a:solidFill>
                <a:latin typeface="Open Sauce"/>
              </a:rPr>
              <a:t>The Bird Strike Analysis for the US and Canada from 2000 to 2011 highlighted the critical need for improved wildlife management and aviation safety measures. The data revealed significant patterns in bird strike incidents, pointing to peak occurrences during migration seasons and in specific geographical regions. By understanding these trends and the associated risk factors, aviation authorities and wildlife agencies can enhance preventive strategies, such as habitat management and advanced detection systems. This analysis underscored the importance of ongoing monitoring and collaboration between aviation and environmental sectors to mitigate the risks, ensuring safer skies and protecting both aircraft and avian populations.</a:t>
            </a:r>
          </a:p>
        </p:txBody>
      </p:sp>
      <p:sp>
        <p:nvSpPr>
          <p:cNvPr id="7" name="Freeform 7"/>
          <p:cNvSpPr/>
          <p:nvPr/>
        </p:nvSpPr>
        <p:spPr>
          <a:xfrm>
            <a:off x="0"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10750425" y="-3222789"/>
            <a:ext cx="12919118" cy="15375032"/>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2133620"/>
            <a:ext cx="7082615" cy="2750819"/>
          </a:xfrm>
          <a:prstGeom prst="rect">
            <a:avLst/>
          </a:prstGeom>
        </p:spPr>
        <p:txBody>
          <a:bodyPr lIns="0" tIns="0" rIns="0" bIns="0" rtlCol="0" anchor="t">
            <a:spAutoFit/>
          </a:bodyPr>
          <a:lstStyle/>
          <a:p>
            <a:pPr marL="0" lvl="0" indent="0" algn="l">
              <a:lnSpc>
                <a:spcPts val="11040"/>
              </a:lnSpc>
              <a:spcBef>
                <a:spcPct val="0"/>
              </a:spcBef>
            </a:pPr>
            <a:r>
              <a:rPr lang="en-US" sz="8000" spc="784">
                <a:solidFill>
                  <a:srgbClr val="231F20"/>
                </a:solidFill>
                <a:latin typeface="Oswald Bold"/>
              </a:rPr>
              <a:t>THANK'S FOR WATCHING</a:t>
            </a:r>
          </a:p>
        </p:txBody>
      </p:sp>
      <p:sp>
        <p:nvSpPr>
          <p:cNvPr id="5" name="Freeform 5"/>
          <p:cNvSpPr/>
          <p:nvPr/>
        </p:nvSpPr>
        <p:spPr>
          <a:xfrm>
            <a:off x="2080415" y="7950552"/>
            <a:ext cx="384955" cy="384955"/>
          </a:xfrm>
          <a:custGeom>
            <a:avLst/>
            <a:gdLst/>
            <a:ahLst/>
            <a:cxnLst/>
            <a:rect l="l" t="t" r="r" b="b"/>
            <a:pathLst>
              <a:path w="384955" h="384955">
                <a:moveTo>
                  <a:pt x="0" y="0"/>
                </a:moveTo>
                <a:lnTo>
                  <a:pt x="384955" y="0"/>
                </a:lnTo>
                <a:lnTo>
                  <a:pt x="384955" y="384956"/>
                </a:lnTo>
                <a:lnTo>
                  <a:pt x="0" y="3849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2080415" y="6538980"/>
            <a:ext cx="384955" cy="384955"/>
          </a:xfrm>
          <a:custGeom>
            <a:avLst/>
            <a:gdLst/>
            <a:ahLst/>
            <a:cxnLst/>
            <a:rect l="l" t="t" r="r" b="b"/>
            <a:pathLst>
              <a:path w="384955" h="384955">
                <a:moveTo>
                  <a:pt x="0" y="0"/>
                </a:moveTo>
                <a:lnTo>
                  <a:pt x="384955" y="0"/>
                </a:lnTo>
                <a:lnTo>
                  <a:pt x="384955" y="384955"/>
                </a:lnTo>
                <a:lnTo>
                  <a:pt x="0" y="3849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2080415" y="7187616"/>
            <a:ext cx="384783" cy="384955"/>
          </a:xfrm>
          <a:custGeom>
            <a:avLst/>
            <a:gdLst/>
            <a:ahLst/>
            <a:cxnLst/>
            <a:rect l="l" t="t" r="r" b="b"/>
            <a:pathLst>
              <a:path w="384783" h="384955">
                <a:moveTo>
                  <a:pt x="0" y="0"/>
                </a:moveTo>
                <a:lnTo>
                  <a:pt x="384782" y="0"/>
                </a:lnTo>
                <a:lnTo>
                  <a:pt x="384782" y="384955"/>
                </a:lnTo>
                <a:lnTo>
                  <a:pt x="0" y="38495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2080415" y="6035031"/>
            <a:ext cx="384955" cy="384955"/>
          </a:xfrm>
          <a:custGeom>
            <a:avLst/>
            <a:gdLst/>
            <a:ahLst/>
            <a:cxnLst/>
            <a:rect l="l" t="t" r="r" b="b"/>
            <a:pathLst>
              <a:path w="384955" h="384955">
                <a:moveTo>
                  <a:pt x="0" y="0"/>
                </a:moveTo>
                <a:lnTo>
                  <a:pt x="384955" y="0"/>
                </a:lnTo>
                <a:lnTo>
                  <a:pt x="384955" y="384955"/>
                </a:lnTo>
                <a:lnTo>
                  <a:pt x="0" y="38495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TextBox 9"/>
          <p:cNvSpPr txBox="1"/>
          <p:nvPr/>
        </p:nvSpPr>
        <p:spPr>
          <a:xfrm>
            <a:off x="2615664" y="6984075"/>
            <a:ext cx="5857379" cy="718755"/>
          </a:xfrm>
          <a:prstGeom prst="rect">
            <a:avLst/>
          </a:prstGeom>
        </p:spPr>
        <p:txBody>
          <a:bodyPr lIns="0" tIns="0" rIns="0" bIns="0" rtlCol="0" anchor="t">
            <a:spAutoFit/>
          </a:bodyPr>
          <a:lstStyle/>
          <a:p>
            <a:pPr algn="l">
              <a:lnSpc>
                <a:spcPts val="2908"/>
              </a:lnSpc>
            </a:pPr>
            <a:r>
              <a:rPr lang="en-US" sz="2077" u="sng">
                <a:solidFill>
                  <a:srgbClr val="000000"/>
                </a:solidFill>
                <a:latin typeface="Open Sauce"/>
              </a:rPr>
              <a:t>https://github.com/DipeanDas/UM_InternshipProjects/tree/main/Bird_Strikes_Analysis</a:t>
            </a:r>
          </a:p>
        </p:txBody>
      </p:sp>
      <p:sp>
        <p:nvSpPr>
          <p:cNvPr id="10" name="TextBox 10"/>
          <p:cNvSpPr txBox="1"/>
          <p:nvPr/>
        </p:nvSpPr>
        <p:spPr>
          <a:xfrm>
            <a:off x="2615664" y="6519717"/>
            <a:ext cx="5857379" cy="35680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dipeandasgupta@gmail.com</a:t>
            </a:r>
          </a:p>
        </p:txBody>
      </p:sp>
      <p:sp>
        <p:nvSpPr>
          <p:cNvPr id="11" name="TextBox 11"/>
          <p:cNvSpPr txBox="1"/>
          <p:nvPr/>
        </p:nvSpPr>
        <p:spPr>
          <a:xfrm>
            <a:off x="2615664" y="7931290"/>
            <a:ext cx="4032348" cy="35680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Gandhinagar,Gujarat</a:t>
            </a:r>
          </a:p>
        </p:txBody>
      </p:sp>
      <p:sp>
        <p:nvSpPr>
          <p:cNvPr id="12" name="TextBox 12"/>
          <p:cNvSpPr txBox="1"/>
          <p:nvPr/>
        </p:nvSpPr>
        <p:spPr>
          <a:xfrm>
            <a:off x="2615664" y="6002894"/>
            <a:ext cx="2370741" cy="356805"/>
          </a:xfrm>
          <a:prstGeom prst="rect">
            <a:avLst/>
          </a:prstGeom>
        </p:spPr>
        <p:txBody>
          <a:bodyPr lIns="0" tIns="0" rIns="0" bIns="0" rtlCol="0" anchor="t">
            <a:spAutoFit/>
          </a:bodyPr>
          <a:lstStyle/>
          <a:p>
            <a:pPr algn="l">
              <a:lnSpc>
                <a:spcPts val="2908"/>
              </a:lnSpc>
            </a:pPr>
            <a:r>
              <a:rPr lang="en-US" sz="2077">
                <a:solidFill>
                  <a:srgbClr val="000000"/>
                </a:solidFill>
                <a:latin typeface="Open Sauce"/>
              </a:rPr>
              <a:t>+91 7778992530</a:t>
            </a:r>
          </a:p>
        </p:txBody>
      </p:sp>
      <p:sp>
        <p:nvSpPr>
          <p:cNvPr id="13" name="TextBox 13"/>
          <p:cNvSpPr txBox="1"/>
          <p:nvPr/>
        </p:nvSpPr>
        <p:spPr>
          <a:xfrm>
            <a:off x="1733038" y="5496514"/>
            <a:ext cx="5857379" cy="437822"/>
          </a:xfrm>
          <a:prstGeom prst="rect">
            <a:avLst/>
          </a:prstGeom>
        </p:spPr>
        <p:txBody>
          <a:bodyPr lIns="0" tIns="0" rIns="0" bIns="0" rtlCol="0" anchor="t">
            <a:spAutoFit/>
          </a:bodyPr>
          <a:lstStyle/>
          <a:p>
            <a:pPr algn="l">
              <a:lnSpc>
                <a:spcPts val="3468"/>
              </a:lnSpc>
            </a:pPr>
            <a:r>
              <a:rPr lang="en-US" sz="2477">
                <a:solidFill>
                  <a:srgbClr val="000000"/>
                </a:solidFill>
                <a:latin typeface="Montserrat Light Bold"/>
              </a:rPr>
              <a:t>DIPEAN DASGUPTA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01</a:t>
            </a:r>
          </a:p>
        </p:txBody>
      </p:sp>
      <p:sp>
        <p:nvSpPr>
          <p:cNvPr id="9" name="TextBox 9"/>
          <p:cNvSpPr txBox="1"/>
          <p:nvPr/>
        </p:nvSpPr>
        <p:spPr>
          <a:xfrm>
            <a:off x="5231353" y="442832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02</a:t>
            </a:r>
          </a:p>
        </p:txBody>
      </p:sp>
      <p:sp>
        <p:nvSpPr>
          <p:cNvPr id="10" name="TextBox 10"/>
          <p:cNvSpPr txBox="1"/>
          <p:nvPr/>
        </p:nvSpPr>
        <p:spPr>
          <a:xfrm>
            <a:off x="5231353" y="571756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03</a:t>
            </a:r>
          </a:p>
        </p:txBody>
      </p:sp>
      <p:sp>
        <p:nvSpPr>
          <p:cNvPr id="11" name="TextBox 11"/>
          <p:cNvSpPr txBox="1"/>
          <p:nvPr/>
        </p:nvSpPr>
        <p:spPr>
          <a:xfrm>
            <a:off x="5231353" y="697560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04</a:t>
            </a:r>
          </a:p>
        </p:txBody>
      </p:sp>
      <p:sp>
        <p:nvSpPr>
          <p:cNvPr id="12" name="TextBox 12"/>
          <p:cNvSpPr txBox="1"/>
          <p:nvPr/>
        </p:nvSpPr>
        <p:spPr>
          <a:xfrm>
            <a:off x="5250954" y="826148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05</a:t>
            </a:r>
          </a:p>
        </p:txBody>
      </p:sp>
      <p:sp>
        <p:nvSpPr>
          <p:cNvPr id="13" name="TextBox 13"/>
          <p:cNvSpPr txBox="1"/>
          <p:nvPr/>
        </p:nvSpPr>
        <p:spPr>
          <a:xfrm>
            <a:off x="6607430" y="3333137"/>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Bold"/>
              </a:rPr>
              <a:t>INTRODUCTION</a:t>
            </a:r>
          </a:p>
        </p:txBody>
      </p:sp>
      <p:sp>
        <p:nvSpPr>
          <p:cNvPr id="14" name="TextBox 14"/>
          <p:cNvSpPr txBox="1"/>
          <p:nvPr/>
        </p:nvSpPr>
        <p:spPr>
          <a:xfrm>
            <a:off x="6607430" y="4556340"/>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Bold"/>
              </a:rPr>
              <a:t>DATA OVERVIEW</a:t>
            </a:r>
          </a:p>
        </p:txBody>
      </p:sp>
      <p:sp>
        <p:nvSpPr>
          <p:cNvPr id="15" name="TextBox 15"/>
          <p:cNvSpPr txBox="1"/>
          <p:nvPr/>
        </p:nvSpPr>
        <p:spPr>
          <a:xfrm>
            <a:off x="6655243" y="5822613"/>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Bold"/>
              </a:rPr>
              <a:t>ANALYSIS </a:t>
            </a:r>
          </a:p>
        </p:txBody>
      </p:sp>
      <p:sp>
        <p:nvSpPr>
          <p:cNvPr id="16" name="TextBox 16"/>
          <p:cNvSpPr txBox="1"/>
          <p:nvPr/>
        </p:nvSpPr>
        <p:spPr>
          <a:xfrm>
            <a:off x="6607430" y="708065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Bold"/>
              </a:rPr>
              <a:t>DASHBOARD</a:t>
            </a:r>
          </a:p>
        </p:txBody>
      </p:sp>
      <p:sp>
        <p:nvSpPr>
          <p:cNvPr id="17" name="TextBox 17"/>
          <p:cNvSpPr txBox="1"/>
          <p:nvPr/>
        </p:nvSpPr>
        <p:spPr>
          <a:xfrm>
            <a:off x="6607430" y="8346186"/>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Bold"/>
              </a:rPr>
              <a:t>CONCLUSION</a:t>
            </a:r>
          </a:p>
        </p:txBody>
      </p:sp>
      <p:sp>
        <p:nvSpPr>
          <p:cNvPr id="18" name="Freeform 18"/>
          <p:cNvSpPr/>
          <p:nvPr/>
        </p:nvSpPr>
        <p:spPr>
          <a:xfrm>
            <a:off x="0" y="0"/>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5938079" y="1411295"/>
            <a:ext cx="6411842" cy="1099185"/>
          </a:xfrm>
          <a:prstGeom prst="rect">
            <a:avLst/>
          </a:prstGeom>
        </p:spPr>
        <p:txBody>
          <a:bodyPr lIns="0" tIns="0" rIns="0" bIns="0" rtlCol="0" anchor="t">
            <a:spAutoFit/>
          </a:bodyPr>
          <a:lstStyle/>
          <a:p>
            <a:pPr algn="l">
              <a:lnSpc>
                <a:spcPts val="8970"/>
              </a:lnSpc>
            </a:pPr>
            <a:r>
              <a:rPr lang="en-US" sz="6500" spc="637">
                <a:solidFill>
                  <a:srgbClr val="231F20"/>
                </a:solidFill>
                <a:latin typeface="Oswald Bold"/>
              </a:rPr>
              <a:t>INTRODUCTION</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5111302" y="-298661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467216" y="3843020"/>
            <a:ext cx="15353567" cy="3789045"/>
          </a:xfrm>
          <a:prstGeom prst="rect">
            <a:avLst/>
          </a:prstGeom>
        </p:spPr>
        <p:txBody>
          <a:bodyPr lIns="0" tIns="0" rIns="0" bIns="0" rtlCol="0" anchor="t">
            <a:spAutoFit/>
          </a:bodyPr>
          <a:lstStyle/>
          <a:p>
            <a:pPr algn="just">
              <a:lnSpc>
                <a:spcPts val="3779"/>
              </a:lnSpc>
            </a:pPr>
            <a:r>
              <a:rPr lang="en-US" sz="2699">
                <a:solidFill>
                  <a:srgbClr val="231F20"/>
                </a:solidFill>
                <a:latin typeface="Open Sauce"/>
              </a:rPr>
              <a:t>The Bird Strikes 2000-2011 Data Analysis Report provides a detailed examination of avian collisions with aircraft in the US and Canada over an 11-year period. This analysis focuses on identifying patterns, trends, and key factors associated with bird strikes, which pose significant risks to aviation safety. By exploring data on bird strike frequency, geographical distribution, aircraft types involved, and the impact on flight operations, this report aims to offer valuable insights into mitigating these incidents. Understanding the dynamics of bird strikes helps in developing effective prevention strategies and enhancing safety measures for both wildlife and the aviation industry, ensuring safer skies for all.</a:t>
            </a:r>
          </a:p>
        </p:txBody>
      </p:sp>
      <p:sp>
        <p:nvSpPr>
          <p:cNvPr id="7" name="Freeform 7"/>
          <p:cNvSpPr/>
          <p:nvPr/>
        </p:nvSpPr>
        <p:spPr>
          <a:xfrm>
            <a:off x="17553307"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534427" y="1319903"/>
            <a:ext cx="9219145" cy="1023809"/>
          </a:xfrm>
          <a:prstGeom prst="rect">
            <a:avLst/>
          </a:prstGeom>
        </p:spPr>
        <p:txBody>
          <a:bodyPr lIns="0" tIns="0" rIns="0" bIns="0" rtlCol="0" anchor="t">
            <a:spAutoFit/>
          </a:bodyPr>
          <a:lstStyle/>
          <a:p>
            <a:pPr algn="ctr">
              <a:lnSpc>
                <a:spcPts val="8345"/>
              </a:lnSpc>
            </a:pPr>
            <a:r>
              <a:rPr lang="en-US" sz="6047" spc="320">
                <a:solidFill>
                  <a:srgbClr val="231F20"/>
                </a:solidFill>
                <a:latin typeface="Oswald Bold"/>
              </a:rPr>
              <a:t>DATA OVERVIEW</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3992224" y="3811579"/>
            <a:ext cx="10765148" cy="2882266"/>
          </a:xfrm>
          <a:prstGeom prst="rect">
            <a:avLst/>
          </a:prstGeom>
        </p:spPr>
        <p:txBody>
          <a:bodyPr lIns="0" tIns="0" rIns="0" bIns="0" rtlCol="0" anchor="t">
            <a:spAutoFit/>
          </a:bodyPr>
          <a:lstStyle/>
          <a:p>
            <a:pPr algn="ctr">
              <a:lnSpc>
                <a:spcPts val="4649"/>
              </a:lnSpc>
            </a:pPr>
            <a:r>
              <a:rPr lang="en-US" sz="3099">
                <a:solidFill>
                  <a:srgbClr val="231F20"/>
                </a:solidFill>
                <a:latin typeface="Open Sauce Bold"/>
              </a:rPr>
              <a:t>File Info: Data on Bird Strikes with air planes</a:t>
            </a:r>
          </a:p>
          <a:p>
            <a:pPr algn="ctr">
              <a:lnSpc>
                <a:spcPts val="4649"/>
              </a:lnSpc>
            </a:pPr>
            <a:r>
              <a:rPr lang="en-US" sz="3099">
                <a:solidFill>
                  <a:srgbClr val="231F20"/>
                </a:solidFill>
                <a:latin typeface="Open Sauce Bold"/>
              </a:rPr>
              <a:t>Number of Cases:25558 </a:t>
            </a:r>
          </a:p>
          <a:p>
            <a:pPr algn="ctr">
              <a:lnSpc>
                <a:spcPts val="4649"/>
              </a:lnSpc>
            </a:pPr>
            <a:r>
              <a:rPr lang="en-US" sz="3099">
                <a:solidFill>
                  <a:srgbClr val="231F20"/>
                </a:solidFill>
                <a:latin typeface="Open Sauce Bold"/>
              </a:rPr>
              <a:t>Country: United States of America, Canada</a:t>
            </a:r>
          </a:p>
          <a:p>
            <a:pPr algn="ctr">
              <a:lnSpc>
                <a:spcPts val="4649"/>
              </a:lnSpc>
            </a:pPr>
            <a:r>
              <a:rPr lang="en-US" sz="3099">
                <a:solidFill>
                  <a:srgbClr val="231F20"/>
                </a:solidFill>
                <a:latin typeface="Open Sauce Bold"/>
              </a:rPr>
              <a:t>Timespan: 2000-2011</a:t>
            </a:r>
          </a:p>
          <a:p>
            <a:pPr algn="ctr">
              <a:lnSpc>
                <a:spcPts val="4649"/>
              </a:lnSpc>
            </a:pPr>
            <a:r>
              <a:rPr lang="en-US" sz="3099">
                <a:solidFill>
                  <a:srgbClr val="231F20"/>
                </a:solidFill>
                <a:latin typeface="Open Sauce Bold"/>
              </a:rPr>
              <a:t>Strike Factors: 24</a:t>
            </a:r>
          </a:p>
        </p:txBody>
      </p:sp>
      <p:sp>
        <p:nvSpPr>
          <p:cNvPr id="8" name="Freeform 8"/>
          <p:cNvSpPr/>
          <p:nvPr/>
        </p:nvSpPr>
        <p:spPr>
          <a:xfrm>
            <a:off x="17553307"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1635369"/>
            <a:chOff x="0" y="0"/>
            <a:chExt cx="4816593" cy="430715"/>
          </a:xfrm>
        </p:grpSpPr>
        <p:sp>
          <p:nvSpPr>
            <p:cNvPr id="4" name="Freeform 4"/>
            <p:cNvSpPr/>
            <p:nvPr/>
          </p:nvSpPr>
          <p:spPr>
            <a:xfrm>
              <a:off x="0" y="0"/>
              <a:ext cx="4816592" cy="430715"/>
            </a:xfrm>
            <a:custGeom>
              <a:avLst/>
              <a:gdLst/>
              <a:ahLst/>
              <a:cxnLst/>
              <a:rect l="l" t="t" r="r" b="b"/>
              <a:pathLst>
                <a:path w="4816592" h="430715">
                  <a:moveTo>
                    <a:pt x="0" y="0"/>
                  </a:moveTo>
                  <a:lnTo>
                    <a:pt x="4816592" y="0"/>
                  </a:lnTo>
                  <a:lnTo>
                    <a:pt x="4816592" y="430715"/>
                  </a:lnTo>
                  <a:lnTo>
                    <a:pt x="0" y="430715"/>
                  </a:lnTo>
                  <a:close/>
                </a:path>
              </a:pathLst>
            </a:custGeom>
            <a:solidFill>
              <a:srgbClr val="1A1A1A"/>
            </a:solidFill>
          </p:spPr>
        </p:sp>
        <p:sp>
          <p:nvSpPr>
            <p:cNvPr id="5" name="TextBox 5"/>
            <p:cNvSpPr txBox="1"/>
            <p:nvPr/>
          </p:nvSpPr>
          <p:spPr>
            <a:xfrm>
              <a:off x="0" y="-19050"/>
              <a:ext cx="4816593" cy="4497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9601564" y="2683702"/>
            <a:ext cx="7195776" cy="5644962"/>
          </a:xfrm>
          <a:custGeom>
            <a:avLst/>
            <a:gdLst/>
            <a:ahLst/>
            <a:cxnLst/>
            <a:rect l="l" t="t" r="r" b="b"/>
            <a:pathLst>
              <a:path w="7195776" h="5644962">
                <a:moveTo>
                  <a:pt x="0" y="0"/>
                </a:moveTo>
                <a:lnTo>
                  <a:pt x="7195776" y="0"/>
                </a:lnTo>
                <a:lnTo>
                  <a:pt x="7195776" y="5644962"/>
                </a:lnTo>
                <a:lnTo>
                  <a:pt x="0" y="5644962"/>
                </a:lnTo>
                <a:lnTo>
                  <a:pt x="0" y="0"/>
                </a:lnTo>
                <a:close/>
              </a:path>
            </a:pathLst>
          </a:custGeom>
          <a:blipFill>
            <a:blip r:embed="rId5"/>
            <a:stretch>
              <a:fillRect/>
            </a:stretch>
          </a:blipFill>
          <a:ln w="57150" cap="rnd">
            <a:solidFill>
              <a:srgbClr val="000000"/>
            </a:solidFill>
            <a:prstDash val="solid"/>
            <a:round/>
          </a:ln>
        </p:spPr>
      </p:sp>
      <p:sp>
        <p:nvSpPr>
          <p:cNvPr id="9" name="TextBox 9"/>
          <p:cNvSpPr txBox="1"/>
          <p:nvPr/>
        </p:nvSpPr>
        <p:spPr>
          <a:xfrm>
            <a:off x="3262355" y="95086"/>
            <a:ext cx="10906040" cy="1099185"/>
          </a:xfrm>
          <a:prstGeom prst="rect">
            <a:avLst/>
          </a:prstGeom>
        </p:spPr>
        <p:txBody>
          <a:bodyPr lIns="0" tIns="0" rIns="0" bIns="0" rtlCol="0" anchor="t">
            <a:spAutoFit/>
          </a:bodyPr>
          <a:lstStyle/>
          <a:p>
            <a:pPr algn="ctr">
              <a:lnSpc>
                <a:spcPts val="8970"/>
              </a:lnSpc>
            </a:pPr>
            <a:r>
              <a:rPr lang="en-US" sz="6500" spc="637">
                <a:solidFill>
                  <a:srgbClr val="FFFFFF"/>
                </a:solidFill>
                <a:latin typeface="Oswald Bold"/>
              </a:rPr>
              <a:t>ANALYSIS</a:t>
            </a:r>
          </a:p>
        </p:txBody>
      </p:sp>
      <p:sp>
        <p:nvSpPr>
          <p:cNvPr id="10" name="TextBox 10"/>
          <p:cNvSpPr txBox="1"/>
          <p:nvPr/>
        </p:nvSpPr>
        <p:spPr>
          <a:xfrm>
            <a:off x="1028700" y="2374900"/>
            <a:ext cx="4327285" cy="644525"/>
          </a:xfrm>
          <a:prstGeom prst="rect">
            <a:avLst/>
          </a:prstGeom>
        </p:spPr>
        <p:txBody>
          <a:bodyPr lIns="0" tIns="0" rIns="0" bIns="0" rtlCol="0" anchor="t">
            <a:spAutoFit/>
          </a:bodyPr>
          <a:lstStyle/>
          <a:p>
            <a:pPr algn="l">
              <a:lnSpc>
                <a:spcPts val="5199"/>
              </a:lnSpc>
              <a:spcBef>
                <a:spcPct val="0"/>
              </a:spcBef>
            </a:pPr>
            <a:r>
              <a:rPr lang="en-US" sz="3999">
                <a:solidFill>
                  <a:srgbClr val="000000"/>
                </a:solidFill>
                <a:latin typeface="Open Sauce Bold"/>
              </a:rPr>
              <a:t>Yearly Trend</a:t>
            </a:r>
          </a:p>
        </p:txBody>
      </p:sp>
      <p:sp>
        <p:nvSpPr>
          <p:cNvPr id="11" name="TextBox 11"/>
          <p:cNvSpPr txBox="1"/>
          <p:nvPr/>
        </p:nvSpPr>
        <p:spPr>
          <a:xfrm>
            <a:off x="1181100" y="3347346"/>
            <a:ext cx="7962900" cy="4093464"/>
          </a:xfrm>
          <a:prstGeom prst="rect">
            <a:avLst/>
          </a:prstGeom>
        </p:spPr>
        <p:txBody>
          <a:bodyPr lIns="0" tIns="0" rIns="0" bIns="0" rtlCol="0" anchor="t">
            <a:spAutoFit/>
          </a:bodyPr>
          <a:lstStyle/>
          <a:p>
            <a:pPr algn="just">
              <a:lnSpc>
                <a:spcPts val="3647"/>
              </a:lnSpc>
            </a:pPr>
            <a:r>
              <a:rPr lang="en-US" sz="2399">
                <a:solidFill>
                  <a:srgbClr val="000000"/>
                </a:solidFill>
                <a:latin typeface="Open Sauce"/>
              </a:rPr>
              <a:t>From the bar graph of BIrd Strikes Data of timespan 2000-2011, it is seen that for all the years there were more than 4000 cases in average. Among the years,2010 is the year with most number of bird strikes. 2009 and 2011 hold the 2nd and 3rd postion respectively. </a:t>
            </a:r>
          </a:p>
          <a:p>
            <a:pPr algn="just">
              <a:lnSpc>
                <a:spcPts val="3647"/>
              </a:lnSpc>
            </a:pPr>
            <a:r>
              <a:rPr lang="en-US" sz="2399">
                <a:solidFill>
                  <a:srgbClr val="000000"/>
                </a:solidFill>
                <a:latin typeface="Open Sauce"/>
              </a:rPr>
              <a:t>2004 had the least number of cases according to the graph. Years 2000-2003 and 2005-2008 had seen cases ranging from 4000 to 6000.</a:t>
            </a:r>
          </a:p>
        </p:txBody>
      </p:sp>
      <p:sp>
        <p:nvSpPr>
          <p:cNvPr id="12" name="Freeform 12"/>
          <p:cNvSpPr/>
          <p:nvPr/>
        </p:nvSpPr>
        <p:spPr>
          <a:xfrm>
            <a:off x="0"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12881">
            <a:off x="16071020" y="6798849"/>
            <a:ext cx="6798724" cy="6976303"/>
          </a:xfrm>
          <a:custGeom>
            <a:avLst/>
            <a:gdLst/>
            <a:ahLst/>
            <a:cxnLst/>
            <a:rect l="l" t="t" r="r" b="b"/>
            <a:pathLst>
              <a:path w="6798724" h="6976303">
                <a:moveTo>
                  <a:pt x="0" y="0"/>
                </a:moveTo>
                <a:lnTo>
                  <a:pt x="6798724" y="0"/>
                </a:lnTo>
                <a:lnTo>
                  <a:pt x="6798724" y="6976302"/>
                </a:lnTo>
                <a:lnTo>
                  <a:pt x="0" y="6976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0"/>
            <a:ext cx="18288000" cy="1635369"/>
            <a:chOff x="0" y="0"/>
            <a:chExt cx="4816593" cy="430715"/>
          </a:xfrm>
        </p:grpSpPr>
        <p:sp>
          <p:nvSpPr>
            <p:cNvPr id="4" name="Freeform 4"/>
            <p:cNvSpPr/>
            <p:nvPr/>
          </p:nvSpPr>
          <p:spPr>
            <a:xfrm>
              <a:off x="0" y="0"/>
              <a:ext cx="4816592" cy="430715"/>
            </a:xfrm>
            <a:custGeom>
              <a:avLst/>
              <a:gdLst/>
              <a:ahLst/>
              <a:cxnLst/>
              <a:rect l="l" t="t" r="r" b="b"/>
              <a:pathLst>
                <a:path w="4816592" h="430715">
                  <a:moveTo>
                    <a:pt x="0" y="0"/>
                  </a:moveTo>
                  <a:lnTo>
                    <a:pt x="4816592" y="0"/>
                  </a:lnTo>
                  <a:lnTo>
                    <a:pt x="4816592" y="430715"/>
                  </a:lnTo>
                  <a:lnTo>
                    <a:pt x="0" y="430715"/>
                  </a:lnTo>
                  <a:close/>
                </a:path>
              </a:pathLst>
            </a:custGeom>
            <a:solidFill>
              <a:srgbClr val="000000"/>
            </a:solidFill>
          </p:spPr>
        </p:sp>
        <p:sp>
          <p:nvSpPr>
            <p:cNvPr id="5" name="TextBox 5"/>
            <p:cNvSpPr txBox="1"/>
            <p:nvPr/>
          </p:nvSpPr>
          <p:spPr>
            <a:xfrm>
              <a:off x="0" y="-19050"/>
              <a:ext cx="4816593" cy="4497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893349" y="-3236162"/>
            <a:ext cx="6307574" cy="6472324"/>
          </a:xfrm>
          <a:custGeom>
            <a:avLst/>
            <a:gdLst/>
            <a:ahLst/>
            <a:cxnLst/>
            <a:rect l="l" t="t" r="r" b="b"/>
            <a:pathLst>
              <a:path w="6307574" h="6472324">
                <a:moveTo>
                  <a:pt x="0" y="0"/>
                </a:moveTo>
                <a:lnTo>
                  <a:pt x="6307574" y="0"/>
                </a:lnTo>
                <a:lnTo>
                  <a:pt x="6307574" y="6472324"/>
                </a:lnTo>
                <a:lnTo>
                  <a:pt x="0" y="64723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1805721" y="1957666"/>
            <a:ext cx="5796479" cy="4117082"/>
          </a:xfrm>
          <a:custGeom>
            <a:avLst/>
            <a:gdLst/>
            <a:ahLst/>
            <a:cxnLst/>
            <a:rect l="l" t="t" r="r" b="b"/>
            <a:pathLst>
              <a:path w="5796479" h="4117082">
                <a:moveTo>
                  <a:pt x="0" y="0"/>
                </a:moveTo>
                <a:lnTo>
                  <a:pt x="5796479" y="0"/>
                </a:lnTo>
                <a:lnTo>
                  <a:pt x="5796479" y="4117081"/>
                </a:lnTo>
                <a:lnTo>
                  <a:pt x="0" y="4117081"/>
                </a:lnTo>
                <a:lnTo>
                  <a:pt x="0" y="0"/>
                </a:lnTo>
                <a:close/>
              </a:path>
            </a:pathLst>
          </a:custGeom>
          <a:blipFill>
            <a:blip r:embed="rId4"/>
            <a:stretch>
              <a:fillRect/>
            </a:stretch>
          </a:blipFill>
          <a:ln w="57150" cap="rnd">
            <a:solidFill>
              <a:srgbClr val="000000"/>
            </a:solidFill>
            <a:prstDash val="solid"/>
            <a:round/>
          </a:ln>
        </p:spPr>
      </p:sp>
      <p:sp>
        <p:nvSpPr>
          <p:cNvPr id="8" name="Freeform 8"/>
          <p:cNvSpPr/>
          <p:nvPr/>
        </p:nvSpPr>
        <p:spPr>
          <a:xfrm>
            <a:off x="1457325" y="6074747"/>
            <a:ext cx="7042528" cy="3494610"/>
          </a:xfrm>
          <a:custGeom>
            <a:avLst/>
            <a:gdLst/>
            <a:ahLst/>
            <a:cxnLst/>
            <a:rect l="l" t="t" r="r" b="b"/>
            <a:pathLst>
              <a:path w="7042528" h="3494610">
                <a:moveTo>
                  <a:pt x="0" y="0"/>
                </a:moveTo>
                <a:lnTo>
                  <a:pt x="7042528" y="0"/>
                </a:lnTo>
                <a:lnTo>
                  <a:pt x="7042528" y="3494610"/>
                </a:lnTo>
                <a:lnTo>
                  <a:pt x="0" y="3494610"/>
                </a:lnTo>
                <a:lnTo>
                  <a:pt x="0" y="0"/>
                </a:lnTo>
                <a:close/>
              </a:path>
            </a:pathLst>
          </a:custGeom>
          <a:blipFill>
            <a:blip r:embed="rId5"/>
            <a:stretch>
              <a:fillRect/>
            </a:stretch>
          </a:blipFill>
          <a:ln w="57150" cap="rnd">
            <a:solidFill>
              <a:srgbClr val="000000"/>
            </a:solidFill>
            <a:prstDash val="solid"/>
            <a:round/>
          </a:ln>
        </p:spPr>
      </p:sp>
      <p:sp>
        <p:nvSpPr>
          <p:cNvPr id="9" name="TextBox 9"/>
          <p:cNvSpPr txBox="1"/>
          <p:nvPr/>
        </p:nvSpPr>
        <p:spPr>
          <a:xfrm>
            <a:off x="7164612" y="258885"/>
            <a:ext cx="3427187" cy="1050925"/>
          </a:xfrm>
          <a:prstGeom prst="rect">
            <a:avLst/>
          </a:prstGeom>
        </p:spPr>
        <p:txBody>
          <a:bodyPr wrap="square" lIns="0" tIns="0" rIns="0" bIns="0" rtlCol="0" anchor="t">
            <a:spAutoFit/>
          </a:bodyPr>
          <a:lstStyle/>
          <a:p>
            <a:pPr algn="ctr">
              <a:lnSpc>
                <a:spcPts val="8450"/>
              </a:lnSpc>
              <a:spcBef>
                <a:spcPct val="0"/>
              </a:spcBef>
            </a:pPr>
            <a:r>
              <a:rPr lang="en-US" sz="6500" dirty="0">
                <a:solidFill>
                  <a:srgbClr val="FFFFFF"/>
                </a:solidFill>
                <a:latin typeface="Oswald Bold"/>
              </a:rPr>
              <a:t>ANALYSIS</a:t>
            </a:r>
          </a:p>
        </p:txBody>
      </p:sp>
      <p:sp>
        <p:nvSpPr>
          <p:cNvPr id="10" name="TextBox 10"/>
          <p:cNvSpPr txBox="1"/>
          <p:nvPr/>
        </p:nvSpPr>
        <p:spPr>
          <a:xfrm>
            <a:off x="1621204" y="2617479"/>
            <a:ext cx="8814553" cy="2920365"/>
          </a:xfrm>
          <a:prstGeom prst="rect">
            <a:avLst/>
          </a:prstGeom>
        </p:spPr>
        <p:txBody>
          <a:bodyPr lIns="0" tIns="0" rIns="0" bIns="0" rtlCol="0" anchor="t">
            <a:spAutoFit/>
          </a:bodyPr>
          <a:lstStyle/>
          <a:p>
            <a:pPr algn="just">
              <a:lnSpc>
                <a:spcPts val="3359"/>
              </a:lnSpc>
            </a:pPr>
            <a:r>
              <a:rPr lang="en-US" sz="2399">
                <a:solidFill>
                  <a:srgbClr val="000000"/>
                </a:solidFill>
                <a:latin typeface="Open Sauce"/>
              </a:rPr>
              <a:t>The state with most number of bird strike cases is California with around 7000 cases. Next in the list is Texas and New York respectively. All these states are in the US.</a:t>
            </a:r>
          </a:p>
          <a:p>
            <a:pPr algn="just">
              <a:lnSpc>
                <a:spcPts val="3359"/>
              </a:lnSpc>
            </a:pPr>
            <a:r>
              <a:rPr lang="en-US" sz="2399">
                <a:solidFill>
                  <a:srgbClr val="000000"/>
                </a:solidFill>
                <a:latin typeface="Open Sauce"/>
              </a:rPr>
              <a:t>The state with the least number of cases is Alberta followed by Saskatchewan, Newfoundland, Quebec and ontario. These are all located in Canada. strikes in those states of Canada are less than 100.</a:t>
            </a:r>
          </a:p>
        </p:txBody>
      </p:sp>
      <p:sp>
        <p:nvSpPr>
          <p:cNvPr id="11" name="TextBox 11"/>
          <p:cNvSpPr txBox="1"/>
          <p:nvPr/>
        </p:nvSpPr>
        <p:spPr>
          <a:xfrm>
            <a:off x="9062122" y="6350972"/>
            <a:ext cx="8078068" cy="2853309"/>
          </a:xfrm>
          <a:prstGeom prst="rect">
            <a:avLst/>
          </a:prstGeom>
        </p:spPr>
        <p:txBody>
          <a:bodyPr lIns="0" tIns="0" rIns="0" bIns="0" rtlCol="0" anchor="t">
            <a:spAutoFit/>
          </a:bodyPr>
          <a:lstStyle/>
          <a:p>
            <a:pPr algn="just">
              <a:lnSpc>
                <a:spcPts val="3287"/>
              </a:lnSpc>
            </a:pPr>
            <a:r>
              <a:rPr lang="en-US" sz="2399">
                <a:solidFill>
                  <a:srgbClr val="000000"/>
                </a:solidFill>
                <a:latin typeface="Open Sauce"/>
              </a:rPr>
              <a:t>The birds which are victim of the collision or strike are mostly unknown and small in size. As per the graph, unknown small birds are the most struck followed by unknown medium birds.  Morning Dove and European starling holds 3rd and 4th position in the list respectively. Red tailed hawk has been the least struck bird in the list.</a:t>
            </a:r>
          </a:p>
        </p:txBody>
      </p:sp>
      <p:sp>
        <p:nvSpPr>
          <p:cNvPr id="12" name="Freeform 12"/>
          <p:cNvSpPr/>
          <p:nvPr/>
        </p:nvSpPr>
        <p:spPr>
          <a:xfrm>
            <a:off x="0"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12881">
            <a:off x="16071020" y="6798849"/>
            <a:ext cx="6798724" cy="6976303"/>
          </a:xfrm>
          <a:custGeom>
            <a:avLst/>
            <a:gdLst/>
            <a:ahLst/>
            <a:cxnLst/>
            <a:rect l="l" t="t" r="r" b="b"/>
            <a:pathLst>
              <a:path w="6798724" h="6976303">
                <a:moveTo>
                  <a:pt x="0" y="0"/>
                </a:moveTo>
                <a:lnTo>
                  <a:pt x="6798724" y="0"/>
                </a:lnTo>
                <a:lnTo>
                  <a:pt x="6798724" y="6976302"/>
                </a:lnTo>
                <a:lnTo>
                  <a:pt x="0" y="6976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0"/>
            <a:ext cx="18288000" cy="1635369"/>
            <a:chOff x="0" y="0"/>
            <a:chExt cx="4816593" cy="430715"/>
          </a:xfrm>
        </p:grpSpPr>
        <p:sp>
          <p:nvSpPr>
            <p:cNvPr id="4" name="Freeform 4"/>
            <p:cNvSpPr/>
            <p:nvPr/>
          </p:nvSpPr>
          <p:spPr>
            <a:xfrm>
              <a:off x="0" y="0"/>
              <a:ext cx="4816592" cy="430715"/>
            </a:xfrm>
            <a:custGeom>
              <a:avLst/>
              <a:gdLst/>
              <a:ahLst/>
              <a:cxnLst/>
              <a:rect l="l" t="t" r="r" b="b"/>
              <a:pathLst>
                <a:path w="4816592" h="430715">
                  <a:moveTo>
                    <a:pt x="0" y="0"/>
                  </a:moveTo>
                  <a:lnTo>
                    <a:pt x="4816592" y="0"/>
                  </a:lnTo>
                  <a:lnTo>
                    <a:pt x="4816592" y="430715"/>
                  </a:lnTo>
                  <a:lnTo>
                    <a:pt x="0" y="430715"/>
                  </a:lnTo>
                  <a:close/>
                </a:path>
              </a:pathLst>
            </a:custGeom>
            <a:solidFill>
              <a:srgbClr val="000000"/>
            </a:solidFill>
          </p:spPr>
        </p:sp>
        <p:sp>
          <p:nvSpPr>
            <p:cNvPr id="5" name="TextBox 5"/>
            <p:cNvSpPr txBox="1"/>
            <p:nvPr/>
          </p:nvSpPr>
          <p:spPr>
            <a:xfrm>
              <a:off x="0" y="-19050"/>
              <a:ext cx="4816593" cy="4497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893349" y="-3236162"/>
            <a:ext cx="6307574" cy="6472324"/>
          </a:xfrm>
          <a:custGeom>
            <a:avLst/>
            <a:gdLst/>
            <a:ahLst/>
            <a:cxnLst/>
            <a:rect l="l" t="t" r="r" b="b"/>
            <a:pathLst>
              <a:path w="6307574" h="6472324">
                <a:moveTo>
                  <a:pt x="0" y="0"/>
                </a:moveTo>
                <a:lnTo>
                  <a:pt x="6307574" y="0"/>
                </a:lnTo>
                <a:lnTo>
                  <a:pt x="6307574" y="6472324"/>
                </a:lnTo>
                <a:lnTo>
                  <a:pt x="0" y="64723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507060" y="2258197"/>
            <a:ext cx="6389932" cy="3447034"/>
          </a:xfrm>
          <a:custGeom>
            <a:avLst/>
            <a:gdLst/>
            <a:ahLst/>
            <a:cxnLst/>
            <a:rect l="l" t="t" r="r" b="b"/>
            <a:pathLst>
              <a:path w="6389932" h="3447034">
                <a:moveTo>
                  <a:pt x="0" y="0"/>
                </a:moveTo>
                <a:lnTo>
                  <a:pt x="6389932" y="0"/>
                </a:lnTo>
                <a:lnTo>
                  <a:pt x="6389932" y="3447034"/>
                </a:lnTo>
                <a:lnTo>
                  <a:pt x="0" y="3447034"/>
                </a:lnTo>
                <a:lnTo>
                  <a:pt x="0" y="0"/>
                </a:lnTo>
                <a:close/>
              </a:path>
            </a:pathLst>
          </a:custGeom>
          <a:blipFill>
            <a:blip r:embed="rId4"/>
            <a:stretch>
              <a:fillRect/>
            </a:stretch>
          </a:blipFill>
          <a:ln w="57150" cap="rnd">
            <a:solidFill>
              <a:srgbClr val="000000"/>
            </a:solidFill>
            <a:prstDash val="solid"/>
            <a:round/>
          </a:ln>
        </p:spPr>
      </p:sp>
      <p:sp>
        <p:nvSpPr>
          <p:cNvPr id="8" name="Freeform 8"/>
          <p:cNvSpPr/>
          <p:nvPr/>
        </p:nvSpPr>
        <p:spPr>
          <a:xfrm>
            <a:off x="11743495" y="5217869"/>
            <a:ext cx="5201480" cy="4182891"/>
          </a:xfrm>
          <a:custGeom>
            <a:avLst/>
            <a:gdLst/>
            <a:ahLst/>
            <a:cxnLst/>
            <a:rect l="l" t="t" r="r" b="b"/>
            <a:pathLst>
              <a:path w="5201480" h="4182891">
                <a:moveTo>
                  <a:pt x="0" y="0"/>
                </a:moveTo>
                <a:lnTo>
                  <a:pt x="5201480" y="0"/>
                </a:lnTo>
                <a:lnTo>
                  <a:pt x="5201480" y="4182891"/>
                </a:lnTo>
                <a:lnTo>
                  <a:pt x="0" y="4182891"/>
                </a:lnTo>
                <a:lnTo>
                  <a:pt x="0" y="0"/>
                </a:lnTo>
                <a:close/>
              </a:path>
            </a:pathLst>
          </a:custGeom>
          <a:blipFill>
            <a:blip r:embed="rId5"/>
            <a:stretch>
              <a:fillRect/>
            </a:stretch>
          </a:blipFill>
          <a:ln w="57150" cap="rnd">
            <a:solidFill>
              <a:srgbClr val="000000"/>
            </a:solidFill>
            <a:prstDash val="solid"/>
            <a:round/>
          </a:ln>
        </p:spPr>
      </p:sp>
      <p:sp>
        <p:nvSpPr>
          <p:cNvPr id="9" name="TextBox 9"/>
          <p:cNvSpPr txBox="1"/>
          <p:nvPr/>
        </p:nvSpPr>
        <p:spPr>
          <a:xfrm>
            <a:off x="7164612" y="258885"/>
            <a:ext cx="3427187" cy="1050925"/>
          </a:xfrm>
          <a:prstGeom prst="rect">
            <a:avLst/>
          </a:prstGeom>
        </p:spPr>
        <p:txBody>
          <a:bodyPr wrap="square" lIns="0" tIns="0" rIns="0" bIns="0" rtlCol="0" anchor="t">
            <a:spAutoFit/>
          </a:bodyPr>
          <a:lstStyle/>
          <a:p>
            <a:pPr algn="ctr">
              <a:lnSpc>
                <a:spcPts val="8450"/>
              </a:lnSpc>
              <a:spcBef>
                <a:spcPct val="0"/>
              </a:spcBef>
            </a:pPr>
            <a:r>
              <a:rPr lang="en-US" sz="6500" dirty="0">
                <a:solidFill>
                  <a:srgbClr val="FFFFFF"/>
                </a:solidFill>
                <a:latin typeface="Oswald Bold"/>
              </a:rPr>
              <a:t>ANALYSIS</a:t>
            </a:r>
          </a:p>
        </p:txBody>
      </p:sp>
      <p:sp>
        <p:nvSpPr>
          <p:cNvPr id="10" name="TextBox 10"/>
          <p:cNvSpPr txBox="1"/>
          <p:nvPr/>
        </p:nvSpPr>
        <p:spPr>
          <a:xfrm>
            <a:off x="8785897" y="2516960"/>
            <a:ext cx="8078068" cy="2558796"/>
          </a:xfrm>
          <a:prstGeom prst="rect">
            <a:avLst/>
          </a:prstGeom>
        </p:spPr>
        <p:txBody>
          <a:bodyPr lIns="0" tIns="0" rIns="0" bIns="0" rtlCol="0" anchor="t">
            <a:spAutoFit/>
          </a:bodyPr>
          <a:lstStyle/>
          <a:p>
            <a:pPr algn="just">
              <a:lnSpc>
                <a:spcPts val="3431"/>
              </a:lnSpc>
            </a:pPr>
            <a:r>
              <a:rPr lang="en-US" sz="2399">
                <a:solidFill>
                  <a:srgbClr val="000000"/>
                </a:solidFill>
                <a:latin typeface="Open Sauce"/>
              </a:rPr>
              <a:t>The Airlines which was most affected by bird strike in those 11 years is Business with more than 8000 cases followed by Southwest airlines and  American Airlines.</a:t>
            </a:r>
          </a:p>
          <a:p>
            <a:pPr algn="just">
              <a:lnSpc>
                <a:spcPts val="3431"/>
              </a:lnSpc>
            </a:pPr>
            <a:r>
              <a:rPr lang="en-US" sz="2399">
                <a:solidFill>
                  <a:srgbClr val="000000"/>
                </a:solidFill>
                <a:latin typeface="Open Sauce"/>
              </a:rPr>
              <a:t>On the other hand, Jetblue, Skywest, United and Comair airlines had been affected in less than 2000 cases.</a:t>
            </a:r>
          </a:p>
        </p:txBody>
      </p:sp>
      <p:sp>
        <p:nvSpPr>
          <p:cNvPr id="11" name="TextBox 11"/>
          <p:cNvSpPr txBox="1"/>
          <p:nvPr/>
        </p:nvSpPr>
        <p:spPr>
          <a:xfrm>
            <a:off x="1624690" y="6286256"/>
            <a:ext cx="9545032" cy="2987421"/>
          </a:xfrm>
          <a:prstGeom prst="rect">
            <a:avLst/>
          </a:prstGeom>
        </p:spPr>
        <p:txBody>
          <a:bodyPr lIns="0" tIns="0" rIns="0" bIns="0" rtlCol="0" anchor="t">
            <a:spAutoFit/>
          </a:bodyPr>
          <a:lstStyle/>
          <a:p>
            <a:pPr algn="just">
              <a:lnSpc>
                <a:spcPts val="3431"/>
              </a:lnSpc>
            </a:pPr>
            <a:r>
              <a:rPr lang="en-US" sz="2399">
                <a:solidFill>
                  <a:srgbClr val="000000"/>
                </a:solidFill>
                <a:latin typeface="Open Sauce"/>
              </a:rPr>
              <a:t>Dallas Airport had seen the most bird strike cases which is almost 3000 in count. Sacramento, Laguardia, Philadelphia, Salt lake city and San Francisco airport are the next in the list with more than 1500 cases. All these are in the state of Texas, California and New York.</a:t>
            </a:r>
          </a:p>
          <a:p>
            <a:pPr algn="just">
              <a:lnSpc>
                <a:spcPts val="3431"/>
              </a:lnSpc>
            </a:pPr>
            <a:r>
              <a:rPr lang="en-US" sz="2399">
                <a:solidFill>
                  <a:srgbClr val="000000"/>
                </a:solidFill>
                <a:latin typeface="Open Sauce"/>
              </a:rPr>
              <a:t>Bradley Airport is the last in the list with less than 500 strike cases.</a:t>
            </a:r>
          </a:p>
        </p:txBody>
      </p:sp>
      <p:sp>
        <p:nvSpPr>
          <p:cNvPr id="12" name="Freeform 12"/>
          <p:cNvSpPr/>
          <p:nvPr/>
        </p:nvSpPr>
        <p:spPr>
          <a:xfrm>
            <a:off x="0"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12881">
            <a:off x="16071020" y="6798849"/>
            <a:ext cx="6798724" cy="6976303"/>
          </a:xfrm>
          <a:custGeom>
            <a:avLst/>
            <a:gdLst/>
            <a:ahLst/>
            <a:cxnLst/>
            <a:rect l="l" t="t" r="r" b="b"/>
            <a:pathLst>
              <a:path w="6798724" h="6976303">
                <a:moveTo>
                  <a:pt x="0" y="0"/>
                </a:moveTo>
                <a:lnTo>
                  <a:pt x="6798724" y="0"/>
                </a:lnTo>
                <a:lnTo>
                  <a:pt x="6798724" y="6976302"/>
                </a:lnTo>
                <a:lnTo>
                  <a:pt x="0" y="6976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0"/>
            <a:ext cx="18288000" cy="1635369"/>
            <a:chOff x="0" y="0"/>
            <a:chExt cx="4816593" cy="430715"/>
          </a:xfrm>
        </p:grpSpPr>
        <p:sp>
          <p:nvSpPr>
            <p:cNvPr id="4" name="Freeform 4"/>
            <p:cNvSpPr/>
            <p:nvPr/>
          </p:nvSpPr>
          <p:spPr>
            <a:xfrm>
              <a:off x="0" y="0"/>
              <a:ext cx="4816592" cy="430715"/>
            </a:xfrm>
            <a:custGeom>
              <a:avLst/>
              <a:gdLst/>
              <a:ahLst/>
              <a:cxnLst/>
              <a:rect l="l" t="t" r="r" b="b"/>
              <a:pathLst>
                <a:path w="4816592" h="430715">
                  <a:moveTo>
                    <a:pt x="0" y="0"/>
                  </a:moveTo>
                  <a:lnTo>
                    <a:pt x="4816592" y="0"/>
                  </a:lnTo>
                  <a:lnTo>
                    <a:pt x="4816592" y="430715"/>
                  </a:lnTo>
                  <a:lnTo>
                    <a:pt x="0" y="430715"/>
                  </a:lnTo>
                  <a:close/>
                </a:path>
              </a:pathLst>
            </a:custGeom>
            <a:solidFill>
              <a:srgbClr val="000000"/>
            </a:solidFill>
          </p:spPr>
        </p:sp>
        <p:sp>
          <p:nvSpPr>
            <p:cNvPr id="5" name="TextBox 5"/>
            <p:cNvSpPr txBox="1"/>
            <p:nvPr/>
          </p:nvSpPr>
          <p:spPr>
            <a:xfrm>
              <a:off x="0" y="-19050"/>
              <a:ext cx="4816593" cy="4497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893349" y="-3236162"/>
            <a:ext cx="6307574" cy="6472324"/>
          </a:xfrm>
          <a:custGeom>
            <a:avLst/>
            <a:gdLst/>
            <a:ahLst/>
            <a:cxnLst/>
            <a:rect l="l" t="t" r="r" b="b"/>
            <a:pathLst>
              <a:path w="6307574" h="6472324">
                <a:moveTo>
                  <a:pt x="0" y="0"/>
                </a:moveTo>
                <a:lnTo>
                  <a:pt x="6307574" y="0"/>
                </a:lnTo>
                <a:lnTo>
                  <a:pt x="6307574" y="6472324"/>
                </a:lnTo>
                <a:lnTo>
                  <a:pt x="0" y="64723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4022808" y="1843437"/>
            <a:ext cx="10242384" cy="5547113"/>
          </a:xfrm>
          <a:custGeom>
            <a:avLst/>
            <a:gdLst/>
            <a:ahLst/>
            <a:cxnLst/>
            <a:rect l="l" t="t" r="r" b="b"/>
            <a:pathLst>
              <a:path w="10242384" h="5547113">
                <a:moveTo>
                  <a:pt x="0" y="0"/>
                </a:moveTo>
                <a:lnTo>
                  <a:pt x="10242384" y="0"/>
                </a:lnTo>
                <a:lnTo>
                  <a:pt x="10242384" y="5547113"/>
                </a:lnTo>
                <a:lnTo>
                  <a:pt x="0" y="5547113"/>
                </a:lnTo>
                <a:lnTo>
                  <a:pt x="0" y="0"/>
                </a:lnTo>
                <a:close/>
              </a:path>
            </a:pathLst>
          </a:custGeom>
          <a:blipFill>
            <a:blip r:embed="rId4"/>
            <a:stretch>
              <a:fillRect/>
            </a:stretch>
          </a:blipFill>
          <a:ln w="57150" cap="rnd">
            <a:solidFill>
              <a:srgbClr val="000000"/>
            </a:solidFill>
            <a:prstDash val="solid"/>
            <a:round/>
          </a:ln>
        </p:spPr>
      </p:sp>
      <p:sp>
        <p:nvSpPr>
          <p:cNvPr id="8" name="TextBox 8"/>
          <p:cNvSpPr txBox="1"/>
          <p:nvPr/>
        </p:nvSpPr>
        <p:spPr>
          <a:xfrm>
            <a:off x="7164612" y="258885"/>
            <a:ext cx="3579587" cy="1050925"/>
          </a:xfrm>
          <a:prstGeom prst="rect">
            <a:avLst/>
          </a:prstGeom>
        </p:spPr>
        <p:txBody>
          <a:bodyPr wrap="square" lIns="0" tIns="0" rIns="0" bIns="0" rtlCol="0" anchor="t">
            <a:spAutoFit/>
          </a:bodyPr>
          <a:lstStyle/>
          <a:p>
            <a:pPr algn="ctr">
              <a:lnSpc>
                <a:spcPts val="8450"/>
              </a:lnSpc>
              <a:spcBef>
                <a:spcPct val="0"/>
              </a:spcBef>
            </a:pPr>
            <a:r>
              <a:rPr lang="en-US" sz="6500" dirty="0">
                <a:solidFill>
                  <a:srgbClr val="FFFFFF"/>
                </a:solidFill>
                <a:latin typeface="Oswald Bold"/>
              </a:rPr>
              <a:t>ANALYSIS</a:t>
            </a:r>
          </a:p>
        </p:txBody>
      </p:sp>
      <p:sp>
        <p:nvSpPr>
          <p:cNvPr id="9" name="TextBox 9"/>
          <p:cNvSpPr txBox="1"/>
          <p:nvPr/>
        </p:nvSpPr>
        <p:spPr>
          <a:xfrm>
            <a:off x="3021459" y="7657250"/>
            <a:ext cx="12245082" cy="1272921"/>
          </a:xfrm>
          <a:prstGeom prst="rect">
            <a:avLst/>
          </a:prstGeom>
        </p:spPr>
        <p:txBody>
          <a:bodyPr lIns="0" tIns="0" rIns="0" bIns="0" rtlCol="0" anchor="t">
            <a:spAutoFit/>
          </a:bodyPr>
          <a:lstStyle/>
          <a:p>
            <a:pPr algn="just">
              <a:lnSpc>
                <a:spcPts val="3431"/>
              </a:lnSpc>
            </a:pPr>
            <a:r>
              <a:rPr lang="en-US" sz="2399">
                <a:solidFill>
                  <a:srgbClr val="000000"/>
                </a:solidFill>
                <a:latin typeface="Open Sauce"/>
              </a:rPr>
              <a:t>If we look into the yearly costs incurred to airlines due to bird strike, the highest was in 2001 and the estimated amount was around 225 million. In the years from 2002 to 2011,  yearly loss was more than 100 million.</a:t>
            </a:r>
          </a:p>
        </p:txBody>
      </p:sp>
      <p:sp>
        <p:nvSpPr>
          <p:cNvPr id="10" name="Freeform 10"/>
          <p:cNvSpPr/>
          <p:nvPr/>
        </p:nvSpPr>
        <p:spPr>
          <a:xfrm>
            <a:off x="0"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12881">
            <a:off x="16071020" y="6798849"/>
            <a:ext cx="6798724" cy="6976303"/>
          </a:xfrm>
          <a:custGeom>
            <a:avLst/>
            <a:gdLst/>
            <a:ahLst/>
            <a:cxnLst/>
            <a:rect l="l" t="t" r="r" b="b"/>
            <a:pathLst>
              <a:path w="6798724" h="6976303">
                <a:moveTo>
                  <a:pt x="0" y="0"/>
                </a:moveTo>
                <a:lnTo>
                  <a:pt x="6798724" y="0"/>
                </a:lnTo>
                <a:lnTo>
                  <a:pt x="6798724" y="6976302"/>
                </a:lnTo>
                <a:lnTo>
                  <a:pt x="0" y="6976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0"/>
            <a:ext cx="18288000" cy="1635369"/>
            <a:chOff x="0" y="0"/>
            <a:chExt cx="4816593" cy="430715"/>
          </a:xfrm>
        </p:grpSpPr>
        <p:sp>
          <p:nvSpPr>
            <p:cNvPr id="4" name="Freeform 4"/>
            <p:cNvSpPr/>
            <p:nvPr/>
          </p:nvSpPr>
          <p:spPr>
            <a:xfrm>
              <a:off x="0" y="0"/>
              <a:ext cx="4816592" cy="430715"/>
            </a:xfrm>
            <a:custGeom>
              <a:avLst/>
              <a:gdLst/>
              <a:ahLst/>
              <a:cxnLst/>
              <a:rect l="l" t="t" r="r" b="b"/>
              <a:pathLst>
                <a:path w="4816592" h="430715">
                  <a:moveTo>
                    <a:pt x="0" y="0"/>
                  </a:moveTo>
                  <a:lnTo>
                    <a:pt x="4816592" y="0"/>
                  </a:lnTo>
                  <a:lnTo>
                    <a:pt x="4816592" y="430715"/>
                  </a:lnTo>
                  <a:lnTo>
                    <a:pt x="0" y="430715"/>
                  </a:lnTo>
                  <a:close/>
                </a:path>
              </a:pathLst>
            </a:custGeom>
            <a:solidFill>
              <a:srgbClr val="000000"/>
            </a:solidFill>
          </p:spPr>
        </p:sp>
        <p:sp>
          <p:nvSpPr>
            <p:cNvPr id="5" name="TextBox 5"/>
            <p:cNvSpPr txBox="1"/>
            <p:nvPr/>
          </p:nvSpPr>
          <p:spPr>
            <a:xfrm>
              <a:off x="0" y="-19050"/>
              <a:ext cx="4816593" cy="44976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893349" y="-3236162"/>
            <a:ext cx="6307574" cy="6472324"/>
          </a:xfrm>
          <a:custGeom>
            <a:avLst/>
            <a:gdLst/>
            <a:ahLst/>
            <a:cxnLst/>
            <a:rect l="l" t="t" r="r" b="b"/>
            <a:pathLst>
              <a:path w="6307574" h="6472324">
                <a:moveTo>
                  <a:pt x="0" y="0"/>
                </a:moveTo>
                <a:lnTo>
                  <a:pt x="6307574" y="0"/>
                </a:lnTo>
                <a:lnTo>
                  <a:pt x="6307574" y="6472324"/>
                </a:lnTo>
                <a:lnTo>
                  <a:pt x="0" y="64723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4229720" y="1857926"/>
            <a:ext cx="9732240" cy="5856474"/>
          </a:xfrm>
          <a:custGeom>
            <a:avLst/>
            <a:gdLst/>
            <a:ahLst/>
            <a:cxnLst/>
            <a:rect l="l" t="t" r="r" b="b"/>
            <a:pathLst>
              <a:path w="9732240" h="5856474">
                <a:moveTo>
                  <a:pt x="0" y="0"/>
                </a:moveTo>
                <a:lnTo>
                  <a:pt x="9732240" y="0"/>
                </a:lnTo>
                <a:lnTo>
                  <a:pt x="9732240" y="5856474"/>
                </a:lnTo>
                <a:lnTo>
                  <a:pt x="0" y="5856474"/>
                </a:lnTo>
                <a:lnTo>
                  <a:pt x="0" y="0"/>
                </a:lnTo>
                <a:close/>
              </a:path>
            </a:pathLst>
          </a:custGeom>
          <a:blipFill>
            <a:blip r:embed="rId4"/>
            <a:stretch>
              <a:fillRect/>
            </a:stretch>
          </a:blipFill>
          <a:ln w="57150" cap="rnd">
            <a:solidFill>
              <a:srgbClr val="000000"/>
            </a:solidFill>
            <a:prstDash val="solid"/>
            <a:round/>
          </a:ln>
        </p:spPr>
      </p:sp>
      <p:sp>
        <p:nvSpPr>
          <p:cNvPr id="8" name="TextBox 8"/>
          <p:cNvSpPr txBox="1"/>
          <p:nvPr/>
        </p:nvSpPr>
        <p:spPr>
          <a:xfrm>
            <a:off x="7164612" y="258885"/>
            <a:ext cx="3503387" cy="1050925"/>
          </a:xfrm>
          <a:prstGeom prst="rect">
            <a:avLst/>
          </a:prstGeom>
        </p:spPr>
        <p:txBody>
          <a:bodyPr wrap="square" lIns="0" tIns="0" rIns="0" bIns="0" rtlCol="0" anchor="t">
            <a:spAutoFit/>
          </a:bodyPr>
          <a:lstStyle/>
          <a:p>
            <a:pPr algn="ctr">
              <a:lnSpc>
                <a:spcPts val="8450"/>
              </a:lnSpc>
              <a:spcBef>
                <a:spcPct val="0"/>
              </a:spcBef>
            </a:pPr>
            <a:r>
              <a:rPr lang="en-US" sz="6500" dirty="0">
                <a:solidFill>
                  <a:srgbClr val="FFFFFF"/>
                </a:solidFill>
                <a:latin typeface="Oswald Bold"/>
              </a:rPr>
              <a:t>ANALYSIS</a:t>
            </a:r>
          </a:p>
        </p:txBody>
      </p:sp>
      <p:sp>
        <p:nvSpPr>
          <p:cNvPr id="9" name="TextBox 9"/>
          <p:cNvSpPr txBox="1"/>
          <p:nvPr/>
        </p:nvSpPr>
        <p:spPr>
          <a:xfrm>
            <a:off x="3021459" y="7838225"/>
            <a:ext cx="12245082" cy="1272921"/>
          </a:xfrm>
          <a:prstGeom prst="rect">
            <a:avLst/>
          </a:prstGeom>
        </p:spPr>
        <p:txBody>
          <a:bodyPr lIns="0" tIns="0" rIns="0" bIns="0" rtlCol="0" anchor="t">
            <a:spAutoFit/>
          </a:bodyPr>
          <a:lstStyle/>
          <a:p>
            <a:pPr algn="just">
              <a:lnSpc>
                <a:spcPts val="3431"/>
              </a:lnSpc>
            </a:pPr>
            <a:r>
              <a:rPr lang="en-US" sz="2399">
                <a:solidFill>
                  <a:srgbClr val="000000"/>
                </a:solidFill>
                <a:latin typeface="Open Sauce"/>
              </a:rPr>
              <a:t>Most of the bird strikes has taken place while the aircraft was in approach and in landing roll phase followed by takeoff stage. No events of strike was there while the aircrafts were in parked mode.</a:t>
            </a:r>
          </a:p>
        </p:txBody>
      </p:sp>
      <p:sp>
        <p:nvSpPr>
          <p:cNvPr id="10" name="Freeform 10"/>
          <p:cNvSpPr/>
          <p:nvPr/>
        </p:nvSpPr>
        <p:spPr>
          <a:xfrm>
            <a:off x="0" y="9531834"/>
            <a:ext cx="734693" cy="755166"/>
          </a:xfrm>
          <a:custGeom>
            <a:avLst/>
            <a:gdLst/>
            <a:ahLst/>
            <a:cxnLst/>
            <a:rect l="l" t="t" r="r" b="b"/>
            <a:pathLst>
              <a:path w="734693" h="755166">
                <a:moveTo>
                  <a:pt x="0" y="0"/>
                </a:moveTo>
                <a:lnTo>
                  <a:pt x="734693" y="0"/>
                </a:lnTo>
                <a:lnTo>
                  <a:pt x="734693"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838</Words>
  <Application>Microsoft Office PowerPoint</Application>
  <PresentationFormat>Custom</PresentationFormat>
  <Paragraphs>52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Open Sauce</vt:lpstr>
      <vt:lpstr>Arial</vt:lpstr>
      <vt:lpstr>Open Sauce Bold</vt:lpstr>
      <vt:lpstr>Montserrat Light Bold</vt:lpstr>
      <vt:lpstr>Oswald Bold</vt:lpstr>
      <vt:lpstr>Montserrat Classic Bold</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Bird_Strikes_Analysis</dc:title>
  <cp:lastModifiedBy>Dipean DasGupta</cp:lastModifiedBy>
  <cp:revision>2</cp:revision>
  <dcterms:created xsi:type="dcterms:W3CDTF">2006-08-16T00:00:00Z</dcterms:created>
  <dcterms:modified xsi:type="dcterms:W3CDTF">2024-06-27T10:45:53Z</dcterms:modified>
  <dc:identifier>DAGI9q0cLe8</dc:identifier>
</cp:coreProperties>
</file>