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21"/>
  </p:handoutMasterIdLst>
  <p:sldIdLst>
    <p:sldId id="256" r:id="rId3"/>
    <p:sldId id="282" r:id="rId5"/>
    <p:sldId id="331" r:id="rId6"/>
    <p:sldId id="350" r:id="rId7"/>
    <p:sldId id="332" r:id="rId8"/>
    <p:sldId id="333" r:id="rId9"/>
    <p:sldId id="334" r:id="rId10"/>
    <p:sldId id="335" r:id="rId11"/>
    <p:sldId id="336" r:id="rId12"/>
    <p:sldId id="337" r:id="rId13"/>
    <p:sldId id="338" r:id="rId14"/>
    <p:sldId id="339" r:id="rId15"/>
    <p:sldId id="345" r:id="rId16"/>
    <p:sldId id="340" r:id="rId17"/>
    <p:sldId id="342" r:id="rId18"/>
    <p:sldId id="343" r:id="rId19"/>
    <p:sldId id="330" r:id="rId2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F7F7F7"/>
    <a:srgbClr val="00BE9C"/>
    <a:srgbClr val="14D3B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443" autoAdjust="0"/>
    <p:restoredTop sz="94660"/>
  </p:normalViewPr>
  <p:slideViewPr>
    <p:cSldViewPr snapToGrid="0">
      <p:cViewPr varScale="1">
        <p:scale>
          <a:sx n="55" d="100"/>
          <a:sy n="55" d="100"/>
        </p:scale>
        <p:origin x="66" y="1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handoutMaster" Target="handoutMasters/handoutMaster1.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96C064A-D61B-4B21-B757-51A9B82445B8}" type="datetimeFigureOut">
              <a:rPr lang="en-US" smtClean="0"/>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0305E07-67EA-4042-A3F6-853A8AD8D209}" type="slidenum">
              <a:rPr lang="en-US" smtClean="0"/>
            </a:fld>
            <a:endParaRPr 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88D8800-4BFF-4416-9148-C9E6947F365D}"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A1609EA-4ED7-458E-841A-D6436E22768C}" type="slidenum">
              <a:rPr lang="zh-CN" altLang="en-US" smtClean="0"/>
            </a:fld>
            <a:endParaRPr lang="zh-CN" altLang="en-US"/>
          </a:p>
        </p:txBody>
      </p:sp>
    </p:spTree>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A1609EA-4ED7-458E-841A-D6436E22768C}"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Slide Number Placeholder 3"/>
          <p:cNvSpPr>
            <a:spLocks noGrp="1"/>
          </p:cNvSpPr>
          <p:nvPr>
            <p:ph type="sldNum" sz="quarter" idx="5"/>
          </p:nvPr>
        </p:nvSpPr>
        <p:spPr/>
        <p:txBody>
          <a:bodyPr/>
          <a:p>
            <a:fld id="{CA1609EA-4ED7-458E-841A-D6436E22768C}"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Slide Number Placeholder 3"/>
          <p:cNvSpPr>
            <a:spLocks noGrp="1"/>
          </p:cNvSpPr>
          <p:nvPr>
            <p:ph type="sldNum" sz="quarter" idx="5"/>
          </p:nvPr>
        </p:nvSpPr>
        <p:spPr/>
        <p:txBody>
          <a:bodyPr/>
          <a:p>
            <a:fld id="{CA1609EA-4ED7-458E-841A-D6436E22768C}"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Slide Number Placeholder 3"/>
          <p:cNvSpPr>
            <a:spLocks noGrp="1"/>
          </p:cNvSpPr>
          <p:nvPr>
            <p:ph type="sldNum" sz="quarter" idx="5"/>
          </p:nvPr>
        </p:nvSpPr>
        <p:spPr/>
        <p:txBody>
          <a:bodyPr/>
          <a:p>
            <a:fld id="{CA1609EA-4ED7-458E-841A-D6436E22768C}"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Slide Number Placeholder 3"/>
          <p:cNvSpPr>
            <a:spLocks noGrp="1"/>
          </p:cNvSpPr>
          <p:nvPr>
            <p:ph type="sldNum" sz="quarter" idx="5"/>
          </p:nvPr>
        </p:nvSpPr>
        <p:spPr/>
        <p:txBody>
          <a:bodyPr/>
          <a:p>
            <a:fld id="{CA1609EA-4ED7-458E-841A-D6436E22768C}"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Slide Number Placeholder 3"/>
          <p:cNvSpPr>
            <a:spLocks noGrp="1"/>
          </p:cNvSpPr>
          <p:nvPr>
            <p:ph type="sldNum" sz="quarter" idx="5"/>
          </p:nvPr>
        </p:nvSpPr>
        <p:spPr/>
        <p:txBody>
          <a:bodyPr/>
          <a:p>
            <a:fld id="{CA1609EA-4ED7-458E-841A-D6436E22768C}"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A1609EA-4ED7-458E-841A-D6436E22768C}"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3AA39BF-A0C1-4329-B52D-A0BC4CCA7601}"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3AA39BF-A0C1-4329-B52D-A0BC4CCA7601}"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Slide Number Placeholder 3"/>
          <p:cNvSpPr>
            <a:spLocks noGrp="1"/>
          </p:cNvSpPr>
          <p:nvPr>
            <p:ph type="sldNum" sz="quarter" idx="5"/>
          </p:nvPr>
        </p:nvSpPr>
        <p:spPr/>
        <p:txBody>
          <a:bodyPr/>
          <a:p>
            <a:fld id="{CA1609EA-4ED7-458E-841A-D6436E22768C}"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Slide Number Placeholder 3"/>
          <p:cNvSpPr>
            <a:spLocks noGrp="1"/>
          </p:cNvSpPr>
          <p:nvPr>
            <p:ph type="sldNum" sz="quarter" idx="5"/>
          </p:nvPr>
        </p:nvSpPr>
        <p:spPr/>
        <p:txBody>
          <a:bodyPr/>
          <a:p>
            <a:fld id="{CA1609EA-4ED7-458E-841A-D6436E22768C}"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Slide Number Placeholder 3"/>
          <p:cNvSpPr>
            <a:spLocks noGrp="1"/>
          </p:cNvSpPr>
          <p:nvPr>
            <p:ph type="sldNum" sz="quarter" idx="5"/>
          </p:nvPr>
        </p:nvSpPr>
        <p:spPr/>
        <p:txBody>
          <a:bodyPr/>
          <a:p>
            <a:fld id="{CA1609EA-4ED7-458E-841A-D6436E22768C}"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Slide Number Placeholder 3"/>
          <p:cNvSpPr>
            <a:spLocks noGrp="1"/>
          </p:cNvSpPr>
          <p:nvPr>
            <p:ph type="sldNum" sz="quarter" idx="5"/>
          </p:nvPr>
        </p:nvSpPr>
        <p:spPr/>
        <p:txBody>
          <a:bodyPr/>
          <a:p>
            <a:fld id="{CA1609EA-4ED7-458E-841A-D6436E22768C}"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Slide Number Placeholder 3"/>
          <p:cNvSpPr>
            <a:spLocks noGrp="1"/>
          </p:cNvSpPr>
          <p:nvPr>
            <p:ph type="sldNum" sz="quarter" idx="5"/>
          </p:nvPr>
        </p:nvSpPr>
        <p:spPr/>
        <p:txBody>
          <a:bodyPr/>
          <a:p>
            <a:fld id="{CA1609EA-4ED7-458E-841A-D6436E22768C}"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Slide Number Placeholder 3"/>
          <p:cNvSpPr>
            <a:spLocks noGrp="1"/>
          </p:cNvSpPr>
          <p:nvPr>
            <p:ph type="sldNum" sz="quarter" idx="5"/>
          </p:nvPr>
        </p:nvSpPr>
        <p:spPr/>
        <p:txBody>
          <a:bodyPr/>
          <a:p>
            <a:fld id="{CA1609EA-4ED7-458E-841A-D6436E22768C}"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rgbClr val="F7F7F7"/>
        </a:solidFill>
        <a:effectLst/>
      </p:bgPr>
    </p:bg>
    <p:spTree>
      <p:nvGrpSpPr>
        <p:cNvPr id="1" name=""/>
        <p:cNvGrpSpPr/>
        <p:nvPr/>
      </p:nvGrpSpPr>
      <p:grpSpPr>
        <a:xfrm>
          <a:off x="0" y="0"/>
          <a:ext cx="0" cy="0"/>
          <a:chOff x="0" y="0"/>
          <a:chExt cx="0" cy="0"/>
        </a:xfrm>
      </p:grpSpPr>
      <p:sp>
        <p:nvSpPr>
          <p:cNvPr id="8" name="矩形 7"/>
          <p:cNvSpPr/>
          <p:nvPr userDrawn="1"/>
        </p:nvSpPr>
        <p:spPr>
          <a:xfrm>
            <a:off x="0" y="1"/>
            <a:ext cx="12192000"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75"/>
          </a:p>
        </p:txBody>
      </p:sp>
      <p:sp>
        <p:nvSpPr>
          <p:cNvPr id="13" name="直角三角形 12"/>
          <p:cNvSpPr/>
          <p:nvPr userDrawn="1"/>
        </p:nvSpPr>
        <p:spPr>
          <a:xfrm flipH="1">
            <a:off x="7436722" y="4048474"/>
            <a:ext cx="4755276" cy="2809526"/>
          </a:xfrm>
          <a:prstGeom prst="rtTriangle">
            <a:avLst/>
          </a:prstGeom>
          <a:solidFill>
            <a:srgbClr val="00BE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75"/>
          </a:p>
        </p:txBody>
      </p:sp>
      <p:sp>
        <p:nvSpPr>
          <p:cNvPr id="14" name="直角三角形 13"/>
          <p:cNvSpPr/>
          <p:nvPr userDrawn="1"/>
        </p:nvSpPr>
        <p:spPr>
          <a:xfrm>
            <a:off x="-1" y="4048473"/>
            <a:ext cx="12152372" cy="2809527"/>
          </a:xfrm>
          <a:prstGeom prst="rtTriangle">
            <a:avLst/>
          </a:prstGeom>
          <a:solidFill>
            <a:srgbClr val="5454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75"/>
          </a:p>
        </p:txBody>
      </p:sp>
      <p:sp>
        <p:nvSpPr>
          <p:cNvPr id="15" name="直角三角形 14"/>
          <p:cNvSpPr/>
          <p:nvPr userDrawn="1"/>
        </p:nvSpPr>
        <p:spPr>
          <a:xfrm flipH="1">
            <a:off x="10857880" y="3991413"/>
            <a:ext cx="1334120" cy="2866587"/>
          </a:xfrm>
          <a:prstGeom prst="rtTriangle">
            <a:avLst/>
          </a:prstGeom>
          <a:solidFill>
            <a:srgbClr val="00B4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75"/>
          </a:p>
        </p:txBody>
      </p:sp>
      <p:sp>
        <p:nvSpPr>
          <p:cNvPr id="16" name="直角三角形 10"/>
          <p:cNvSpPr/>
          <p:nvPr userDrawn="1"/>
        </p:nvSpPr>
        <p:spPr>
          <a:xfrm>
            <a:off x="-39630" y="4017850"/>
            <a:ext cx="12086328" cy="2840149"/>
          </a:xfrm>
          <a:custGeom>
            <a:avLst/>
            <a:gdLst>
              <a:gd name="connsiteX0" fmla="*/ 0 w 8375374"/>
              <a:gd name="connsiteY0" fmla="*/ 1663148 h 1663148"/>
              <a:gd name="connsiteX1" fmla="*/ 0 w 8375374"/>
              <a:gd name="connsiteY1" fmla="*/ 0 h 1663148"/>
              <a:gd name="connsiteX2" fmla="*/ 8375374 w 8375374"/>
              <a:gd name="connsiteY2" fmla="*/ 1663148 h 1663148"/>
              <a:gd name="connsiteX3" fmla="*/ 0 w 8375374"/>
              <a:gd name="connsiteY3" fmla="*/ 1663148 h 1663148"/>
              <a:gd name="connsiteX0-1" fmla="*/ 3750365 w 12125739"/>
              <a:gd name="connsiteY0-2" fmla="*/ 2458279 h 2458279"/>
              <a:gd name="connsiteX1-3" fmla="*/ 0 w 12125739"/>
              <a:gd name="connsiteY1-4" fmla="*/ 0 h 2458279"/>
              <a:gd name="connsiteX2-5" fmla="*/ 12125739 w 12125739"/>
              <a:gd name="connsiteY2-6" fmla="*/ 2458279 h 2458279"/>
              <a:gd name="connsiteX3-7" fmla="*/ 3750365 w 12125739"/>
              <a:gd name="connsiteY3-8" fmla="*/ 2458279 h 2458279"/>
              <a:gd name="connsiteX0-9" fmla="*/ 5406887 w 12125739"/>
              <a:gd name="connsiteY0-10" fmla="*/ 2445026 h 2458279"/>
              <a:gd name="connsiteX1-11" fmla="*/ 0 w 12125739"/>
              <a:gd name="connsiteY1-12" fmla="*/ 0 h 2458279"/>
              <a:gd name="connsiteX2-13" fmla="*/ 12125739 w 12125739"/>
              <a:gd name="connsiteY2-14" fmla="*/ 2458279 h 2458279"/>
              <a:gd name="connsiteX3-15" fmla="*/ 5406887 w 12125739"/>
              <a:gd name="connsiteY3-16" fmla="*/ 2445026 h 2458279"/>
            </a:gdLst>
            <a:ahLst/>
            <a:cxnLst>
              <a:cxn ang="0">
                <a:pos x="connsiteX0-9" y="connsiteY0-10"/>
              </a:cxn>
              <a:cxn ang="0">
                <a:pos x="connsiteX1-11" y="connsiteY1-12"/>
              </a:cxn>
              <a:cxn ang="0">
                <a:pos x="connsiteX2-13" y="connsiteY2-14"/>
              </a:cxn>
              <a:cxn ang="0">
                <a:pos x="connsiteX3-15" y="connsiteY3-16"/>
              </a:cxn>
            </a:cxnLst>
            <a:rect l="l" t="t" r="r" b="b"/>
            <a:pathLst>
              <a:path w="12125739" h="2458279">
                <a:moveTo>
                  <a:pt x="5406887" y="2445026"/>
                </a:moveTo>
                <a:lnTo>
                  <a:pt x="0" y="0"/>
                </a:lnTo>
                <a:lnTo>
                  <a:pt x="12125739" y="2458279"/>
                </a:lnTo>
                <a:lnTo>
                  <a:pt x="5406887" y="2445026"/>
                </a:lnTo>
                <a:close/>
              </a:path>
            </a:pathLst>
          </a:custGeom>
          <a:solidFill>
            <a:srgbClr val="6161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75"/>
          </a:p>
        </p:txBody>
      </p:sp>
      <p:sp>
        <p:nvSpPr>
          <p:cNvPr id="2" name="Title 1"/>
          <p:cNvSpPr>
            <a:spLocks noGrp="1"/>
          </p:cNvSpPr>
          <p:nvPr userDrawn="1">
            <p:ph type="ctrTitle"/>
          </p:nvPr>
        </p:nvSpPr>
        <p:spPr>
          <a:xfrm>
            <a:off x="1524000" y="1043417"/>
            <a:ext cx="9144000" cy="1998404"/>
          </a:xfrm>
        </p:spPr>
        <p:txBody>
          <a:bodyPr anchor="b">
            <a:normAutofit/>
          </a:bodyPr>
          <a:lstStyle>
            <a:lvl1pPr algn="ctr">
              <a:defRPr sz="5400" b="1"/>
            </a:lvl1pPr>
          </a:lstStyle>
          <a:p>
            <a:r>
              <a:rPr lang="zh-CN" altLang="en-US" dirty="0" smtClean="0"/>
              <a:t>单击此处编辑母版标题样式</a:t>
            </a:r>
            <a:endParaRPr lang="en-US" dirty="0"/>
          </a:p>
        </p:txBody>
      </p:sp>
      <p:sp>
        <p:nvSpPr>
          <p:cNvPr id="3" name="Subtitle 2"/>
          <p:cNvSpPr>
            <a:spLocks noGrp="1"/>
          </p:cNvSpPr>
          <p:nvPr userDrawn="1">
            <p:ph type="subTitle" idx="1"/>
          </p:nvPr>
        </p:nvSpPr>
        <p:spPr>
          <a:xfrm>
            <a:off x="1524000" y="3408353"/>
            <a:ext cx="9144000" cy="640118"/>
          </a:xfrm>
        </p:spPr>
        <p:txBody>
          <a:bodyPr/>
          <a:lstStyle>
            <a:lvl1pPr marL="0" indent="0" algn="ctr">
              <a:buNone/>
              <a:defRPr sz="2400">
                <a:solidFill>
                  <a:schemeClr val="bg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单击此处编辑母版副标题样式</a:t>
            </a:r>
            <a:endParaRPr lang="en-US" dirty="0"/>
          </a:p>
        </p:txBody>
      </p:sp>
      <p:sp>
        <p:nvSpPr>
          <p:cNvPr id="4" name="Date Placeholder 3"/>
          <p:cNvSpPr>
            <a:spLocks noGrp="1"/>
          </p:cNvSpPr>
          <p:nvPr userDrawn="1">
            <p:ph type="dt" sz="half" idx="10"/>
          </p:nvPr>
        </p:nvSpPr>
        <p:spPr/>
        <p:txBody>
          <a:bodyPr/>
          <a:lstStyle/>
          <a:p>
            <a:fld id="{DAFC83C4-A236-483F-94E1-16AFA86FAD07}" type="datetimeFigureOut">
              <a:rPr lang="zh-CN" altLang="en-US" smtClean="0"/>
            </a:fld>
            <a:endParaRPr lang="zh-CN" altLang="en-US"/>
          </a:p>
        </p:txBody>
      </p:sp>
      <p:sp>
        <p:nvSpPr>
          <p:cNvPr id="5" name="Footer Placeholder 4"/>
          <p:cNvSpPr>
            <a:spLocks noGrp="1"/>
          </p:cNvSpPr>
          <p:nvPr userDrawn="1">
            <p:ph type="ftr" sz="quarter" idx="11"/>
          </p:nvPr>
        </p:nvSpPr>
        <p:spPr/>
        <p:txBody>
          <a:bodyPr/>
          <a:lstStyle/>
          <a:p>
            <a:endParaRPr lang="zh-CN" altLang="en-US"/>
          </a:p>
        </p:txBody>
      </p:sp>
      <p:sp>
        <p:nvSpPr>
          <p:cNvPr id="6" name="Slide Number Placeholder 5"/>
          <p:cNvSpPr>
            <a:spLocks noGrp="1"/>
          </p:cNvSpPr>
          <p:nvPr userDrawn="1">
            <p:ph type="sldNum" sz="quarter" idx="12"/>
          </p:nvPr>
        </p:nvSpPr>
        <p:spPr/>
        <p:txBody>
          <a:bodyPr/>
          <a:lstStyle/>
          <a:p>
            <a:fld id="{651E8863-1879-49C9-9D7E-0C23B4A06F4C}" type="slidenum">
              <a:rPr lang="zh-CN" altLang="en-US" smtClean="0"/>
            </a:fld>
            <a:endParaRPr lang="zh-CN" altLang="en-US"/>
          </a:p>
        </p:txBody>
      </p:sp>
      <p:sp>
        <p:nvSpPr>
          <p:cNvPr id="10" name="直角三角形 9"/>
          <p:cNvSpPr/>
          <p:nvPr userDrawn="1"/>
        </p:nvSpPr>
        <p:spPr>
          <a:xfrm rot="10800000" flipH="1">
            <a:off x="0" y="-31186"/>
            <a:ext cx="1524000" cy="1757949"/>
          </a:xfrm>
          <a:prstGeom prst="rtTriangle">
            <a:avLst/>
          </a:prstGeom>
          <a:solidFill>
            <a:srgbClr val="00BE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75"/>
          </a:p>
        </p:txBody>
      </p:sp>
      <p:cxnSp>
        <p:nvCxnSpPr>
          <p:cNvPr id="11" name="直接连接符 10"/>
          <p:cNvCxnSpPr/>
          <p:nvPr userDrawn="1"/>
        </p:nvCxnSpPr>
        <p:spPr>
          <a:xfrm>
            <a:off x="1539114" y="3287963"/>
            <a:ext cx="9128886" cy="0"/>
          </a:xfrm>
          <a:prstGeom prst="line">
            <a:avLst/>
          </a:prstGeom>
          <a:ln w="38100">
            <a:solidFill>
              <a:srgbClr val="00BE9C"/>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showMasterSp="0"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1EC61D3F-34E9-4F9D-84A2-72367D9F9A68}"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254DC01-BD11-43BE-8FE9-19C0CFD26E47}" type="slidenum">
              <a:rPr lang="zh-CN" altLang="en-US" smtClean="0"/>
            </a:fld>
            <a:endParaRPr lang="zh-CN" altLang="en-US"/>
          </a:p>
        </p:txBody>
      </p:sp>
      <p:sp>
        <p:nvSpPr>
          <p:cNvPr id="9" name="文本占位符 8"/>
          <p:cNvSpPr>
            <a:spLocks noGrp="1"/>
          </p:cNvSpPr>
          <p:nvPr>
            <p:ph type="body" sz="quarter" idx="13"/>
          </p:nvPr>
        </p:nvSpPr>
        <p:spPr>
          <a:xfrm>
            <a:off x="838202" y="255122"/>
            <a:ext cx="10515598" cy="5817709"/>
          </a:xfrm>
        </p:spPr>
        <p:txBody>
          <a:bodyPr>
            <a:normAutofit/>
          </a:bodyPr>
          <a:lstStyle>
            <a:lvl1pPr marL="0" indent="0">
              <a:buFontTx/>
              <a:buNone/>
              <a:defRPr sz="2400">
                <a:solidFill>
                  <a:schemeClr val="tx1"/>
                </a:solidFill>
              </a:defRPr>
            </a:lvl1pPr>
            <a:lvl2pPr marL="393700" indent="0">
              <a:buFontTx/>
              <a:buNone/>
              <a:defRPr sz="2000">
                <a:solidFill>
                  <a:schemeClr val="tx1"/>
                </a:solidFill>
              </a:defRPr>
            </a:lvl2pPr>
            <a:lvl3pPr marL="661035" indent="0">
              <a:buFontTx/>
              <a:buNone/>
              <a:defRPr sz="1800">
                <a:solidFill>
                  <a:schemeClr val="tx1"/>
                </a:solidFill>
              </a:defRPr>
            </a:lvl3pPr>
            <a:lvl4pPr marL="851535" indent="0">
              <a:buFontTx/>
              <a:buNone/>
              <a:defRPr sz="1800">
                <a:solidFill>
                  <a:schemeClr val="tx1"/>
                </a:solidFill>
              </a:defRPr>
            </a:lvl4pPr>
            <a:lvl5pPr marL="1054735" indent="0">
              <a:buFontTx/>
              <a:buNone/>
              <a:defRPr sz="1800">
                <a:solidFill>
                  <a:schemeClr val="tx1"/>
                </a:solidFill>
              </a:defRPr>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vl1pPr>
          </a:lstStyle>
          <a:p>
            <a:r>
              <a:rPr lang="zh-CN" altLang="en-US" smtClean="0"/>
              <a:t>单击此处编辑母版标题样式</a:t>
            </a:r>
            <a:endParaRPr lang="en-US" dirty="0"/>
          </a:p>
        </p:txBody>
      </p:sp>
      <p:sp>
        <p:nvSpPr>
          <p:cNvPr id="3" name="Content Placeholder 2"/>
          <p:cNvSpPr>
            <a:spLocks noGrp="1"/>
          </p:cNvSpPr>
          <p:nvPr>
            <p:ph idx="1"/>
          </p:nvPr>
        </p:nvSpPr>
        <p:spPr>
          <a:xfrm>
            <a:off x="6232848" y="2313991"/>
            <a:ext cx="4338000" cy="3862971"/>
          </a:xfrm>
        </p:spPr>
        <p:txBody>
          <a:bodyPr/>
          <a:lstStyle>
            <a:lvl1pPr marL="0" indent="0">
              <a:buNone/>
              <a:defRPr>
                <a:solidFill>
                  <a:schemeClr val="bg2"/>
                </a:solidFill>
              </a:defRPr>
            </a:lvl1pPr>
            <a:lvl2pPr marL="457200" indent="0">
              <a:buNone/>
              <a:defRPr>
                <a:solidFill>
                  <a:schemeClr val="bg2"/>
                </a:solidFill>
              </a:defRPr>
            </a:lvl2pPr>
            <a:lvl3pPr marL="914400" indent="0">
              <a:buNone/>
              <a:defRPr>
                <a:solidFill>
                  <a:schemeClr val="bg2"/>
                </a:solidFill>
              </a:defRPr>
            </a:lvl3pPr>
            <a:lvl4pPr marL="1371600" indent="0">
              <a:buNone/>
              <a:defRPr>
                <a:solidFill>
                  <a:schemeClr val="bg2"/>
                </a:solidFill>
              </a:defRPr>
            </a:lvl4pPr>
            <a:lvl5pPr marL="1828800" indent="0">
              <a:buNone/>
              <a:defRPr>
                <a:solidFill>
                  <a:schemeClr val="bg2"/>
                </a:solidFill>
              </a:defRPr>
            </a:lvl5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DAFC83C4-A236-483F-94E1-16AFA86FAD07}"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51E8863-1879-49C9-9D7E-0C23B4A06F4C}" type="slidenum">
              <a:rPr lang="zh-CN" altLang="en-US" smtClean="0"/>
            </a:fld>
            <a:endParaRPr lang="zh-CN" altLang="en-US"/>
          </a:p>
        </p:txBody>
      </p:sp>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12" name="矩形 11"/>
          <p:cNvSpPr/>
          <p:nvPr userDrawn="1"/>
        </p:nvSpPr>
        <p:spPr>
          <a:xfrm>
            <a:off x="0" y="1"/>
            <a:ext cx="12192000"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75"/>
          </a:p>
        </p:txBody>
      </p:sp>
      <p:sp>
        <p:nvSpPr>
          <p:cNvPr id="4" name="Date Placeholder 3"/>
          <p:cNvSpPr>
            <a:spLocks noGrp="1"/>
          </p:cNvSpPr>
          <p:nvPr>
            <p:ph type="dt" sz="half" idx="10"/>
          </p:nvPr>
        </p:nvSpPr>
        <p:spPr/>
        <p:txBody>
          <a:bodyPr/>
          <a:lstStyle/>
          <a:p>
            <a:fld id="{DAFC83C4-A236-483F-94E1-16AFA86FAD07}" type="datetimeFigureOut">
              <a:rPr lang="zh-CN" altLang="en-US" smtClean="0"/>
            </a:fld>
            <a:endParaRPr lang="zh-CN" altLang="en-US"/>
          </a:p>
        </p:txBody>
      </p:sp>
      <p:sp>
        <p:nvSpPr>
          <p:cNvPr id="3" name="Text Placeholder 2"/>
          <p:cNvSpPr>
            <a:spLocks noGrp="1"/>
          </p:cNvSpPr>
          <p:nvPr>
            <p:ph type="body" idx="1"/>
          </p:nvPr>
        </p:nvSpPr>
        <p:spPr>
          <a:xfrm rot="1020000">
            <a:off x="806258" y="4040019"/>
            <a:ext cx="5269722" cy="692437"/>
          </a:xfrm>
        </p:spPr>
        <p:txBody>
          <a:bodyPr>
            <a:normAutofit/>
          </a:bodyPr>
          <a:lstStyle>
            <a:lvl1pPr marL="0" indent="0">
              <a:buNone/>
              <a:defRPr sz="2400">
                <a:solidFill>
                  <a:schemeClr val="bg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smtClean="0"/>
              <a:t>单击此处编辑母版文本样式</a:t>
            </a:r>
            <a:endParaRPr lang="zh-CN" altLang="en-US" dirty="0" smtClean="0"/>
          </a:p>
        </p:txBody>
      </p:sp>
      <p:sp>
        <p:nvSpPr>
          <p:cNvPr id="5" name="Footer Placeholder 4"/>
          <p:cNvSpPr>
            <a:spLocks noGrp="1"/>
          </p:cNvSpPr>
          <p:nvPr>
            <p:ph type="ftr" sz="quarter" idx="11"/>
          </p:nvPr>
        </p:nvSpPr>
        <p:spPr/>
        <p:txBody>
          <a:bodyPr/>
          <a:lstStyle/>
          <a:p>
            <a:endParaRPr lang="zh-CN" altLang="en-US" dirty="0"/>
          </a:p>
        </p:txBody>
      </p:sp>
      <p:sp>
        <p:nvSpPr>
          <p:cNvPr id="6" name="Slide Number Placeholder 5"/>
          <p:cNvSpPr>
            <a:spLocks noGrp="1"/>
          </p:cNvSpPr>
          <p:nvPr>
            <p:ph type="sldNum" sz="quarter" idx="12"/>
          </p:nvPr>
        </p:nvSpPr>
        <p:spPr/>
        <p:txBody>
          <a:bodyPr/>
          <a:lstStyle/>
          <a:p>
            <a:fld id="{651E8863-1879-49C9-9D7E-0C23B4A06F4C}" type="slidenum">
              <a:rPr lang="zh-CN" altLang="en-US" smtClean="0"/>
            </a:fld>
            <a:endParaRPr lang="zh-CN" altLang="en-US"/>
          </a:p>
        </p:txBody>
      </p:sp>
      <p:sp>
        <p:nvSpPr>
          <p:cNvPr id="7" name="任意多边形 6"/>
          <p:cNvSpPr/>
          <p:nvPr userDrawn="1">
            <p:custDataLst>
              <p:tags r:id="rId2"/>
            </p:custDataLst>
          </p:nvPr>
        </p:nvSpPr>
        <p:spPr>
          <a:xfrm rot="1020695">
            <a:off x="-385440" y="2822298"/>
            <a:ext cx="9311410" cy="1120432"/>
          </a:xfrm>
          <a:custGeom>
            <a:avLst/>
            <a:gdLst>
              <a:gd name="connsiteX0" fmla="*/ 0 w 6888970"/>
              <a:gd name="connsiteY0" fmla="*/ 5629 h 1094517"/>
              <a:gd name="connsiteX1" fmla="*/ 6336207 w 6888970"/>
              <a:gd name="connsiteY1" fmla="*/ 0 h 1094517"/>
              <a:gd name="connsiteX2" fmla="*/ 6888970 w 6888970"/>
              <a:gd name="connsiteY2" fmla="*/ 1094517 h 1094517"/>
              <a:gd name="connsiteX3" fmla="*/ 333148 w 6888970"/>
              <a:gd name="connsiteY3" fmla="*/ 1094517 h 1094517"/>
              <a:gd name="connsiteX0-1" fmla="*/ 0 w 6888970"/>
              <a:gd name="connsiteY0-2" fmla="*/ 5629 h 1127232"/>
              <a:gd name="connsiteX1-3" fmla="*/ 6336207 w 6888970"/>
              <a:gd name="connsiteY1-4" fmla="*/ 0 h 1127232"/>
              <a:gd name="connsiteX2-5" fmla="*/ 6888970 w 6888970"/>
              <a:gd name="connsiteY2-6" fmla="*/ 1094517 h 1127232"/>
              <a:gd name="connsiteX3-7" fmla="*/ 234462 w 6888970"/>
              <a:gd name="connsiteY3-8" fmla="*/ 1127232 h 1127232"/>
              <a:gd name="connsiteX4" fmla="*/ 0 w 6888970"/>
              <a:gd name="connsiteY4" fmla="*/ 5629 h 1127232"/>
              <a:gd name="connsiteX0-9" fmla="*/ 0 w 6888970"/>
              <a:gd name="connsiteY0-10" fmla="*/ 5629 h 1127232"/>
              <a:gd name="connsiteX1-11" fmla="*/ 6336207 w 6888970"/>
              <a:gd name="connsiteY1-12" fmla="*/ 0 h 1127232"/>
              <a:gd name="connsiteX2-13" fmla="*/ 6888970 w 6888970"/>
              <a:gd name="connsiteY2-14" fmla="*/ 1094517 h 1127232"/>
              <a:gd name="connsiteX3-15" fmla="*/ 234462 w 6888970"/>
              <a:gd name="connsiteY3-16" fmla="*/ 1127232 h 1127232"/>
              <a:gd name="connsiteX4-17" fmla="*/ 0 w 6888970"/>
              <a:gd name="connsiteY4-18" fmla="*/ 5629 h 1127232"/>
              <a:gd name="connsiteX0-19" fmla="*/ 0 w 6888970"/>
              <a:gd name="connsiteY0-20" fmla="*/ 5629 h 1116129"/>
              <a:gd name="connsiteX1-21" fmla="*/ 6336207 w 6888970"/>
              <a:gd name="connsiteY1-22" fmla="*/ 0 h 1116129"/>
              <a:gd name="connsiteX2-23" fmla="*/ 6888970 w 6888970"/>
              <a:gd name="connsiteY2-24" fmla="*/ 1094517 h 1116129"/>
              <a:gd name="connsiteX3-25" fmla="*/ 261416 w 6888970"/>
              <a:gd name="connsiteY3-26" fmla="*/ 1116129 h 1116129"/>
              <a:gd name="connsiteX4-27" fmla="*/ 0 w 6888970"/>
              <a:gd name="connsiteY4-28" fmla="*/ 5629 h 1116129"/>
              <a:gd name="connsiteX0-29" fmla="*/ 0 w 6888970"/>
              <a:gd name="connsiteY0-30" fmla="*/ 5629 h 1116129"/>
              <a:gd name="connsiteX1-31" fmla="*/ 6336207 w 6888970"/>
              <a:gd name="connsiteY1-32" fmla="*/ 0 h 1116129"/>
              <a:gd name="connsiteX2-33" fmla="*/ 6888970 w 6888970"/>
              <a:gd name="connsiteY2-34" fmla="*/ 1094517 h 1116129"/>
              <a:gd name="connsiteX3-35" fmla="*/ 261416 w 6888970"/>
              <a:gd name="connsiteY3-36" fmla="*/ 1116129 h 1116129"/>
              <a:gd name="connsiteX4-37" fmla="*/ 0 w 6888970"/>
              <a:gd name="connsiteY4-38" fmla="*/ 5629 h 1116129"/>
            </a:gdLst>
            <a:ahLst/>
            <a:cxnLst>
              <a:cxn ang="0">
                <a:pos x="connsiteX0-1" y="connsiteY0-2"/>
              </a:cxn>
              <a:cxn ang="0">
                <a:pos x="connsiteX1-3" y="connsiteY1-4"/>
              </a:cxn>
              <a:cxn ang="0">
                <a:pos x="connsiteX2-5" y="connsiteY2-6"/>
              </a:cxn>
              <a:cxn ang="0">
                <a:pos x="connsiteX3-7" y="connsiteY3-8"/>
              </a:cxn>
              <a:cxn ang="0">
                <a:pos x="connsiteX4-17" y="connsiteY4-18"/>
              </a:cxn>
            </a:cxnLst>
            <a:rect l="l" t="t" r="r" b="b"/>
            <a:pathLst>
              <a:path w="6888970" h="1116129">
                <a:moveTo>
                  <a:pt x="0" y="5629"/>
                </a:moveTo>
                <a:lnTo>
                  <a:pt x="6336207" y="0"/>
                </a:lnTo>
                <a:lnTo>
                  <a:pt x="6888970" y="1094517"/>
                </a:lnTo>
                <a:lnTo>
                  <a:pt x="261416" y="1116129"/>
                </a:lnTo>
                <a:cubicBezTo>
                  <a:pt x="-9941" y="-30167"/>
                  <a:pt x="111049" y="368592"/>
                  <a:pt x="0" y="5629"/>
                </a:cubicBezTo>
                <a:close/>
              </a:path>
            </a:pathLst>
          </a:custGeom>
          <a:solidFill>
            <a:schemeClr val="accent1"/>
          </a:solidFill>
          <a:ln w="12700" cap="flat" cmpd="sng" algn="ctr">
            <a:noFill/>
            <a:prstDash val="solid"/>
            <a:miter lim="800000"/>
          </a:ln>
          <a:effectLst/>
        </p:spPr>
        <p:txBody>
          <a:bodyPr rtlCol="0" anchor="ctr">
            <a:normAutofit/>
          </a:bodyPr>
          <a:lstStyle/>
          <a:p>
            <a:pPr algn="ctr" defTabSz="384810">
              <a:defRPr/>
            </a:pPr>
            <a:endParaRPr lang="zh-CN" altLang="en-US" sz="1760" kern="0" dirty="0">
              <a:solidFill>
                <a:srgbClr val="FFFFFF"/>
              </a:solidFill>
              <a:latin typeface="Arial" panose="020B0604020202020204" pitchFamily="34" charset="0"/>
              <a:ea typeface="黑体" panose="02010609060101010101" pitchFamily="49" charset="-122"/>
            </a:endParaRPr>
          </a:p>
        </p:txBody>
      </p:sp>
      <p:cxnSp>
        <p:nvCxnSpPr>
          <p:cNvPr id="8" name="直接连接符 7"/>
          <p:cNvCxnSpPr/>
          <p:nvPr userDrawn="1">
            <p:custDataLst>
              <p:tags r:id="rId3"/>
            </p:custDataLst>
          </p:nvPr>
        </p:nvCxnSpPr>
        <p:spPr>
          <a:xfrm>
            <a:off x="-6350" y="2800089"/>
            <a:ext cx="12198350" cy="3702506"/>
          </a:xfrm>
          <a:prstGeom prst="line">
            <a:avLst/>
          </a:prstGeom>
          <a:noFill/>
          <a:ln w="6350" cap="flat" cmpd="sng" algn="ctr">
            <a:solidFill>
              <a:schemeClr val="accent1"/>
            </a:solidFill>
            <a:prstDash val="solid"/>
            <a:miter lim="800000"/>
          </a:ln>
          <a:effectLst/>
        </p:spPr>
      </p:cxnSp>
      <p:sp>
        <p:nvSpPr>
          <p:cNvPr id="2" name="Title 1"/>
          <p:cNvSpPr>
            <a:spLocks noGrp="1"/>
          </p:cNvSpPr>
          <p:nvPr>
            <p:ph type="title"/>
          </p:nvPr>
        </p:nvSpPr>
        <p:spPr>
          <a:xfrm rot="1022118">
            <a:off x="153380" y="2941977"/>
            <a:ext cx="8683425" cy="1005567"/>
          </a:xfrm>
        </p:spPr>
        <p:txBody>
          <a:bodyPr anchor="ctr" anchorCtr="0">
            <a:normAutofit/>
          </a:bodyPr>
          <a:lstStyle>
            <a:lvl1pPr>
              <a:defRPr sz="4800">
                <a:solidFill>
                  <a:schemeClr val="bg1"/>
                </a:solidFill>
              </a:defRPr>
            </a:lvl1pPr>
          </a:lstStyle>
          <a:p>
            <a:r>
              <a:rPr lang="zh-CN" altLang="en-US" dirty="0" smtClean="0"/>
              <a:t>单击此处编辑母版标题样式</a:t>
            </a:r>
            <a:endParaRPr lang="en-US" dirty="0"/>
          </a:p>
        </p:txBody>
      </p:sp>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vl1pPr>
          </a:lstStyle>
          <a:p>
            <a:r>
              <a:rPr lang="zh-CN" altLang="en-US" smtClean="0"/>
              <a:t>单击此处编辑母版标题样式</a:t>
            </a:r>
            <a:endParaRPr lang="en-US" dirty="0"/>
          </a:p>
        </p:txBody>
      </p:sp>
      <p:sp>
        <p:nvSpPr>
          <p:cNvPr id="3" name="Content Placeholder 2"/>
          <p:cNvSpPr>
            <a:spLocks noGrp="1"/>
          </p:cNvSpPr>
          <p:nvPr>
            <p:ph sz="half" idx="1"/>
          </p:nvPr>
        </p:nvSpPr>
        <p:spPr>
          <a:xfrm>
            <a:off x="1757264" y="2649893"/>
            <a:ext cx="3526973" cy="3340457"/>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Content Placeholder 3"/>
          <p:cNvSpPr>
            <a:spLocks noGrp="1"/>
          </p:cNvSpPr>
          <p:nvPr>
            <p:ph sz="half" idx="2"/>
          </p:nvPr>
        </p:nvSpPr>
        <p:spPr>
          <a:xfrm>
            <a:off x="7091264" y="2649893"/>
            <a:ext cx="3526973" cy="3340457"/>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DAFC83C4-A236-483F-94E1-16AFA86FAD07}"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51E8863-1879-49C9-9D7E-0C23B4A06F4C}" type="slidenum">
              <a:rPr lang="zh-CN" altLang="en-US" smtClean="0"/>
            </a:fld>
            <a:endParaRPr lang="zh-CN" altLang="en-US"/>
          </a:p>
        </p:txBody>
      </p:sp>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871200"/>
            <a:ext cx="10515600" cy="864000"/>
          </a:xfrm>
        </p:spPr>
        <p:txBody>
          <a:bodyPr/>
          <a:lstStyle>
            <a:lvl1pPr>
              <a:defRPr/>
            </a:lvl1pPr>
          </a:lstStyle>
          <a:p>
            <a:r>
              <a:rPr lang="zh-CN" altLang="en-US" dirty="0" smtClean="0"/>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Content Placeholder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Content Placeholder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DAFC83C4-A236-483F-94E1-16AFA86FAD07}" type="datetimeFigureOut">
              <a:rPr lang="zh-CN" altLang="en-US" smtClean="0"/>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651E8863-1879-49C9-9D7E-0C23B4A06F4C}" type="slidenum">
              <a:rPr lang="zh-CN" altLang="en-US" smtClean="0"/>
            </a:fld>
            <a:endParaRPr lang="zh-CN" altLang="en-US"/>
          </a:p>
        </p:txBody>
      </p:sp>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6" name="矩形 5"/>
          <p:cNvSpPr/>
          <p:nvPr userDrawn="1"/>
        </p:nvSpPr>
        <p:spPr>
          <a:xfrm>
            <a:off x="0" y="1"/>
            <a:ext cx="12192000"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75"/>
          </a:p>
        </p:txBody>
      </p:sp>
      <p:sp>
        <p:nvSpPr>
          <p:cNvPr id="2" name="Title 1"/>
          <p:cNvSpPr>
            <a:spLocks noGrp="1"/>
          </p:cNvSpPr>
          <p:nvPr>
            <p:ph type="title"/>
          </p:nvPr>
        </p:nvSpPr>
        <p:spPr>
          <a:xfrm>
            <a:off x="838200" y="1378980"/>
            <a:ext cx="10515600" cy="1199464"/>
          </a:xfrm>
        </p:spPr>
        <p:txBody>
          <a:bodyPr>
            <a:normAutofit/>
          </a:bodyPr>
          <a:lstStyle>
            <a:lvl1pPr algn="ctr">
              <a:defRPr sz="4400"/>
            </a:lvl1pPr>
          </a:lstStyle>
          <a:p>
            <a:r>
              <a:rPr lang="zh-CN" altLang="en-US" dirty="0" smtClean="0"/>
              <a:t>单击此处编辑母版标题样式</a:t>
            </a:r>
            <a:endParaRPr lang="en-US" dirty="0"/>
          </a:p>
        </p:txBody>
      </p:sp>
      <p:sp>
        <p:nvSpPr>
          <p:cNvPr id="3" name="Date Placeholder 2"/>
          <p:cNvSpPr>
            <a:spLocks noGrp="1"/>
          </p:cNvSpPr>
          <p:nvPr>
            <p:ph type="dt" sz="half" idx="10"/>
          </p:nvPr>
        </p:nvSpPr>
        <p:spPr/>
        <p:txBody>
          <a:bodyPr/>
          <a:lstStyle/>
          <a:p>
            <a:fld id="{DAFC83C4-A236-483F-94E1-16AFA86FAD07}" type="datetimeFigureOut">
              <a:rPr lang="zh-CN" altLang="en-US" smtClean="0"/>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651E8863-1879-49C9-9D7E-0C23B4A06F4C}" type="slidenum">
              <a:rPr lang="zh-CN" altLang="en-US" smtClean="0"/>
            </a:fld>
            <a:endParaRPr lang="zh-CN" altLang="en-US"/>
          </a:p>
        </p:txBody>
      </p:sp>
    </p:spTree>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AFC83C4-A236-483F-94E1-16AFA86FAD07}" type="datetimeFigureOut">
              <a:rPr lang="zh-CN" altLang="en-US" smtClean="0"/>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651E8863-1879-49C9-9D7E-0C23B4A06F4C}" type="slidenum">
              <a:rPr lang="zh-CN" altLang="en-US" smtClean="0"/>
            </a:fld>
            <a:endParaRPr lang="zh-CN" altLang="en-US"/>
          </a:p>
        </p:txBody>
      </p:sp>
      <p:sp>
        <p:nvSpPr>
          <p:cNvPr id="5" name="矩形 4"/>
          <p:cNvSpPr/>
          <p:nvPr userDrawn="1"/>
        </p:nvSpPr>
        <p:spPr>
          <a:xfrm>
            <a:off x="0" y="1"/>
            <a:ext cx="12192000"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75"/>
          </a:p>
        </p:txBody>
      </p:sp>
    </p:spTree>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7" y="457200"/>
            <a:ext cx="4165200"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5183188" y="457201"/>
            <a:ext cx="6172200" cy="5403850"/>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839787" y="2057400"/>
            <a:ext cx="4165200" cy="38115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Date Placeholder 4"/>
          <p:cNvSpPr>
            <a:spLocks noGrp="1"/>
          </p:cNvSpPr>
          <p:nvPr>
            <p:ph type="dt" sz="half" idx="10"/>
          </p:nvPr>
        </p:nvSpPr>
        <p:spPr/>
        <p:txBody>
          <a:bodyPr/>
          <a:lstStyle/>
          <a:p>
            <a:fld id="{DAFC83C4-A236-483F-94E1-16AFA86FAD07}"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51E8863-1879-49C9-9D7E-0C23B4A06F4C}" type="slidenum">
              <a:rPr lang="zh-CN" altLang="en-US" smtClean="0"/>
            </a:fld>
            <a:endParaRPr lang="zh-CN" altLang="en-US"/>
          </a:p>
        </p:txBody>
      </p:sp>
    </p:spTree>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DAFC83C4-A236-483F-94E1-16AFA86FAD07}"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51E8863-1879-49C9-9D7E-0C23B4A06F4C}" type="slidenum">
              <a:rPr lang="zh-CN" altLang="en-US" smtClean="0"/>
            </a:fld>
            <a:endParaRPr lang="zh-CN" altLang="en-US"/>
          </a:p>
        </p:txBody>
      </p:sp>
    </p:spTree>
  </p:cSld>
  <p:clrMapOvr>
    <a:masterClrMapping/>
  </p:clrMapOvr>
  <p:hf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tags" Target="../tags/tag4.xml"/><Relationship Id="rId11" Type="http://schemas.openxmlformats.org/officeDocument/2006/relationships/tags" Target="../tags/tag3.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7F7F7"/>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custDataLst>
              <p:tags r:id="rId11"/>
            </p:custDataLst>
          </p:nvPr>
        </p:nvSpPr>
        <p:spPr>
          <a:xfrm>
            <a:off x="838200" y="871932"/>
            <a:ext cx="10515600" cy="864000"/>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custDataLst>
              <p:tags r:id="rId12"/>
            </p:custDataLst>
          </p:nvPr>
        </p:nvSpPr>
        <p:spPr>
          <a:xfrm>
            <a:off x="838200" y="1825625"/>
            <a:ext cx="10515600" cy="4351338"/>
          </a:xfrm>
          <a:prstGeom prst="rect">
            <a:avLst/>
          </a:prstGeom>
        </p:spPr>
        <p:txBody>
          <a:bodyPr vert="horz" lIns="91440" tIns="45720" rIns="91440" bIns="45720" rtlCol="0">
            <a:normAutofit/>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AFC83C4-A236-483F-94E1-16AFA86FAD07}" type="datetimeFigureOut">
              <a:rPr lang="zh-CN" altLang="en-US" smtClean="0"/>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1E8863-1879-49C9-9D7E-0C23B4A06F4C}" type="slidenum">
              <a:rPr lang="zh-CN" altLang="en-US" smtClean="0"/>
            </a:fld>
            <a:endParaRPr lang="zh-CN" altLang="en-US"/>
          </a:p>
        </p:txBody>
      </p:sp>
      <p:sp>
        <p:nvSpPr>
          <p:cNvPr id="7" name="等腰三角形 6"/>
          <p:cNvSpPr/>
          <p:nvPr userDrawn="1"/>
        </p:nvSpPr>
        <p:spPr>
          <a:xfrm flipV="1">
            <a:off x="838200" y="-1"/>
            <a:ext cx="647363" cy="782240"/>
          </a:xfrm>
          <a:prstGeom prst="triangle">
            <a:avLst/>
          </a:prstGeom>
          <a:solidFill>
            <a:srgbClr val="00BE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75" baseline="0">
              <a:latin typeface="Arial" panose="020B0604020202020204" pitchFamily="34" charset="0"/>
              <a:ea typeface="黑体" panose="02010609060101010101" pitchFamily="49" charset="-122"/>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hdr="0" ftr="0" dt="0"/>
  <p:txStyles>
    <p:titleStyle>
      <a:lvl1pPr algn="l" defTabSz="914400" rtl="0" eaLnBrk="1" latinLnBrk="0" hangingPunct="1">
        <a:lnSpc>
          <a:spcPct val="90000"/>
        </a:lnSpc>
        <a:spcBef>
          <a:spcPct val="0"/>
        </a:spcBef>
        <a:buNone/>
        <a:defRPr sz="3600" kern="1200">
          <a:solidFill>
            <a:schemeClr val="accent1"/>
          </a:solidFill>
          <a:latin typeface="+mj-lt"/>
          <a:ea typeface="+mj-ea"/>
          <a:cs typeface="+mj-cs"/>
        </a:defRPr>
      </a:lvl1pPr>
    </p:titleStyle>
    <p:bodyStyle>
      <a:lvl1pPr marL="354330" indent="-354330" algn="l" defTabSz="914400" rtl="0" eaLnBrk="1" latinLnBrk="0" hangingPunct="1">
        <a:lnSpc>
          <a:spcPct val="90000"/>
        </a:lnSpc>
        <a:spcBef>
          <a:spcPts val="1000"/>
        </a:spcBef>
        <a:buClr>
          <a:schemeClr val="accent1"/>
        </a:buClr>
        <a:buFont typeface="Wingdings 3" panose="05040102010807070707" pitchFamily="18" charset="2"/>
        <a:buChar char="p"/>
        <a:defRPr sz="2400" kern="1200">
          <a:solidFill>
            <a:schemeClr val="accen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accen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tags" Target="../tags/tag5.xml"/></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7.xml"/><Relationship Id="rId2" Type="http://schemas.openxmlformats.org/officeDocument/2006/relationships/image" Target="../media/image9.png"/><Relationship Id="rId1" Type="http://schemas.openxmlformats.org/officeDocument/2006/relationships/tags" Target="../tags/tag18.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7.xml"/><Relationship Id="rId1" Type="http://schemas.openxmlformats.org/officeDocument/2006/relationships/tags" Target="../tags/tag19.xml"/></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7.xml"/><Relationship Id="rId2" Type="http://schemas.openxmlformats.org/officeDocument/2006/relationships/image" Target="../media/image10.png"/><Relationship Id="rId1" Type="http://schemas.openxmlformats.org/officeDocument/2006/relationships/tags" Target="../tags/tag20.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21.xml"/></Relationships>
</file>

<file path=ppt/slides/_rels/slide14.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7.xml"/><Relationship Id="rId2" Type="http://schemas.openxmlformats.org/officeDocument/2006/relationships/image" Target="../media/image11.jpeg"/><Relationship Id="rId1" Type="http://schemas.openxmlformats.org/officeDocument/2006/relationships/tags" Target="../tags/tag22.xml"/></Relationships>
</file>

<file path=ppt/slides/_rels/slide15.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7.xml"/><Relationship Id="rId2" Type="http://schemas.openxmlformats.org/officeDocument/2006/relationships/image" Target="../media/image12.jpeg"/><Relationship Id="rId1" Type="http://schemas.openxmlformats.org/officeDocument/2006/relationships/tags" Target="../tags/tag23.xml"/></Relationships>
</file>

<file path=ppt/slides/_rels/slide16.xml.rels><?xml version="1.0" encoding="UTF-8" standalone="yes"?>
<Relationships xmlns="http://schemas.openxmlformats.org/package/2006/relationships"><Relationship Id="rId4" Type="http://schemas.openxmlformats.org/officeDocument/2006/relationships/notesSlide" Target="../notesSlides/notesSlide14.xml"/><Relationship Id="rId3" Type="http://schemas.openxmlformats.org/officeDocument/2006/relationships/slideLayout" Target="../slideLayouts/slideLayout7.xml"/><Relationship Id="rId2" Type="http://schemas.openxmlformats.org/officeDocument/2006/relationships/image" Target="../media/image13.jpeg"/><Relationship Id="rId1" Type="http://schemas.openxmlformats.org/officeDocument/2006/relationships/tags" Target="../tags/tag24.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25.xml"/></Relationships>
</file>

<file path=ppt/slides/_rels/slide2.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7.xml"/><Relationship Id="rId3" Type="http://schemas.openxmlformats.org/officeDocument/2006/relationships/tags" Target="../tags/tag9.xml"/><Relationship Id="rId2" Type="http://schemas.openxmlformats.org/officeDocument/2006/relationships/image" Target="../media/image1.png"/><Relationship Id="rId1" Type="http://schemas.openxmlformats.org/officeDocument/2006/relationships/tags" Target="../tags/tag8.xml"/></Relationships>
</file>

<file path=ppt/slides/_rels/slide3.xml.rels><?xml version="1.0" encoding="UTF-8" standalone="yes"?>
<Relationships xmlns="http://schemas.openxmlformats.org/package/2006/relationships"><Relationship Id="rId6" Type="http://schemas.openxmlformats.org/officeDocument/2006/relationships/notesSlide" Target="../notesSlides/notesSlide3.xml"/><Relationship Id="rId5" Type="http://schemas.openxmlformats.org/officeDocument/2006/relationships/slideLayout" Target="../slideLayouts/slideLayout7.xml"/><Relationship Id="rId4" Type="http://schemas.openxmlformats.org/officeDocument/2006/relationships/tags" Target="../tags/tag11.xml"/><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tags" Target="../tags/tag10.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2.xml"/></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7.xml"/><Relationship Id="rId2" Type="http://schemas.openxmlformats.org/officeDocument/2006/relationships/image" Target="../media/image4.png"/><Relationship Id="rId1" Type="http://schemas.openxmlformats.org/officeDocument/2006/relationships/tags" Target="../tags/tag13.xml"/></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7.xml"/><Relationship Id="rId2" Type="http://schemas.openxmlformats.org/officeDocument/2006/relationships/image" Target="../media/image5.png"/><Relationship Id="rId1" Type="http://schemas.openxmlformats.org/officeDocument/2006/relationships/tags" Target="../tags/tag14.xml"/></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7.xml"/><Relationship Id="rId2" Type="http://schemas.openxmlformats.org/officeDocument/2006/relationships/image" Target="../media/image5.png"/><Relationship Id="rId1" Type="http://schemas.openxmlformats.org/officeDocument/2006/relationships/tags" Target="../tags/tag15.xml"/></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7.xml"/><Relationship Id="rId2" Type="http://schemas.openxmlformats.org/officeDocument/2006/relationships/image" Target="../media/image6.png"/><Relationship Id="rId1" Type="http://schemas.openxmlformats.org/officeDocument/2006/relationships/tags" Target="../tags/tag16.xml"/></Relationships>
</file>

<file path=ppt/slides/_rels/slide9.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slideLayout" Target="../slideLayouts/slideLayout7.xml"/><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tags" Target="../tags/tag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p:txBody>
          <a:bodyPr>
            <a:normAutofit fontScale="90000"/>
          </a:bodyPr>
          <a:lstStyle/>
          <a:p>
            <a:r>
              <a:rPr lang="en-IN" altLang="en-US" dirty="0" smtClean="0"/>
              <a:t>Image caption generation using Deep</a:t>
            </a:r>
            <a:br>
              <a:rPr lang="en-IN" altLang="en-US" dirty="0" smtClean="0"/>
            </a:br>
            <a:r>
              <a:rPr lang="en-IN" altLang="en-US" dirty="0" smtClean="0"/>
              <a:t>Q-learning framework</a:t>
            </a:r>
            <a:endParaRPr lang="en-IN" altLang="en-US" dirty="0" smtClean="0"/>
          </a:p>
        </p:txBody>
      </p:sp>
      <p:sp>
        <p:nvSpPr>
          <p:cNvPr id="3" name="副标题 2"/>
          <p:cNvSpPr>
            <a:spLocks noGrp="1"/>
          </p:cNvSpPr>
          <p:nvPr>
            <p:ph type="subTitle" idx="1"/>
            <p:custDataLst>
              <p:tags r:id="rId2"/>
            </p:custDataLst>
          </p:nvPr>
        </p:nvSpPr>
        <p:spPr>
          <a:xfrm>
            <a:off x="1524000" y="3408045"/>
            <a:ext cx="9272270" cy="2418715"/>
          </a:xfrm>
        </p:spPr>
        <p:txBody>
          <a:bodyPr>
            <a:normAutofit/>
          </a:bodyPr>
          <a:lstStyle/>
          <a:p>
            <a:r>
              <a:rPr lang="en-IN" altLang="en-US" smtClean="0"/>
              <a:t>Dipen Rana , CS1901</a:t>
            </a:r>
            <a:endParaRPr lang="en-IN" altLang="en-US" smtClean="0"/>
          </a:p>
          <a:p>
            <a:r>
              <a:rPr lang="en-IN" altLang="en-US" smtClean="0"/>
              <a:t>Indian Statistical Institute-Kolkata</a:t>
            </a:r>
            <a:endParaRPr lang="en-IN" altLang="en-US" smtClean="0"/>
          </a:p>
          <a:p>
            <a:r>
              <a:rPr lang="en-IN" altLang="en-US" dirty="0" smtClean="0"/>
              <a:t>Guide:</a:t>
            </a:r>
            <a:endParaRPr lang="en-IN" altLang="en-US" dirty="0" smtClean="0"/>
          </a:p>
          <a:p>
            <a:r>
              <a:rPr lang="en-IN" altLang="en-US" dirty="0" smtClean="0"/>
              <a:t>Prof. Dr. Rajat K. De</a:t>
            </a:r>
            <a:endParaRPr lang="en-IN" altLang="en-US" dirty="0" smtClean="0"/>
          </a:p>
          <a:p>
            <a:endParaRPr lang="en-IN" altLang="en-US" dirty="0" smtClean="0"/>
          </a:p>
        </p:txBody>
      </p:sp>
      <p:sp>
        <p:nvSpPr>
          <p:cNvPr id="4" name="Slide Number Placeholder 3"/>
          <p:cNvSpPr>
            <a:spLocks noGrp="1"/>
          </p:cNvSpPr>
          <p:nvPr>
            <p:ph type="sldNum" sz="quarter" idx="12"/>
          </p:nvPr>
        </p:nvSpPr>
        <p:spPr/>
        <p:txBody>
          <a:bodyPr/>
          <a:p>
            <a:fld id="{651E8863-1879-49C9-9D7E-0C23B4A06F4C}" type="slidenum">
              <a:rPr lang="zh-CN" altLang="en-US" smtClean="0"/>
            </a:fld>
            <a:endParaRPr lang="zh-CN" altLang="en-US"/>
          </a:p>
        </p:txBody>
      </p:sp>
    </p:spTree>
    <p:custDataLst>
      <p:tags r:id="rId3"/>
    </p:custData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custDataLst>
              <p:tags r:id="rId1"/>
            </p:custDataLst>
          </p:nvPr>
        </p:nvSpPr>
        <p:spPr>
          <a:xfrm>
            <a:off x="727075" y="363855"/>
            <a:ext cx="10015220" cy="667385"/>
          </a:xfrm>
          <a:prstGeom prst="rect">
            <a:avLst/>
          </a:prstGeom>
        </p:spPr>
        <p:txBody>
          <a:bodyPr anchor="ctr" anchorCtr="0">
            <a:normAutofit/>
          </a:bodyPr>
          <a:lstStyle>
            <a:defPPr>
              <a:defRPr lang="zh-CN"/>
            </a:defPPr>
            <a:lvl1pPr algn="ctr">
              <a:lnSpc>
                <a:spcPct val="90000"/>
              </a:lnSpc>
              <a:spcBef>
                <a:spcPct val="0"/>
              </a:spcBef>
              <a:buNone/>
              <a:defRPr sz="4400">
                <a:latin typeface="+mj-lt"/>
                <a:ea typeface="+mj-ea"/>
                <a:cs typeface="+mj-cs"/>
              </a:defRPr>
            </a:lvl1pPr>
          </a:lstStyle>
          <a:p>
            <a:pPr algn="l"/>
            <a:r>
              <a:rPr lang="en-IN" altLang="en-US" sz="2800" dirty="0" smtClean="0">
                <a:solidFill>
                  <a:schemeClr val="accent1"/>
                </a:solidFill>
              </a:rPr>
              <a:t>Decoder : Value Network</a:t>
            </a:r>
            <a:endParaRPr lang="en-IN" altLang="en-US" sz="2800" dirty="0" smtClean="0">
              <a:solidFill>
                <a:schemeClr val="accent1"/>
              </a:solidFill>
            </a:endParaRPr>
          </a:p>
        </p:txBody>
      </p:sp>
      <p:sp>
        <p:nvSpPr>
          <p:cNvPr id="2" name="Text Box 1"/>
          <p:cNvSpPr txBox="1"/>
          <p:nvPr/>
        </p:nvSpPr>
        <p:spPr>
          <a:xfrm>
            <a:off x="727075" y="1188085"/>
            <a:ext cx="10979150" cy="1753235"/>
          </a:xfrm>
          <a:prstGeom prst="rect">
            <a:avLst/>
          </a:prstGeom>
          <a:noFill/>
        </p:spPr>
        <p:txBody>
          <a:bodyPr wrap="square" rtlCol="0">
            <a:spAutoFit/>
          </a:bodyPr>
          <a:p>
            <a:pPr indent="0">
              <a:buFont typeface="Arial" panose="020B0604020202020204" pitchFamily="34" charset="0"/>
              <a:buNone/>
            </a:pPr>
            <a:r>
              <a:rPr lang="en-IN" altLang="en-US">
                <a:latin typeface="Calibri" panose="020F0502020204030204" pitchFamily="34" charset="0"/>
                <a:cs typeface="Calibri" panose="020F0502020204030204" pitchFamily="34" charset="0"/>
              </a:rPr>
              <a:t>Value network is responsible for evaluating the reward score for all possible extensions of the current state of the caption. It serves as the global guidance and lookahead by maintaining a set of candidates in a beam search.</a:t>
            </a:r>
            <a:endParaRPr lang="en-IN" altLang="en-US">
              <a:latin typeface="Calibri" panose="020F0502020204030204" pitchFamily="34" charset="0"/>
              <a:cs typeface="Calibri" panose="020F0502020204030204" pitchFamily="34" charset="0"/>
            </a:endParaRPr>
          </a:p>
          <a:p>
            <a:pPr indent="0">
              <a:buFont typeface="Arial" panose="020B0604020202020204" pitchFamily="34" charset="0"/>
              <a:buNone/>
            </a:pPr>
            <a:endParaRPr lang="en-IN" altLang="en-US">
              <a:latin typeface="Calibri" panose="020F0502020204030204" pitchFamily="34" charset="0"/>
              <a:cs typeface="Calibri" panose="020F0502020204030204" pitchFamily="34" charset="0"/>
            </a:endParaRPr>
          </a:p>
          <a:p>
            <a:pPr indent="0">
              <a:buFont typeface="Arial" panose="020B0604020202020204" pitchFamily="34" charset="0"/>
              <a:buNone/>
            </a:pPr>
            <a:r>
              <a:rPr lang="en-IN" altLang="en-US">
                <a:latin typeface="Calibri" panose="020F0502020204030204" pitchFamily="34" charset="0"/>
                <a:cs typeface="Calibri" panose="020F0502020204030204" pitchFamily="34" charset="0"/>
              </a:rPr>
              <a:t>The value network consist of the MLP, which has only two layers and it takes the input as the concatenation of the image features and the partially generated caption. The output of the value network is a scalar score which compares the goodness of caption based on the current and future states.</a:t>
            </a:r>
            <a:endParaRPr lang="en-IN" altLang="en-US">
              <a:latin typeface="Calibri" panose="020F0502020204030204" pitchFamily="34" charset="0"/>
              <a:cs typeface="Calibri" panose="020F0502020204030204" pitchFamily="34" charset="0"/>
            </a:endParaRPr>
          </a:p>
        </p:txBody>
      </p:sp>
      <p:pic>
        <p:nvPicPr>
          <p:cNvPr id="3" name="Picture 2" descr="value network"/>
          <p:cNvPicPr>
            <a:picLocks noChangeAspect="1"/>
          </p:cNvPicPr>
          <p:nvPr/>
        </p:nvPicPr>
        <p:blipFill>
          <a:blip r:embed="rId2"/>
          <a:stretch>
            <a:fillRect/>
          </a:stretch>
        </p:blipFill>
        <p:spPr>
          <a:xfrm>
            <a:off x="3008630" y="3491230"/>
            <a:ext cx="5151120" cy="2635250"/>
          </a:xfrm>
          <a:prstGeom prst="rect">
            <a:avLst/>
          </a:prstGeom>
        </p:spPr>
      </p:pic>
      <p:sp>
        <p:nvSpPr>
          <p:cNvPr id="5" name="Slide Number Placeholder 4"/>
          <p:cNvSpPr>
            <a:spLocks noGrp="1"/>
          </p:cNvSpPr>
          <p:nvPr>
            <p:ph type="sldNum" sz="quarter" idx="12"/>
          </p:nvPr>
        </p:nvSpPr>
        <p:spPr/>
        <p:txBody>
          <a:bodyPr/>
          <a:p>
            <a:fld id="{651E8863-1879-49C9-9D7E-0C23B4A06F4C}" type="slidenum">
              <a:rPr lang="zh-CN" altLang="en-US" smtClean="0"/>
            </a:fld>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custDataLst>
              <p:tags r:id="rId1"/>
            </p:custDataLst>
          </p:nvPr>
        </p:nvSpPr>
        <p:spPr>
          <a:xfrm>
            <a:off x="727075" y="363855"/>
            <a:ext cx="10015220" cy="667385"/>
          </a:xfrm>
          <a:prstGeom prst="rect">
            <a:avLst/>
          </a:prstGeom>
        </p:spPr>
        <p:txBody>
          <a:bodyPr anchor="ctr" anchorCtr="0">
            <a:normAutofit/>
          </a:bodyPr>
          <a:lstStyle>
            <a:defPPr>
              <a:defRPr lang="zh-CN"/>
            </a:defPPr>
            <a:lvl1pPr algn="ctr">
              <a:lnSpc>
                <a:spcPct val="90000"/>
              </a:lnSpc>
              <a:spcBef>
                <a:spcPct val="0"/>
              </a:spcBef>
              <a:buNone/>
              <a:defRPr sz="4400">
                <a:latin typeface="+mj-lt"/>
                <a:ea typeface="+mj-ea"/>
                <a:cs typeface="+mj-cs"/>
              </a:defRPr>
            </a:lvl1pPr>
          </a:lstStyle>
          <a:p>
            <a:pPr algn="l"/>
            <a:r>
              <a:rPr lang="en-IN" altLang="en-US" sz="2800" dirty="0" smtClean="0">
                <a:solidFill>
                  <a:schemeClr val="accent1"/>
                </a:solidFill>
              </a:rPr>
              <a:t>Evaluation Metrics</a:t>
            </a:r>
            <a:endParaRPr lang="en-IN" altLang="en-US" sz="2800" dirty="0" smtClean="0">
              <a:solidFill>
                <a:schemeClr val="accent1"/>
              </a:solidFill>
            </a:endParaRPr>
          </a:p>
        </p:txBody>
      </p:sp>
      <p:sp>
        <p:nvSpPr>
          <p:cNvPr id="2" name="Text Box 1"/>
          <p:cNvSpPr txBox="1"/>
          <p:nvPr/>
        </p:nvSpPr>
        <p:spPr>
          <a:xfrm>
            <a:off x="727075" y="1188085"/>
            <a:ext cx="10979150" cy="4799965"/>
          </a:xfrm>
          <a:prstGeom prst="rect">
            <a:avLst/>
          </a:prstGeom>
          <a:noFill/>
        </p:spPr>
        <p:txBody>
          <a:bodyPr wrap="square" rtlCol="0">
            <a:spAutoFit/>
          </a:bodyPr>
          <a:p>
            <a:pPr indent="0">
              <a:buFont typeface="Arial" panose="020B0604020202020204" pitchFamily="34" charset="0"/>
              <a:buNone/>
            </a:pPr>
            <a:r>
              <a:rPr lang="en-IN" altLang="en-US">
                <a:latin typeface="Calibri" panose="020F0502020204030204" pitchFamily="34" charset="0"/>
                <a:cs typeface="Calibri" panose="020F0502020204030204" pitchFamily="34" charset="0"/>
              </a:rPr>
              <a:t>For evaluation the following metrics are used:</a:t>
            </a:r>
            <a:endParaRPr lang="en-IN" altLang="en-US">
              <a:latin typeface="Calibri" panose="020F0502020204030204" pitchFamily="34" charset="0"/>
              <a:cs typeface="Calibri" panose="020F0502020204030204" pitchFamily="34" charset="0"/>
            </a:endParaRPr>
          </a:p>
          <a:p>
            <a:pPr indent="0">
              <a:buFont typeface="Arial" panose="020B0604020202020204" pitchFamily="34" charset="0"/>
              <a:buNone/>
            </a:pPr>
            <a:endParaRPr lang="en-IN" altLang="en-US">
              <a:latin typeface="Calibri" panose="020F0502020204030204" pitchFamily="34" charset="0"/>
              <a:cs typeface="Calibri" panose="020F0502020204030204" pitchFamily="34" charset="0"/>
            </a:endParaRPr>
          </a:p>
          <a:p>
            <a:pPr indent="0">
              <a:buFont typeface="Arial" panose="020B0604020202020204" pitchFamily="34" charset="0"/>
              <a:buNone/>
            </a:pPr>
            <a:r>
              <a:rPr lang="en-IN" altLang="en-US" b="1">
                <a:latin typeface="Calibri" panose="020F0502020204030204" pitchFamily="34" charset="0"/>
                <a:cs typeface="Calibri" panose="020F0502020204030204" pitchFamily="34" charset="0"/>
              </a:rPr>
              <a:t>Bilingual Evaluation Understudy (BLEU) score</a:t>
            </a:r>
            <a:r>
              <a:rPr lang="en-IN" altLang="en-US">
                <a:latin typeface="Calibri" panose="020F0502020204030204" pitchFamily="34" charset="0"/>
                <a:cs typeface="Calibri" panose="020F0502020204030204" pitchFamily="34" charset="0"/>
              </a:rPr>
              <a:t> is quality metric for machine translations</a:t>
            </a:r>
            <a:endParaRPr lang="en-IN" altLang="en-US">
              <a:latin typeface="Calibri" panose="020F0502020204030204" pitchFamily="34" charset="0"/>
              <a:cs typeface="Calibri" panose="020F0502020204030204" pitchFamily="34" charset="0"/>
            </a:endParaRPr>
          </a:p>
          <a:p>
            <a:pPr indent="0">
              <a:buFont typeface="Arial" panose="020B0604020202020204" pitchFamily="34" charset="0"/>
              <a:buNone/>
            </a:pPr>
            <a:r>
              <a:rPr lang="en-IN" altLang="en-US">
                <a:latin typeface="Calibri" panose="020F0502020204030204" pitchFamily="34" charset="0"/>
                <a:cs typeface="Calibri" panose="020F0502020204030204" pitchFamily="34" charset="0"/>
              </a:rPr>
              <a:t>based on the string-matching algorithm. It attempts to measure the correspondence between a</a:t>
            </a:r>
            <a:endParaRPr lang="en-IN" altLang="en-US">
              <a:latin typeface="Calibri" panose="020F0502020204030204" pitchFamily="34" charset="0"/>
              <a:cs typeface="Calibri" panose="020F0502020204030204" pitchFamily="34" charset="0"/>
            </a:endParaRPr>
          </a:p>
          <a:p>
            <a:pPr indent="0">
              <a:buFont typeface="Arial" panose="020B0604020202020204" pitchFamily="34" charset="0"/>
              <a:buNone/>
            </a:pPr>
            <a:r>
              <a:rPr lang="en-IN" altLang="en-US">
                <a:latin typeface="Calibri" panose="020F0502020204030204" pitchFamily="34" charset="0"/>
                <a:cs typeface="Calibri" panose="020F0502020204030204" pitchFamily="34" charset="0"/>
              </a:rPr>
              <a:t>machine translation and the human translation. It takes one or more human reference translations</a:t>
            </a:r>
            <a:endParaRPr lang="en-IN" altLang="en-US">
              <a:latin typeface="Calibri" panose="020F0502020204030204" pitchFamily="34" charset="0"/>
              <a:cs typeface="Calibri" panose="020F0502020204030204" pitchFamily="34" charset="0"/>
            </a:endParaRPr>
          </a:p>
          <a:p>
            <a:pPr indent="0">
              <a:buFont typeface="Arial" panose="020B0604020202020204" pitchFamily="34" charset="0"/>
              <a:buNone/>
            </a:pPr>
            <a:r>
              <a:rPr lang="en-IN" altLang="en-US">
                <a:latin typeface="Calibri" panose="020F0502020204030204" pitchFamily="34" charset="0"/>
                <a:cs typeface="Calibri" panose="020F0502020204030204" pitchFamily="34" charset="0"/>
              </a:rPr>
              <a:t>and compare it against the machine translation.</a:t>
            </a:r>
            <a:endParaRPr lang="en-IN" altLang="en-US">
              <a:latin typeface="Calibri" panose="020F0502020204030204" pitchFamily="34" charset="0"/>
              <a:cs typeface="Calibri" panose="020F0502020204030204" pitchFamily="34" charset="0"/>
            </a:endParaRPr>
          </a:p>
          <a:p>
            <a:pPr indent="0">
              <a:buFont typeface="Arial" panose="020B0604020202020204" pitchFamily="34" charset="0"/>
              <a:buNone/>
            </a:pPr>
            <a:endParaRPr lang="en-IN" altLang="en-US">
              <a:latin typeface="Calibri" panose="020F0502020204030204" pitchFamily="34" charset="0"/>
              <a:cs typeface="Calibri" panose="020F0502020204030204" pitchFamily="34" charset="0"/>
            </a:endParaRPr>
          </a:p>
          <a:p>
            <a:pPr indent="0">
              <a:buFont typeface="Arial" panose="020B0604020202020204" pitchFamily="34" charset="0"/>
              <a:buNone/>
            </a:pPr>
            <a:r>
              <a:rPr lang="en-IN" altLang="en-US" b="1">
                <a:latin typeface="Calibri" panose="020F0502020204030204" pitchFamily="34" charset="0"/>
                <a:cs typeface="Calibri" panose="020F0502020204030204" pitchFamily="34" charset="0"/>
              </a:rPr>
              <a:t>Metric for Evaluation of Translation with Explicit ORdering (METEOR) </a:t>
            </a:r>
            <a:r>
              <a:rPr lang="en-IN" altLang="en-US">
                <a:latin typeface="Calibri" panose="020F0502020204030204" pitchFamily="34" charset="0"/>
                <a:cs typeface="Calibri" panose="020F0502020204030204" pitchFamily="34" charset="0"/>
              </a:rPr>
              <a:t>is a metric</a:t>
            </a:r>
            <a:endParaRPr lang="en-IN" altLang="en-US">
              <a:latin typeface="Calibri" panose="020F0502020204030204" pitchFamily="34" charset="0"/>
              <a:cs typeface="Calibri" panose="020F0502020204030204" pitchFamily="34" charset="0"/>
            </a:endParaRPr>
          </a:p>
          <a:p>
            <a:pPr indent="0">
              <a:buFont typeface="Arial" panose="020B0604020202020204" pitchFamily="34" charset="0"/>
              <a:buNone/>
            </a:pPr>
            <a:r>
              <a:rPr lang="en-IN" altLang="en-US">
                <a:latin typeface="Calibri" panose="020F0502020204030204" pitchFamily="34" charset="0"/>
                <a:cs typeface="Calibri" panose="020F0502020204030204" pitchFamily="34" charset="0"/>
              </a:rPr>
              <a:t>based on the harmonic mean of the unigram precision and recall, with recall weighted higher than</a:t>
            </a:r>
            <a:endParaRPr lang="en-IN" altLang="en-US">
              <a:latin typeface="Calibri" panose="020F0502020204030204" pitchFamily="34" charset="0"/>
              <a:cs typeface="Calibri" panose="020F0502020204030204" pitchFamily="34" charset="0"/>
            </a:endParaRPr>
          </a:p>
          <a:p>
            <a:pPr indent="0">
              <a:buFont typeface="Arial" panose="020B0604020202020204" pitchFamily="34" charset="0"/>
              <a:buNone/>
            </a:pPr>
            <a:r>
              <a:rPr lang="en-IN" altLang="en-US">
                <a:latin typeface="Calibri" panose="020F0502020204030204" pitchFamily="34" charset="0"/>
                <a:cs typeface="Calibri" panose="020F0502020204030204" pitchFamily="34" charset="0"/>
              </a:rPr>
              <a:t>precision.Metric for Evaluation of Translation with Explicit ORdering (METEOR)  is a metric</a:t>
            </a:r>
            <a:endParaRPr lang="en-IN" altLang="en-US">
              <a:latin typeface="Calibri" panose="020F0502020204030204" pitchFamily="34" charset="0"/>
              <a:cs typeface="Calibri" panose="020F0502020204030204" pitchFamily="34" charset="0"/>
            </a:endParaRPr>
          </a:p>
          <a:p>
            <a:pPr indent="0">
              <a:buFont typeface="Arial" panose="020B0604020202020204" pitchFamily="34" charset="0"/>
              <a:buNone/>
            </a:pPr>
            <a:r>
              <a:rPr lang="en-IN" altLang="en-US">
                <a:latin typeface="Calibri" panose="020F0502020204030204" pitchFamily="34" charset="0"/>
                <a:cs typeface="Calibri" panose="020F0502020204030204" pitchFamily="34" charset="0"/>
              </a:rPr>
              <a:t>based on the harmonic mean of the unigram precision and recall, with recall weighted higher than</a:t>
            </a:r>
            <a:endParaRPr lang="en-IN" altLang="en-US">
              <a:latin typeface="Calibri" panose="020F0502020204030204" pitchFamily="34" charset="0"/>
              <a:cs typeface="Calibri" panose="020F0502020204030204" pitchFamily="34" charset="0"/>
            </a:endParaRPr>
          </a:p>
          <a:p>
            <a:pPr indent="0">
              <a:buFont typeface="Arial" panose="020B0604020202020204" pitchFamily="34" charset="0"/>
              <a:buNone/>
            </a:pPr>
            <a:r>
              <a:rPr lang="en-IN" altLang="en-US">
                <a:latin typeface="Calibri" panose="020F0502020204030204" pitchFamily="34" charset="0"/>
                <a:cs typeface="Calibri" panose="020F0502020204030204" pitchFamily="34" charset="0"/>
              </a:rPr>
              <a:t>precision.</a:t>
            </a:r>
            <a:endParaRPr lang="en-IN" altLang="en-US">
              <a:latin typeface="Calibri" panose="020F0502020204030204" pitchFamily="34" charset="0"/>
              <a:cs typeface="Calibri" panose="020F0502020204030204" pitchFamily="34" charset="0"/>
            </a:endParaRPr>
          </a:p>
          <a:p>
            <a:pPr indent="0">
              <a:buFont typeface="Arial" panose="020B0604020202020204" pitchFamily="34" charset="0"/>
              <a:buNone/>
            </a:pPr>
            <a:endParaRPr lang="en-IN" altLang="en-US">
              <a:latin typeface="Calibri" panose="020F0502020204030204" pitchFamily="34" charset="0"/>
              <a:cs typeface="Calibri" panose="020F0502020204030204" pitchFamily="34" charset="0"/>
            </a:endParaRPr>
          </a:p>
          <a:p>
            <a:pPr indent="0">
              <a:buFont typeface="Arial" panose="020B0604020202020204" pitchFamily="34" charset="0"/>
              <a:buNone/>
            </a:pPr>
            <a:r>
              <a:rPr lang="en-IN" altLang="en-US" b="1">
                <a:latin typeface="Calibri" panose="020F0502020204030204" pitchFamily="34" charset="0"/>
                <a:cs typeface="Calibri" panose="020F0502020204030204" pitchFamily="34" charset="0"/>
              </a:rPr>
              <a:t>Consensus-based Image Description Evaluation (CIDEr)</a:t>
            </a:r>
            <a:r>
              <a:rPr lang="en-IN" altLang="en-US">
                <a:latin typeface="Calibri" panose="020F0502020204030204" pitchFamily="34" charset="0"/>
                <a:cs typeface="Calibri" panose="020F0502020204030204" pitchFamily="34" charset="0"/>
              </a:rPr>
              <a:t> it measures the similarity of a</a:t>
            </a:r>
            <a:endParaRPr lang="en-IN" altLang="en-US">
              <a:latin typeface="Calibri" panose="020F0502020204030204" pitchFamily="34" charset="0"/>
              <a:cs typeface="Calibri" panose="020F0502020204030204" pitchFamily="34" charset="0"/>
            </a:endParaRPr>
          </a:p>
          <a:p>
            <a:pPr indent="0">
              <a:buFont typeface="Arial" panose="020B0604020202020204" pitchFamily="34" charset="0"/>
              <a:buNone/>
            </a:pPr>
            <a:r>
              <a:rPr lang="en-IN" altLang="en-US">
                <a:latin typeface="Calibri" panose="020F0502020204030204" pitchFamily="34" charset="0"/>
                <a:cs typeface="Calibri" panose="020F0502020204030204" pitchFamily="34" charset="0"/>
              </a:rPr>
              <a:t>generated sentence against a set of ground truth sentences written by humans. It uses the tf-idf</a:t>
            </a:r>
            <a:endParaRPr lang="en-IN" altLang="en-US">
              <a:latin typeface="Calibri" panose="020F0502020204030204" pitchFamily="34" charset="0"/>
              <a:cs typeface="Calibri" panose="020F0502020204030204" pitchFamily="34" charset="0"/>
            </a:endParaRPr>
          </a:p>
          <a:p>
            <a:pPr indent="0">
              <a:buFont typeface="Arial" panose="020B0604020202020204" pitchFamily="34" charset="0"/>
              <a:buNone/>
            </a:pPr>
            <a:r>
              <a:rPr lang="en-IN" altLang="en-US">
                <a:latin typeface="Calibri" panose="020F0502020204030204" pitchFamily="34" charset="0"/>
                <a:cs typeface="Calibri" panose="020F0502020204030204" pitchFamily="34" charset="0"/>
              </a:rPr>
              <a:t>metric to aggregate statistic for n gram across the data. It means that words present across many</a:t>
            </a:r>
            <a:endParaRPr lang="en-IN" altLang="en-US">
              <a:latin typeface="Calibri" panose="020F0502020204030204" pitchFamily="34" charset="0"/>
              <a:cs typeface="Calibri" panose="020F0502020204030204" pitchFamily="34" charset="0"/>
            </a:endParaRPr>
          </a:p>
          <a:p>
            <a:pPr indent="0">
              <a:buFont typeface="Arial" panose="020B0604020202020204" pitchFamily="34" charset="0"/>
              <a:buNone/>
            </a:pPr>
            <a:r>
              <a:rPr lang="en-IN" altLang="en-US">
                <a:latin typeface="Calibri" panose="020F0502020204030204" pitchFamily="34" charset="0"/>
                <a:cs typeface="Calibri" panose="020F0502020204030204" pitchFamily="34" charset="0"/>
              </a:rPr>
              <a:t>captions is less informative, thus less weight is given to them in evaluating the similarity</a:t>
            </a:r>
            <a:endParaRPr lang="en-IN" altLang="en-US">
              <a:latin typeface="Calibri" panose="020F0502020204030204" pitchFamily="34" charset="0"/>
              <a:cs typeface="Calibri" panose="020F0502020204030204" pitchFamily="34" charset="0"/>
            </a:endParaRPr>
          </a:p>
        </p:txBody>
      </p:sp>
      <p:sp>
        <p:nvSpPr>
          <p:cNvPr id="3" name="Slide Number Placeholder 2"/>
          <p:cNvSpPr>
            <a:spLocks noGrp="1"/>
          </p:cNvSpPr>
          <p:nvPr>
            <p:ph type="sldNum" sz="quarter" idx="12"/>
          </p:nvPr>
        </p:nvSpPr>
        <p:spPr/>
        <p:txBody>
          <a:bodyPr/>
          <a:p>
            <a:fld id="{651E8863-1879-49C9-9D7E-0C23B4A06F4C}" type="slidenum">
              <a:rPr lang="zh-CN" altLang="en-US" smtClean="0"/>
            </a:fld>
            <a:endParaRPr lang="zh-C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custDataLst>
              <p:tags r:id="rId1"/>
            </p:custDataLst>
          </p:nvPr>
        </p:nvSpPr>
        <p:spPr>
          <a:xfrm>
            <a:off x="727075" y="363855"/>
            <a:ext cx="10015220" cy="667385"/>
          </a:xfrm>
          <a:prstGeom prst="rect">
            <a:avLst/>
          </a:prstGeom>
        </p:spPr>
        <p:txBody>
          <a:bodyPr anchor="ctr" anchorCtr="0">
            <a:normAutofit/>
          </a:bodyPr>
          <a:lstStyle>
            <a:defPPr>
              <a:defRPr lang="zh-CN"/>
            </a:defPPr>
            <a:lvl1pPr algn="ctr">
              <a:lnSpc>
                <a:spcPct val="90000"/>
              </a:lnSpc>
              <a:spcBef>
                <a:spcPct val="0"/>
              </a:spcBef>
              <a:buNone/>
              <a:defRPr sz="4400">
                <a:latin typeface="+mj-lt"/>
                <a:ea typeface="+mj-ea"/>
                <a:cs typeface="+mj-cs"/>
              </a:defRPr>
            </a:lvl1pPr>
          </a:lstStyle>
          <a:p>
            <a:pPr algn="l"/>
            <a:r>
              <a:rPr lang="en-IN" altLang="en-US" sz="2800" dirty="0" smtClean="0">
                <a:solidFill>
                  <a:schemeClr val="accent1"/>
                </a:solidFill>
              </a:rPr>
              <a:t>Results Comparision</a:t>
            </a:r>
            <a:endParaRPr lang="en-IN" altLang="en-US" sz="2800" dirty="0" smtClean="0">
              <a:solidFill>
                <a:schemeClr val="accent1"/>
              </a:solidFill>
            </a:endParaRPr>
          </a:p>
        </p:txBody>
      </p:sp>
      <p:sp>
        <p:nvSpPr>
          <p:cNvPr id="2" name="Slide Number Placeholder 1"/>
          <p:cNvSpPr>
            <a:spLocks noGrp="1"/>
          </p:cNvSpPr>
          <p:nvPr>
            <p:ph type="sldNum" sz="quarter" idx="12"/>
          </p:nvPr>
        </p:nvSpPr>
        <p:spPr/>
        <p:txBody>
          <a:bodyPr/>
          <a:p>
            <a:fld id="{651E8863-1879-49C9-9D7E-0C23B4A06F4C}" type="slidenum">
              <a:rPr lang="zh-CN" altLang="en-US" smtClean="0"/>
            </a:fld>
            <a:endParaRPr lang="zh-CN" altLang="en-US"/>
          </a:p>
        </p:txBody>
      </p:sp>
      <p:sp>
        <p:nvSpPr>
          <p:cNvPr id="3" name="Text Box 2"/>
          <p:cNvSpPr txBox="1"/>
          <p:nvPr/>
        </p:nvSpPr>
        <p:spPr>
          <a:xfrm>
            <a:off x="727075" y="1188085"/>
            <a:ext cx="10979150" cy="1476375"/>
          </a:xfrm>
          <a:prstGeom prst="rect">
            <a:avLst/>
          </a:prstGeom>
          <a:noFill/>
        </p:spPr>
        <p:txBody>
          <a:bodyPr wrap="square" rtlCol="0">
            <a:spAutoFit/>
          </a:bodyPr>
          <a:p>
            <a:pPr indent="0">
              <a:buFont typeface="Arial" panose="020B0604020202020204" pitchFamily="34" charset="0"/>
              <a:buNone/>
            </a:pPr>
            <a:r>
              <a:rPr lang="en-IN" altLang="en-US">
                <a:latin typeface="Calibri" panose="020F0502020204030204" pitchFamily="34" charset="0"/>
                <a:cs typeface="Calibri" panose="020F0502020204030204" pitchFamily="34" charset="0"/>
              </a:rPr>
              <a:t>The table shows the comparison of our methodology with the latest state-of-the-art networks for image captioning.</a:t>
            </a:r>
            <a:endParaRPr lang="en-IN" altLang="en-US">
              <a:latin typeface="Calibri" panose="020F0502020204030204" pitchFamily="34" charset="0"/>
              <a:cs typeface="Calibri" panose="020F0502020204030204" pitchFamily="34" charset="0"/>
            </a:endParaRPr>
          </a:p>
          <a:p>
            <a:pPr indent="0">
              <a:buFont typeface="Arial" panose="020B0604020202020204" pitchFamily="34" charset="0"/>
              <a:buNone/>
            </a:pPr>
            <a:endParaRPr lang="en-IN" altLang="en-US">
              <a:latin typeface="Calibri" panose="020F0502020204030204" pitchFamily="34" charset="0"/>
              <a:cs typeface="Calibri" panose="020F0502020204030204" pitchFamily="34" charset="0"/>
            </a:endParaRPr>
          </a:p>
          <a:p>
            <a:pPr indent="0">
              <a:buFont typeface="Arial" panose="020B0604020202020204" pitchFamily="34" charset="0"/>
              <a:buNone/>
            </a:pPr>
            <a:r>
              <a:rPr lang="en-IN" altLang="en-US">
                <a:latin typeface="Calibri" panose="020F0502020204030204" pitchFamily="34" charset="0"/>
                <a:cs typeface="Calibri" panose="020F0502020204030204" pitchFamily="34" charset="0"/>
              </a:rPr>
              <a:t>The scores given by our framework are not very high, but still proves the effectivness of the framework in generating good captions for some of the cases. It is evident that rigorous training and parameter tuning can bear quality results from this proposed architecture.</a:t>
            </a:r>
            <a:endParaRPr lang="en-IN" altLang="en-US">
              <a:latin typeface="Calibri" panose="020F0502020204030204" pitchFamily="34" charset="0"/>
              <a:cs typeface="Calibri" panose="020F0502020204030204" pitchFamily="34" charset="0"/>
            </a:endParaRPr>
          </a:p>
        </p:txBody>
      </p:sp>
      <p:pic>
        <p:nvPicPr>
          <p:cNvPr id="5" name="Picture 4" descr="results"/>
          <p:cNvPicPr>
            <a:picLocks noChangeAspect="1"/>
          </p:cNvPicPr>
          <p:nvPr/>
        </p:nvPicPr>
        <p:blipFill>
          <a:blip r:embed="rId2"/>
          <a:stretch>
            <a:fillRect/>
          </a:stretch>
        </p:blipFill>
        <p:spPr>
          <a:xfrm>
            <a:off x="2079625" y="3515360"/>
            <a:ext cx="8032115" cy="147256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Number Placeholder 1"/>
          <p:cNvSpPr>
            <a:spLocks noGrp="1"/>
          </p:cNvSpPr>
          <p:nvPr>
            <p:ph type="sldNum" sz="quarter" idx="12"/>
          </p:nvPr>
        </p:nvSpPr>
        <p:spPr/>
        <p:txBody>
          <a:bodyPr/>
          <a:p>
            <a:fld id="{651E8863-1879-49C9-9D7E-0C23B4A06F4C}" type="slidenum">
              <a:rPr lang="zh-CN" altLang="en-US" smtClean="0"/>
            </a:fld>
            <a:endParaRPr lang="zh-CN" altLang="en-US"/>
          </a:p>
        </p:txBody>
      </p:sp>
      <p:sp>
        <p:nvSpPr>
          <p:cNvPr id="4" name="文本框 3"/>
          <p:cNvSpPr txBox="1"/>
          <p:nvPr>
            <p:custDataLst>
              <p:tags r:id="rId1"/>
            </p:custDataLst>
          </p:nvPr>
        </p:nvSpPr>
        <p:spPr>
          <a:xfrm>
            <a:off x="727075" y="363855"/>
            <a:ext cx="10015220" cy="667385"/>
          </a:xfrm>
          <a:prstGeom prst="rect">
            <a:avLst/>
          </a:prstGeom>
        </p:spPr>
        <p:txBody>
          <a:bodyPr anchor="ctr" anchorCtr="0">
            <a:normAutofit/>
          </a:bodyPr>
          <a:lstStyle>
            <a:defPPr>
              <a:defRPr lang="zh-CN"/>
            </a:defPPr>
            <a:lvl1pPr algn="ctr">
              <a:lnSpc>
                <a:spcPct val="90000"/>
              </a:lnSpc>
              <a:spcBef>
                <a:spcPct val="0"/>
              </a:spcBef>
              <a:buNone/>
              <a:defRPr sz="4400">
                <a:latin typeface="+mj-lt"/>
                <a:ea typeface="+mj-ea"/>
                <a:cs typeface="+mj-cs"/>
              </a:defRPr>
            </a:lvl1pPr>
          </a:lstStyle>
          <a:p>
            <a:pPr algn="l"/>
            <a:r>
              <a:rPr lang="en-IN" altLang="en-US" sz="2800" dirty="0" smtClean="0">
                <a:solidFill>
                  <a:schemeClr val="accent1"/>
                </a:solidFill>
              </a:rPr>
              <a:t>Conclusion</a:t>
            </a:r>
            <a:endParaRPr lang="en-IN" altLang="en-US" sz="2800" dirty="0" smtClean="0">
              <a:solidFill>
                <a:schemeClr val="accent1"/>
              </a:solidFill>
            </a:endParaRPr>
          </a:p>
        </p:txBody>
      </p:sp>
      <p:sp>
        <p:nvSpPr>
          <p:cNvPr id="3" name="Text Box 2"/>
          <p:cNvSpPr txBox="1"/>
          <p:nvPr/>
        </p:nvSpPr>
        <p:spPr>
          <a:xfrm>
            <a:off x="727075" y="1188085"/>
            <a:ext cx="10979150" cy="4246245"/>
          </a:xfrm>
          <a:prstGeom prst="rect">
            <a:avLst/>
          </a:prstGeom>
          <a:noFill/>
        </p:spPr>
        <p:txBody>
          <a:bodyPr wrap="square" rtlCol="0">
            <a:spAutoFit/>
          </a:bodyPr>
          <a:p>
            <a:pPr indent="0">
              <a:buFont typeface="Arial" panose="020B0604020202020204" pitchFamily="34" charset="0"/>
              <a:buNone/>
            </a:pPr>
            <a:r>
              <a:rPr lang="en-IN" altLang="en-US">
                <a:latin typeface="Calibri" panose="020F0502020204030204" pitchFamily="34" charset="0"/>
                <a:cs typeface="Calibri" panose="020F0502020204030204" pitchFamily="34" charset="0"/>
              </a:rPr>
              <a:t>This work has presented a different approach for generating the caption for given images. The proposed method is based on local and global aspects of the image for predicting caption.  This method has not provided comparable results against the SOTA networks, but still this method can be improved to get better results with the adequate computation power and better resources. Also their is scope of improvement in the implementaion of the experiment which can denfinately give better results. </a:t>
            </a:r>
            <a:endParaRPr lang="en-IN" altLang="en-US">
              <a:latin typeface="Calibri" panose="020F0502020204030204" pitchFamily="34" charset="0"/>
              <a:cs typeface="Calibri" panose="020F0502020204030204" pitchFamily="34" charset="0"/>
            </a:endParaRPr>
          </a:p>
          <a:p>
            <a:pPr indent="0">
              <a:buFont typeface="Arial" panose="020B0604020202020204" pitchFamily="34" charset="0"/>
              <a:buNone/>
            </a:pPr>
            <a:endParaRPr lang="en-IN" altLang="en-US">
              <a:latin typeface="Calibri" panose="020F0502020204030204" pitchFamily="34" charset="0"/>
              <a:cs typeface="Calibri" panose="020F0502020204030204" pitchFamily="34" charset="0"/>
            </a:endParaRPr>
          </a:p>
          <a:p>
            <a:pPr indent="0">
              <a:buFont typeface="Arial" panose="020B0604020202020204" pitchFamily="34" charset="0"/>
              <a:buNone/>
            </a:pPr>
            <a:r>
              <a:rPr lang="en-IN" altLang="en-US">
                <a:latin typeface="Calibri" panose="020F0502020204030204" pitchFamily="34" charset="0"/>
                <a:cs typeface="Calibri" panose="020F0502020204030204" pitchFamily="34" charset="0"/>
                <a:sym typeface="+mn-ea"/>
              </a:rPr>
              <a:t>Still this method has showed that for small size captions it is doing well in prediction as compared to large captions. By using a better CNN, we can improve the object detection in our method which can be helpful in correcting the wrongly identified objects in captions. </a:t>
            </a:r>
            <a:endParaRPr lang="en-IN" altLang="en-US">
              <a:latin typeface="Calibri" panose="020F0502020204030204" pitchFamily="34" charset="0"/>
              <a:cs typeface="Calibri" panose="020F0502020204030204" pitchFamily="34" charset="0"/>
            </a:endParaRPr>
          </a:p>
          <a:p>
            <a:pPr indent="0">
              <a:buFont typeface="Arial" panose="020B0604020202020204" pitchFamily="34" charset="0"/>
              <a:buNone/>
            </a:pPr>
            <a:endParaRPr lang="en-IN" altLang="en-US">
              <a:latin typeface="Calibri" panose="020F0502020204030204" pitchFamily="34" charset="0"/>
              <a:cs typeface="Calibri" panose="020F0502020204030204" pitchFamily="34" charset="0"/>
            </a:endParaRPr>
          </a:p>
          <a:p>
            <a:pPr indent="0">
              <a:buFont typeface="Arial" panose="020B0604020202020204" pitchFamily="34" charset="0"/>
              <a:buNone/>
            </a:pPr>
            <a:r>
              <a:rPr lang="en-IN" altLang="en-US">
                <a:latin typeface="Calibri" panose="020F0502020204030204" pitchFamily="34" charset="0"/>
                <a:cs typeface="Calibri" panose="020F0502020204030204" pitchFamily="34" charset="0"/>
              </a:rPr>
              <a:t>The Deep reinforcement learning in the decoder part for trining the beam search algorithm proved to increase the efficiency of the captions generated. This approach can be optimized in future which will give better results for the long sentences in caption as well, that improving the overall evaluation scores for the model.</a:t>
            </a:r>
            <a:endParaRPr lang="en-IN" altLang="en-US">
              <a:latin typeface="Calibri" panose="020F0502020204030204" pitchFamily="34" charset="0"/>
              <a:cs typeface="Calibri" panose="020F0502020204030204" pitchFamily="34" charset="0"/>
            </a:endParaRPr>
          </a:p>
          <a:p>
            <a:pPr indent="0">
              <a:buFont typeface="Arial" panose="020B0604020202020204" pitchFamily="34" charset="0"/>
              <a:buNone/>
            </a:pPr>
            <a:endParaRPr lang="en-IN" altLang="en-US">
              <a:latin typeface="Calibri" panose="020F0502020204030204" pitchFamily="34" charset="0"/>
              <a:cs typeface="Calibri" panose="020F0502020204030204" pitchFamily="34" charset="0"/>
            </a:endParaRPr>
          </a:p>
          <a:p>
            <a:pPr indent="0">
              <a:buFont typeface="Arial" panose="020B0604020202020204" pitchFamily="34" charset="0"/>
              <a:buNone/>
            </a:pPr>
            <a:endParaRPr lang="en-IN" altLang="en-US">
              <a:latin typeface="Calibri" panose="020F0502020204030204" pitchFamily="34" charset="0"/>
              <a:cs typeface="Calibri" panose="020F0502020204030204"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custDataLst>
              <p:tags r:id="rId1"/>
            </p:custDataLst>
          </p:nvPr>
        </p:nvSpPr>
        <p:spPr>
          <a:xfrm>
            <a:off x="727075" y="363855"/>
            <a:ext cx="10181590" cy="667385"/>
          </a:xfrm>
          <a:prstGeom prst="rect">
            <a:avLst/>
          </a:prstGeom>
        </p:spPr>
        <p:txBody>
          <a:bodyPr anchor="ctr" anchorCtr="0">
            <a:normAutofit/>
          </a:bodyPr>
          <a:lstStyle>
            <a:defPPr>
              <a:defRPr lang="zh-CN"/>
            </a:defPPr>
            <a:lvl1pPr algn="ctr">
              <a:lnSpc>
                <a:spcPct val="90000"/>
              </a:lnSpc>
              <a:spcBef>
                <a:spcPct val="0"/>
              </a:spcBef>
              <a:buNone/>
              <a:defRPr sz="4400">
                <a:latin typeface="+mj-lt"/>
                <a:ea typeface="+mj-ea"/>
                <a:cs typeface="+mj-cs"/>
              </a:defRPr>
            </a:lvl1pPr>
          </a:lstStyle>
          <a:p>
            <a:pPr algn="l"/>
            <a:r>
              <a:rPr lang="en-IN" altLang="en-US" sz="2800" dirty="0" smtClean="0">
                <a:solidFill>
                  <a:schemeClr val="accent1"/>
                </a:solidFill>
              </a:rPr>
              <a:t>Some sample captions generated by this method</a:t>
            </a:r>
            <a:endParaRPr lang="en-IN" altLang="en-US" sz="2800" dirty="0" smtClean="0">
              <a:solidFill>
                <a:schemeClr val="accent1"/>
              </a:solidFill>
            </a:endParaRPr>
          </a:p>
        </p:txBody>
      </p:sp>
      <p:sp>
        <p:nvSpPr>
          <p:cNvPr id="3" name="Slide Number Placeholder 2"/>
          <p:cNvSpPr>
            <a:spLocks noGrp="1"/>
          </p:cNvSpPr>
          <p:nvPr>
            <p:ph type="sldNum" sz="quarter" idx="12"/>
          </p:nvPr>
        </p:nvSpPr>
        <p:spPr/>
        <p:txBody>
          <a:bodyPr/>
          <a:p>
            <a:fld id="{651E8863-1879-49C9-9D7E-0C23B4A06F4C}" type="slidenum">
              <a:rPr lang="zh-CN" altLang="en-US" smtClean="0"/>
            </a:fld>
            <a:endParaRPr lang="zh-CN" altLang="en-US"/>
          </a:p>
        </p:txBody>
      </p:sp>
      <p:pic>
        <p:nvPicPr>
          <p:cNvPr id="8" name="Picture 8"/>
          <p:cNvPicPr>
            <a:picLocks noChangeAspect="1"/>
          </p:cNvPicPr>
          <p:nvPr/>
        </p:nvPicPr>
        <p:blipFill>
          <a:blip r:embed="rId2"/>
          <a:stretch>
            <a:fillRect/>
          </a:stretch>
        </p:blipFill>
        <p:spPr>
          <a:xfrm>
            <a:off x="3233420" y="1127760"/>
            <a:ext cx="5725160" cy="4090035"/>
          </a:xfrm>
          <a:prstGeom prst="rect">
            <a:avLst/>
          </a:prstGeom>
        </p:spPr>
      </p:pic>
      <p:sp>
        <p:nvSpPr>
          <p:cNvPr id="5" name="Text Box 4"/>
          <p:cNvSpPr txBox="1"/>
          <p:nvPr/>
        </p:nvSpPr>
        <p:spPr>
          <a:xfrm>
            <a:off x="799465" y="5593715"/>
            <a:ext cx="10396220" cy="521970"/>
          </a:xfrm>
          <a:prstGeom prst="rect">
            <a:avLst/>
          </a:prstGeom>
          <a:noFill/>
        </p:spPr>
        <p:txBody>
          <a:bodyPr wrap="square" rtlCol="0">
            <a:spAutoFit/>
          </a:bodyPr>
          <a:p>
            <a:r>
              <a:rPr lang="en-US" sz="1400"/>
              <a:t>Actual:&lt;START&gt; an elephant in the water inside its &lt;UNK&gt; &lt;END&gt;</a:t>
            </a:r>
            <a:endParaRPr lang="en-US" sz="1400"/>
          </a:p>
          <a:p>
            <a:r>
              <a:rPr lang="en-US" sz="1400"/>
              <a:t>Generated: &lt;START&gt; two elephants standing in the water together &lt;END&gt;</a:t>
            </a:r>
            <a:endParaRPr lang="en-US" sz="14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custDataLst>
              <p:tags r:id="rId1"/>
            </p:custDataLst>
          </p:nvPr>
        </p:nvSpPr>
        <p:spPr>
          <a:xfrm>
            <a:off x="727075" y="363855"/>
            <a:ext cx="10181590" cy="667385"/>
          </a:xfrm>
          <a:prstGeom prst="rect">
            <a:avLst/>
          </a:prstGeom>
        </p:spPr>
        <p:txBody>
          <a:bodyPr anchor="ctr" anchorCtr="0">
            <a:normAutofit/>
          </a:bodyPr>
          <a:lstStyle>
            <a:defPPr>
              <a:defRPr lang="zh-CN"/>
            </a:defPPr>
            <a:lvl1pPr algn="ctr">
              <a:lnSpc>
                <a:spcPct val="90000"/>
              </a:lnSpc>
              <a:spcBef>
                <a:spcPct val="0"/>
              </a:spcBef>
              <a:buNone/>
              <a:defRPr sz="4400">
                <a:latin typeface="+mj-lt"/>
                <a:ea typeface="+mj-ea"/>
                <a:cs typeface="+mj-cs"/>
              </a:defRPr>
            </a:lvl1pPr>
          </a:lstStyle>
          <a:p>
            <a:pPr algn="l"/>
            <a:r>
              <a:rPr lang="en-IN" altLang="en-US" sz="2800" dirty="0" smtClean="0">
                <a:solidFill>
                  <a:schemeClr val="accent1"/>
                </a:solidFill>
              </a:rPr>
              <a:t>Some sample captions generated by this method</a:t>
            </a:r>
            <a:endParaRPr lang="en-IN" altLang="en-US" sz="2800" dirty="0" smtClean="0">
              <a:solidFill>
                <a:schemeClr val="accent1"/>
              </a:solidFill>
            </a:endParaRPr>
          </a:p>
        </p:txBody>
      </p:sp>
      <p:sp>
        <p:nvSpPr>
          <p:cNvPr id="3" name="Slide Number Placeholder 2"/>
          <p:cNvSpPr>
            <a:spLocks noGrp="1"/>
          </p:cNvSpPr>
          <p:nvPr>
            <p:ph type="sldNum" sz="quarter" idx="12"/>
          </p:nvPr>
        </p:nvSpPr>
        <p:spPr/>
        <p:txBody>
          <a:bodyPr/>
          <a:p>
            <a:fld id="{651E8863-1879-49C9-9D7E-0C23B4A06F4C}" type="slidenum">
              <a:rPr lang="zh-CN" altLang="en-US" smtClean="0"/>
            </a:fld>
            <a:endParaRPr lang="zh-CN" altLang="en-US"/>
          </a:p>
        </p:txBody>
      </p:sp>
      <p:pic>
        <p:nvPicPr>
          <p:cNvPr id="2" name="Picture 4"/>
          <p:cNvPicPr>
            <a:picLocks noChangeAspect="1"/>
          </p:cNvPicPr>
          <p:nvPr/>
        </p:nvPicPr>
        <p:blipFill>
          <a:blip r:embed="rId2"/>
          <a:stretch>
            <a:fillRect/>
          </a:stretch>
        </p:blipFill>
        <p:spPr>
          <a:xfrm>
            <a:off x="3227070" y="1031240"/>
            <a:ext cx="6084570" cy="4345940"/>
          </a:xfrm>
          <a:prstGeom prst="rect">
            <a:avLst/>
          </a:prstGeom>
        </p:spPr>
      </p:pic>
      <p:sp>
        <p:nvSpPr>
          <p:cNvPr id="5" name="Text Box 4"/>
          <p:cNvSpPr txBox="1"/>
          <p:nvPr/>
        </p:nvSpPr>
        <p:spPr>
          <a:xfrm>
            <a:off x="799465" y="5593715"/>
            <a:ext cx="10396220" cy="521970"/>
          </a:xfrm>
          <a:prstGeom prst="rect">
            <a:avLst/>
          </a:prstGeom>
          <a:noFill/>
        </p:spPr>
        <p:txBody>
          <a:bodyPr wrap="square" rtlCol="0">
            <a:spAutoFit/>
          </a:bodyPr>
          <a:p>
            <a:r>
              <a:rPr lang="en-US" sz="1400"/>
              <a:t>Actual:&lt;START&gt; a man &lt;UNK&gt; tennis &lt;UNK&gt; to waiting tennis players &lt;END&gt;</a:t>
            </a:r>
            <a:endParaRPr lang="en-US" sz="1400"/>
          </a:p>
          <a:p>
            <a:r>
              <a:rPr lang="en-US" sz="1400"/>
              <a:t>Generated: &lt;START&gt; a close shot of a female tennis player holding a tennis racket &lt;END&gt;</a:t>
            </a:r>
            <a:endParaRPr lang="en-US" sz="14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custDataLst>
              <p:tags r:id="rId1"/>
            </p:custDataLst>
          </p:nvPr>
        </p:nvSpPr>
        <p:spPr>
          <a:xfrm>
            <a:off x="727075" y="363855"/>
            <a:ext cx="10181590" cy="667385"/>
          </a:xfrm>
          <a:prstGeom prst="rect">
            <a:avLst/>
          </a:prstGeom>
        </p:spPr>
        <p:txBody>
          <a:bodyPr anchor="ctr" anchorCtr="0">
            <a:normAutofit/>
          </a:bodyPr>
          <a:lstStyle>
            <a:defPPr>
              <a:defRPr lang="zh-CN"/>
            </a:defPPr>
            <a:lvl1pPr algn="ctr">
              <a:lnSpc>
                <a:spcPct val="90000"/>
              </a:lnSpc>
              <a:spcBef>
                <a:spcPct val="0"/>
              </a:spcBef>
              <a:buNone/>
              <a:defRPr sz="4400">
                <a:latin typeface="+mj-lt"/>
                <a:ea typeface="+mj-ea"/>
                <a:cs typeface="+mj-cs"/>
              </a:defRPr>
            </a:lvl1pPr>
          </a:lstStyle>
          <a:p>
            <a:pPr algn="l"/>
            <a:r>
              <a:rPr lang="en-IN" altLang="en-US" sz="2800" dirty="0" smtClean="0">
                <a:solidFill>
                  <a:schemeClr val="accent1"/>
                </a:solidFill>
              </a:rPr>
              <a:t>Some sample captions generated by this method</a:t>
            </a:r>
            <a:endParaRPr lang="en-IN" altLang="en-US" sz="2800" dirty="0" smtClean="0">
              <a:solidFill>
                <a:schemeClr val="accent1"/>
              </a:solidFill>
            </a:endParaRPr>
          </a:p>
        </p:txBody>
      </p:sp>
      <p:sp>
        <p:nvSpPr>
          <p:cNvPr id="3" name="Slide Number Placeholder 2"/>
          <p:cNvSpPr>
            <a:spLocks noGrp="1"/>
          </p:cNvSpPr>
          <p:nvPr>
            <p:ph type="sldNum" sz="quarter" idx="12"/>
          </p:nvPr>
        </p:nvSpPr>
        <p:spPr/>
        <p:txBody>
          <a:bodyPr/>
          <a:p>
            <a:fld id="{651E8863-1879-49C9-9D7E-0C23B4A06F4C}" type="slidenum">
              <a:rPr lang="zh-CN" altLang="en-US" smtClean="0"/>
            </a:fld>
            <a:endParaRPr lang="zh-CN" altLang="en-US"/>
          </a:p>
        </p:txBody>
      </p:sp>
      <p:pic>
        <p:nvPicPr>
          <p:cNvPr id="2" name="Picture 1"/>
          <p:cNvPicPr>
            <a:picLocks noChangeAspect="1"/>
          </p:cNvPicPr>
          <p:nvPr/>
        </p:nvPicPr>
        <p:blipFill>
          <a:blip r:embed="rId2"/>
          <a:stretch>
            <a:fillRect/>
          </a:stretch>
        </p:blipFill>
        <p:spPr>
          <a:xfrm>
            <a:off x="3107055" y="1031240"/>
            <a:ext cx="5977890" cy="4270375"/>
          </a:xfrm>
          <a:prstGeom prst="rect">
            <a:avLst/>
          </a:prstGeom>
        </p:spPr>
      </p:pic>
      <p:sp>
        <p:nvSpPr>
          <p:cNvPr id="5" name="Text Box 4"/>
          <p:cNvSpPr txBox="1"/>
          <p:nvPr/>
        </p:nvSpPr>
        <p:spPr>
          <a:xfrm>
            <a:off x="799465" y="5593715"/>
            <a:ext cx="10396220" cy="521970"/>
          </a:xfrm>
          <a:prstGeom prst="rect">
            <a:avLst/>
          </a:prstGeom>
          <a:noFill/>
        </p:spPr>
        <p:txBody>
          <a:bodyPr wrap="square" rtlCol="0">
            <a:spAutoFit/>
          </a:bodyPr>
          <a:p>
            <a:r>
              <a:rPr lang="en-US" sz="1400"/>
              <a:t>Actual:&lt;START&gt; two birds sitting a cage perched on top of a branch &lt;END&gt;</a:t>
            </a:r>
            <a:endParaRPr lang="en-US" sz="1400"/>
          </a:p>
          <a:p>
            <a:r>
              <a:rPr lang="en-US" sz="1400"/>
              <a:t>Generated: &lt;START&gt; a bird that is perched on top of a tree &lt;END&gt;</a:t>
            </a:r>
            <a:endParaRPr lang="en-US" sz="14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3877945" y="3114040"/>
            <a:ext cx="4436110" cy="629920"/>
          </a:xfrm>
          <a:prstGeom prst="rect">
            <a:avLst/>
          </a:prstGeom>
          <a:noFill/>
        </p:spPr>
        <p:txBody>
          <a:bodyPr wrap="square" rtlCol="0">
            <a:spAutoFit/>
          </a:bodyPr>
          <a:p>
            <a:pPr algn="ctr"/>
            <a:r>
              <a:rPr lang="en-IN" altLang="en-US" sz="3500" b="1">
                <a:latin typeface="Microsoft YaHei UI" panose="020B0503020204020204" charset="-122"/>
                <a:ea typeface="Microsoft YaHei UI" panose="020B0503020204020204" charset="-122"/>
              </a:rPr>
              <a:t>Thank You</a:t>
            </a:r>
            <a:endParaRPr lang="en-IN" altLang="en-US" sz="3500" b="1">
              <a:latin typeface="Microsoft YaHei UI" panose="020B0503020204020204" charset="-122"/>
              <a:ea typeface="Microsoft YaHei UI" panose="020B0503020204020204" charset="-122"/>
            </a:endParaRPr>
          </a:p>
        </p:txBody>
      </p:sp>
      <p:sp>
        <p:nvSpPr>
          <p:cNvPr id="3" name="Slide Number Placeholder 2"/>
          <p:cNvSpPr>
            <a:spLocks noGrp="1"/>
          </p:cNvSpPr>
          <p:nvPr>
            <p:ph type="sldNum" sz="quarter" idx="12"/>
          </p:nvPr>
        </p:nvSpPr>
        <p:spPr/>
        <p:txBody>
          <a:bodyPr/>
          <a:p>
            <a:fld id="{651E8863-1879-49C9-9D7E-0C23B4A06F4C}" type="slidenum">
              <a:rPr lang="zh-CN" altLang="en-US" smtClean="0"/>
            </a:fld>
            <a:endParaRPr lang="zh-CN" altLang="en-US"/>
          </a:p>
        </p:txBody>
      </p:sp>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custDataLst>
              <p:tags r:id="rId1"/>
            </p:custDataLst>
          </p:nvPr>
        </p:nvSpPr>
        <p:spPr>
          <a:xfrm>
            <a:off x="727075" y="363855"/>
            <a:ext cx="10015220" cy="667385"/>
          </a:xfrm>
          <a:prstGeom prst="rect">
            <a:avLst/>
          </a:prstGeom>
        </p:spPr>
        <p:txBody>
          <a:bodyPr anchor="ctr" anchorCtr="0">
            <a:normAutofit/>
          </a:bodyPr>
          <a:lstStyle>
            <a:defPPr>
              <a:defRPr lang="zh-CN"/>
            </a:defPPr>
            <a:lvl1pPr algn="ctr">
              <a:lnSpc>
                <a:spcPct val="90000"/>
              </a:lnSpc>
              <a:spcBef>
                <a:spcPct val="0"/>
              </a:spcBef>
              <a:buNone/>
              <a:defRPr sz="4400">
                <a:latin typeface="+mj-lt"/>
                <a:ea typeface="+mj-ea"/>
                <a:cs typeface="+mj-cs"/>
              </a:defRPr>
            </a:lvl1pPr>
          </a:lstStyle>
          <a:p>
            <a:pPr algn="l"/>
            <a:r>
              <a:rPr lang="en-IN" altLang="en-US" sz="2800" dirty="0" smtClean="0">
                <a:solidFill>
                  <a:schemeClr val="accent1"/>
                </a:solidFill>
              </a:rPr>
              <a:t>Introduction</a:t>
            </a:r>
            <a:endParaRPr lang="en-IN" altLang="en-US" sz="2800" dirty="0" smtClean="0">
              <a:solidFill>
                <a:schemeClr val="accent1"/>
              </a:solidFill>
            </a:endParaRPr>
          </a:p>
        </p:txBody>
      </p:sp>
      <p:sp>
        <p:nvSpPr>
          <p:cNvPr id="2" name="Text Box 1"/>
          <p:cNvSpPr txBox="1"/>
          <p:nvPr/>
        </p:nvSpPr>
        <p:spPr>
          <a:xfrm>
            <a:off x="727075" y="1144905"/>
            <a:ext cx="10737850" cy="922020"/>
          </a:xfrm>
          <a:prstGeom prst="rect">
            <a:avLst/>
          </a:prstGeom>
          <a:noFill/>
        </p:spPr>
        <p:txBody>
          <a:bodyPr wrap="square" rtlCol="0">
            <a:spAutoFit/>
          </a:bodyPr>
          <a:p>
            <a:r>
              <a:rPr lang="en-IN" altLang="en-US" b="1">
                <a:latin typeface="Calibri" panose="020F0502020204030204" pitchFamily="34" charset="0"/>
                <a:cs typeface="Calibri" panose="020F0502020204030204" pitchFamily="34" charset="0"/>
              </a:rPr>
              <a:t>Image Captioning:</a:t>
            </a:r>
            <a:endParaRPr lang="en-IN" altLang="en-US" b="1">
              <a:latin typeface="Calibri" panose="020F0502020204030204" pitchFamily="34" charset="0"/>
              <a:cs typeface="Calibri" panose="020F0502020204030204" pitchFamily="34" charset="0"/>
            </a:endParaRPr>
          </a:p>
          <a:p>
            <a:r>
              <a:rPr lang="en-IN" altLang="en-US">
                <a:latin typeface="Calibri" panose="020F0502020204030204" pitchFamily="34" charset="0"/>
                <a:cs typeface="Calibri" panose="020F0502020204030204" pitchFamily="34" charset="0"/>
              </a:rPr>
              <a:t>The Problem of image cationing refers to the generate a visual description of the given image. So, our objective is to build a model to generate one line description of an image by using  deep learning .</a:t>
            </a:r>
            <a:endParaRPr lang="en-IN" altLang="en-US">
              <a:latin typeface="Calibri" panose="020F0502020204030204" pitchFamily="34" charset="0"/>
              <a:cs typeface="Calibri" panose="020F0502020204030204" pitchFamily="34" charset="0"/>
            </a:endParaRPr>
          </a:p>
        </p:txBody>
      </p:sp>
      <p:pic>
        <p:nvPicPr>
          <p:cNvPr id="5" name="Picture 4" descr="pic1"/>
          <p:cNvPicPr>
            <a:picLocks noChangeAspect="1"/>
          </p:cNvPicPr>
          <p:nvPr/>
        </p:nvPicPr>
        <p:blipFill>
          <a:blip r:embed="rId2"/>
          <a:stretch>
            <a:fillRect/>
          </a:stretch>
        </p:blipFill>
        <p:spPr>
          <a:xfrm>
            <a:off x="1066800" y="2273300"/>
            <a:ext cx="10058400" cy="3911600"/>
          </a:xfrm>
          <a:prstGeom prst="rect">
            <a:avLst/>
          </a:prstGeom>
        </p:spPr>
      </p:pic>
      <p:sp>
        <p:nvSpPr>
          <p:cNvPr id="6" name="Text Box 5"/>
          <p:cNvSpPr txBox="1"/>
          <p:nvPr/>
        </p:nvSpPr>
        <p:spPr>
          <a:xfrm>
            <a:off x="727075" y="6438900"/>
            <a:ext cx="4768850" cy="245110"/>
          </a:xfrm>
          <a:prstGeom prst="rect">
            <a:avLst/>
          </a:prstGeom>
          <a:noFill/>
        </p:spPr>
        <p:txBody>
          <a:bodyPr wrap="none" rtlCol="0">
            <a:spAutoFit/>
          </a:bodyPr>
          <a:p>
            <a:pPr algn="l"/>
            <a:r>
              <a:rPr lang="en-US" sz="1000"/>
              <a:t>https://towardsdatascience.com/image-captioning-in-deep-learning-9cd23fb4d8d2</a:t>
            </a:r>
            <a:endParaRPr lang="en-US" sz="1000"/>
          </a:p>
        </p:txBody>
      </p:sp>
      <p:sp>
        <p:nvSpPr>
          <p:cNvPr id="3" name="Slide Number Placeholder 2"/>
          <p:cNvSpPr>
            <a:spLocks noGrp="1"/>
          </p:cNvSpPr>
          <p:nvPr>
            <p:ph type="sldNum" sz="quarter" idx="12"/>
          </p:nvPr>
        </p:nvSpPr>
        <p:spPr/>
        <p:txBody>
          <a:bodyPr/>
          <a:p>
            <a:fld id="{651E8863-1879-49C9-9D7E-0C23B4A06F4C}" type="slidenum">
              <a:rPr lang="zh-CN" altLang="en-US" smtClean="0"/>
            </a:fld>
            <a:endParaRPr lang="zh-CN" altLang="en-US"/>
          </a:p>
        </p:txBody>
      </p:sp>
    </p:spTree>
    <p:custDataLst>
      <p:tags r:id="rId3"/>
    </p:custData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custDataLst>
              <p:tags r:id="rId1"/>
            </p:custDataLst>
          </p:nvPr>
        </p:nvSpPr>
        <p:spPr>
          <a:xfrm>
            <a:off x="727075" y="363855"/>
            <a:ext cx="10015220" cy="667385"/>
          </a:xfrm>
          <a:prstGeom prst="rect">
            <a:avLst/>
          </a:prstGeom>
        </p:spPr>
        <p:txBody>
          <a:bodyPr anchor="ctr" anchorCtr="0">
            <a:normAutofit/>
          </a:bodyPr>
          <a:lstStyle>
            <a:defPPr>
              <a:defRPr lang="zh-CN"/>
            </a:defPPr>
            <a:lvl1pPr algn="ctr">
              <a:lnSpc>
                <a:spcPct val="90000"/>
              </a:lnSpc>
              <a:spcBef>
                <a:spcPct val="0"/>
              </a:spcBef>
              <a:buNone/>
              <a:defRPr sz="4400">
                <a:latin typeface="+mj-lt"/>
                <a:ea typeface="+mj-ea"/>
                <a:cs typeface="+mj-cs"/>
              </a:defRPr>
            </a:lvl1pPr>
          </a:lstStyle>
          <a:p>
            <a:pPr algn="l"/>
            <a:r>
              <a:rPr lang="en-IN" altLang="en-US" sz="2800" dirty="0" smtClean="0">
                <a:solidFill>
                  <a:schemeClr val="accent1"/>
                </a:solidFill>
              </a:rPr>
              <a:t>Applications</a:t>
            </a:r>
            <a:endParaRPr lang="en-IN" altLang="en-US" sz="2800" dirty="0" smtClean="0">
              <a:solidFill>
                <a:schemeClr val="accent1"/>
              </a:solidFill>
            </a:endParaRPr>
          </a:p>
        </p:txBody>
      </p:sp>
      <p:sp>
        <p:nvSpPr>
          <p:cNvPr id="2" name="Text Box 1"/>
          <p:cNvSpPr txBox="1"/>
          <p:nvPr/>
        </p:nvSpPr>
        <p:spPr>
          <a:xfrm>
            <a:off x="727075" y="1188085"/>
            <a:ext cx="10737850" cy="3415030"/>
          </a:xfrm>
          <a:prstGeom prst="rect">
            <a:avLst/>
          </a:prstGeom>
          <a:noFill/>
        </p:spPr>
        <p:txBody>
          <a:bodyPr wrap="square" rtlCol="0">
            <a:spAutoFit/>
          </a:bodyPr>
          <a:p>
            <a:r>
              <a:rPr lang="en-IN" altLang="en-US" b="1">
                <a:latin typeface="Calibri" panose="020F0502020204030204" pitchFamily="34" charset="0"/>
                <a:cs typeface="Calibri" panose="020F0502020204030204" pitchFamily="34" charset="0"/>
              </a:rPr>
              <a:t>Image captioing has various applications in Vision as well as NLP domain.</a:t>
            </a:r>
            <a:endParaRPr lang="en-IN" altLang="en-US" b="1">
              <a:latin typeface="Calibri" panose="020F0502020204030204" pitchFamily="34" charset="0"/>
              <a:cs typeface="Calibri" panose="020F0502020204030204" pitchFamily="34" charset="0"/>
            </a:endParaRPr>
          </a:p>
          <a:p>
            <a:endParaRPr lang="en-IN" altLang="en-US">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IN" altLang="en-US">
                <a:latin typeface="Calibri" panose="020F0502020204030204" pitchFamily="34" charset="0"/>
                <a:cs typeface="Calibri" panose="020F0502020204030204" pitchFamily="34" charset="0"/>
              </a:rPr>
              <a:t>Search based on images.</a:t>
            </a:r>
            <a:endParaRPr lang="en-IN" altLang="en-US">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IN" altLang="en-US">
                <a:latin typeface="Calibri" panose="020F0502020204030204" pitchFamily="34" charset="0"/>
                <a:cs typeface="Calibri" panose="020F0502020204030204" pitchFamily="34" charset="0"/>
              </a:rPr>
              <a:t>Retrival of images based on description.</a:t>
            </a:r>
            <a:endParaRPr lang="en-IN" altLang="en-US">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IN" altLang="en-US">
                <a:latin typeface="Calibri" panose="020F0502020204030204" pitchFamily="34" charset="0"/>
                <a:cs typeface="Calibri" panose="020F0502020204030204" pitchFamily="34" charset="0"/>
              </a:rPr>
              <a:t>Recomenations in editing applications.</a:t>
            </a:r>
            <a:endParaRPr lang="en-IN" altLang="en-US">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IN" altLang="en-US">
                <a:latin typeface="Calibri" panose="020F0502020204030204" pitchFamily="34" charset="0"/>
                <a:cs typeface="Calibri" panose="020F0502020204030204" pitchFamily="34" charset="0"/>
              </a:rPr>
              <a:t>Application in virtual assistance.</a:t>
            </a:r>
            <a:endParaRPr lang="en-IN" altLang="en-US">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IN" altLang="en-US">
                <a:latin typeface="Calibri" panose="020F0502020204030204" pitchFamily="34" charset="0"/>
                <a:cs typeface="Calibri" panose="020F0502020204030204" pitchFamily="34" charset="0"/>
              </a:rPr>
              <a:t>Useful for visually impared persons.</a:t>
            </a:r>
            <a:endParaRPr lang="en-IN" altLang="en-US">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IN" altLang="en-US">
                <a:latin typeface="Calibri" panose="020F0502020204030204" pitchFamily="34" charset="0"/>
                <a:cs typeface="Calibri" panose="020F0502020204030204" pitchFamily="34" charset="0"/>
              </a:rPr>
              <a:t>Social media caption generation.</a:t>
            </a:r>
            <a:endParaRPr lang="en-IN" altLang="en-US">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IN" altLang="en-US">
                <a:latin typeface="Calibri" panose="020F0502020204030204" pitchFamily="34" charset="0"/>
                <a:cs typeface="Calibri" panose="020F0502020204030204" pitchFamily="34" charset="0"/>
              </a:rPr>
              <a:t>Visual question answring systems</a:t>
            </a:r>
            <a:endParaRPr lang="en-IN" altLang="en-US">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IN" altLang="en-US">
                <a:latin typeface="Calibri" panose="020F0502020204030204" pitchFamily="34" charset="0"/>
                <a:cs typeface="Calibri" panose="020F0502020204030204" pitchFamily="34" charset="0"/>
              </a:rPr>
              <a:t>Live sports commentary in text</a:t>
            </a:r>
            <a:endParaRPr lang="en-IN" altLang="en-US">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IN" altLang="en-US">
                <a:latin typeface="Calibri" panose="020F0502020204030204" pitchFamily="34" charset="0"/>
                <a:cs typeface="Calibri" panose="020F0502020204030204" pitchFamily="34" charset="0"/>
                <a:sym typeface="+mn-ea"/>
              </a:rPr>
              <a:t>Other NLP Applications</a:t>
            </a:r>
            <a:endParaRPr lang="en-IN" altLang="en-US">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endParaRPr lang="en-IN" altLang="en-US">
              <a:latin typeface="Calibri" panose="020F0502020204030204" pitchFamily="34" charset="0"/>
              <a:cs typeface="Calibri" panose="020F0502020204030204" pitchFamily="34" charset="0"/>
            </a:endParaRPr>
          </a:p>
        </p:txBody>
      </p:sp>
      <p:pic>
        <p:nvPicPr>
          <p:cNvPr id="6" name="Picture 5" descr="pic2"/>
          <p:cNvPicPr>
            <a:picLocks noChangeAspect="1"/>
          </p:cNvPicPr>
          <p:nvPr/>
        </p:nvPicPr>
        <p:blipFill>
          <a:blip r:embed="rId2"/>
          <a:stretch>
            <a:fillRect/>
          </a:stretch>
        </p:blipFill>
        <p:spPr>
          <a:xfrm>
            <a:off x="4988560" y="1730375"/>
            <a:ext cx="7075170" cy="2657475"/>
          </a:xfrm>
          <a:prstGeom prst="rect">
            <a:avLst/>
          </a:prstGeom>
        </p:spPr>
      </p:pic>
      <p:pic>
        <p:nvPicPr>
          <p:cNvPr id="7" name="Picture 6" descr="pic3"/>
          <p:cNvPicPr>
            <a:picLocks noChangeAspect="1"/>
          </p:cNvPicPr>
          <p:nvPr/>
        </p:nvPicPr>
        <p:blipFill>
          <a:blip r:embed="rId3"/>
          <a:stretch>
            <a:fillRect/>
          </a:stretch>
        </p:blipFill>
        <p:spPr>
          <a:xfrm>
            <a:off x="5820410" y="4603115"/>
            <a:ext cx="5412105" cy="1970405"/>
          </a:xfrm>
          <a:prstGeom prst="rect">
            <a:avLst/>
          </a:prstGeom>
        </p:spPr>
      </p:pic>
      <p:sp>
        <p:nvSpPr>
          <p:cNvPr id="8" name="Text Box 7"/>
          <p:cNvSpPr txBox="1"/>
          <p:nvPr/>
        </p:nvSpPr>
        <p:spPr>
          <a:xfrm>
            <a:off x="512445" y="6174740"/>
            <a:ext cx="4768215" cy="398780"/>
          </a:xfrm>
          <a:prstGeom prst="rect">
            <a:avLst/>
          </a:prstGeom>
          <a:noFill/>
        </p:spPr>
        <p:txBody>
          <a:bodyPr wrap="square" rtlCol="0">
            <a:spAutoFit/>
          </a:bodyPr>
          <a:p>
            <a:r>
              <a:rPr lang="en-US" sz="1000"/>
              <a:t>https://en.wikipedia.org/wiki/Content-based_image_retrieval</a:t>
            </a:r>
            <a:endParaRPr lang="en-US" sz="1000"/>
          </a:p>
          <a:p>
            <a:r>
              <a:rPr lang="en-US" sz="1000"/>
              <a:t>https://visualqa.org/challenge.html</a:t>
            </a:r>
            <a:endParaRPr lang="en-US" sz="1000"/>
          </a:p>
        </p:txBody>
      </p:sp>
      <p:sp>
        <p:nvSpPr>
          <p:cNvPr id="3" name="Slide Number Placeholder 2"/>
          <p:cNvSpPr>
            <a:spLocks noGrp="1"/>
          </p:cNvSpPr>
          <p:nvPr>
            <p:ph type="sldNum" sz="quarter" idx="12"/>
          </p:nvPr>
        </p:nvSpPr>
        <p:spPr/>
        <p:txBody>
          <a:bodyPr/>
          <a:p>
            <a:fld id="{651E8863-1879-49C9-9D7E-0C23B4A06F4C}" type="slidenum">
              <a:rPr lang="zh-CN" altLang="en-US" smtClean="0"/>
            </a:fld>
            <a:endParaRPr lang="zh-CN" altLang="en-US"/>
          </a:p>
        </p:txBody>
      </p:sp>
    </p:spTree>
    <p:custDataLst>
      <p:tags r:id="rId4"/>
    </p:custData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Number Placeholder 1"/>
          <p:cNvSpPr>
            <a:spLocks noGrp="1"/>
          </p:cNvSpPr>
          <p:nvPr>
            <p:ph type="sldNum" sz="quarter" idx="12"/>
          </p:nvPr>
        </p:nvSpPr>
        <p:spPr/>
        <p:txBody>
          <a:bodyPr/>
          <a:p>
            <a:fld id="{651E8863-1879-49C9-9D7E-0C23B4A06F4C}" type="slidenum">
              <a:rPr lang="zh-CN" altLang="en-US" smtClean="0"/>
            </a:fld>
            <a:endParaRPr lang="zh-CN" altLang="en-US"/>
          </a:p>
        </p:txBody>
      </p:sp>
      <p:sp>
        <p:nvSpPr>
          <p:cNvPr id="4" name="文本框 3"/>
          <p:cNvSpPr txBox="1"/>
          <p:nvPr>
            <p:custDataLst>
              <p:tags r:id="rId1"/>
            </p:custDataLst>
          </p:nvPr>
        </p:nvSpPr>
        <p:spPr>
          <a:xfrm>
            <a:off x="727075" y="363855"/>
            <a:ext cx="10015220" cy="667385"/>
          </a:xfrm>
          <a:prstGeom prst="rect">
            <a:avLst/>
          </a:prstGeom>
        </p:spPr>
        <p:txBody>
          <a:bodyPr anchor="ctr" anchorCtr="0">
            <a:normAutofit/>
          </a:bodyPr>
          <a:lstStyle>
            <a:defPPr>
              <a:defRPr lang="zh-CN"/>
            </a:defPPr>
            <a:lvl1pPr algn="ctr">
              <a:lnSpc>
                <a:spcPct val="90000"/>
              </a:lnSpc>
              <a:spcBef>
                <a:spcPct val="0"/>
              </a:spcBef>
              <a:buNone/>
              <a:defRPr sz="4400">
                <a:latin typeface="+mj-lt"/>
                <a:ea typeface="+mj-ea"/>
                <a:cs typeface="+mj-cs"/>
              </a:defRPr>
            </a:lvl1pPr>
          </a:lstStyle>
          <a:p>
            <a:pPr algn="l"/>
            <a:r>
              <a:rPr lang="en-IN" altLang="en-US" sz="2800" dirty="0" smtClean="0">
                <a:solidFill>
                  <a:schemeClr val="accent1"/>
                </a:solidFill>
              </a:rPr>
              <a:t>Previous work</a:t>
            </a:r>
            <a:endParaRPr lang="en-IN" altLang="en-US" sz="2800" dirty="0" smtClean="0">
              <a:solidFill>
                <a:schemeClr val="accent1"/>
              </a:solidFill>
            </a:endParaRPr>
          </a:p>
        </p:txBody>
      </p:sp>
      <p:sp>
        <p:nvSpPr>
          <p:cNvPr id="5" name="Text Box 4"/>
          <p:cNvSpPr txBox="1"/>
          <p:nvPr/>
        </p:nvSpPr>
        <p:spPr>
          <a:xfrm>
            <a:off x="727075" y="1188085"/>
            <a:ext cx="10979150" cy="5077460"/>
          </a:xfrm>
          <a:prstGeom prst="rect">
            <a:avLst/>
          </a:prstGeom>
          <a:noFill/>
        </p:spPr>
        <p:txBody>
          <a:bodyPr wrap="square" rtlCol="0">
            <a:spAutoFit/>
          </a:bodyPr>
          <a:p>
            <a:pPr indent="0">
              <a:buFont typeface="Arial" panose="020B0604020202020204" pitchFamily="34" charset="0"/>
              <a:buNone/>
            </a:pPr>
            <a:r>
              <a:rPr lang="en-IN" altLang="en-US" b="1">
                <a:latin typeface="Calibri" panose="020F0502020204030204" pitchFamily="34" charset="0"/>
                <a:cs typeface="Calibri" panose="020F0502020204030204" pitchFamily="34" charset="0"/>
              </a:rPr>
              <a:t>Oscar: Object-Semantics Aligned Pre-training for Vision-Language Tasks</a:t>
            </a:r>
            <a:endParaRPr lang="en-IN" altLang="en-US" b="1">
              <a:latin typeface="Calibri" panose="020F0502020204030204" pitchFamily="34" charset="0"/>
              <a:cs typeface="Calibri" panose="020F0502020204030204" pitchFamily="34" charset="0"/>
            </a:endParaRPr>
          </a:p>
          <a:p>
            <a:pPr indent="0">
              <a:buFont typeface="Arial" panose="020B0604020202020204" pitchFamily="34" charset="0"/>
              <a:buNone/>
            </a:pPr>
            <a:r>
              <a:rPr lang="en-IN" altLang="en-US">
                <a:latin typeface="Calibri" panose="020F0502020204030204" pitchFamily="34" charset="0"/>
                <a:cs typeface="Calibri" panose="020F0502020204030204" pitchFamily="34" charset="0"/>
              </a:rPr>
              <a:t>This method proposed a new learning method, which uses object tags detected in images as anchor points to significantly ease the learning of alignments. This method is motivated by the observation that the salient objects in an image can be accurately detected by by modern object detectors, and that these objects are often mentioned in the paired text.</a:t>
            </a:r>
            <a:endParaRPr lang="en-IN" altLang="en-US">
              <a:latin typeface="Calibri" panose="020F0502020204030204" pitchFamily="34" charset="0"/>
              <a:cs typeface="Calibri" panose="020F0502020204030204" pitchFamily="34" charset="0"/>
            </a:endParaRPr>
          </a:p>
          <a:p>
            <a:pPr indent="0">
              <a:buFont typeface="Arial" panose="020B0604020202020204" pitchFamily="34" charset="0"/>
              <a:buNone/>
            </a:pPr>
            <a:endParaRPr lang="en-IN" altLang="en-US">
              <a:latin typeface="Calibri" panose="020F0502020204030204" pitchFamily="34" charset="0"/>
              <a:cs typeface="Calibri" panose="020F0502020204030204" pitchFamily="34" charset="0"/>
            </a:endParaRPr>
          </a:p>
          <a:p>
            <a:pPr indent="0">
              <a:buFont typeface="Arial" panose="020B0604020202020204" pitchFamily="34" charset="0"/>
              <a:buNone/>
            </a:pPr>
            <a:endParaRPr lang="en-IN" altLang="en-US">
              <a:latin typeface="Calibri" panose="020F0502020204030204" pitchFamily="34" charset="0"/>
              <a:cs typeface="Calibri" panose="020F0502020204030204" pitchFamily="34" charset="0"/>
            </a:endParaRPr>
          </a:p>
          <a:p>
            <a:pPr indent="0">
              <a:buFont typeface="Arial" panose="020B0604020202020204" pitchFamily="34" charset="0"/>
              <a:buNone/>
            </a:pPr>
            <a:r>
              <a:rPr lang="en-IN" altLang="en-US" b="1">
                <a:latin typeface="Calibri" panose="020F0502020204030204" pitchFamily="34" charset="0"/>
                <a:cs typeface="Calibri" panose="020F0502020204030204" pitchFamily="34" charset="0"/>
              </a:rPr>
              <a:t>Reflective Decoding Network for Image Captioning</a:t>
            </a:r>
            <a:endParaRPr lang="en-IN" altLang="en-US" b="1">
              <a:latin typeface="Calibri" panose="020F0502020204030204" pitchFamily="34" charset="0"/>
              <a:cs typeface="Calibri" panose="020F0502020204030204" pitchFamily="34" charset="0"/>
            </a:endParaRPr>
          </a:p>
          <a:p>
            <a:pPr indent="0">
              <a:buFont typeface="Arial" panose="020B0604020202020204" pitchFamily="34" charset="0"/>
              <a:buNone/>
            </a:pPr>
            <a:r>
              <a:rPr lang="en-IN" altLang="en-US">
                <a:latin typeface="Calibri" panose="020F0502020204030204" pitchFamily="34" charset="0"/>
                <a:cs typeface="Calibri" panose="020F0502020204030204" pitchFamily="34" charset="0"/>
              </a:rPr>
              <a:t>State-of-the-art image captioning methods mostly focus on improving visual features, less attention has been paid to utilizing the inherent properties of language to boost captioning performance. The conventional encoderdecoder framework which enhances both the longsequence dependency and position perception of words in a caption</a:t>
            </a:r>
            <a:endParaRPr lang="en-IN" altLang="en-US">
              <a:latin typeface="Calibri" panose="020F0502020204030204" pitchFamily="34" charset="0"/>
              <a:cs typeface="Calibri" panose="020F0502020204030204" pitchFamily="34" charset="0"/>
            </a:endParaRPr>
          </a:p>
          <a:p>
            <a:pPr indent="0">
              <a:buFont typeface="Arial" panose="020B0604020202020204" pitchFamily="34" charset="0"/>
              <a:buNone/>
            </a:pPr>
            <a:r>
              <a:rPr lang="en-IN" altLang="en-US">
                <a:latin typeface="Calibri" panose="020F0502020204030204" pitchFamily="34" charset="0"/>
                <a:cs typeface="Calibri" panose="020F0502020204030204" pitchFamily="34" charset="0"/>
              </a:rPr>
              <a:t>decoder. </a:t>
            </a:r>
            <a:endParaRPr lang="en-IN" altLang="en-US">
              <a:latin typeface="Calibri" panose="020F0502020204030204" pitchFamily="34" charset="0"/>
              <a:cs typeface="Calibri" panose="020F0502020204030204" pitchFamily="34" charset="0"/>
            </a:endParaRPr>
          </a:p>
          <a:p>
            <a:pPr indent="0">
              <a:buFont typeface="Arial" panose="020B0604020202020204" pitchFamily="34" charset="0"/>
              <a:buNone/>
            </a:pPr>
            <a:r>
              <a:rPr lang="en-IN" altLang="en-US">
                <a:latin typeface="Calibri" panose="020F0502020204030204" pitchFamily="34" charset="0"/>
                <a:cs typeface="Calibri" panose="020F0502020204030204" pitchFamily="34" charset="0"/>
              </a:rPr>
              <a:t>This model learns to collaboratively attend on both visual and textual features and meanwhile perceive each word’s relative position in the sentence to maximize the information delivered in the generated caption. RDN focuses directly on the target decoding side and jointly apply attention mechanism in both visual and textual domain.</a:t>
            </a:r>
            <a:endParaRPr lang="en-IN" altLang="en-US">
              <a:latin typeface="Calibri" panose="020F0502020204030204" pitchFamily="34" charset="0"/>
              <a:cs typeface="Calibri" panose="020F0502020204030204" pitchFamily="34" charset="0"/>
            </a:endParaRPr>
          </a:p>
          <a:p>
            <a:pPr indent="0">
              <a:buFont typeface="Arial" panose="020B0604020202020204" pitchFamily="34" charset="0"/>
              <a:buNone/>
            </a:pPr>
            <a:endParaRPr lang="en-IN" altLang="en-US">
              <a:latin typeface="Calibri" panose="020F0502020204030204" pitchFamily="34" charset="0"/>
              <a:cs typeface="Calibri" panose="020F0502020204030204" pitchFamily="34" charset="0"/>
            </a:endParaRPr>
          </a:p>
          <a:p>
            <a:pPr indent="0">
              <a:buFont typeface="Arial" panose="020B0604020202020204" pitchFamily="34" charset="0"/>
              <a:buNone/>
            </a:pPr>
            <a:endParaRPr lang="en-IN" altLang="en-US">
              <a:latin typeface="Calibri" panose="020F0502020204030204" pitchFamily="34" charset="0"/>
              <a:cs typeface="Calibri" panose="020F0502020204030204" pitchFamily="34" charset="0"/>
            </a:endParaRPr>
          </a:p>
          <a:p>
            <a:pPr indent="0">
              <a:buFont typeface="Arial" panose="020B0604020202020204" pitchFamily="34" charset="0"/>
              <a:buNone/>
            </a:pPr>
            <a:endParaRPr lang="en-IN" altLang="en-US">
              <a:latin typeface="Calibri" panose="020F0502020204030204" pitchFamily="34" charset="0"/>
              <a:cs typeface="Calibri" panose="020F050202020403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custDataLst>
              <p:tags r:id="rId1"/>
            </p:custDataLst>
          </p:nvPr>
        </p:nvSpPr>
        <p:spPr>
          <a:xfrm>
            <a:off x="727075" y="363855"/>
            <a:ext cx="10015220" cy="667385"/>
          </a:xfrm>
          <a:prstGeom prst="rect">
            <a:avLst/>
          </a:prstGeom>
        </p:spPr>
        <p:txBody>
          <a:bodyPr anchor="ctr" anchorCtr="0">
            <a:normAutofit/>
          </a:bodyPr>
          <a:lstStyle>
            <a:defPPr>
              <a:defRPr lang="zh-CN"/>
            </a:defPPr>
            <a:lvl1pPr algn="ctr">
              <a:lnSpc>
                <a:spcPct val="90000"/>
              </a:lnSpc>
              <a:spcBef>
                <a:spcPct val="0"/>
              </a:spcBef>
              <a:buNone/>
              <a:defRPr sz="4400">
                <a:latin typeface="+mj-lt"/>
                <a:ea typeface="+mj-ea"/>
                <a:cs typeface="+mj-cs"/>
              </a:defRPr>
            </a:lvl1pPr>
          </a:lstStyle>
          <a:p>
            <a:pPr algn="l"/>
            <a:r>
              <a:rPr lang="en-IN" altLang="en-US" sz="2800" dirty="0" smtClean="0">
                <a:solidFill>
                  <a:schemeClr val="accent1"/>
                </a:solidFill>
              </a:rPr>
              <a:t>Intuition</a:t>
            </a:r>
            <a:endParaRPr lang="en-IN" altLang="en-US" sz="2800" dirty="0" smtClean="0">
              <a:solidFill>
                <a:schemeClr val="accent1"/>
              </a:solidFill>
            </a:endParaRPr>
          </a:p>
        </p:txBody>
      </p:sp>
      <p:sp>
        <p:nvSpPr>
          <p:cNvPr id="2" name="Text Box 1"/>
          <p:cNvSpPr txBox="1"/>
          <p:nvPr/>
        </p:nvSpPr>
        <p:spPr>
          <a:xfrm>
            <a:off x="727075" y="1188085"/>
            <a:ext cx="10979150" cy="1753235"/>
          </a:xfrm>
          <a:prstGeom prst="rect">
            <a:avLst/>
          </a:prstGeom>
          <a:noFill/>
        </p:spPr>
        <p:txBody>
          <a:bodyPr wrap="square" rtlCol="0">
            <a:spAutoFit/>
          </a:bodyPr>
          <a:p>
            <a:pPr indent="0">
              <a:buFont typeface="Arial" panose="020B0604020202020204" pitchFamily="34" charset="0"/>
              <a:buNone/>
            </a:pPr>
            <a:r>
              <a:rPr lang="en-IN" altLang="en-US" b="1">
                <a:latin typeface="Calibri" panose="020F0502020204030204" pitchFamily="34" charset="0"/>
                <a:cs typeface="Calibri" panose="020F0502020204030204" pitchFamily="34" charset="0"/>
              </a:rPr>
              <a:t>The proposed metodology is based on the two aspects from captioning in real.</a:t>
            </a:r>
            <a:endParaRPr lang="en-IN" altLang="en-US" b="1">
              <a:latin typeface="Calibri" panose="020F0502020204030204" pitchFamily="34" charset="0"/>
              <a:cs typeface="Calibri" panose="020F0502020204030204" pitchFamily="34" charset="0"/>
            </a:endParaRPr>
          </a:p>
          <a:p>
            <a:pPr indent="0">
              <a:buFont typeface="Arial" panose="020B0604020202020204" pitchFamily="34" charset="0"/>
              <a:buNone/>
            </a:pPr>
            <a:endParaRPr lang="en-IN" altLang="en-US" b="1">
              <a:latin typeface="Calibri" panose="020F0502020204030204" pitchFamily="34" charset="0"/>
              <a:cs typeface="Calibri" panose="020F0502020204030204" pitchFamily="34" charset="0"/>
            </a:endParaRPr>
          </a:p>
          <a:p>
            <a:pPr indent="0">
              <a:buFont typeface="Arial" panose="020B0604020202020204" pitchFamily="34" charset="0"/>
              <a:buNone/>
            </a:pPr>
            <a:r>
              <a:rPr lang="en-IN" altLang="en-US">
                <a:latin typeface="Calibri" panose="020F0502020204030204" pitchFamily="34" charset="0"/>
                <a:cs typeface="Calibri" panose="020F0502020204030204" pitchFamily="34" charset="0"/>
              </a:rPr>
              <a:t>When a human expert is writing the caption for an image, it looks at the local as well as global aspects of the image and try to describe that in the caption. The thought process of a human while describing an image regarding the local and global aspects is as following.</a:t>
            </a:r>
            <a:endParaRPr lang="en-IN" altLang="en-US">
              <a:latin typeface="Calibri" panose="020F0502020204030204" pitchFamily="34" charset="0"/>
              <a:cs typeface="Calibri" panose="020F0502020204030204" pitchFamily="34" charset="0"/>
            </a:endParaRPr>
          </a:p>
          <a:p>
            <a:pPr indent="0">
              <a:buFont typeface="Arial" panose="020B0604020202020204" pitchFamily="34" charset="0"/>
              <a:buNone/>
            </a:pPr>
            <a:endParaRPr lang="en-IN" altLang="en-US">
              <a:latin typeface="Calibri" panose="020F0502020204030204" pitchFamily="34" charset="0"/>
              <a:cs typeface="Calibri" panose="020F0502020204030204" pitchFamily="34" charset="0"/>
            </a:endParaRPr>
          </a:p>
        </p:txBody>
      </p:sp>
      <p:sp>
        <p:nvSpPr>
          <p:cNvPr id="3" name="Text Box 2"/>
          <p:cNvSpPr txBox="1"/>
          <p:nvPr/>
        </p:nvSpPr>
        <p:spPr>
          <a:xfrm>
            <a:off x="727075" y="2941320"/>
            <a:ext cx="6201410" cy="3692525"/>
          </a:xfrm>
          <a:prstGeom prst="rect">
            <a:avLst/>
          </a:prstGeom>
          <a:noFill/>
        </p:spPr>
        <p:txBody>
          <a:bodyPr wrap="square" rtlCol="0">
            <a:spAutoFit/>
          </a:bodyPr>
          <a:p>
            <a:pPr indent="0">
              <a:buFont typeface="Arial" panose="020B0604020202020204" pitchFamily="34" charset="0"/>
              <a:buNone/>
            </a:pPr>
            <a:r>
              <a:rPr lang="en-IN" altLang="en-US" b="1">
                <a:latin typeface="Calibri" panose="020F0502020204030204" pitchFamily="34" charset="0"/>
                <a:cs typeface="Calibri" panose="020F0502020204030204" pitchFamily="34" charset="0"/>
                <a:sym typeface="+mn-ea"/>
              </a:rPr>
              <a:t>Local aspect</a:t>
            </a:r>
            <a:r>
              <a:rPr lang="en-IN" altLang="en-US">
                <a:latin typeface="Calibri" panose="020F0502020204030204" pitchFamily="34" charset="0"/>
                <a:cs typeface="Calibri" panose="020F0502020204030204" pitchFamily="34" charset="0"/>
                <a:sym typeface="+mn-ea"/>
              </a:rPr>
              <a:t> captures the local information from the image. A human expert first identifies</a:t>
            </a:r>
            <a:r>
              <a:rPr lang="en-IN" altLang="en-US">
                <a:latin typeface="Calibri" panose="020F0502020204030204" pitchFamily="34" charset="0"/>
                <a:cs typeface="Calibri" panose="020F0502020204030204" pitchFamily="34" charset="0"/>
              </a:rPr>
              <a:t> d</a:t>
            </a:r>
            <a:r>
              <a:rPr lang="en-IN" altLang="en-US">
                <a:latin typeface="Calibri" panose="020F0502020204030204" pitchFamily="34" charset="0"/>
                <a:cs typeface="Calibri" panose="020F0502020204030204" pitchFamily="34" charset="0"/>
                <a:sym typeface="+mn-ea"/>
              </a:rPr>
              <a:t>ifferent objects in the image by individually looking at certain parts of the image. These objects are identified as the keywords which must appear in the caption describing the image.</a:t>
            </a:r>
            <a:endParaRPr lang="en-IN" altLang="en-US">
              <a:latin typeface="Calibri" panose="020F0502020204030204" pitchFamily="34" charset="0"/>
              <a:cs typeface="Calibri" panose="020F0502020204030204" pitchFamily="34" charset="0"/>
            </a:endParaRPr>
          </a:p>
          <a:p>
            <a:pPr indent="0">
              <a:buFont typeface="Arial" panose="020B0604020202020204" pitchFamily="34" charset="0"/>
              <a:buNone/>
            </a:pPr>
            <a:endParaRPr lang="en-IN" altLang="en-US">
              <a:latin typeface="Calibri" panose="020F0502020204030204" pitchFamily="34" charset="0"/>
              <a:cs typeface="Calibri" panose="020F0502020204030204" pitchFamily="34" charset="0"/>
            </a:endParaRPr>
          </a:p>
          <a:p>
            <a:pPr indent="0">
              <a:buFont typeface="Arial" panose="020B0604020202020204" pitchFamily="34" charset="0"/>
              <a:buNone/>
            </a:pPr>
            <a:r>
              <a:rPr lang="en-IN" altLang="en-US" b="1">
                <a:latin typeface="Calibri" panose="020F0502020204030204" pitchFamily="34" charset="0"/>
                <a:cs typeface="Calibri" panose="020F0502020204030204" pitchFamily="34" charset="0"/>
                <a:sym typeface="+mn-ea"/>
              </a:rPr>
              <a:t>Global aspect</a:t>
            </a:r>
            <a:r>
              <a:rPr lang="en-IN" altLang="en-US">
                <a:latin typeface="Calibri" panose="020F0502020204030204" pitchFamily="34" charset="0"/>
                <a:cs typeface="Calibri" panose="020F0502020204030204" pitchFamily="34" charset="0"/>
                <a:sym typeface="+mn-ea"/>
              </a:rPr>
              <a:t> focuses on the actions described in the image. It is critical for the formation of the caption with the correct alignment of the keywords and the filler words to complete a sentence. So, the human expert see the full image as frames the sentence with the keywords for different objects and the actions present in the image to forms a good caption.</a:t>
            </a:r>
            <a:endParaRPr lang="en-IN" altLang="en-US">
              <a:latin typeface="Calibri" panose="020F0502020204030204" pitchFamily="34" charset="0"/>
              <a:cs typeface="Calibri" panose="020F0502020204030204" pitchFamily="34" charset="0"/>
            </a:endParaRPr>
          </a:p>
          <a:p>
            <a:endParaRPr lang="en-US"/>
          </a:p>
        </p:txBody>
      </p:sp>
      <p:pic>
        <p:nvPicPr>
          <p:cNvPr id="5" name="Picture 4" descr="img1"/>
          <p:cNvPicPr>
            <a:picLocks noChangeAspect="1"/>
          </p:cNvPicPr>
          <p:nvPr/>
        </p:nvPicPr>
        <p:blipFill>
          <a:blip r:embed="rId2"/>
          <a:stretch>
            <a:fillRect/>
          </a:stretch>
        </p:blipFill>
        <p:spPr>
          <a:xfrm>
            <a:off x="7214235" y="2669540"/>
            <a:ext cx="4582160" cy="3274060"/>
          </a:xfrm>
          <a:prstGeom prst="rect">
            <a:avLst/>
          </a:prstGeom>
        </p:spPr>
      </p:pic>
      <p:sp>
        <p:nvSpPr>
          <p:cNvPr id="6" name="Text Box 5"/>
          <p:cNvSpPr txBox="1"/>
          <p:nvPr/>
        </p:nvSpPr>
        <p:spPr>
          <a:xfrm>
            <a:off x="7257415" y="6092190"/>
            <a:ext cx="4496435" cy="245110"/>
          </a:xfrm>
          <a:prstGeom prst="rect">
            <a:avLst/>
          </a:prstGeom>
          <a:noFill/>
        </p:spPr>
        <p:txBody>
          <a:bodyPr wrap="square" rtlCol="0">
            <a:spAutoFit/>
          </a:bodyPr>
          <a:p>
            <a:pPr algn="ctr"/>
            <a:r>
              <a:rPr lang="en-IN" altLang="en-US" sz="1000"/>
              <a:t>CAPTION: </a:t>
            </a:r>
            <a:r>
              <a:rPr lang="en-US" sz="1000"/>
              <a:t>A boy swinging a baseball bat during a baseball game.</a:t>
            </a:r>
            <a:endParaRPr lang="en-US" sz="1000"/>
          </a:p>
        </p:txBody>
      </p:sp>
      <p:sp>
        <p:nvSpPr>
          <p:cNvPr id="7" name="Slide Number Placeholder 6"/>
          <p:cNvSpPr>
            <a:spLocks noGrp="1"/>
          </p:cNvSpPr>
          <p:nvPr>
            <p:ph type="sldNum" sz="quarter" idx="12"/>
          </p:nvPr>
        </p:nvSpPr>
        <p:spPr/>
        <p:txBody>
          <a:bodyPr/>
          <a:p>
            <a:fld id="{651E8863-1879-49C9-9D7E-0C23B4A06F4C}" type="slidenum">
              <a:rPr lang="zh-CN" altLang="en-US" smtClean="0"/>
            </a:fld>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custDataLst>
              <p:tags r:id="rId1"/>
            </p:custDataLst>
          </p:nvPr>
        </p:nvSpPr>
        <p:spPr>
          <a:xfrm>
            <a:off x="727075" y="363855"/>
            <a:ext cx="10015220" cy="667385"/>
          </a:xfrm>
          <a:prstGeom prst="rect">
            <a:avLst/>
          </a:prstGeom>
        </p:spPr>
        <p:txBody>
          <a:bodyPr anchor="ctr" anchorCtr="0">
            <a:normAutofit/>
          </a:bodyPr>
          <a:lstStyle>
            <a:defPPr>
              <a:defRPr lang="zh-CN"/>
            </a:defPPr>
            <a:lvl1pPr algn="ctr">
              <a:lnSpc>
                <a:spcPct val="90000"/>
              </a:lnSpc>
              <a:spcBef>
                <a:spcPct val="0"/>
              </a:spcBef>
              <a:buNone/>
              <a:defRPr sz="4400">
                <a:latin typeface="+mj-lt"/>
                <a:ea typeface="+mj-ea"/>
                <a:cs typeface="+mj-cs"/>
              </a:defRPr>
            </a:lvl1pPr>
          </a:lstStyle>
          <a:p>
            <a:pPr algn="l"/>
            <a:r>
              <a:rPr lang="en-IN" altLang="en-US" sz="2800" dirty="0" smtClean="0">
                <a:solidFill>
                  <a:schemeClr val="accent1"/>
                </a:solidFill>
              </a:rPr>
              <a:t>Proposed Methodology</a:t>
            </a:r>
            <a:endParaRPr lang="en-IN" altLang="en-US" sz="2800" dirty="0" smtClean="0">
              <a:solidFill>
                <a:schemeClr val="accent1"/>
              </a:solidFill>
            </a:endParaRPr>
          </a:p>
        </p:txBody>
      </p:sp>
      <p:sp>
        <p:nvSpPr>
          <p:cNvPr id="2" name="Text Box 1"/>
          <p:cNvSpPr txBox="1"/>
          <p:nvPr/>
        </p:nvSpPr>
        <p:spPr>
          <a:xfrm>
            <a:off x="727075" y="1188085"/>
            <a:ext cx="10979150" cy="368300"/>
          </a:xfrm>
          <a:prstGeom prst="rect">
            <a:avLst/>
          </a:prstGeom>
          <a:noFill/>
        </p:spPr>
        <p:txBody>
          <a:bodyPr wrap="square" rtlCol="0">
            <a:spAutoFit/>
          </a:bodyPr>
          <a:p>
            <a:pPr indent="0">
              <a:buFont typeface="Arial" panose="020B0604020202020204" pitchFamily="34" charset="0"/>
              <a:buNone/>
            </a:pPr>
            <a:r>
              <a:rPr lang="en-IN" altLang="en-US" b="1">
                <a:latin typeface="Calibri" panose="020F0502020204030204" pitchFamily="34" charset="0"/>
                <a:cs typeface="Calibri" panose="020F0502020204030204" pitchFamily="34" charset="0"/>
              </a:rPr>
              <a:t>The figure shows the overview of the setup for my solution for the image captioning task</a:t>
            </a:r>
            <a:endParaRPr lang="en-IN" altLang="en-US" b="1">
              <a:latin typeface="Calibri" panose="020F0502020204030204" pitchFamily="34" charset="0"/>
              <a:cs typeface="Calibri" panose="020F0502020204030204" pitchFamily="34" charset="0"/>
            </a:endParaRPr>
          </a:p>
        </p:txBody>
      </p:sp>
      <p:pic>
        <p:nvPicPr>
          <p:cNvPr id="3" name="Picture 2" descr="frameworkDiagram"/>
          <p:cNvPicPr>
            <a:picLocks noChangeAspect="1"/>
          </p:cNvPicPr>
          <p:nvPr/>
        </p:nvPicPr>
        <p:blipFill>
          <a:blip r:embed="rId2"/>
          <a:stretch>
            <a:fillRect/>
          </a:stretch>
        </p:blipFill>
        <p:spPr>
          <a:xfrm>
            <a:off x="647700" y="1799590"/>
            <a:ext cx="10173970" cy="2576195"/>
          </a:xfrm>
          <a:prstGeom prst="rect">
            <a:avLst/>
          </a:prstGeom>
        </p:spPr>
      </p:pic>
      <p:sp>
        <p:nvSpPr>
          <p:cNvPr id="5" name="Text Box 4"/>
          <p:cNvSpPr txBox="1"/>
          <p:nvPr/>
        </p:nvSpPr>
        <p:spPr>
          <a:xfrm>
            <a:off x="727075" y="4658360"/>
            <a:ext cx="10019030" cy="1076325"/>
          </a:xfrm>
          <a:prstGeom prst="rect">
            <a:avLst/>
          </a:prstGeom>
          <a:noFill/>
        </p:spPr>
        <p:txBody>
          <a:bodyPr wrap="square" rtlCol="0">
            <a:spAutoFit/>
          </a:bodyPr>
          <a:p>
            <a:r>
              <a:rPr lang="en-US" sz="1600"/>
              <a:t>It is an encoder</a:t>
            </a:r>
            <a:r>
              <a:rPr lang="en-IN" altLang="en-US" sz="1600"/>
              <a:t> </a:t>
            </a:r>
            <a:r>
              <a:rPr lang="en-US" sz="1600"/>
              <a:t>decoder type of framework which consist of a CNN network as the encoder of the images into</a:t>
            </a:r>
            <a:r>
              <a:rPr lang="en-IN" altLang="en-US" sz="1600"/>
              <a:t> </a:t>
            </a:r>
            <a:r>
              <a:rPr lang="en-US" sz="1600"/>
              <a:t>feature matrix which is feed to an attention network which give us the weighted encoding of the</a:t>
            </a:r>
            <a:r>
              <a:rPr lang="en-IN" altLang="en-US" sz="1600"/>
              <a:t> </a:t>
            </a:r>
            <a:r>
              <a:rPr lang="en-US" sz="1600"/>
              <a:t>image feaures. This encoding is then passed through the decoder part which generates the caption</a:t>
            </a:r>
            <a:r>
              <a:rPr lang="en-IN" altLang="en-US" sz="1600"/>
              <a:t> </a:t>
            </a:r>
            <a:r>
              <a:rPr lang="en-US" sz="1600"/>
              <a:t>word by word. It contains two different networks i.e. policy network and the value network.</a:t>
            </a:r>
            <a:endParaRPr lang="en-US" sz="1600"/>
          </a:p>
        </p:txBody>
      </p:sp>
      <p:sp>
        <p:nvSpPr>
          <p:cNvPr id="6" name="Slide Number Placeholder 5"/>
          <p:cNvSpPr>
            <a:spLocks noGrp="1"/>
          </p:cNvSpPr>
          <p:nvPr>
            <p:ph type="sldNum" sz="quarter" idx="12"/>
          </p:nvPr>
        </p:nvSpPr>
        <p:spPr/>
        <p:txBody>
          <a:bodyPr/>
          <a:p>
            <a:fld id="{651E8863-1879-49C9-9D7E-0C23B4A06F4C}" type="slidenum">
              <a:rPr lang="zh-CN" altLang="en-US" smtClean="0"/>
            </a:fld>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custDataLst>
              <p:tags r:id="rId1"/>
            </p:custDataLst>
          </p:nvPr>
        </p:nvSpPr>
        <p:spPr>
          <a:xfrm>
            <a:off x="727075" y="363855"/>
            <a:ext cx="10015220" cy="667385"/>
          </a:xfrm>
          <a:prstGeom prst="rect">
            <a:avLst/>
          </a:prstGeom>
        </p:spPr>
        <p:txBody>
          <a:bodyPr anchor="ctr" anchorCtr="0">
            <a:normAutofit/>
          </a:bodyPr>
          <a:lstStyle>
            <a:defPPr>
              <a:defRPr lang="zh-CN"/>
            </a:defPPr>
            <a:lvl1pPr algn="ctr">
              <a:lnSpc>
                <a:spcPct val="90000"/>
              </a:lnSpc>
              <a:spcBef>
                <a:spcPct val="0"/>
              </a:spcBef>
              <a:buNone/>
              <a:defRPr sz="4400">
                <a:latin typeface="+mj-lt"/>
                <a:ea typeface="+mj-ea"/>
                <a:cs typeface="+mj-cs"/>
              </a:defRPr>
            </a:lvl1pPr>
          </a:lstStyle>
          <a:p>
            <a:pPr algn="l"/>
            <a:r>
              <a:rPr lang="en-IN" altLang="en-US" sz="2800" dirty="0" smtClean="0">
                <a:solidFill>
                  <a:schemeClr val="accent1"/>
                </a:solidFill>
              </a:rPr>
              <a:t>Encoder Network: VGG16</a:t>
            </a:r>
            <a:endParaRPr lang="en-IN" altLang="en-US" sz="2800" dirty="0" smtClean="0">
              <a:solidFill>
                <a:schemeClr val="accent1"/>
              </a:solidFill>
            </a:endParaRPr>
          </a:p>
        </p:txBody>
      </p:sp>
      <p:sp>
        <p:nvSpPr>
          <p:cNvPr id="2" name="Text Box 1"/>
          <p:cNvSpPr txBox="1"/>
          <p:nvPr/>
        </p:nvSpPr>
        <p:spPr>
          <a:xfrm>
            <a:off x="727075" y="1188085"/>
            <a:ext cx="6210935" cy="4799965"/>
          </a:xfrm>
          <a:prstGeom prst="rect">
            <a:avLst/>
          </a:prstGeom>
          <a:noFill/>
        </p:spPr>
        <p:txBody>
          <a:bodyPr wrap="square" rtlCol="0">
            <a:spAutoFit/>
          </a:bodyPr>
          <a:p>
            <a:pPr indent="0">
              <a:buFont typeface="Arial" panose="020B0604020202020204" pitchFamily="34" charset="0"/>
              <a:buNone/>
            </a:pPr>
            <a:r>
              <a:rPr lang="en-IN" altLang="en-US" b="1">
                <a:latin typeface="Calibri" panose="020F0502020204030204" pitchFamily="34" charset="0"/>
                <a:cs typeface="Calibri" panose="020F0502020204030204" pitchFamily="34" charset="0"/>
              </a:rPr>
              <a:t>The Encoder network consist of VGG-16 network</a:t>
            </a:r>
            <a:endParaRPr lang="en-IN" altLang="en-US" b="1">
              <a:latin typeface="Calibri" panose="020F0502020204030204" pitchFamily="34" charset="0"/>
              <a:cs typeface="Calibri" panose="020F0502020204030204" pitchFamily="34" charset="0"/>
            </a:endParaRPr>
          </a:p>
          <a:p>
            <a:pPr indent="0">
              <a:buFont typeface="Arial" panose="020B0604020202020204" pitchFamily="34" charset="0"/>
              <a:buNone/>
            </a:pPr>
            <a:endParaRPr lang="en-IN" altLang="en-US" b="1">
              <a:latin typeface="Calibri" panose="020F0502020204030204" pitchFamily="34" charset="0"/>
              <a:cs typeface="Calibri" panose="020F0502020204030204" pitchFamily="34" charset="0"/>
            </a:endParaRPr>
          </a:p>
          <a:p>
            <a:pPr indent="0">
              <a:buFont typeface="Arial" panose="020B0604020202020204" pitchFamily="34" charset="0"/>
              <a:buNone/>
            </a:pPr>
            <a:r>
              <a:rPr lang="en-IN" altLang="en-US">
                <a:latin typeface="Calibri" panose="020F0502020204030204" pitchFamily="34" charset="0"/>
                <a:cs typeface="Calibri" panose="020F0502020204030204" pitchFamily="34" charset="0"/>
              </a:rPr>
              <a:t>We wanted the features which preserves the location formation in the original image. Hence we take only the output from the last convolution layer in the VGG 16 network the output is taken from the 5th convolution-maxpool layer as the mage embedding feature matrix. </a:t>
            </a:r>
            <a:endParaRPr lang="en-IN" altLang="en-US">
              <a:latin typeface="Calibri" panose="020F0502020204030204" pitchFamily="34" charset="0"/>
              <a:cs typeface="Calibri" panose="020F0502020204030204" pitchFamily="34" charset="0"/>
            </a:endParaRPr>
          </a:p>
          <a:p>
            <a:pPr indent="0">
              <a:buFont typeface="Arial" panose="020B0604020202020204" pitchFamily="34" charset="0"/>
              <a:buNone/>
            </a:pPr>
            <a:endParaRPr lang="en-IN" altLang="en-US">
              <a:latin typeface="Calibri" panose="020F0502020204030204" pitchFamily="34" charset="0"/>
              <a:cs typeface="Calibri" panose="020F0502020204030204" pitchFamily="34" charset="0"/>
            </a:endParaRPr>
          </a:p>
          <a:p>
            <a:pPr indent="0">
              <a:buFont typeface="Arial" panose="020B0604020202020204" pitchFamily="34" charset="0"/>
              <a:buNone/>
            </a:pPr>
            <a:r>
              <a:rPr lang="en-IN" altLang="en-US">
                <a:latin typeface="Calibri" panose="020F0502020204030204" pitchFamily="34" charset="0"/>
                <a:cs typeface="Calibri" panose="020F0502020204030204" pitchFamily="34" charset="0"/>
              </a:rPr>
              <a:t>The 4068 dim vector from the VGG16 network is applied PCA to reduce its dimension to 512. This will be used as image encoding in further networks</a:t>
            </a:r>
            <a:endParaRPr lang="en-IN" altLang="en-US">
              <a:latin typeface="Calibri" panose="020F0502020204030204" pitchFamily="34" charset="0"/>
              <a:cs typeface="Calibri" panose="020F0502020204030204" pitchFamily="34" charset="0"/>
            </a:endParaRPr>
          </a:p>
          <a:p>
            <a:pPr indent="0">
              <a:buFont typeface="Arial" panose="020B0604020202020204" pitchFamily="34" charset="0"/>
              <a:buNone/>
            </a:pPr>
            <a:endParaRPr lang="en-IN" altLang="en-US">
              <a:latin typeface="Calibri" panose="020F0502020204030204" pitchFamily="34" charset="0"/>
              <a:cs typeface="Calibri" panose="020F0502020204030204" pitchFamily="34" charset="0"/>
            </a:endParaRPr>
          </a:p>
          <a:p>
            <a:pPr indent="0">
              <a:buFont typeface="Arial" panose="020B0604020202020204" pitchFamily="34" charset="0"/>
              <a:buNone/>
            </a:pPr>
            <a:r>
              <a:rPr lang="en-IN" altLang="en-US">
                <a:latin typeface="Calibri" panose="020F0502020204030204" pitchFamily="34" charset="0"/>
                <a:cs typeface="Calibri" panose="020F0502020204030204" pitchFamily="34" charset="0"/>
              </a:rPr>
              <a:t>The image encoding from the VGG-16 is precomputed for the images in the Microsoft Common Objects in context dataset MSCOCO. These features are then passed through the</a:t>
            </a:r>
            <a:r>
              <a:rPr lang="en-IN" altLang="en-US" b="1">
                <a:latin typeface="Calibri" panose="020F0502020204030204" pitchFamily="34" charset="0"/>
                <a:cs typeface="Calibri" panose="020F0502020204030204" pitchFamily="34" charset="0"/>
              </a:rPr>
              <a:t> Attention</a:t>
            </a:r>
            <a:endParaRPr lang="en-IN" altLang="en-US" b="1">
              <a:latin typeface="Calibri" panose="020F0502020204030204" pitchFamily="34" charset="0"/>
              <a:cs typeface="Calibri" panose="020F0502020204030204" pitchFamily="34" charset="0"/>
            </a:endParaRPr>
          </a:p>
          <a:p>
            <a:pPr indent="0">
              <a:buFont typeface="Arial" panose="020B0604020202020204" pitchFamily="34" charset="0"/>
              <a:buNone/>
            </a:pPr>
            <a:r>
              <a:rPr lang="en-IN" altLang="en-US" b="1">
                <a:latin typeface="Calibri" panose="020F0502020204030204" pitchFamily="34" charset="0"/>
                <a:cs typeface="Calibri" panose="020F0502020204030204" pitchFamily="34" charset="0"/>
              </a:rPr>
              <a:t>network</a:t>
            </a:r>
            <a:r>
              <a:rPr lang="en-IN" altLang="en-US">
                <a:latin typeface="Calibri" panose="020F0502020204030204" pitchFamily="34" charset="0"/>
                <a:cs typeface="Calibri" panose="020F0502020204030204" pitchFamily="34" charset="0"/>
              </a:rPr>
              <a:t> which highlights the important features from the feature matrix at each time step.</a:t>
            </a:r>
            <a:endParaRPr lang="en-IN" altLang="en-US">
              <a:latin typeface="Calibri" panose="020F0502020204030204" pitchFamily="34" charset="0"/>
              <a:cs typeface="Calibri" panose="020F0502020204030204" pitchFamily="34" charset="0"/>
            </a:endParaRPr>
          </a:p>
        </p:txBody>
      </p:sp>
      <p:pic>
        <p:nvPicPr>
          <p:cNvPr id="5" name="Picture 4" descr="frameworkDiagram"/>
          <p:cNvPicPr>
            <a:picLocks noChangeAspect="1"/>
          </p:cNvPicPr>
          <p:nvPr/>
        </p:nvPicPr>
        <p:blipFill>
          <a:blip r:embed="rId2"/>
          <a:srcRect r="71926"/>
          <a:stretch>
            <a:fillRect/>
          </a:stretch>
        </p:blipFill>
        <p:spPr>
          <a:xfrm>
            <a:off x="7709535" y="1950085"/>
            <a:ext cx="3278505" cy="2957195"/>
          </a:xfrm>
          <a:prstGeom prst="rect">
            <a:avLst/>
          </a:prstGeom>
        </p:spPr>
      </p:pic>
      <p:sp>
        <p:nvSpPr>
          <p:cNvPr id="6" name="Text Box 5"/>
          <p:cNvSpPr txBox="1"/>
          <p:nvPr/>
        </p:nvSpPr>
        <p:spPr>
          <a:xfrm>
            <a:off x="8116570" y="4281170"/>
            <a:ext cx="639445" cy="460375"/>
          </a:xfrm>
          <a:prstGeom prst="rect">
            <a:avLst/>
          </a:prstGeom>
          <a:noFill/>
        </p:spPr>
        <p:txBody>
          <a:bodyPr wrap="none" rtlCol="0">
            <a:spAutoFit/>
          </a:bodyPr>
          <a:p>
            <a:r>
              <a:rPr lang="en-IN" altLang="en-US" sz="1200"/>
              <a:t>N*M*3</a:t>
            </a:r>
            <a:endParaRPr lang="en-IN" altLang="en-US" sz="1200"/>
          </a:p>
          <a:p>
            <a:r>
              <a:rPr lang="en-IN" altLang="en-US" sz="1200"/>
              <a:t> image</a:t>
            </a:r>
            <a:endParaRPr lang="en-IN" altLang="en-US" sz="1200"/>
          </a:p>
        </p:txBody>
      </p:sp>
      <p:sp>
        <p:nvSpPr>
          <p:cNvPr id="8" name="Text Box 7"/>
          <p:cNvSpPr txBox="1"/>
          <p:nvPr/>
        </p:nvSpPr>
        <p:spPr>
          <a:xfrm>
            <a:off x="10300335" y="4281170"/>
            <a:ext cx="597535" cy="460375"/>
          </a:xfrm>
          <a:prstGeom prst="rect">
            <a:avLst/>
          </a:prstGeom>
          <a:noFill/>
        </p:spPr>
        <p:txBody>
          <a:bodyPr wrap="none" rtlCol="0">
            <a:spAutoFit/>
          </a:bodyPr>
          <a:p>
            <a:r>
              <a:rPr lang="en-IN" altLang="en-US" sz="1200"/>
              <a:t>4068 </a:t>
            </a:r>
            <a:endParaRPr lang="en-IN" altLang="en-US" sz="1200"/>
          </a:p>
          <a:p>
            <a:r>
              <a:rPr lang="en-IN" altLang="en-US" sz="1200"/>
              <a:t>vector</a:t>
            </a:r>
            <a:endParaRPr lang="en-IN" altLang="en-US" sz="1200"/>
          </a:p>
        </p:txBody>
      </p:sp>
      <p:sp>
        <p:nvSpPr>
          <p:cNvPr id="9" name="Text Box 8"/>
          <p:cNvSpPr txBox="1"/>
          <p:nvPr/>
        </p:nvSpPr>
        <p:spPr>
          <a:xfrm>
            <a:off x="9150350" y="4281170"/>
            <a:ext cx="741680" cy="460375"/>
          </a:xfrm>
          <a:prstGeom prst="rect">
            <a:avLst/>
          </a:prstGeom>
          <a:noFill/>
        </p:spPr>
        <p:txBody>
          <a:bodyPr wrap="none" rtlCol="0">
            <a:spAutoFit/>
          </a:bodyPr>
          <a:p>
            <a:r>
              <a:rPr lang="en-IN" altLang="en-US" sz="1200"/>
              <a:t>VGG-16</a:t>
            </a:r>
            <a:endParaRPr lang="en-IN" altLang="en-US" sz="1200"/>
          </a:p>
          <a:p>
            <a:r>
              <a:rPr lang="en-IN" altLang="en-US" sz="1200"/>
              <a:t>Network</a:t>
            </a:r>
            <a:endParaRPr lang="en-IN" altLang="en-US" sz="1200"/>
          </a:p>
        </p:txBody>
      </p:sp>
      <p:sp>
        <p:nvSpPr>
          <p:cNvPr id="3" name="Slide Number Placeholder 2"/>
          <p:cNvSpPr>
            <a:spLocks noGrp="1"/>
          </p:cNvSpPr>
          <p:nvPr>
            <p:ph type="sldNum" sz="quarter" idx="12"/>
          </p:nvPr>
        </p:nvSpPr>
        <p:spPr/>
        <p:txBody>
          <a:bodyPr/>
          <a:p>
            <a:fld id="{651E8863-1879-49C9-9D7E-0C23B4A06F4C}" type="slidenum">
              <a:rPr lang="zh-CN" altLang="en-US" smtClean="0"/>
            </a:fld>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3"/>
          <p:cNvSpPr txBox="1"/>
          <p:nvPr>
            <p:custDataLst>
              <p:tags r:id="rId1"/>
            </p:custDataLst>
          </p:nvPr>
        </p:nvSpPr>
        <p:spPr>
          <a:xfrm>
            <a:off x="727075" y="363855"/>
            <a:ext cx="10015220" cy="667385"/>
          </a:xfrm>
          <a:prstGeom prst="rect">
            <a:avLst/>
          </a:prstGeom>
        </p:spPr>
        <p:txBody>
          <a:bodyPr anchor="ctr" anchorCtr="0">
            <a:normAutofit/>
          </a:bodyPr>
          <a:lstStyle>
            <a:defPPr>
              <a:defRPr lang="zh-CN"/>
            </a:defPPr>
            <a:lvl1pPr algn="ctr">
              <a:lnSpc>
                <a:spcPct val="90000"/>
              </a:lnSpc>
              <a:spcBef>
                <a:spcPct val="0"/>
              </a:spcBef>
              <a:buNone/>
              <a:defRPr sz="4400">
                <a:latin typeface="+mj-lt"/>
                <a:ea typeface="+mj-ea"/>
                <a:cs typeface="+mj-cs"/>
              </a:defRPr>
            </a:lvl1pPr>
          </a:lstStyle>
          <a:p>
            <a:pPr algn="l"/>
            <a:r>
              <a:rPr lang="en-IN" altLang="en-US" sz="2800" dirty="0" smtClean="0">
                <a:solidFill>
                  <a:schemeClr val="accent1"/>
                </a:solidFill>
              </a:rPr>
              <a:t>Decoder : Policy network</a:t>
            </a:r>
            <a:endParaRPr lang="en-IN" altLang="en-US" sz="2800" dirty="0" smtClean="0">
              <a:solidFill>
                <a:schemeClr val="accent1"/>
              </a:solidFill>
            </a:endParaRPr>
          </a:p>
        </p:txBody>
      </p:sp>
      <p:pic>
        <p:nvPicPr>
          <p:cNvPr id="3" name="Picture 2" descr="policy-network"/>
          <p:cNvPicPr>
            <a:picLocks noChangeAspect="1"/>
          </p:cNvPicPr>
          <p:nvPr/>
        </p:nvPicPr>
        <p:blipFill>
          <a:blip r:embed="rId2"/>
          <a:stretch>
            <a:fillRect/>
          </a:stretch>
        </p:blipFill>
        <p:spPr>
          <a:xfrm>
            <a:off x="2093595" y="4902200"/>
            <a:ext cx="7282180" cy="1623060"/>
          </a:xfrm>
          <a:prstGeom prst="rect">
            <a:avLst/>
          </a:prstGeom>
        </p:spPr>
      </p:pic>
      <p:sp>
        <p:nvSpPr>
          <p:cNvPr id="4" name="Text Box 3"/>
          <p:cNvSpPr txBox="1"/>
          <p:nvPr/>
        </p:nvSpPr>
        <p:spPr>
          <a:xfrm>
            <a:off x="727075" y="1188085"/>
            <a:ext cx="10979150" cy="3692525"/>
          </a:xfrm>
          <a:prstGeom prst="rect">
            <a:avLst/>
          </a:prstGeom>
          <a:noFill/>
        </p:spPr>
        <p:txBody>
          <a:bodyPr wrap="square" rtlCol="0">
            <a:spAutoFit/>
          </a:bodyPr>
          <a:p>
            <a:pPr indent="0">
              <a:buFont typeface="Arial" panose="020B0604020202020204" pitchFamily="34" charset="0"/>
              <a:buNone/>
            </a:pPr>
            <a:r>
              <a:rPr lang="en-IN" altLang="en-US">
                <a:latin typeface="Calibri" panose="020F0502020204030204" pitchFamily="34" charset="0"/>
                <a:cs typeface="Calibri" panose="020F0502020204030204" pitchFamily="34" charset="0"/>
              </a:rPr>
              <a:t>The policy network is an LSTM network which is helps in selecting the best word next in the sequence of caption. The purpose of the policy network is to give us probability distribution for selecting the next word in the caption sequence.</a:t>
            </a:r>
            <a:endParaRPr lang="en-IN" altLang="en-US">
              <a:latin typeface="Calibri" panose="020F0502020204030204" pitchFamily="34" charset="0"/>
              <a:cs typeface="Calibri" panose="020F0502020204030204" pitchFamily="34" charset="0"/>
            </a:endParaRPr>
          </a:p>
          <a:p>
            <a:pPr indent="0">
              <a:buFont typeface="Arial" panose="020B0604020202020204" pitchFamily="34" charset="0"/>
              <a:buNone/>
            </a:pPr>
            <a:endParaRPr lang="en-IN" altLang="en-US">
              <a:latin typeface="Calibri" panose="020F0502020204030204" pitchFamily="34" charset="0"/>
              <a:cs typeface="Calibri" panose="020F0502020204030204" pitchFamily="34" charset="0"/>
            </a:endParaRPr>
          </a:p>
          <a:p>
            <a:pPr indent="0">
              <a:buFont typeface="Arial" panose="020B0604020202020204" pitchFamily="34" charset="0"/>
              <a:buNone/>
            </a:pPr>
            <a:r>
              <a:rPr lang="en-IN" altLang="en-US">
                <a:latin typeface="Calibri" panose="020F0502020204030204" pitchFamily="34" charset="0"/>
                <a:cs typeface="Calibri" panose="020F0502020204030204" pitchFamily="34" charset="0"/>
              </a:rPr>
              <a:t>A decision making framework for the image captioning task.</a:t>
            </a:r>
            <a:endParaRPr lang="en-IN" altLang="en-US">
              <a:latin typeface="Calibri" panose="020F0502020204030204" pitchFamily="34" charset="0"/>
              <a:cs typeface="Calibri" panose="020F0502020204030204" pitchFamily="34" charset="0"/>
            </a:endParaRPr>
          </a:p>
          <a:p>
            <a:pPr indent="0">
              <a:buFont typeface="Arial" panose="020B0604020202020204" pitchFamily="34" charset="0"/>
              <a:buNone/>
            </a:pPr>
            <a:r>
              <a:rPr lang="en-IN" altLang="en-US" b="1">
                <a:latin typeface="Calibri" panose="020F0502020204030204" pitchFamily="34" charset="0"/>
                <a:cs typeface="Calibri" panose="020F0502020204030204" pitchFamily="34" charset="0"/>
              </a:rPr>
              <a:t>State </a:t>
            </a:r>
            <a:r>
              <a:rPr lang="en-IN" altLang="en-US">
                <a:latin typeface="Calibri" panose="020F0502020204030204" pitchFamily="34" charset="0"/>
                <a:cs typeface="Calibri" panose="020F0502020204030204" pitchFamily="34" charset="0"/>
              </a:rPr>
              <a:t>will be referred as</a:t>
            </a:r>
            <a:r>
              <a:rPr lang="en-IN" altLang="en-US" b="1" i="1">
                <a:latin typeface="Calibri" panose="020F0502020204030204" pitchFamily="34" charset="0"/>
                <a:cs typeface="Calibri" panose="020F0502020204030204" pitchFamily="34" charset="0"/>
              </a:rPr>
              <a:t> s</a:t>
            </a:r>
            <a:r>
              <a:rPr lang="en-IN" altLang="en-US" b="1" i="1" baseline="-25000">
                <a:latin typeface="Calibri" panose="020F0502020204030204" pitchFamily="34" charset="0"/>
                <a:cs typeface="Calibri" panose="020F0502020204030204" pitchFamily="34" charset="0"/>
              </a:rPr>
              <a:t>t</a:t>
            </a:r>
            <a:r>
              <a:rPr lang="en-IN" altLang="en-US">
                <a:latin typeface="Calibri" panose="020F0502020204030204" pitchFamily="34" charset="0"/>
                <a:cs typeface="Calibri" panose="020F0502020204030204" pitchFamily="34" charset="0"/>
              </a:rPr>
              <a:t> at time step t, it consist of the weighted encoding of image i.e. weighted</a:t>
            </a:r>
            <a:endParaRPr lang="en-IN" altLang="en-US">
              <a:latin typeface="Calibri" panose="020F0502020204030204" pitchFamily="34" charset="0"/>
              <a:cs typeface="Calibri" panose="020F0502020204030204" pitchFamily="34" charset="0"/>
            </a:endParaRPr>
          </a:p>
          <a:p>
            <a:pPr indent="0">
              <a:buFont typeface="Arial" panose="020B0604020202020204" pitchFamily="34" charset="0"/>
              <a:buNone/>
            </a:pPr>
            <a:r>
              <a:rPr lang="en-IN" altLang="en-US">
                <a:latin typeface="Calibri" panose="020F0502020204030204" pitchFamily="34" charset="0"/>
                <a:cs typeface="Calibri" panose="020F0502020204030204" pitchFamily="34" charset="0"/>
              </a:rPr>
              <a:t>feature matrix which we get from the attention network and the caption generated so far. </a:t>
            </a:r>
            <a:endParaRPr lang="en-IN" altLang="en-US">
              <a:latin typeface="Calibri" panose="020F0502020204030204" pitchFamily="34" charset="0"/>
              <a:cs typeface="Calibri" panose="020F0502020204030204" pitchFamily="34" charset="0"/>
            </a:endParaRPr>
          </a:p>
          <a:p>
            <a:pPr indent="0">
              <a:buFont typeface="Arial" panose="020B0604020202020204" pitchFamily="34" charset="0"/>
              <a:buNone/>
            </a:pPr>
            <a:r>
              <a:rPr lang="en-IN" altLang="en-US" b="1">
                <a:latin typeface="Calibri" panose="020F0502020204030204" pitchFamily="34" charset="0"/>
                <a:cs typeface="Calibri" panose="020F0502020204030204" pitchFamily="34" charset="0"/>
              </a:rPr>
              <a:t>Action </a:t>
            </a:r>
            <a:r>
              <a:rPr lang="en-IN" altLang="en-US">
                <a:latin typeface="Calibri" panose="020F0502020204030204" pitchFamily="34" charset="0"/>
                <a:cs typeface="Calibri" panose="020F0502020204030204" pitchFamily="34" charset="0"/>
              </a:rPr>
              <a:t>is selecting the next word from the dictionary, at. The policy network takes state as</a:t>
            </a:r>
            <a:endParaRPr lang="en-IN" altLang="en-US">
              <a:latin typeface="Calibri" panose="020F0502020204030204" pitchFamily="34" charset="0"/>
              <a:cs typeface="Calibri" panose="020F0502020204030204" pitchFamily="34" charset="0"/>
            </a:endParaRPr>
          </a:p>
          <a:p>
            <a:pPr indent="0">
              <a:buFont typeface="Arial" panose="020B0604020202020204" pitchFamily="34" charset="0"/>
              <a:buNone/>
            </a:pPr>
            <a:r>
              <a:rPr lang="en-IN" altLang="en-US">
                <a:latin typeface="Calibri" panose="020F0502020204030204" pitchFamily="34" charset="0"/>
                <a:cs typeface="Calibri" panose="020F0502020204030204" pitchFamily="34" charset="0"/>
              </a:rPr>
              <a:t>input and give us the probabilities for selecting an action at which is the next word in the caption</a:t>
            </a:r>
            <a:endParaRPr lang="en-IN" altLang="en-US">
              <a:latin typeface="Calibri" panose="020F0502020204030204" pitchFamily="34" charset="0"/>
              <a:cs typeface="Calibri" panose="020F0502020204030204" pitchFamily="34" charset="0"/>
            </a:endParaRPr>
          </a:p>
          <a:p>
            <a:pPr indent="0">
              <a:buFont typeface="Arial" panose="020B0604020202020204" pitchFamily="34" charset="0"/>
              <a:buNone/>
            </a:pPr>
            <a:r>
              <a:rPr lang="en-IN" altLang="en-US">
                <a:latin typeface="Calibri" panose="020F0502020204030204" pitchFamily="34" charset="0"/>
                <a:cs typeface="Calibri" panose="020F0502020204030204" pitchFamily="34" charset="0"/>
              </a:rPr>
              <a:t>sequence.</a:t>
            </a:r>
            <a:endParaRPr lang="en-IN" altLang="en-US">
              <a:latin typeface="Calibri" panose="020F0502020204030204" pitchFamily="34" charset="0"/>
              <a:cs typeface="Calibri" panose="020F0502020204030204" pitchFamily="34" charset="0"/>
            </a:endParaRPr>
          </a:p>
          <a:p>
            <a:pPr indent="0">
              <a:buFont typeface="Arial" panose="020B0604020202020204" pitchFamily="34" charset="0"/>
              <a:buNone/>
            </a:pPr>
            <a:endParaRPr lang="en-IN" altLang="en-US">
              <a:latin typeface="Calibri" panose="020F0502020204030204" pitchFamily="34" charset="0"/>
              <a:cs typeface="Calibri" panose="020F0502020204030204" pitchFamily="34" charset="0"/>
            </a:endParaRPr>
          </a:p>
          <a:p>
            <a:pPr indent="0">
              <a:buFont typeface="Arial" panose="020B0604020202020204" pitchFamily="34" charset="0"/>
              <a:buNone/>
            </a:pPr>
            <a:r>
              <a:rPr lang="en-IN" altLang="en-US">
                <a:latin typeface="Calibri" panose="020F0502020204030204" pitchFamily="34" charset="0"/>
                <a:cs typeface="Calibri" panose="020F0502020204030204" pitchFamily="34" charset="0"/>
              </a:rPr>
              <a:t>The policy network is like an agent which learns an optimum policy to select the best word in the sequence given the input state.</a:t>
            </a:r>
            <a:endParaRPr lang="en-IN" altLang="en-US">
              <a:latin typeface="Calibri" panose="020F0502020204030204" pitchFamily="34" charset="0"/>
              <a:cs typeface="Calibri" panose="020F0502020204030204" pitchFamily="34" charset="0"/>
            </a:endParaRPr>
          </a:p>
        </p:txBody>
      </p:sp>
      <p:sp>
        <p:nvSpPr>
          <p:cNvPr id="5" name="Slide Number Placeholder 4"/>
          <p:cNvSpPr>
            <a:spLocks noGrp="1"/>
          </p:cNvSpPr>
          <p:nvPr>
            <p:ph type="sldNum" sz="quarter" idx="12"/>
          </p:nvPr>
        </p:nvSpPr>
        <p:spPr/>
        <p:txBody>
          <a:bodyPr/>
          <a:p>
            <a:fld id="{651E8863-1879-49C9-9D7E-0C23B4A06F4C}" type="slidenum">
              <a:rPr lang="zh-CN" altLang="en-US" smtClean="0"/>
            </a:fld>
            <a:endParaRPr lang="zh-C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custDataLst>
              <p:tags r:id="rId1"/>
            </p:custDataLst>
          </p:nvPr>
        </p:nvSpPr>
        <p:spPr>
          <a:xfrm>
            <a:off x="727075" y="363855"/>
            <a:ext cx="10015220" cy="667385"/>
          </a:xfrm>
          <a:prstGeom prst="rect">
            <a:avLst/>
          </a:prstGeom>
        </p:spPr>
        <p:txBody>
          <a:bodyPr anchor="ctr" anchorCtr="0">
            <a:normAutofit/>
          </a:bodyPr>
          <a:lstStyle>
            <a:defPPr>
              <a:defRPr lang="zh-CN"/>
            </a:defPPr>
            <a:lvl1pPr algn="ctr">
              <a:lnSpc>
                <a:spcPct val="90000"/>
              </a:lnSpc>
              <a:spcBef>
                <a:spcPct val="0"/>
              </a:spcBef>
              <a:buNone/>
              <a:defRPr sz="4400">
                <a:latin typeface="+mj-lt"/>
                <a:ea typeface="+mj-ea"/>
                <a:cs typeface="+mj-cs"/>
              </a:defRPr>
            </a:lvl1pPr>
          </a:lstStyle>
          <a:p>
            <a:pPr algn="l"/>
            <a:r>
              <a:rPr lang="en-IN" altLang="en-US" sz="2800" dirty="0" smtClean="0">
                <a:solidFill>
                  <a:schemeClr val="accent1"/>
                </a:solidFill>
              </a:rPr>
              <a:t>Decoder : Reward network</a:t>
            </a:r>
            <a:endParaRPr lang="en-IN" altLang="en-US" sz="2800" dirty="0" smtClean="0">
              <a:solidFill>
                <a:schemeClr val="accent1"/>
              </a:solidFill>
            </a:endParaRPr>
          </a:p>
        </p:txBody>
      </p:sp>
      <p:sp>
        <p:nvSpPr>
          <p:cNvPr id="2" name="Text Box 1"/>
          <p:cNvSpPr txBox="1"/>
          <p:nvPr/>
        </p:nvSpPr>
        <p:spPr>
          <a:xfrm>
            <a:off x="727075" y="1188085"/>
            <a:ext cx="10979150" cy="1476375"/>
          </a:xfrm>
          <a:prstGeom prst="rect">
            <a:avLst/>
          </a:prstGeom>
          <a:noFill/>
        </p:spPr>
        <p:txBody>
          <a:bodyPr wrap="square" rtlCol="0">
            <a:spAutoFit/>
          </a:bodyPr>
          <a:p>
            <a:pPr indent="0">
              <a:buFont typeface="Arial" panose="020B0604020202020204" pitchFamily="34" charset="0"/>
              <a:buNone/>
            </a:pPr>
            <a:r>
              <a:rPr lang="en-IN" altLang="en-US">
                <a:latin typeface="Calibri" panose="020F0502020204030204" pitchFamily="34" charset="0"/>
                <a:cs typeface="Calibri" panose="020F0502020204030204" pitchFamily="34" charset="0"/>
              </a:rPr>
              <a:t>The Reward Network is used to compare the similarities between the image and the generated caption.</a:t>
            </a:r>
            <a:endParaRPr lang="en-IN" altLang="en-US">
              <a:latin typeface="Calibri" panose="020F0502020204030204" pitchFamily="34" charset="0"/>
              <a:cs typeface="Calibri" panose="020F0502020204030204" pitchFamily="34" charset="0"/>
            </a:endParaRPr>
          </a:p>
          <a:p>
            <a:pPr indent="0">
              <a:buFont typeface="Arial" panose="020B0604020202020204" pitchFamily="34" charset="0"/>
              <a:buNone/>
            </a:pPr>
            <a:endParaRPr lang="en-IN" altLang="en-US">
              <a:latin typeface="Calibri" panose="020F0502020204030204" pitchFamily="34" charset="0"/>
              <a:cs typeface="Calibri" panose="020F0502020204030204" pitchFamily="34" charset="0"/>
            </a:endParaRPr>
          </a:p>
          <a:p>
            <a:pPr indent="0">
              <a:buFont typeface="Arial" panose="020B0604020202020204" pitchFamily="34" charset="0"/>
              <a:buNone/>
            </a:pPr>
            <a:r>
              <a:rPr lang="en-IN" altLang="en-US">
                <a:latin typeface="Calibri" panose="020F0502020204030204" pitchFamily="34" charset="0"/>
                <a:cs typeface="Calibri" panose="020F0502020204030204" pitchFamily="34" charset="0"/>
              </a:rPr>
              <a:t>The reward network consist of linear layer which transform the feature matrix for an image which we get from CNN into a visual feature embedding, on the other hand to encode a sentence in the same format of embedding it uses a GRU network and that will give us the semantic embedding corresponding to the sentence caption.</a:t>
            </a:r>
            <a:endParaRPr lang="en-IN" altLang="en-US">
              <a:latin typeface="Calibri" panose="020F0502020204030204" pitchFamily="34" charset="0"/>
              <a:cs typeface="Calibri" panose="020F0502020204030204" pitchFamily="34" charset="0"/>
            </a:endParaRPr>
          </a:p>
        </p:txBody>
      </p:sp>
      <p:pic>
        <p:nvPicPr>
          <p:cNvPr id="5" name="Picture 4" descr="Rewardnetwork"/>
          <p:cNvPicPr>
            <a:picLocks noChangeAspect="1"/>
          </p:cNvPicPr>
          <p:nvPr/>
        </p:nvPicPr>
        <p:blipFill>
          <a:blip r:embed="rId2"/>
          <a:stretch>
            <a:fillRect/>
          </a:stretch>
        </p:blipFill>
        <p:spPr>
          <a:xfrm>
            <a:off x="5051425" y="3158490"/>
            <a:ext cx="6416675" cy="3184525"/>
          </a:xfrm>
          <a:prstGeom prst="rect">
            <a:avLst/>
          </a:prstGeom>
        </p:spPr>
      </p:pic>
      <p:pic>
        <p:nvPicPr>
          <p:cNvPr id="6" name="Picture 5" descr="rewardEquations"/>
          <p:cNvPicPr>
            <a:picLocks noChangeAspect="1"/>
          </p:cNvPicPr>
          <p:nvPr/>
        </p:nvPicPr>
        <p:blipFill>
          <a:blip r:embed="rId3"/>
          <a:stretch>
            <a:fillRect/>
          </a:stretch>
        </p:blipFill>
        <p:spPr>
          <a:xfrm>
            <a:off x="727075" y="3695700"/>
            <a:ext cx="3972560" cy="1718310"/>
          </a:xfrm>
          <a:prstGeom prst="rect">
            <a:avLst/>
          </a:prstGeom>
        </p:spPr>
      </p:pic>
      <p:sp>
        <p:nvSpPr>
          <p:cNvPr id="7" name="Slide Number Placeholder 6"/>
          <p:cNvSpPr>
            <a:spLocks noGrp="1"/>
          </p:cNvSpPr>
          <p:nvPr>
            <p:ph type="sldNum" sz="quarter" idx="12"/>
          </p:nvPr>
        </p:nvSpPr>
        <p:spPr/>
        <p:txBody>
          <a:bodyPr/>
          <a:p>
            <a:fld id="{651E8863-1879-49C9-9D7E-0C23B4A06F4C}" type="slidenum">
              <a:rPr lang="zh-CN" altLang="en-US" smtClean="0"/>
            </a:fld>
            <a:endParaRPr lang="zh-CN" altLang="en-US"/>
          </a:p>
        </p:txBody>
      </p:sp>
    </p:spTree>
  </p:cSld>
  <p:clrMapOvr>
    <a:masterClrMapping/>
  </p:clrMapOvr>
</p:sld>
</file>

<file path=ppt/tags/tag1.xml><?xml version="1.0" encoding="utf-8"?>
<p:tagLst xmlns:p="http://schemas.openxmlformats.org/presentationml/2006/main">
  <p:tag name="MH" val="20150923145622"/>
  <p:tag name="MH_LIBRARY" val="GRAPHIC"/>
  <p:tag name="MH_ORDER" val="Freeform 9"/>
</p:tagLst>
</file>

<file path=ppt/tags/tag10.xml><?xml version="1.0" encoding="utf-8"?>
<p:tagLst xmlns:p="http://schemas.openxmlformats.org/presentationml/2006/main">
  <p:tag name="KSO_WM_TAG_VERSION" val="1.0"/>
  <p:tag name="KSO_WM_BEAUTIFY_FLAG" val="#wm#"/>
  <p:tag name="KSO_WM_TEMPLATE_CATEGORY" val="custom"/>
  <p:tag name="KSO_WM_TEMPLATE_INDEX" val="160564"/>
  <p:tag name="KSO_WM_UNIT_TYPE" val="a"/>
  <p:tag name="KSO_WM_UNIT_INDEX" val="1"/>
  <p:tag name="KSO_WM_UNIT_ID" val="custom160564_2*a*1"/>
  <p:tag name="KSO_WM_UNIT_CLEAR" val="1"/>
  <p:tag name="KSO_WM_UNIT_LAYERLEVEL" val="1"/>
  <p:tag name="KSO_WM_UNIT_VALUE" val="50"/>
  <p:tag name="KSO_WM_UNIT_ISCONTENTSTITLE" val="0"/>
  <p:tag name="KSO_WM_UNIT_HIGHLIGHT" val="0"/>
  <p:tag name="KSO_WM_UNIT_COMPATIBLE" val="0"/>
  <p:tag name="KSO_WM_UNIT_PRESET_TEXT_INDEX" val="3"/>
  <p:tag name="KSO_WM_UNIT_PRESET_TEXT_LEN" val="17"/>
</p:tagLst>
</file>

<file path=ppt/tags/tag11.xml><?xml version="1.0" encoding="utf-8"?>
<p:tagLst xmlns:p="http://schemas.openxmlformats.org/presentationml/2006/main">
  <p:tag name="MH_TYPE" val="#NeiR#"/>
  <p:tag name="MH_NUMBER" val="1"/>
  <p:tag name="MH_CATEGORY" val="#QiTTB#"/>
  <p:tag name="MH_LAYOUT" val="Text"/>
  <p:tag name="MH" val="20151026160412"/>
  <p:tag name="MH_LIBRARY" val="GRAPHIC"/>
  <p:tag name="KSO_WM_TEMPLATE_CATEGORY" val="custom"/>
  <p:tag name="KSO_WM_TEMPLATE_INDEX" val="160564"/>
  <p:tag name="KSO_WM_SLIDE_ID" val="custom160564_2"/>
  <p:tag name="KSO_WM_SLIDE_INDEX" val="2"/>
  <p:tag name="KSO_WM_SLIDE_ITEM_CNT" val="1"/>
  <p:tag name="KSO_WM_SLIDE_LAYOUT" val="a_f"/>
  <p:tag name="KSO_WM_SLIDE_LAYOUT_CNT" val="1_1"/>
  <p:tag name="KSO_WM_SLIDE_TYPE" val="text"/>
  <p:tag name="KSO_WM_BEAUTIFY_FLAG" val="#wm#"/>
  <p:tag name="KSO_WM_TAG_VERSION" val="1.0"/>
  <p:tag name="KSO_WM_SLIDE_POSITION" val="66*144"/>
  <p:tag name="KSO_WM_SLIDE_SIZE" val="828*343"/>
</p:tagLst>
</file>

<file path=ppt/tags/tag12.xml><?xml version="1.0" encoding="utf-8"?>
<p:tagLst xmlns:p="http://schemas.openxmlformats.org/presentationml/2006/main">
  <p:tag name="KSO_WM_TAG_VERSION" val="1.0"/>
  <p:tag name="KSO_WM_BEAUTIFY_FLAG" val="#wm#"/>
  <p:tag name="KSO_WM_TEMPLATE_CATEGORY" val="custom"/>
  <p:tag name="KSO_WM_TEMPLATE_INDEX" val="160564"/>
  <p:tag name="KSO_WM_UNIT_TYPE" val="a"/>
  <p:tag name="KSO_WM_UNIT_INDEX" val="1"/>
  <p:tag name="KSO_WM_UNIT_ID" val="custom160564_2*a*1"/>
  <p:tag name="KSO_WM_UNIT_CLEAR" val="1"/>
  <p:tag name="KSO_WM_UNIT_LAYERLEVEL" val="1"/>
  <p:tag name="KSO_WM_UNIT_VALUE" val="50"/>
  <p:tag name="KSO_WM_UNIT_ISCONTENTSTITLE" val="0"/>
  <p:tag name="KSO_WM_UNIT_HIGHLIGHT" val="0"/>
  <p:tag name="KSO_WM_UNIT_COMPATIBLE" val="0"/>
  <p:tag name="KSO_WM_UNIT_PRESET_TEXT_INDEX" val="3"/>
  <p:tag name="KSO_WM_UNIT_PRESET_TEXT_LEN" val="17"/>
</p:tagLst>
</file>

<file path=ppt/tags/tag13.xml><?xml version="1.0" encoding="utf-8"?>
<p:tagLst xmlns:p="http://schemas.openxmlformats.org/presentationml/2006/main">
  <p:tag name="KSO_WM_TAG_VERSION" val="1.0"/>
  <p:tag name="KSO_WM_BEAUTIFY_FLAG" val="#wm#"/>
  <p:tag name="KSO_WM_TEMPLATE_CATEGORY" val="custom"/>
  <p:tag name="KSO_WM_TEMPLATE_INDEX" val="160564"/>
  <p:tag name="KSO_WM_UNIT_TYPE" val="a"/>
  <p:tag name="KSO_WM_UNIT_INDEX" val="1"/>
  <p:tag name="KSO_WM_UNIT_ID" val="custom160564_2*a*1"/>
  <p:tag name="KSO_WM_UNIT_CLEAR" val="1"/>
  <p:tag name="KSO_WM_UNIT_LAYERLEVEL" val="1"/>
  <p:tag name="KSO_WM_UNIT_VALUE" val="50"/>
  <p:tag name="KSO_WM_UNIT_ISCONTENTSTITLE" val="0"/>
  <p:tag name="KSO_WM_UNIT_HIGHLIGHT" val="0"/>
  <p:tag name="KSO_WM_UNIT_COMPATIBLE" val="0"/>
  <p:tag name="KSO_WM_UNIT_PRESET_TEXT_INDEX" val="3"/>
  <p:tag name="KSO_WM_UNIT_PRESET_TEXT_LEN" val="17"/>
</p:tagLst>
</file>

<file path=ppt/tags/tag14.xml><?xml version="1.0" encoding="utf-8"?>
<p:tagLst xmlns:p="http://schemas.openxmlformats.org/presentationml/2006/main">
  <p:tag name="KSO_WM_TAG_VERSION" val="1.0"/>
  <p:tag name="KSO_WM_BEAUTIFY_FLAG" val="#wm#"/>
  <p:tag name="KSO_WM_TEMPLATE_CATEGORY" val="custom"/>
  <p:tag name="KSO_WM_TEMPLATE_INDEX" val="160564"/>
  <p:tag name="KSO_WM_UNIT_TYPE" val="a"/>
  <p:tag name="KSO_WM_UNIT_INDEX" val="1"/>
  <p:tag name="KSO_WM_UNIT_ID" val="custom160564_2*a*1"/>
  <p:tag name="KSO_WM_UNIT_CLEAR" val="1"/>
  <p:tag name="KSO_WM_UNIT_LAYERLEVEL" val="1"/>
  <p:tag name="KSO_WM_UNIT_VALUE" val="50"/>
  <p:tag name="KSO_WM_UNIT_ISCONTENTSTITLE" val="0"/>
  <p:tag name="KSO_WM_UNIT_HIGHLIGHT" val="0"/>
  <p:tag name="KSO_WM_UNIT_COMPATIBLE" val="0"/>
  <p:tag name="KSO_WM_UNIT_PRESET_TEXT_INDEX" val="3"/>
  <p:tag name="KSO_WM_UNIT_PRESET_TEXT_LEN" val="17"/>
</p:tagLst>
</file>

<file path=ppt/tags/tag15.xml><?xml version="1.0" encoding="utf-8"?>
<p:tagLst xmlns:p="http://schemas.openxmlformats.org/presentationml/2006/main">
  <p:tag name="KSO_WM_TAG_VERSION" val="1.0"/>
  <p:tag name="KSO_WM_BEAUTIFY_FLAG" val="#wm#"/>
  <p:tag name="KSO_WM_TEMPLATE_CATEGORY" val="custom"/>
  <p:tag name="KSO_WM_TEMPLATE_INDEX" val="160564"/>
  <p:tag name="KSO_WM_UNIT_TYPE" val="a"/>
  <p:tag name="KSO_WM_UNIT_INDEX" val="1"/>
  <p:tag name="KSO_WM_UNIT_ID" val="custom160564_2*a*1"/>
  <p:tag name="KSO_WM_UNIT_CLEAR" val="1"/>
  <p:tag name="KSO_WM_UNIT_LAYERLEVEL" val="1"/>
  <p:tag name="KSO_WM_UNIT_VALUE" val="50"/>
  <p:tag name="KSO_WM_UNIT_ISCONTENTSTITLE" val="0"/>
  <p:tag name="KSO_WM_UNIT_HIGHLIGHT" val="0"/>
  <p:tag name="KSO_WM_UNIT_COMPATIBLE" val="0"/>
  <p:tag name="KSO_WM_UNIT_PRESET_TEXT_INDEX" val="3"/>
  <p:tag name="KSO_WM_UNIT_PRESET_TEXT_LEN" val="17"/>
</p:tagLst>
</file>

<file path=ppt/tags/tag16.xml><?xml version="1.0" encoding="utf-8"?>
<p:tagLst xmlns:p="http://schemas.openxmlformats.org/presentationml/2006/main">
  <p:tag name="KSO_WM_TAG_VERSION" val="1.0"/>
  <p:tag name="KSO_WM_BEAUTIFY_FLAG" val="#wm#"/>
  <p:tag name="KSO_WM_TEMPLATE_CATEGORY" val="custom"/>
  <p:tag name="KSO_WM_TEMPLATE_INDEX" val="160564"/>
  <p:tag name="KSO_WM_UNIT_TYPE" val="a"/>
  <p:tag name="KSO_WM_UNIT_INDEX" val="1"/>
  <p:tag name="KSO_WM_UNIT_ID" val="custom160564_2*a*1"/>
  <p:tag name="KSO_WM_UNIT_CLEAR" val="1"/>
  <p:tag name="KSO_WM_UNIT_LAYERLEVEL" val="1"/>
  <p:tag name="KSO_WM_UNIT_VALUE" val="50"/>
  <p:tag name="KSO_WM_UNIT_ISCONTENTSTITLE" val="0"/>
  <p:tag name="KSO_WM_UNIT_HIGHLIGHT" val="0"/>
  <p:tag name="KSO_WM_UNIT_COMPATIBLE" val="0"/>
  <p:tag name="KSO_WM_UNIT_PRESET_TEXT_INDEX" val="3"/>
  <p:tag name="KSO_WM_UNIT_PRESET_TEXT_LEN" val="17"/>
</p:tagLst>
</file>

<file path=ppt/tags/tag17.xml><?xml version="1.0" encoding="utf-8"?>
<p:tagLst xmlns:p="http://schemas.openxmlformats.org/presentationml/2006/main">
  <p:tag name="KSO_WM_TAG_VERSION" val="1.0"/>
  <p:tag name="KSO_WM_BEAUTIFY_FLAG" val="#wm#"/>
  <p:tag name="KSO_WM_TEMPLATE_CATEGORY" val="custom"/>
  <p:tag name="KSO_WM_TEMPLATE_INDEX" val="160564"/>
  <p:tag name="KSO_WM_UNIT_TYPE" val="a"/>
  <p:tag name="KSO_WM_UNIT_INDEX" val="1"/>
  <p:tag name="KSO_WM_UNIT_ID" val="custom160564_2*a*1"/>
  <p:tag name="KSO_WM_UNIT_CLEAR" val="1"/>
  <p:tag name="KSO_WM_UNIT_LAYERLEVEL" val="1"/>
  <p:tag name="KSO_WM_UNIT_VALUE" val="50"/>
  <p:tag name="KSO_WM_UNIT_ISCONTENTSTITLE" val="0"/>
  <p:tag name="KSO_WM_UNIT_HIGHLIGHT" val="0"/>
  <p:tag name="KSO_WM_UNIT_COMPATIBLE" val="0"/>
  <p:tag name="KSO_WM_UNIT_PRESET_TEXT_INDEX" val="3"/>
  <p:tag name="KSO_WM_UNIT_PRESET_TEXT_LEN" val="17"/>
</p:tagLst>
</file>

<file path=ppt/tags/tag18.xml><?xml version="1.0" encoding="utf-8"?>
<p:tagLst xmlns:p="http://schemas.openxmlformats.org/presentationml/2006/main">
  <p:tag name="KSO_WM_TAG_VERSION" val="1.0"/>
  <p:tag name="KSO_WM_BEAUTIFY_FLAG" val="#wm#"/>
  <p:tag name="KSO_WM_TEMPLATE_CATEGORY" val="custom"/>
  <p:tag name="KSO_WM_TEMPLATE_INDEX" val="160564"/>
  <p:tag name="KSO_WM_UNIT_TYPE" val="a"/>
  <p:tag name="KSO_WM_UNIT_INDEX" val="1"/>
  <p:tag name="KSO_WM_UNIT_ID" val="custom160564_2*a*1"/>
  <p:tag name="KSO_WM_UNIT_CLEAR" val="1"/>
  <p:tag name="KSO_WM_UNIT_LAYERLEVEL" val="1"/>
  <p:tag name="KSO_WM_UNIT_VALUE" val="50"/>
  <p:tag name="KSO_WM_UNIT_ISCONTENTSTITLE" val="0"/>
  <p:tag name="KSO_WM_UNIT_HIGHLIGHT" val="0"/>
  <p:tag name="KSO_WM_UNIT_COMPATIBLE" val="0"/>
  <p:tag name="KSO_WM_UNIT_PRESET_TEXT_INDEX" val="3"/>
  <p:tag name="KSO_WM_UNIT_PRESET_TEXT_LEN" val="17"/>
</p:tagLst>
</file>

<file path=ppt/tags/tag19.xml><?xml version="1.0" encoding="utf-8"?>
<p:tagLst xmlns:p="http://schemas.openxmlformats.org/presentationml/2006/main">
  <p:tag name="KSO_WM_TAG_VERSION" val="1.0"/>
  <p:tag name="KSO_WM_BEAUTIFY_FLAG" val="#wm#"/>
  <p:tag name="KSO_WM_TEMPLATE_CATEGORY" val="custom"/>
  <p:tag name="KSO_WM_TEMPLATE_INDEX" val="160564"/>
  <p:tag name="KSO_WM_UNIT_TYPE" val="a"/>
  <p:tag name="KSO_WM_UNIT_INDEX" val="1"/>
  <p:tag name="KSO_WM_UNIT_ID" val="custom160564_2*a*1"/>
  <p:tag name="KSO_WM_UNIT_CLEAR" val="1"/>
  <p:tag name="KSO_WM_UNIT_LAYERLEVEL" val="1"/>
  <p:tag name="KSO_WM_UNIT_VALUE" val="50"/>
  <p:tag name="KSO_WM_UNIT_ISCONTENTSTITLE" val="0"/>
  <p:tag name="KSO_WM_UNIT_HIGHLIGHT" val="0"/>
  <p:tag name="KSO_WM_UNIT_COMPATIBLE" val="0"/>
  <p:tag name="KSO_WM_UNIT_PRESET_TEXT_INDEX" val="3"/>
  <p:tag name="KSO_WM_UNIT_PRESET_TEXT_LEN" val="17"/>
</p:tagLst>
</file>

<file path=ppt/tags/tag2.xml><?xml version="1.0" encoding="utf-8"?>
<p:tagLst xmlns:p="http://schemas.openxmlformats.org/presentationml/2006/main">
  <p:tag name="MH" val="20150923145622"/>
  <p:tag name="MH_LIBRARY" val="GRAPHIC"/>
  <p:tag name="MH_ORDER" val="Straight Connector 13"/>
</p:tagLst>
</file>

<file path=ppt/tags/tag20.xml><?xml version="1.0" encoding="utf-8"?>
<p:tagLst xmlns:p="http://schemas.openxmlformats.org/presentationml/2006/main">
  <p:tag name="KSO_WM_TAG_VERSION" val="1.0"/>
  <p:tag name="KSO_WM_BEAUTIFY_FLAG" val="#wm#"/>
  <p:tag name="KSO_WM_TEMPLATE_CATEGORY" val="custom"/>
  <p:tag name="KSO_WM_TEMPLATE_INDEX" val="160564"/>
  <p:tag name="KSO_WM_UNIT_TYPE" val="a"/>
  <p:tag name="KSO_WM_UNIT_INDEX" val="1"/>
  <p:tag name="KSO_WM_UNIT_ID" val="custom160564_2*a*1"/>
  <p:tag name="KSO_WM_UNIT_CLEAR" val="1"/>
  <p:tag name="KSO_WM_UNIT_LAYERLEVEL" val="1"/>
  <p:tag name="KSO_WM_UNIT_VALUE" val="50"/>
  <p:tag name="KSO_WM_UNIT_ISCONTENTSTITLE" val="0"/>
  <p:tag name="KSO_WM_UNIT_HIGHLIGHT" val="0"/>
  <p:tag name="KSO_WM_UNIT_COMPATIBLE" val="0"/>
  <p:tag name="KSO_WM_UNIT_PRESET_TEXT_INDEX" val="3"/>
  <p:tag name="KSO_WM_UNIT_PRESET_TEXT_LEN" val="17"/>
</p:tagLst>
</file>

<file path=ppt/tags/tag21.xml><?xml version="1.0" encoding="utf-8"?>
<p:tagLst xmlns:p="http://schemas.openxmlformats.org/presentationml/2006/main">
  <p:tag name="KSO_WM_TAG_VERSION" val="1.0"/>
  <p:tag name="KSO_WM_BEAUTIFY_FLAG" val="#wm#"/>
  <p:tag name="KSO_WM_TEMPLATE_CATEGORY" val="custom"/>
  <p:tag name="KSO_WM_TEMPLATE_INDEX" val="160564"/>
  <p:tag name="KSO_WM_UNIT_TYPE" val="a"/>
  <p:tag name="KSO_WM_UNIT_INDEX" val="1"/>
  <p:tag name="KSO_WM_UNIT_ID" val="custom160564_2*a*1"/>
  <p:tag name="KSO_WM_UNIT_CLEAR" val="1"/>
  <p:tag name="KSO_WM_UNIT_LAYERLEVEL" val="1"/>
  <p:tag name="KSO_WM_UNIT_VALUE" val="50"/>
  <p:tag name="KSO_WM_UNIT_ISCONTENTSTITLE" val="0"/>
  <p:tag name="KSO_WM_UNIT_HIGHLIGHT" val="0"/>
  <p:tag name="KSO_WM_UNIT_COMPATIBLE" val="0"/>
  <p:tag name="KSO_WM_UNIT_PRESET_TEXT_INDEX" val="3"/>
  <p:tag name="KSO_WM_UNIT_PRESET_TEXT_LEN" val="17"/>
</p:tagLst>
</file>

<file path=ppt/tags/tag22.xml><?xml version="1.0" encoding="utf-8"?>
<p:tagLst xmlns:p="http://schemas.openxmlformats.org/presentationml/2006/main">
  <p:tag name="KSO_WM_TAG_VERSION" val="1.0"/>
  <p:tag name="KSO_WM_BEAUTIFY_FLAG" val="#wm#"/>
  <p:tag name="KSO_WM_TEMPLATE_CATEGORY" val="custom"/>
  <p:tag name="KSO_WM_TEMPLATE_INDEX" val="160564"/>
  <p:tag name="KSO_WM_UNIT_TYPE" val="a"/>
  <p:tag name="KSO_WM_UNIT_INDEX" val="1"/>
  <p:tag name="KSO_WM_UNIT_ID" val="custom160564_2*a*1"/>
  <p:tag name="KSO_WM_UNIT_CLEAR" val="1"/>
  <p:tag name="KSO_WM_UNIT_LAYERLEVEL" val="1"/>
  <p:tag name="KSO_WM_UNIT_VALUE" val="50"/>
  <p:tag name="KSO_WM_UNIT_ISCONTENTSTITLE" val="0"/>
  <p:tag name="KSO_WM_UNIT_HIGHLIGHT" val="0"/>
  <p:tag name="KSO_WM_UNIT_COMPATIBLE" val="0"/>
  <p:tag name="KSO_WM_UNIT_PRESET_TEXT_INDEX" val="3"/>
  <p:tag name="KSO_WM_UNIT_PRESET_TEXT_LEN" val="17"/>
</p:tagLst>
</file>

<file path=ppt/tags/tag23.xml><?xml version="1.0" encoding="utf-8"?>
<p:tagLst xmlns:p="http://schemas.openxmlformats.org/presentationml/2006/main">
  <p:tag name="KSO_WM_TAG_VERSION" val="1.0"/>
  <p:tag name="KSO_WM_BEAUTIFY_FLAG" val="#wm#"/>
  <p:tag name="KSO_WM_TEMPLATE_CATEGORY" val="custom"/>
  <p:tag name="KSO_WM_TEMPLATE_INDEX" val="160564"/>
  <p:tag name="KSO_WM_UNIT_TYPE" val="a"/>
  <p:tag name="KSO_WM_UNIT_INDEX" val="1"/>
  <p:tag name="KSO_WM_UNIT_ID" val="custom160564_2*a*1"/>
  <p:tag name="KSO_WM_UNIT_CLEAR" val="1"/>
  <p:tag name="KSO_WM_UNIT_LAYERLEVEL" val="1"/>
  <p:tag name="KSO_WM_UNIT_VALUE" val="50"/>
  <p:tag name="KSO_WM_UNIT_ISCONTENTSTITLE" val="0"/>
  <p:tag name="KSO_WM_UNIT_HIGHLIGHT" val="0"/>
  <p:tag name="KSO_WM_UNIT_COMPATIBLE" val="0"/>
  <p:tag name="KSO_WM_UNIT_PRESET_TEXT_INDEX" val="3"/>
  <p:tag name="KSO_WM_UNIT_PRESET_TEXT_LEN" val="17"/>
</p:tagLst>
</file>

<file path=ppt/tags/tag24.xml><?xml version="1.0" encoding="utf-8"?>
<p:tagLst xmlns:p="http://schemas.openxmlformats.org/presentationml/2006/main">
  <p:tag name="KSO_WM_TAG_VERSION" val="1.0"/>
  <p:tag name="KSO_WM_BEAUTIFY_FLAG" val="#wm#"/>
  <p:tag name="KSO_WM_TEMPLATE_CATEGORY" val="custom"/>
  <p:tag name="KSO_WM_TEMPLATE_INDEX" val="160564"/>
  <p:tag name="KSO_WM_UNIT_TYPE" val="a"/>
  <p:tag name="KSO_WM_UNIT_INDEX" val="1"/>
  <p:tag name="KSO_WM_UNIT_ID" val="custom160564_2*a*1"/>
  <p:tag name="KSO_WM_UNIT_CLEAR" val="1"/>
  <p:tag name="KSO_WM_UNIT_LAYERLEVEL" val="1"/>
  <p:tag name="KSO_WM_UNIT_VALUE" val="50"/>
  <p:tag name="KSO_WM_UNIT_ISCONTENTSTITLE" val="0"/>
  <p:tag name="KSO_WM_UNIT_HIGHLIGHT" val="0"/>
  <p:tag name="KSO_WM_UNIT_COMPATIBLE" val="0"/>
  <p:tag name="KSO_WM_UNIT_PRESET_TEXT_INDEX" val="3"/>
  <p:tag name="KSO_WM_UNIT_PRESET_TEXT_LEN" val="17"/>
</p:tagLst>
</file>

<file path=ppt/tags/tag25.xml><?xml version="1.0" encoding="utf-8"?>
<p:tagLst xmlns:p="http://schemas.openxmlformats.org/presentationml/2006/main">
  <p:tag name="MH_TYPE" val="#NeiR#"/>
  <p:tag name="MH_NUMBER" val="1"/>
  <p:tag name="MH_CATEGORY" val="#TuWHP#"/>
  <p:tag name="MH_LAYOUT" val="SubTitle"/>
  <p:tag name="MH" val="20150923151412"/>
  <p:tag name="MH_LIBRARY" val="GRAPHIC"/>
  <p:tag name="KSO_WM_TEMPLATE_CATEGORY" val="custom"/>
  <p:tag name="KSO_WM_TEMPLATE_INDEX" val="160564"/>
  <p:tag name="KSO_WM_TAG_VERSION" val="1.0"/>
  <p:tag name="KSO_WM_SLIDE_ID" val="custom160564_28"/>
  <p:tag name="KSO_WM_SLIDE_INDEX" val="28"/>
  <p:tag name="KSO_WM_SLIDE_ITEM_CNT" val="2"/>
  <p:tag name="KSO_WM_SLIDE_LAYOUT" val="a_f_d"/>
  <p:tag name="KSO_WM_SLIDE_LAYOUT_CNT" val="1_1_1"/>
  <p:tag name="KSO_WM_SLIDE_TYPE" val="text"/>
  <p:tag name="KSO_WM_BEAUTIFY_FLAG" val="#wm#"/>
  <p:tag name="KSO_WM_SLIDE_POSITION" val="199*141"/>
  <p:tag name="KSO_WM_SLIDE_SIZE" val="562*362"/>
</p:tagLst>
</file>

<file path=ppt/tags/tag3.xml><?xml version="1.0" encoding="utf-8"?>
<p:tagLst xmlns:p="http://schemas.openxmlformats.org/presentationml/2006/main">
  <p:tag name="KSO_WM_TAG_VERSION" val="1.0"/>
  <p:tag name="KSO_WM_TEMPLATE_CATEGORY" val="custom"/>
  <p:tag name="KSO_WM_TEMPLATE_INDEX" val="160564"/>
</p:tagLst>
</file>

<file path=ppt/tags/tag4.xml><?xml version="1.0" encoding="utf-8"?>
<p:tagLst xmlns:p="http://schemas.openxmlformats.org/presentationml/2006/main">
  <p:tag name="KSO_WM_TAG_VERSION" val="1.0"/>
  <p:tag name="KSO_WM_TEMPLATE_CATEGORY" val="custom"/>
  <p:tag name="KSO_WM_TEMPLATE_INDEX" val="160564"/>
</p:tagLst>
</file>

<file path=ppt/tags/tag5.xml><?xml version="1.0" encoding="utf-8"?>
<p:tagLst xmlns:p="http://schemas.openxmlformats.org/presentationml/2006/main">
  <p:tag name="KSO_WM_TAG_VERSION" val="1.0"/>
  <p:tag name="KSO_WM_BEAUTIFY_FLAG" val="#wm#"/>
  <p:tag name="KSO_WM_TEMPLATE_CATEGORY" val="custom"/>
  <p:tag name="KSO_WM_TEMPLATE_INDEX" val="160564"/>
  <p:tag name="KSO_WM_UNIT_TYPE" val="a"/>
  <p:tag name="KSO_WM_UNIT_INDEX" val="1"/>
  <p:tag name="KSO_WM_UNIT_ID" val="custom160564_1*a*1"/>
  <p:tag name="KSO_WM_UNIT_CLEAR" val="1"/>
  <p:tag name="KSO_WM_UNIT_LAYERLEVEL" val="1"/>
  <p:tag name="KSO_WM_UNIT_VALUE" val="28"/>
  <p:tag name="KSO_WM_UNIT_ISCONTENTSTITLE" val="0"/>
  <p:tag name="KSO_WM_UNIT_HIGHLIGHT" val="0"/>
  <p:tag name="KSO_WM_UNIT_COMPATIBLE" val="0"/>
  <p:tag name="KSO_WM_UNIT_PRESET_TEXT_INDEX" val="3"/>
  <p:tag name="KSO_WM_UNIT_PRESET_TEXT_LEN" val="17"/>
</p:tagLst>
</file>

<file path=ppt/tags/tag6.xml><?xml version="1.0" encoding="utf-8"?>
<p:tagLst xmlns:p="http://schemas.openxmlformats.org/presentationml/2006/main">
  <p:tag name="KSO_WM_TAG_VERSION" val="1.0"/>
  <p:tag name="KSO_WM_BEAUTIFY_FLAG" val="#wm#"/>
  <p:tag name="KSO_WM_TEMPLATE_CATEGORY" val="custom"/>
  <p:tag name="KSO_WM_TEMPLATE_INDEX" val="160564"/>
  <p:tag name="KSO_WM_UNIT_TYPE" val="b"/>
  <p:tag name="KSO_WM_UNIT_INDEX" val="1"/>
  <p:tag name="KSO_WM_UNIT_ID" val="custom160564_1*b*1"/>
  <p:tag name="KSO_WM_UNIT_CLEAR" val="1"/>
  <p:tag name="KSO_WM_UNIT_LAYERLEVEL" val="1"/>
  <p:tag name="KSO_WM_UNIT_VALUE" val="35"/>
  <p:tag name="KSO_WM_UNIT_ISCONTENTSTITLE" val="0"/>
  <p:tag name="KSO_WM_UNIT_HIGHLIGHT" val="0"/>
  <p:tag name="KSO_WM_UNIT_COMPATIBLE" val="0"/>
  <p:tag name="KSO_WM_UNIT_PRESET_TEXT_INDEX" val="3"/>
  <p:tag name="KSO_WM_UNIT_PRESET_TEXT_LEN" val="17"/>
</p:tagLst>
</file>

<file path=ppt/tags/tag7.xml><?xml version="1.0" encoding="utf-8"?>
<p:tagLst xmlns:p="http://schemas.openxmlformats.org/presentationml/2006/main">
  <p:tag name="KSO_WM_TEMPLATE_THUMBS_INDEX" val="1、4、5、8、12、16、19、25、27、28、29"/>
  <p:tag name="KSO_WM_TEMPLATE_CATEGORY" val="custom"/>
  <p:tag name="KSO_WM_TEMPLATE_INDEX" val="160564"/>
  <p:tag name="KSO_WM_TAG_VERSION" val="1.0"/>
  <p:tag name="KSO_WM_SLIDE_ID" val="custom160564_1"/>
  <p:tag name="KSO_WM_SLIDE_INDEX" val="1"/>
  <p:tag name="KSO_WM_SLIDE_ITEM_CNT" val="2"/>
  <p:tag name="KSO_WM_SLIDE_LAYOUT" val="a_b"/>
  <p:tag name="KSO_WM_SLIDE_LAYOUT_CNT" val="1_1"/>
  <p:tag name="KSO_WM_SLIDE_TYPE" val="title"/>
  <p:tag name="KSO_WM_BEAUTIFY_FLAG" val="#wm#"/>
</p:tagLst>
</file>

<file path=ppt/tags/tag8.xml><?xml version="1.0" encoding="utf-8"?>
<p:tagLst xmlns:p="http://schemas.openxmlformats.org/presentationml/2006/main">
  <p:tag name="KSO_WM_TAG_VERSION" val="1.0"/>
  <p:tag name="KSO_WM_BEAUTIFY_FLAG" val="#wm#"/>
  <p:tag name="KSO_WM_TEMPLATE_CATEGORY" val="custom"/>
  <p:tag name="KSO_WM_TEMPLATE_INDEX" val="160564"/>
  <p:tag name="KSO_WM_UNIT_TYPE" val="a"/>
  <p:tag name="KSO_WM_UNIT_INDEX" val="1"/>
  <p:tag name="KSO_WM_UNIT_ID" val="custom160564_2*a*1"/>
  <p:tag name="KSO_WM_UNIT_CLEAR" val="1"/>
  <p:tag name="KSO_WM_UNIT_LAYERLEVEL" val="1"/>
  <p:tag name="KSO_WM_UNIT_VALUE" val="50"/>
  <p:tag name="KSO_WM_UNIT_ISCONTENTSTITLE" val="0"/>
  <p:tag name="KSO_WM_UNIT_HIGHLIGHT" val="0"/>
  <p:tag name="KSO_WM_UNIT_COMPATIBLE" val="0"/>
  <p:tag name="KSO_WM_UNIT_PRESET_TEXT_INDEX" val="3"/>
  <p:tag name="KSO_WM_UNIT_PRESET_TEXT_LEN" val="17"/>
</p:tagLst>
</file>

<file path=ppt/tags/tag9.xml><?xml version="1.0" encoding="utf-8"?>
<p:tagLst xmlns:p="http://schemas.openxmlformats.org/presentationml/2006/main">
  <p:tag name="MH_TYPE" val="#NeiR#"/>
  <p:tag name="MH_NUMBER" val="1"/>
  <p:tag name="MH_CATEGORY" val="#QiTTB#"/>
  <p:tag name="MH_LAYOUT" val="Text"/>
  <p:tag name="MH" val="20151026160412"/>
  <p:tag name="MH_LIBRARY" val="GRAPHIC"/>
  <p:tag name="KSO_WM_TEMPLATE_CATEGORY" val="custom"/>
  <p:tag name="KSO_WM_TEMPLATE_INDEX" val="160564"/>
  <p:tag name="KSO_WM_SLIDE_ID" val="custom160564_2"/>
  <p:tag name="KSO_WM_SLIDE_INDEX" val="2"/>
  <p:tag name="KSO_WM_SLIDE_ITEM_CNT" val="1"/>
  <p:tag name="KSO_WM_SLIDE_LAYOUT" val="a_f"/>
  <p:tag name="KSO_WM_SLIDE_LAYOUT_CNT" val="1_1"/>
  <p:tag name="KSO_WM_SLIDE_TYPE" val="text"/>
  <p:tag name="KSO_WM_BEAUTIFY_FLAG" val="#wm#"/>
  <p:tag name="KSO_WM_TAG_VERSION" val="1.0"/>
  <p:tag name="KSO_WM_SLIDE_POSITION" val="66*144"/>
  <p:tag name="KSO_WM_SLIDE_SIZE" val="828*343"/>
</p:tagLst>
</file>

<file path=ppt/theme/theme1.xml><?xml version="1.0" encoding="utf-8"?>
<a:theme xmlns:a="http://schemas.openxmlformats.org/drawingml/2006/main" name="A000120140530A99PPBG">
  <a:themeElements>
    <a:clrScheme name="160564">
      <a:dk1>
        <a:srgbClr val="2F2F2F"/>
      </a:dk1>
      <a:lt1>
        <a:srgbClr val="F7F7F7"/>
      </a:lt1>
      <a:dk2>
        <a:srgbClr val="FFFFFF"/>
      </a:dk2>
      <a:lt2>
        <a:srgbClr val="5F5F5F"/>
      </a:lt2>
      <a:accent1>
        <a:srgbClr val="00BE9C"/>
      </a:accent1>
      <a:accent2>
        <a:srgbClr val="EC9126"/>
      </a:accent2>
      <a:accent3>
        <a:srgbClr val="CFBA21"/>
      </a:accent3>
      <a:accent4>
        <a:srgbClr val="00B0F0"/>
      </a:accent4>
      <a:accent5>
        <a:srgbClr val="009A79"/>
      </a:accent5>
      <a:accent6>
        <a:srgbClr val="AFB2B4"/>
      </a:accent6>
      <a:hlink>
        <a:srgbClr val="00B0F0"/>
      </a:hlink>
      <a:folHlink>
        <a:srgbClr val="AFB2B4"/>
      </a:folHlink>
    </a:clrScheme>
    <a:fontScheme name="自定义 2">
      <a:majorFont>
        <a:latin typeface="Arial"/>
        <a:ea typeface="黑体"/>
        <a:cs typeface=""/>
      </a:majorFont>
      <a:minorFont>
        <a:latin typeface="Arial"/>
        <a:ea typeface="黑体"/>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9454</Words>
  <Application>WPS Presentation</Application>
  <PresentationFormat>宽屏</PresentationFormat>
  <Paragraphs>199</Paragraphs>
  <Slides>17</Slides>
  <Notes>29</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17</vt:i4>
      </vt:variant>
    </vt:vector>
  </HeadingPairs>
  <TitlesOfParts>
    <vt:vector size="28" baseType="lpstr">
      <vt:lpstr>Arial</vt:lpstr>
      <vt:lpstr>SimSun</vt:lpstr>
      <vt:lpstr>Wingdings</vt:lpstr>
      <vt:lpstr>黑体</vt:lpstr>
      <vt:lpstr>Wingdings 3</vt:lpstr>
      <vt:lpstr>Symbol</vt:lpstr>
      <vt:lpstr>Calibri</vt:lpstr>
      <vt:lpstr>Microsoft YaHei UI</vt:lpstr>
      <vt:lpstr>Microsoft YaHei</vt:lpstr>
      <vt:lpstr>Arial Unicode MS</vt:lpstr>
      <vt:lpstr>A000120140530A99PPBG</vt:lpstr>
      <vt:lpstr>Image caption generation using Deep Q-learning framework</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dc:creator>
  <cp:lastModifiedBy>dipen</cp:lastModifiedBy>
  <cp:revision>204</cp:revision>
  <dcterms:created xsi:type="dcterms:W3CDTF">2015-09-21T02:24:00Z</dcterms:created>
  <dcterms:modified xsi:type="dcterms:W3CDTF">2021-07-15T11:56:46Z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1033-11.2.0.10200</vt:lpwstr>
  </property>
</Properties>
</file>