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2" Target="../media/image20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http://www.faceb00k.com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667500"/>
            <a:ext cx="8756885" cy="809502"/>
            <a:chOff x="0" y="0"/>
            <a:chExt cx="323259" cy="29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259" cy="29883"/>
            </a:xfrm>
            <a:custGeom>
              <a:avLst/>
              <a:gdLst/>
              <a:ahLst/>
              <a:cxnLst/>
              <a:rect r="r" b="b" t="t" l="l"/>
              <a:pathLst>
                <a:path h="29883" w="323259">
                  <a:moveTo>
                    <a:pt x="0" y="0"/>
                  </a:moveTo>
                  <a:lnTo>
                    <a:pt x="323259" y="0"/>
                  </a:lnTo>
                  <a:lnTo>
                    <a:pt x="323259" y="29883"/>
                  </a:lnTo>
                  <a:lnTo>
                    <a:pt x="0" y="29883"/>
                  </a:ln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3259" cy="67983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542690"/>
            <a:ext cx="13140623" cy="489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8"/>
              </a:lnSpc>
            </a:pPr>
            <a:r>
              <a:rPr lang="en-US" b="true" sz="1399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PHISHING AWARENESS TRAINING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7951" y="6843651"/>
            <a:ext cx="967838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Stay Smart, Stay Safe!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139059" y="-2433699"/>
            <a:ext cx="5128484" cy="4867398"/>
          </a:xfrm>
          <a:custGeom>
            <a:avLst/>
            <a:gdLst/>
            <a:ahLst/>
            <a:cxnLst/>
            <a:rect r="r" b="b" t="t" l="l"/>
            <a:pathLst>
              <a:path h="4867398" w="5128484">
                <a:moveTo>
                  <a:pt x="0" y="0"/>
                </a:moveTo>
                <a:lnTo>
                  <a:pt x="5128484" y="0"/>
                </a:lnTo>
                <a:lnTo>
                  <a:pt x="5128484" y="4867398"/>
                </a:lnTo>
                <a:lnTo>
                  <a:pt x="0" y="486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>
              <a:off x="0" y="0"/>
              <a:ext cx="243840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675277" cy="3798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5277" cy="379844"/>
            </a:xfrm>
            <a:custGeom>
              <a:avLst/>
              <a:gdLst/>
              <a:ahLst/>
              <a:cxnLst/>
              <a:rect r="r" b="b" t="t" l="l"/>
              <a:pathLst>
                <a:path h="379844" w="675277">
                  <a:moveTo>
                    <a:pt x="0" y="0"/>
                  </a:moveTo>
                  <a:lnTo>
                    <a:pt x="675277" y="0"/>
                  </a:lnTo>
                  <a:lnTo>
                    <a:pt x="675277" y="379844"/>
                  </a:lnTo>
                  <a:lnTo>
                    <a:pt x="0" y="379844"/>
                  </a:lnTo>
                  <a:close/>
                </a:path>
              </a:pathLst>
            </a:custGeom>
            <a:solidFill>
              <a:srgbClr val="02060F">
                <a:alpha val="4000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675277" cy="417944"/>
            </a:xfrm>
            <a:prstGeom prst="rect">
              <a:avLst/>
            </a:prstGeom>
          </p:spPr>
          <p:txBody>
            <a:bodyPr anchor="ctr" rtlCol="false" tIns="362344" lIns="362344" bIns="362344" rIns="36234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799121">
            <a:off x="9510694" y="238"/>
            <a:ext cx="8776185" cy="8776185"/>
          </a:xfrm>
          <a:custGeom>
            <a:avLst/>
            <a:gdLst/>
            <a:ahLst/>
            <a:cxnLst/>
            <a:rect r="r" b="b" t="t" l="l"/>
            <a:pathLst>
              <a:path h="8776185" w="8776185">
                <a:moveTo>
                  <a:pt x="0" y="0"/>
                </a:moveTo>
                <a:lnTo>
                  <a:pt x="8776185" y="0"/>
                </a:lnTo>
                <a:lnTo>
                  <a:pt x="8776185" y="8776185"/>
                </a:lnTo>
                <a:lnTo>
                  <a:pt x="0" y="877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720225" y="7844334"/>
            <a:ext cx="270330" cy="270330"/>
          </a:xfrm>
          <a:custGeom>
            <a:avLst/>
            <a:gdLst/>
            <a:ahLst/>
            <a:cxnLst/>
            <a:rect r="r" b="b" t="t" l="l"/>
            <a:pathLst>
              <a:path h="270330" w="270330">
                <a:moveTo>
                  <a:pt x="0" y="0"/>
                </a:moveTo>
                <a:lnTo>
                  <a:pt x="270330" y="0"/>
                </a:lnTo>
                <a:lnTo>
                  <a:pt x="270330" y="270330"/>
                </a:lnTo>
                <a:lnTo>
                  <a:pt x="0" y="2703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20225" y="6733498"/>
            <a:ext cx="270330" cy="270330"/>
          </a:xfrm>
          <a:custGeom>
            <a:avLst/>
            <a:gdLst/>
            <a:ahLst/>
            <a:cxnLst/>
            <a:rect r="r" b="b" t="t" l="l"/>
            <a:pathLst>
              <a:path h="270330" w="270330">
                <a:moveTo>
                  <a:pt x="0" y="0"/>
                </a:moveTo>
                <a:lnTo>
                  <a:pt x="270330" y="0"/>
                </a:lnTo>
                <a:lnTo>
                  <a:pt x="270330" y="270331"/>
                </a:lnTo>
                <a:lnTo>
                  <a:pt x="0" y="2703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01031" y="6740028"/>
            <a:ext cx="302672" cy="257272"/>
          </a:xfrm>
          <a:custGeom>
            <a:avLst/>
            <a:gdLst/>
            <a:ahLst/>
            <a:cxnLst/>
            <a:rect r="r" b="b" t="t" l="l"/>
            <a:pathLst>
              <a:path h="257272" w="302672">
                <a:moveTo>
                  <a:pt x="0" y="0"/>
                </a:moveTo>
                <a:lnTo>
                  <a:pt x="302672" y="0"/>
                </a:lnTo>
                <a:lnTo>
                  <a:pt x="302672" y="257271"/>
                </a:lnTo>
                <a:lnTo>
                  <a:pt x="0" y="2572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17202" y="7878272"/>
            <a:ext cx="270330" cy="202453"/>
          </a:xfrm>
          <a:custGeom>
            <a:avLst/>
            <a:gdLst/>
            <a:ahLst/>
            <a:cxnLst/>
            <a:rect r="r" b="b" t="t" l="l"/>
            <a:pathLst>
              <a:path h="202453" w="270330">
                <a:moveTo>
                  <a:pt x="0" y="0"/>
                </a:moveTo>
                <a:lnTo>
                  <a:pt x="270330" y="0"/>
                </a:lnTo>
                <a:lnTo>
                  <a:pt x="270330" y="202454"/>
                </a:lnTo>
                <a:lnTo>
                  <a:pt x="0" y="2024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228725"/>
            <a:ext cx="8851972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INTERACTIVE QUIZ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2306" y="2285532"/>
            <a:ext cx="11475839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Question 1: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Which of the following is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phishing indicator?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A. Greeting by name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B. Urgent password reset request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C. Sent from your domain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ED957"/>
                </a:solidFill>
                <a:latin typeface="Canva Sans"/>
                <a:ea typeface="Canva Sans"/>
                <a:cs typeface="Canva Sans"/>
                <a:sym typeface="Canva Sans"/>
              </a:rPr>
              <a:t>Correct Answer: B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Question 2: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True or False: HTTPS always means a site is safe.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7ED957"/>
                </a:solidFill>
                <a:latin typeface="Canva Sans"/>
                <a:ea typeface="Canva Sans"/>
                <a:cs typeface="Canva Sans"/>
                <a:sym typeface="Canva Sans"/>
              </a:rPr>
              <a:t>Correct Answer: False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362">
            <a:off x="11267469" y="370"/>
            <a:ext cx="7020416" cy="7020416"/>
          </a:xfrm>
          <a:custGeom>
            <a:avLst/>
            <a:gdLst/>
            <a:ahLst/>
            <a:cxnLst/>
            <a:rect r="r" b="b" t="t" l="l"/>
            <a:pathLst>
              <a:path h="7020416" w="7020416">
                <a:moveTo>
                  <a:pt x="0" y="0"/>
                </a:moveTo>
                <a:lnTo>
                  <a:pt x="7020416" y="0"/>
                </a:lnTo>
                <a:lnTo>
                  <a:pt x="7020416" y="7020416"/>
                </a:lnTo>
                <a:lnTo>
                  <a:pt x="0" y="7020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41126" y="5890894"/>
            <a:ext cx="4989129" cy="3242934"/>
          </a:xfrm>
          <a:custGeom>
            <a:avLst/>
            <a:gdLst/>
            <a:ahLst/>
            <a:cxnLst/>
            <a:rect r="r" b="b" t="t" l="l"/>
            <a:pathLst>
              <a:path h="3242934" w="4989129">
                <a:moveTo>
                  <a:pt x="0" y="0"/>
                </a:moveTo>
                <a:lnTo>
                  <a:pt x="4989130" y="0"/>
                </a:lnTo>
                <a:lnTo>
                  <a:pt x="4989130" y="3242934"/>
                </a:lnTo>
                <a:lnTo>
                  <a:pt x="0" y="3242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98534" y="678334"/>
            <a:ext cx="8893917" cy="181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PHISHING?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22989" y="3579708"/>
            <a:ext cx="652244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DEFINITION: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22989" y="4370283"/>
            <a:ext cx="9771692" cy="135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</a:pPr>
            <a:r>
              <a:rPr lang="en-US" sz="24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Phishing is a cyber attack where attackers trick users into revealing personal or sensitive information by impersonating legitimate sources.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6262550" cy="6262550"/>
          </a:xfrm>
          <a:custGeom>
            <a:avLst/>
            <a:gdLst/>
            <a:ahLst/>
            <a:cxnLst/>
            <a:rect r="r" b="b" t="t" l="l"/>
            <a:pathLst>
              <a:path h="6262550" w="6262550">
                <a:moveTo>
                  <a:pt x="0" y="0"/>
                </a:moveTo>
                <a:lnTo>
                  <a:pt x="6262550" y="0"/>
                </a:lnTo>
                <a:lnTo>
                  <a:pt x="6262550" y="6262550"/>
                </a:lnTo>
                <a:lnTo>
                  <a:pt x="0" y="6262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71394" y="1162050"/>
            <a:ext cx="10538379" cy="181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TYPES OF PHISHING ATTACKS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59129" y="3459771"/>
            <a:ext cx="14763669" cy="350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6659" indent="-473329" lvl="1">
              <a:lnSpc>
                <a:spcPts val="3946"/>
              </a:lnSpc>
              <a:buFont typeface="Arial"/>
              <a:buChar char="•"/>
            </a:pPr>
            <a:r>
              <a:rPr lang="en-US" sz="438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EMAIL PHISHING</a:t>
            </a:r>
          </a:p>
          <a:p>
            <a:pPr algn="l" marL="946659" indent="-473329" lvl="1">
              <a:lnSpc>
                <a:spcPts val="3946"/>
              </a:lnSpc>
              <a:buFont typeface="Arial"/>
              <a:buChar char="•"/>
            </a:pPr>
            <a:r>
              <a:rPr lang="en-US" sz="438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Sp</a:t>
            </a:r>
            <a:r>
              <a:rPr lang="en-US" sz="438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EAR PHISHING (TARGETED ATTACKS)</a:t>
            </a:r>
          </a:p>
          <a:p>
            <a:pPr algn="l" marL="946659" indent="-473329" lvl="1">
              <a:lnSpc>
                <a:spcPts val="3946"/>
              </a:lnSpc>
              <a:buFont typeface="Arial"/>
              <a:buChar char="•"/>
            </a:pPr>
            <a:r>
              <a:rPr lang="en-US" sz="438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SMISHING (SMS)</a:t>
            </a:r>
          </a:p>
          <a:p>
            <a:pPr algn="l" marL="946659" indent="-473329" lvl="1">
              <a:lnSpc>
                <a:spcPts val="3946"/>
              </a:lnSpc>
              <a:buFont typeface="Arial"/>
              <a:buChar char="•"/>
            </a:pPr>
            <a:r>
              <a:rPr lang="en-US" sz="438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VISHING (VOICE CALLS)</a:t>
            </a:r>
          </a:p>
          <a:p>
            <a:pPr algn="l" marL="946659" indent="-473329" lvl="1">
              <a:lnSpc>
                <a:spcPts val="3946"/>
              </a:lnSpc>
              <a:buFont typeface="Arial"/>
              <a:buChar char="•"/>
            </a:pPr>
            <a:r>
              <a:rPr lang="en-US" sz="438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CLONE PHISHING</a:t>
            </a:r>
          </a:p>
          <a:p>
            <a:pPr algn="l" marL="946659" indent="-473329" lvl="1">
              <a:lnSpc>
                <a:spcPts val="3946"/>
              </a:lnSpc>
              <a:buFont typeface="Arial"/>
              <a:buChar char="•"/>
            </a:pPr>
            <a:r>
              <a:rPr lang="en-US" sz="438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BUSINESS EMAIL COMPROMISE (BEC)</a:t>
            </a:r>
          </a:p>
          <a:p>
            <a:pPr algn="ctr">
              <a:lnSpc>
                <a:spcPts val="394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3967748" y="5643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13014" y="7401447"/>
            <a:ext cx="1927301" cy="1392475"/>
          </a:xfrm>
          <a:custGeom>
            <a:avLst/>
            <a:gdLst/>
            <a:ahLst/>
            <a:cxnLst/>
            <a:rect r="r" b="b" t="t" l="l"/>
            <a:pathLst>
              <a:path h="1392475" w="1927301">
                <a:moveTo>
                  <a:pt x="0" y="0"/>
                </a:moveTo>
                <a:lnTo>
                  <a:pt x="1927302" y="0"/>
                </a:lnTo>
                <a:lnTo>
                  <a:pt x="1927302" y="1392475"/>
                </a:lnTo>
                <a:lnTo>
                  <a:pt x="0" y="1392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0220" y="7238781"/>
            <a:ext cx="1152890" cy="858903"/>
          </a:xfrm>
          <a:custGeom>
            <a:avLst/>
            <a:gdLst/>
            <a:ahLst/>
            <a:cxnLst/>
            <a:rect r="r" b="b" t="t" l="l"/>
            <a:pathLst>
              <a:path h="858903" w="1152890">
                <a:moveTo>
                  <a:pt x="0" y="0"/>
                </a:moveTo>
                <a:lnTo>
                  <a:pt x="1152890" y="0"/>
                </a:lnTo>
                <a:lnTo>
                  <a:pt x="1152890" y="858904"/>
                </a:lnTo>
                <a:lnTo>
                  <a:pt x="0" y="85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63565" y="3805166"/>
            <a:ext cx="11976937" cy="2903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651" indent="-277325" lvl="1">
              <a:lnSpc>
                <a:spcPts val="3853"/>
              </a:lnSpc>
              <a:buFont typeface="Arial"/>
              <a:buChar char="•"/>
            </a:pPr>
            <a:r>
              <a:rPr lang="en-US" sz="2569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Generic greeting (“Dear Customer”)</a:t>
            </a:r>
          </a:p>
          <a:p>
            <a:pPr algn="l" marL="554651" indent="-277325" lvl="1">
              <a:lnSpc>
                <a:spcPts val="3853"/>
              </a:lnSpc>
              <a:buFont typeface="Arial"/>
              <a:buChar char="•"/>
            </a:pPr>
            <a:r>
              <a:rPr lang="en-US" sz="2569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Suspicious sender address (e.g. amaz0n@secure-account.com)</a:t>
            </a:r>
          </a:p>
          <a:p>
            <a:pPr algn="l" marL="554651" indent="-277325" lvl="1">
              <a:lnSpc>
                <a:spcPts val="3853"/>
              </a:lnSpc>
              <a:buFont typeface="Arial"/>
              <a:buChar char="•"/>
            </a:pPr>
            <a:r>
              <a:rPr lang="en-US" sz="2569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Urgency or threats (“Account will be locked in 24 hours!”)</a:t>
            </a:r>
          </a:p>
          <a:p>
            <a:pPr algn="l" marL="554651" indent="-277325" lvl="1">
              <a:lnSpc>
                <a:spcPts val="3853"/>
              </a:lnSpc>
              <a:buFont typeface="Arial"/>
              <a:buChar char="•"/>
            </a:pPr>
            <a:r>
              <a:rPr lang="en-US" sz="2569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Unexpected attachments or links</a:t>
            </a:r>
          </a:p>
          <a:p>
            <a:pPr algn="l" marL="554651" indent="-277325" lvl="1">
              <a:lnSpc>
                <a:spcPts val="3853"/>
              </a:lnSpc>
              <a:buFont typeface="Arial"/>
              <a:buChar char="•"/>
            </a:pPr>
            <a:r>
              <a:rPr lang="en-US" sz="2569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Spelling/grammar mistakes</a:t>
            </a:r>
          </a:p>
          <a:p>
            <a:pPr algn="l">
              <a:lnSpc>
                <a:spcPts val="385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19171" y="1057502"/>
            <a:ext cx="9324243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TO RECOGNIZE A PHISHING EMAIL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61141" y="1939994"/>
            <a:ext cx="818855" cy="791219"/>
          </a:xfrm>
          <a:custGeom>
            <a:avLst/>
            <a:gdLst/>
            <a:ahLst/>
            <a:cxnLst/>
            <a:rect r="r" b="b" t="t" l="l"/>
            <a:pathLst>
              <a:path h="791219" w="818855">
                <a:moveTo>
                  <a:pt x="0" y="0"/>
                </a:moveTo>
                <a:lnTo>
                  <a:pt x="818855" y="0"/>
                </a:lnTo>
                <a:lnTo>
                  <a:pt x="818855" y="791219"/>
                </a:lnTo>
                <a:lnTo>
                  <a:pt x="0" y="79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007313"/>
            <a:ext cx="14721504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PHISHING WEBSITE RED FLAGS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249824"/>
            <a:ext cx="13896300" cy="2787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954" indent="-318977" lvl="1">
              <a:lnSpc>
                <a:spcPts val="4432"/>
              </a:lnSpc>
              <a:buFont typeface="Arial"/>
              <a:buChar char="•"/>
            </a:pPr>
            <a:r>
              <a:rPr lang="en-US" sz="295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URL mismatch (e.g., </a:t>
            </a:r>
            <a:r>
              <a:rPr lang="en-US" sz="2954" u="sng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  <a:hlinkClick r:id="rId3" tooltip="http://www.faceb00k.com"/>
              </a:rPr>
              <a:t>www.faceb00k.com</a:t>
            </a:r>
            <a:r>
              <a:rPr lang="en-US" sz="295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algn="l" marL="637954" indent="-318977" lvl="1">
              <a:lnSpc>
                <a:spcPts val="4432"/>
              </a:lnSpc>
              <a:buFont typeface="Arial"/>
              <a:buChar char="•"/>
            </a:pPr>
            <a:r>
              <a:rPr lang="en-US" sz="295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HTTP instead of HTTPS</a:t>
            </a:r>
          </a:p>
          <a:p>
            <a:pPr algn="l" marL="637954" indent="-318977" lvl="1">
              <a:lnSpc>
                <a:spcPts val="4432"/>
              </a:lnSpc>
              <a:buFont typeface="Arial"/>
              <a:buChar char="•"/>
            </a:pPr>
            <a:r>
              <a:rPr lang="en-US" sz="295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Fake login pages</a:t>
            </a:r>
          </a:p>
          <a:p>
            <a:pPr algn="l" marL="637954" indent="-318977" lvl="1">
              <a:lnSpc>
                <a:spcPts val="4432"/>
              </a:lnSpc>
              <a:buFont typeface="Arial"/>
              <a:buChar char="•"/>
            </a:pPr>
            <a:r>
              <a:rPr lang="en-US" sz="2954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Poor design or logos</a:t>
            </a:r>
          </a:p>
          <a:p>
            <a:pPr algn="l">
              <a:lnSpc>
                <a:spcPts val="443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192597" y="9179437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5"/>
                </a:lnTo>
                <a:lnTo>
                  <a:pt x="0" y="92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268920"/>
            <a:ext cx="398631" cy="398631"/>
          </a:xfrm>
          <a:custGeom>
            <a:avLst/>
            <a:gdLst/>
            <a:ahLst/>
            <a:cxnLst/>
            <a:rect r="r" b="b" t="t" l="l"/>
            <a:pathLst>
              <a:path h="398631" w="398631">
                <a:moveTo>
                  <a:pt x="0" y="0"/>
                </a:moveTo>
                <a:lnTo>
                  <a:pt x="398631" y="0"/>
                </a:lnTo>
                <a:lnTo>
                  <a:pt x="398631" y="398631"/>
                </a:lnTo>
                <a:lnTo>
                  <a:pt x="0" y="398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19200"/>
            <a:ext cx="11483122" cy="167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7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SOCIAL ENGINEERING TACTICS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63227" y="3708921"/>
            <a:ext cx="12284126" cy="26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4007" indent="-257004" lvl="1">
              <a:lnSpc>
                <a:spcPts val="3571"/>
              </a:lnSpc>
              <a:buFont typeface="Arial"/>
              <a:buChar char="•"/>
            </a:pPr>
            <a:r>
              <a:rPr lang="en-US" sz="238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Creating urgency or fear</a:t>
            </a:r>
          </a:p>
          <a:p>
            <a:pPr algn="l" marL="514007" indent="-257004" lvl="1">
              <a:lnSpc>
                <a:spcPts val="3571"/>
              </a:lnSpc>
              <a:buFont typeface="Arial"/>
              <a:buChar char="•"/>
            </a:pPr>
            <a:r>
              <a:rPr lang="en-US" sz="238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Pretending to be someone in authority (boss, IT department)</a:t>
            </a:r>
          </a:p>
          <a:p>
            <a:pPr algn="l" marL="514007" indent="-257004" lvl="1">
              <a:lnSpc>
                <a:spcPts val="3571"/>
              </a:lnSpc>
              <a:buFont typeface="Arial"/>
              <a:buChar char="•"/>
            </a:pPr>
            <a:r>
              <a:rPr lang="en-US" sz="238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Exploiting trust and curiosity</a:t>
            </a:r>
          </a:p>
          <a:p>
            <a:pPr algn="l" marL="514007" indent="-257004" lvl="1">
              <a:lnSpc>
                <a:spcPts val="3571"/>
              </a:lnSpc>
              <a:buFont typeface="Arial"/>
              <a:buChar char="•"/>
            </a:pPr>
            <a:r>
              <a:rPr lang="en-US" sz="238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Baiting with rewards</a:t>
            </a:r>
          </a:p>
          <a:p>
            <a:pPr algn="l">
              <a:lnSpc>
                <a:spcPts val="3571"/>
              </a:lnSpc>
            </a:pPr>
            <a:r>
              <a:rPr lang="en-US" sz="238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Example: “Hey, it’s the CEO, please wire $5,000 urgently.”</a:t>
            </a:r>
          </a:p>
          <a:p>
            <a:pPr algn="l">
              <a:lnSpc>
                <a:spcPts val="357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5702105" y="9994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61276" y="5689949"/>
            <a:ext cx="5036335" cy="4274589"/>
          </a:xfrm>
          <a:custGeom>
            <a:avLst/>
            <a:gdLst/>
            <a:ahLst/>
            <a:cxnLst/>
            <a:rect r="r" b="b" t="t" l="l"/>
            <a:pathLst>
              <a:path h="4274589" w="5036335">
                <a:moveTo>
                  <a:pt x="0" y="0"/>
                </a:moveTo>
                <a:lnTo>
                  <a:pt x="5036334" y="0"/>
                </a:lnTo>
                <a:lnTo>
                  <a:pt x="5036334" y="4274589"/>
                </a:lnTo>
                <a:lnTo>
                  <a:pt x="0" y="42745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2730">
            <a:off x="4560501" y="6452597"/>
            <a:ext cx="6495985" cy="3633692"/>
          </a:xfrm>
          <a:custGeom>
            <a:avLst/>
            <a:gdLst/>
            <a:ahLst/>
            <a:cxnLst/>
            <a:rect r="r" b="b" t="t" l="l"/>
            <a:pathLst>
              <a:path h="3633692" w="6495985">
                <a:moveTo>
                  <a:pt x="0" y="0"/>
                </a:moveTo>
                <a:lnTo>
                  <a:pt x="6495985" y="0"/>
                </a:lnTo>
                <a:lnTo>
                  <a:pt x="6495985" y="3633691"/>
                </a:lnTo>
                <a:lnTo>
                  <a:pt x="0" y="36336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81374" y="1228725"/>
            <a:ext cx="9096402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REAL-WORLD EXAMPLES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6063" y="3630106"/>
            <a:ext cx="13204862" cy="360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73" indent="-474987" lvl="1">
              <a:lnSpc>
                <a:spcPts val="3960"/>
              </a:lnSpc>
              <a:buFont typeface="Arial"/>
              <a:buChar char="•"/>
            </a:pPr>
            <a:r>
              <a:rPr lang="en-US" sz="440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GOOGLE &amp; FACEBOOK LOST $100M TO A PHISHING SCAM</a:t>
            </a:r>
          </a:p>
          <a:p>
            <a:pPr algn="l">
              <a:lnSpc>
                <a:spcPts val="3960"/>
              </a:lnSpc>
            </a:pPr>
          </a:p>
          <a:p>
            <a:pPr algn="l" marL="949973" indent="-474987" lvl="1">
              <a:lnSpc>
                <a:spcPts val="3960"/>
              </a:lnSpc>
              <a:buFont typeface="Arial"/>
              <a:buChar char="•"/>
            </a:pPr>
            <a:r>
              <a:rPr lang="en-US" sz="440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Twit</a:t>
            </a:r>
            <a:r>
              <a:rPr lang="en-US" sz="440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TER HACK (2020): ATTACKERS USED PHONE PHISHING TO ACCESS ADMIN TOOLS</a:t>
            </a:r>
          </a:p>
          <a:p>
            <a:pPr algn="l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66137" y="724676"/>
            <a:ext cx="9144000" cy="167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7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TO PROTECT YOURSELF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27736" y="2672749"/>
            <a:ext cx="11799475" cy="345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8"/>
              </a:lnSpc>
              <a:spcBef>
                <a:spcPct val="0"/>
              </a:spcBef>
            </a:pPr>
            <a:r>
              <a:rPr lang="en-US" sz="3085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✔️ Verify the sender</a:t>
            </a:r>
          </a:p>
          <a:p>
            <a:pPr algn="l">
              <a:lnSpc>
                <a:spcPts val="4628"/>
              </a:lnSpc>
              <a:spcBef>
                <a:spcPct val="0"/>
              </a:spcBef>
            </a:pPr>
            <a:r>
              <a:rPr lang="en-US" sz="3085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 ✔️ Don’t click unknown links</a:t>
            </a:r>
          </a:p>
          <a:p>
            <a:pPr algn="l">
              <a:lnSpc>
                <a:spcPts val="4628"/>
              </a:lnSpc>
              <a:spcBef>
                <a:spcPct val="0"/>
              </a:spcBef>
            </a:pPr>
            <a:r>
              <a:rPr lang="en-US" sz="3085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 ✔️ Never share passwords or OTPs</a:t>
            </a:r>
          </a:p>
          <a:p>
            <a:pPr algn="l">
              <a:lnSpc>
                <a:spcPts val="4628"/>
              </a:lnSpc>
              <a:spcBef>
                <a:spcPct val="0"/>
              </a:spcBef>
            </a:pPr>
            <a:r>
              <a:rPr lang="en-US" sz="3085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 ✔️ Use multi-factor authentication (MFA)</a:t>
            </a:r>
          </a:p>
          <a:p>
            <a:pPr algn="l">
              <a:lnSpc>
                <a:spcPts val="4628"/>
              </a:lnSpc>
              <a:spcBef>
                <a:spcPct val="0"/>
              </a:spcBef>
            </a:pPr>
            <a:r>
              <a:rPr lang="en-US" sz="3085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 ✔️ Keep systems and browsers updated</a:t>
            </a:r>
          </a:p>
          <a:p>
            <a:pPr algn="l">
              <a:lnSpc>
                <a:spcPts val="4628"/>
              </a:lnSpc>
              <a:spcBef>
                <a:spcPct val="0"/>
              </a:spcBef>
            </a:pPr>
            <a:r>
              <a:rPr lang="en-US" sz="3085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 ✔️ Report suspicious messages to IT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8597" y="3205352"/>
            <a:ext cx="15400703" cy="5743610"/>
            <a:chOff x="0" y="0"/>
            <a:chExt cx="568515" cy="2120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15" cy="212025"/>
            </a:xfrm>
            <a:custGeom>
              <a:avLst/>
              <a:gdLst/>
              <a:ahLst/>
              <a:cxnLst/>
              <a:rect r="r" b="b" t="t" l="l"/>
              <a:pathLst>
                <a:path h="212025" w="568515">
                  <a:moveTo>
                    <a:pt x="0" y="0"/>
                  </a:moveTo>
                  <a:lnTo>
                    <a:pt x="568515" y="0"/>
                  </a:lnTo>
                  <a:lnTo>
                    <a:pt x="568515" y="212025"/>
                  </a:lnTo>
                  <a:lnTo>
                    <a:pt x="0" y="212025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8515" cy="250125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792129">
            <a:off x="-5162836" y="743593"/>
            <a:ext cx="9155917" cy="1331770"/>
          </a:xfrm>
          <a:custGeom>
            <a:avLst/>
            <a:gdLst/>
            <a:ahLst/>
            <a:cxnLst/>
            <a:rect r="r" b="b" t="t" l="l"/>
            <a:pathLst>
              <a:path h="1331770" w="9155917">
                <a:moveTo>
                  <a:pt x="0" y="0"/>
                </a:moveTo>
                <a:lnTo>
                  <a:pt x="9155917" y="0"/>
                </a:lnTo>
                <a:lnTo>
                  <a:pt x="9155917" y="1331770"/>
                </a:lnTo>
                <a:lnTo>
                  <a:pt x="0" y="133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9271855" y="5949337"/>
            <a:ext cx="514629" cy="0"/>
          </a:xfrm>
          <a:prstGeom prst="line">
            <a:avLst/>
          </a:prstGeom>
          <a:ln cap="flat" w="28575">
            <a:gradFill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2700000"/>
            </a:gra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1524322" y="4806523"/>
            <a:ext cx="5359075" cy="3957116"/>
            <a:chOff x="0" y="0"/>
            <a:chExt cx="197829" cy="1460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7829" cy="146076"/>
            </a:xfrm>
            <a:custGeom>
              <a:avLst/>
              <a:gdLst/>
              <a:ahLst/>
              <a:cxnLst/>
              <a:rect r="r" b="b" t="t" l="l"/>
              <a:pathLst>
                <a:path h="146076" w="197829">
                  <a:moveTo>
                    <a:pt x="0" y="0"/>
                  </a:moveTo>
                  <a:lnTo>
                    <a:pt x="197829" y="0"/>
                  </a:lnTo>
                  <a:lnTo>
                    <a:pt x="197829" y="146076"/>
                  </a:lnTo>
                  <a:lnTo>
                    <a:pt x="0" y="146076"/>
                  </a:ln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7829" cy="184176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134579" y="5297689"/>
            <a:ext cx="4193943" cy="2778487"/>
          </a:xfrm>
          <a:custGeom>
            <a:avLst/>
            <a:gdLst/>
            <a:ahLst/>
            <a:cxnLst/>
            <a:rect r="r" b="b" t="t" l="l"/>
            <a:pathLst>
              <a:path h="2778487" w="4193943">
                <a:moveTo>
                  <a:pt x="0" y="0"/>
                </a:moveTo>
                <a:lnTo>
                  <a:pt x="4193943" y="0"/>
                </a:lnTo>
                <a:lnTo>
                  <a:pt x="4193943" y="2778487"/>
                </a:lnTo>
                <a:lnTo>
                  <a:pt x="0" y="27784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33875" y="1228725"/>
            <a:ext cx="5536741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PRICING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29170" y="1228725"/>
            <a:ext cx="521081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75277" y="3469213"/>
            <a:ext cx="8967344" cy="260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4" indent="-248287" lvl="1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Think before you click</a:t>
            </a:r>
          </a:p>
          <a:p>
            <a:pPr algn="l" marL="496574" indent="-248287" lvl="1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Hover over links to preview URLs</a:t>
            </a:r>
          </a:p>
          <a:p>
            <a:pPr algn="l" marL="496574" indent="-248287" lvl="1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Bookmark official websites</a:t>
            </a:r>
          </a:p>
          <a:p>
            <a:pPr algn="l" marL="496574" indent="-248287" lvl="1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Educate your team and family</a:t>
            </a:r>
          </a:p>
          <a:p>
            <a:pPr algn="l" marL="496574" indent="-248287" lvl="1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37B4BE"/>
                </a:solidFill>
                <a:latin typeface="Montserrat"/>
                <a:ea typeface="Montserrat"/>
                <a:cs typeface="Montserrat"/>
                <a:sym typeface="Montserrat"/>
              </a:rPr>
              <a:t>Use email filters and antivirus software</a:t>
            </a:r>
          </a:p>
          <a:p>
            <a:pPr algn="l">
              <a:lnSpc>
                <a:spcPts val="345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DAGp36E99b8</dc:identifier>
  <dcterms:modified xsi:type="dcterms:W3CDTF">2011-08-01T06:04:30Z</dcterms:modified>
  <cp:revision>1</cp:revision>
  <dc:title>Black Blue Modern Gradient Cybersecurity Presentation</dc:title>
</cp:coreProperties>
</file>