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T=298K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T=298K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T=298K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T=298K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T=298K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hesis\T=298K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Temperature (K) - flame temp trend.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'1.soln_vs_soln_number'!$B$1</c:f>
              <c:strCache>
                <c:ptCount val="1"/>
                <c:pt idx="0">
                  <c:v> Temperature_(K)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'1.soln_vs_soln_number'!$B$2:$B$9</c:f>
              <c:numCache>
                <c:formatCode>0.00E+00</c:formatCode>
                <c:ptCount val="8"/>
                <c:pt idx="0">
                  <c:v>1548.3820000000001</c:v>
                </c:pt>
                <c:pt idx="1">
                  <c:v>1711.203</c:v>
                </c:pt>
                <c:pt idx="2">
                  <c:v>1842.046</c:v>
                </c:pt>
                <c:pt idx="3">
                  <c:v>1956.1179999999999</c:v>
                </c:pt>
                <c:pt idx="4">
                  <c:v>2035.8869999999999</c:v>
                </c:pt>
                <c:pt idx="5">
                  <c:v>1995.2560000000001</c:v>
                </c:pt>
                <c:pt idx="6">
                  <c:v>1933.528</c:v>
                </c:pt>
                <c:pt idx="7">
                  <c:v>1873.615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4-4A96-A0DF-0BE930F4A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719488"/>
        <c:axId val="197731008"/>
      </c:lineChart>
      <c:catAx>
        <c:axId val="19771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9253399341823029"/>
              <c:y val="0.924427601172421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31008"/>
        <c:crosses val="autoZero"/>
        <c:auto val="1"/>
        <c:lblAlgn val="ctr"/>
        <c:lblOffset val="100"/>
        <c:noMultiLvlLbl val="0"/>
      </c:catAx>
      <c:valAx>
        <c:axId val="19773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Temperature (K)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1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NO, NO₂, N₂O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'1.soln_vs_soln_number'!$J$1</c:f>
              <c:strCache>
                <c:ptCount val="1"/>
                <c:pt idx="0">
                  <c:v> Mole_fraction_NO_()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'1.soln_vs_soln_number'!$J$2:$J$9</c:f>
              <c:numCache>
                <c:formatCode>0.00E+00</c:formatCode>
                <c:ptCount val="8"/>
                <c:pt idx="0">
                  <c:v>1.015834E-3</c:v>
                </c:pt>
                <c:pt idx="1">
                  <c:v>2.418112E-3</c:v>
                </c:pt>
                <c:pt idx="2">
                  <c:v>3.6943969999999999E-3</c:v>
                </c:pt>
                <c:pt idx="3">
                  <c:v>4.0191259999999996E-3</c:v>
                </c:pt>
                <c:pt idx="4">
                  <c:v>2.0346629999999999E-3</c:v>
                </c:pt>
                <c:pt idx="5">
                  <c:v>6.958194E-4</c:v>
                </c:pt>
                <c:pt idx="6">
                  <c:v>4.1242379999999998E-4</c:v>
                </c:pt>
                <c:pt idx="7">
                  <c:v>2.9600440000000002E-4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71-4415-A7AF-ECCFD1DCBCC4}"/>
            </c:ext>
          </c:extLst>
        </c:ser>
        <c:ser>
          <c:idx val="2"/>
          <c:order val="1"/>
          <c:tx>
            <c:strRef>
              <c:f>'1.soln_vs_soln_number'!$K$1</c:f>
              <c:strCache>
                <c:ptCount val="1"/>
                <c:pt idx="0">
                  <c:v> Mole_fraction_N2O_()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'1.soln_vs_soln_number'!$K$2:$K$9</c:f>
              <c:numCache>
                <c:formatCode>0.00E+00</c:formatCode>
                <c:ptCount val="8"/>
                <c:pt idx="0">
                  <c:v>6.3563500000000002E-3</c:v>
                </c:pt>
                <c:pt idx="1">
                  <c:v>3.0733840000000002E-3</c:v>
                </c:pt>
                <c:pt idx="2">
                  <c:v>1.1163220000000001E-3</c:v>
                </c:pt>
                <c:pt idx="3">
                  <c:v>4.4431510000000001E-4</c:v>
                </c:pt>
                <c:pt idx="4">
                  <c:v>2.015889E-4</c:v>
                </c:pt>
                <c:pt idx="5">
                  <c:v>1.3164319999999999E-4</c:v>
                </c:pt>
                <c:pt idx="6">
                  <c:v>1.095418E-4</c:v>
                </c:pt>
                <c:pt idx="7">
                  <c:v>1.067331E-4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71-4415-A7AF-ECCFD1DCBCC4}"/>
            </c:ext>
          </c:extLst>
        </c:ser>
        <c:ser>
          <c:idx val="3"/>
          <c:order val="2"/>
          <c:tx>
            <c:strRef>
              <c:f>'1.soln_vs_soln_number'!$L$1</c:f>
              <c:strCache>
                <c:ptCount val="1"/>
                <c:pt idx="0">
                  <c:v> Mole_fraction_NO2_()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'1.soln_vs_soln_number'!$L$2:$L$9</c:f>
              <c:numCache>
                <c:formatCode>0.00E+00</c:formatCode>
                <c:ptCount val="8"/>
                <c:pt idx="0">
                  <c:v>1.3973470000000001E-5</c:v>
                </c:pt>
                <c:pt idx="1">
                  <c:v>9.4810660000000001E-6</c:v>
                </c:pt>
                <c:pt idx="2">
                  <c:v>4.3809489999999997E-6</c:v>
                </c:pt>
                <c:pt idx="3">
                  <c:v>1.7282119999999999E-6</c:v>
                </c:pt>
                <c:pt idx="4">
                  <c:v>2.1454450000000001E-7</c:v>
                </c:pt>
                <c:pt idx="5">
                  <c:v>3.1266080000000003E-8</c:v>
                </c:pt>
                <c:pt idx="6">
                  <c:v>1.7868570000000001E-8</c:v>
                </c:pt>
                <c:pt idx="7">
                  <c:v>1.7517740000000002E-8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71-4415-A7AF-ECCFD1DCB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710368"/>
        <c:axId val="197710848"/>
      </c:lineChart>
      <c:catAx>
        <c:axId val="197710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10848"/>
        <c:crosses val="autoZero"/>
        <c:auto val="1"/>
        <c:lblAlgn val="ctr"/>
        <c:lblOffset val="100"/>
        <c:noMultiLvlLbl val="0"/>
      </c:catAx>
      <c:valAx>
        <c:axId val="1977108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NO, NO₂, N₂O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1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NH₃ (unburnt)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'1.soln_vs_soln_number'!$M$1</c:f>
              <c:strCache>
                <c:ptCount val="1"/>
                <c:pt idx="0">
                  <c:v> Mole_fraction_NH3_()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'1.soln_vs_soln_number'!$M$2:$M$9</c:f>
              <c:numCache>
                <c:formatCode>0.00E+00</c:formatCode>
                <c:ptCount val="8"/>
                <c:pt idx="0">
                  <c:v>2.1149939999999998E-3</c:v>
                </c:pt>
                <c:pt idx="1">
                  <c:v>5.041132E-4</c:v>
                </c:pt>
                <c:pt idx="2">
                  <c:v>2.7988170000000002E-4</c:v>
                </c:pt>
                <c:pt idx="3">
                  <c:v>2.4608900000000001E-4</c:v>
                </c:pt>
                <c:pt idx="4">
                  <c:v>7.3951650000000002E-4</c:v>
                </c:pt>
                <c:pt idx="5">
                  <c:v>4.9682370000000003E-3</c:v>
                </c:pt>
                <c:pt idx="6">
                  <c:v>1.166973E-2</c:v>
                </c:pt>
                <c:pt idx="7">
                  <c:v>2.0831659999999998E-2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C8-4F21-BE04-CAF4E77CB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73840"/>
        <c:axId val="213682000"/>
      </c:lineChart>
      <c:catAx>
        <c:axId val="21367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82000"/>
        <c:crosses val="autoZero"/>
        <c:auto val="1"/>
        <c:lblAlgn val="ctr"/>
        <c:lblOffset val="100"/>
        <c:noMultiLvlLbl val="0"/>
      </c:catAx>
      <c:valAx>
        <c:axId val="21368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NH₃ (unburnt)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Radicals (OH, H &amp; HO₂ 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'1.soln_vs_soln_number'!$E$1</c:f>
              <c:strCache>
                <c:ptCount val="1"/>
                <c:pt idx="0">
                  <c:v> Mole_fraction_H_()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'1.soln_vs_soln_number'!$E$2:$E$9</c:f>
              <c:numCache>
                <c:formatCode>0.00E+00</c:formatCode>
                <c:ptCount val="8"/>
                <c:pt idx="0">
                  <c:v>2.2490500000000001E-5</c:v>
                </c:pt>
                <c:pt idx="1">
                  <c:v>4.0798879999999999E-5</c:v>
                </c:pt>
                <c:pt idx="2">
                  <c:v>9.1296669999999994E-5</c:v>
                </c:pt>
                <c:pt idx="3">
                  <c:v>1.93585E-4</c:v>
                </c:pt>
                <c:pt idx="4">
                  <c:v>3.5749110000000002E-4</c:v>
                </c:pt>
                <c:pt idx="5">
                  <c:v>4.2457500000000001E-4</c:v>
                </c:pt>
                <c:pt idx="6">
                  <c:v>4.2650460000000001E-4</c:v>
                </c:pt>
                <c:pt idx="7">
                  <c:v>3.8613569999999998E-4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B-45F7-A37D-24761001EFF0}"/>
            </c:ext>
          </c:extLst>
        </c:ser>
        <c:ser>
          <c:idx val="2"/>
          <c:order val="1"/>
          <c:tx>
            <c:strRef>
              <c:f>'1.soln_vs_soln_number'!$H$1</c:f>
              <c:strCache>
                <c:ptCount val="1"/>
                <c:pt idx="0">
                  <c:v> Mole_fraction_OH_()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'1.soln_vs_soln_number'!$H$2:$H$9</c:f>
              <c:numCache>
                <c:formatCode>0.00E+00</c:formatCode>
                <c:ptCount val="8"/>
                <c:pt idx="0">
                  <c:v>3.6054110000000001E-4</c:v>
                </c:pt>
                <c:pt idx="1">
                  <c:v>1.2168960000000001E-3</c:v>
                </c:pt>
                <c:pt idx="2">
                  <c:v>2.1001190000000001E-3</c:v>
                </c:pt>
                <c:pt idx="3">
                  <c:v>2.5971079999999999E-3</c:v>
                </c:pt>
                <c:pt idx="4">
                  <c:v>1.526976E-3</c:v>
                </c:pt>
                <c:pt idx="5">
                  <c:v>5.1023119999999995E-4</c:v>
                </c:pt>
                <c:pt idx="6">
                  <c:v>2.7209389999999998E-4</c:v>
                </c:pt>
                <c:pt idx="7">
                  <c:v>1.6495769999999999E-4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7B-45F7-A37D-24761001EFF0}"/>
            </c:ext>
          </c:extLst>
        </c:ser>
        <c:ser>
          <c:idx val="3"/>
          <c:order val="2"/>
          <c:tx>
            <c:strRef>
              <c:f>'1.soln_vs_soln_number'!$I$1</c:f>
              <c:strCache>
                <c:ptCount val="1"/>
                <c:pt idx="0">
                  <c:v> Mole_fraction_HO2_()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'1.soln_vs_soln_number'!$I$2:$I$9</c:f>
              <c:numCache>
                <c:formatCode>0.00E+00</c:formatCode>
                <c:ptCount val="8"/>
                <c:pt idx="0">
                  <c:v>1.8239030000000001E-5</c:v>
                </c:pt>
                <c:pt idx="1">
                  <c:v>8.8461460000000007E-6</c:v>
                </c:pt>
                <c:pt idx="2">
                  <c:v>4.1069700000000003E-6</c:v>
                </c:pt>
                <c:pt idx="3">
                  <c:v>1.8596219999999999E-6</c:v>
                </c:pt>
                <c:pt idx="4">
                  <c:v>5.8543249999999998E-7</c:v>
                </c:pt>
                <c:pt idx="5">
                  <c:v>4.7811469999999999E-7</c:v>
                </c:pt>
                <c:pt idx="6">
                  <c:v>5.3423220000000003E-7</c:v>
                </c:pt>
                <c:pt idx="7">
                  <c:v>6.4196809999999996E-7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7B-45F7-A37D-24761001E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421456"/>
        <c:axId val="221429136"/>
      </c:lineChart>
      <c:catAx>
        <c:axId val="221421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429136"/>
        <c:crosses val="autoZero"/>
        <c:auto val="1"/>
        <c:lblAlgn val="ctr"/>
        <c:lblOffset val="100"/>
        <c:noMultiLvlLbl val="0"/>
      </c:catAx>
      <c:valAx>
        <c:axId val="221429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OH, H, HO₂  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42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N₂, O₂  &amp; H₂O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'1.soln_vs_soln_number'!$D$1</c:f>
              <c:strCache>
                <c:ptCount val="1"/>
                <c:pt idx="0">
                  <c:v> Mole_fraction_N2_()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'1.soln_vs_soln_number'!$D$2:$D$9</c:f>
              <c:numCache>
                <c:formatCode>0.00E+00</c:formatCode>
                <c:ptCount val="8"/>
                <c:pt idx="0">
                  <c:v>0.71661819999999998</c:v>
                </c:pt>
                <c:pt idx="1">
                  <c:v>0.7093872</c:v>
                </c:pt>
                <c:pt idx="2">
                  <c:v>0.70117200000000002</c:v>
                </c:pt>
                <c:pt idx="3">
                  <c:v>0.6927759</c:v>
                </c:pt>
                <c:pt idx="4">
                  <c:v>0.6840463</c:v>
                </c:pt>
                <c:pt idx="5">
                  <c:v>0.66963629999999996</c:v>
                </c:pt>
                <c:pt idx="6">
                  <c:v>0.65477909999999995</c:v>
                </c:pt>
                <c:pt idx="7">
                  <c:v>0.6408741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D2-4608-86A2-A98533382D05}"/>
            </c:ext>
          </c:extLst>
        </c:ser>
        <c:ser>
          <c:idx val="2"/>
          <c:order val="1"/>
          <c:tx>
            <c:strRef>
              <c:f>'1.soln_vs_soln_number'!$F$1</c:f>
              <c:strCache>
                <c:ptCount val="1"/>
                <c:pt idx="0">
                  <c:v> Mole_fraction_O2_()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'1.soln_vs_soln_number'!$F$2:$F$9</c:f>
              <c:numCache>
                <c:formatCode>0.00E+00</c:formatCode>
                <c:ptCount val="8"/>
                <c:pt idx="0">
                  <c:v>6.782879E-2</c:v>
                </c:pt>
                <c:pt idx="1">
                  <c:v>4.8217360000000001E-2</c:v>
                </c:pt>
                <c:pt idx="2">
                  <c:v>3.0508919999999998E-2</c:v>
                </c:pt>
                <c:pt idx="3">
                  <c:v>1.433223E-2</c:v>
                </c:pt>
                <c:pt idx="4">
                  <c:v>3.3827079999999999E-3</c:v>
                </c:pt>
                <c:pt idx="5">
                  <c:v>2.219642E-3</c:v>
                </c:pt>
                <c:pt idx="6">
                  <c:v>2.2678870000000001E-3</c:v>
                </c:pt>
                <c:pt idx="7">
                  <c:v>2.6310050000000001E-3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D2-4608-86A2-A98533382D05}"/>
            </c:ext>
          </c:extLst>
        </c:ser>
        <c:ser>
          <c:idx val="3"/>
          <c:order val="2"/>
          <c:tx>
            <c:strRef>
              <c:f>'1.soln_vs_soln_number'!$G$1</c:f>
              <c:strCache>
                <c:ptCount val="1"/>
                <c:pt idx="0">
                  <c:v> Mole_fraction_H2O_()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'1.soln_vs_soln_number'!$G$2:$G$9</c:f>
              <c:numCache>
                <c:formatCode>0.00E+00</c:formatCode>
                <c:ptCount val="8"/>
                <c:pt idx="0">
                  <c:v>0.2047244</c:v>
                </c:pt>
                <c:pt idx="1">
                  <c:v>0.2343913</c:v>
                </c:pt>
                <c:pt idx="2">
                  <c:v>0.2598259</c:v>
                </c:pt>
                <c:pt idx="3">
                  <c:v>0.28293010000000002</c:v>
                </c:pt>
                <c:pt idx="4">
                  <c:v>0.29907709999999998</c:v>
                </c:pt>
                <c:pt idx="5">
                  <c:v>0.2935354</c:v>
                </c:pt>
                <c:pt idx="6">
                  <c:v>0.28453299999999998</c:v>
                </c:pt>
                <c:pt idx="7">
                  <c:v>0.27583010000000002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D2-4608-86A2-A98533382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6265216"/>
        <c:axId val="2046255616"/>
      </c:lineChart>
      <c:catAx>
        <c:axId val="2046265216"/>
        <c:scaling>
          <c:orientation val="minMax"/>
        </c:scaling>
        <c:delete val="0"/>
        <c:axPos val="b"/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255616"/>
        <c:crosses val="autoZero"/>
        <c:auto val="1"/>
        <c:lblAlgn val="ctr"/>
        <c:lblOffset val="100"/>
        <c:noMultiLvlLbl val="0"/>
      </c:catAx>
      <c:valAx>
        <c:axId val="204625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26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radicals and Nox family gases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'1.soln_vs_soln_number'!$H$1</c:f>
              <c:strCache>
                <c:ptCount val="1"/>
                <c:pt idx="0">
                  <c:v> Mole_fraction_OH_()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'1.soln_vs_soln_number'!$H$2:$H$9</c:f>
              <c:numCache>
                <c:formatCode>0.00E+00</c:formatCode>
                <c:ptCount val="8"/>
                <c:pt idx="0">
                  <c:v>3.6054110000000001E-4</c:v>
                </c:pt>
                <c:pt idx="1">
                  <c:v>1.2168960000000001E-3</c:v>
                </c:pt>
                <c:pt idx="2">
                  <c:v>2.1001190000000001E-3</c:v>
                </c:pt>
                <c:pt idx="3">
                  <c:v>2.5971079999999999E-3</c:v>
                </c:pt>
                <c:pt idx="4">
                  <c:v>1.526976E-3</c:v>
                </c:pt>
                <c:pt idx="5">
                  <c:v>5.1023119999999995E-4</c:v>
                </c:pt>
                <c:pt idx="6">
                  <c:v>2.7209389999999998E-4</c:v>
                </c:pt>
                <c:pt idx="7">
                  <c:v>1.6495769999999999E-4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DD-4176-BA5C-73EA783B3480}"/>
            </c:ext>
          </c:extLst>
        </c:ser>
        <c:ser>
          <c:idx val="2"/>
          <c:order val="1"/>
          <c:tx>
            <c:strRef>
              <c:f>'1.soln_vs_soln_number'!$I$1</c:f>
              <c:strCache>
                <c:ptCount val="1"/>
                <c:pt idx="0">
                  <c:v> Mole_fraction_HO2_()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'1.soln_vs_soln_number'!$I$2:$I$9</c:f>
              <c:numCache>
                <c:formatCode>0.00E+00</c:formatCode>
                <c:ptCount val="8"/>
                <c:pt idx="0">
                  <c:v>1.8239030000000001E-5</c:v>
                </c:pt>
                <c:pt idx="1">
                  <c:v>8.8461460000000007E-6</c:v>
                </c:pt>
                <c:pt idx="2">
                  <c:v>4.1069700000000003E-6</c:v>
                </c:pt>
                <c:pt idx="3">
                  <c:v>1.8596219999999999E-6</c:v>
                </c:pt>
                <c:pt idx="4">
                  <c:v>5.8543249999999998E-7</c:v>
                </c:pt>
                <c:pt idx="5">
                  <c:v>4.7811469999999999E-7</c:v>
                </c:pt>
                <c:pt idx="6">
                  <c:v>5.3423220000000003E-7</c:v>
                </c:pt>
                <c:pt idx="7">
                  <c:v>6.4196809999999996E-7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DD-4176-BA5C-73EA783B3480}"/>
            </c:ext>
          </c:extLst>
        </c:ser>
        <c:ser>
          <c:idx val="3"/>
          <c:order val="2"/>
          <c:tx>
            <c:strRef>
              <c:f>'1.soln_vs_soln_number'!$J$1</c:f>
              <c:strCache>
                <c:ptCount val="1"/>
                <c:pt idx="0">
                  <c:v> Mole_fraction_NO_()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'1.soln_vs_soln_number'!$J$2:$J$9</c:f>
              <c:numCache>
                <c:formatCode>0.00E+00</c:formatCode>
                <c:ptCount val="8"/>
                <c:pt idx="0">
                  <c:v>1.015834E-3</c:v>
                </c:pt>
                <c:pt idx="1">
                  <c:v>2.418112E-3</c:v>
                </c:pt>
                <c:pt idx="2">
                  <c:v>3.6943969999999999E-3</c:v>
                </c:pt>
                <c:pt idx="3">
                  <c:v>4.0191259999999996E-3</c:v>
                </c:pt>
                <c:pt idx="4">
                  <c:v>2.0346629999999999E-3</c:v>
                </c:pt>
                <c:pt idx="5">
                  <c:v>6.958194E-4</c:v>
                </c:pt>
                <c:pt idx="6">
                  <c:v>4.1242379999999998E-4</c:v>
                </c:pt>
                <c:pt idx="7">
                  <c:v>2.9600440000000002E-4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DD-4176-BA5C-73EA783B3480}"/>
            </c:ext>
          </c:extLst>
        </c:ser>
        <c:ser>
          <c:idx val="4"/>
          <c:order val="3"/>
          <c:tx>
            <c:strRef>
              <c:f>'1.soln_vs_soln_number'!$K$1</c:f>
              <c:strCache>
                <c:ptCount val="1"/>
                <c:pt idx="0">
                  <c:v> Mole_fraction_N2O_()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'1.soln_vs_soln_number'!$K$2:$K$9</c:f>
              <c:numCache>
                <c:formatCode>0.00E+00</c:formatCode>
                <c:ptCount val="8"/>
                <c:pt idx="0">
                  <c:v>6.3563500000000002E-3</c:v>
                </c:pt>
                <c:pt idx="1">
                  <c:v>3.0733840000000002E-3</c:v>
                </c:pt>
                <c:pt idx="2">
                  <c:v>1.1163220000000001E-3</c:v>
                </c:pt>
                <c:pt idx="3">
                  <c:v>4.4431510000000001E-4</c:v>
                </c:pt>
                <c:pt idx="4">
                  <c:v>2.015889E-4</c:v>
                </c:pt>
                <c:pt idx="5">
                  <c:v>1.3164319999999999E-4</c:v>
                </c:pt>
                <c:pt idx="6">
                  <c:v>1.095418E-4</c:v>
                </c:pt>
                <c:pt idx="7">
                  <c:v>1.067331E-4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DD-4176-BA5C-73EA783B3480}"/>
            </c:ext>
          </c:extLst>
        </c:ser>
        <c:ser>
          <c:idx val="5"/>
          <c:order val="4"/>
          <c:tx>
            <c:strRef>
              <c:f>'1.soln_vs_soln_number'!$L$1</c:f>
              <c:strCache>
                <c:ptCount val="1"/>
                <c:pt idx="0">
                  <c:v> Mole_fraction_NO2_()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'1.soln_vs_soln_number'!$L$2:$L$9</c:f>
              <c:numCache>
                <c:formatCode>0.00E+00</c:formatCode>
                <c:ptCount val="8"/>
                <c:pt idx="0">
                  <c:v>1.3973470000000001E-5</c:v>
                </c:pt>
                <c:pt idx="1">
                  <c:v>9.4810660000000001E-6</c:v>
                </c:pt>
                <c:pt idx="2">
                  <c:v>4.3809489999999997E-6</c:v>
                </c:pt>
                <c:pt idx="3">
                  <c:v>1.7282119999999999E-6</c:v>
                </c:pt>
                <c:pt idx="4">
                  <c:v>2.1454450000000001E-7</c:v>
                </c:pt>
                <c:pt idx="5">
                  <c:v>3.1266080000000003E-8</c:v>
                </c:pt>
                <c:pt idx="6">
                  <c:v>1.7868570000000001E-8</c:v>
                </c:pt>
                <c:pt idx="7">
                  <c:v>1.7517740000000002E-8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7DD-4176-BA5C-73EA783B3480}"/>
            </c:ext>
          </c:extLst>
        </c:ser>
        <c:ser>
          <c:idx val="6"/>
          <c:order val="5"/>
          <c:tx>
            <c:strRef>
              <c:f>'1.soln_vs_soln_number'!$M$1</c:f>
              <c:strCache>
                <c:ptCount val="1"/>
                <c:pt idx="0">
                  <c:v> Mole_fraction_NH3_()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'1.soln_vs_soln_number'!$M$2:$M$9</c:f>
              <c:numCache>
                <c:formatCode>0.00E+00</c:formatCode>
                <c:ptCount val="8"/>
                <c:pt idx="0">
                  <c:v>2.1149939999999998E-3</c:v>
                </c:pt>
                <c:pt idx="1">
                  <c:v>5.041132E-4</c:v>
                </c:pt>
                <c:pt idx="2">
                  <c:v>2.7988170000000002E-4</c:v>
                </c:pt>
                <c:pt idx="3">
                  <c:v>2.4608900000000001E-4</c:v>
                </c:pt>
                <c:pt idx="4">
                  <c:v>7.3951650000000002E-4</c:v>
                </c:pt>
                <c:pt idx="5">
                  <c:v>4.9682370000000003E-3</c:v>
                </c:pt>
                <c:pt idx="6">
                  <c:v>1.166973E-2</c:v>
                </c:pt>
                <c:pt idx="7">
                  <c:v>2.0831659999999998E-2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7DD-4176-BA5C-73EA783B3480}"/>
            </c:ext>
          </c:extLst>
        </c:ser>
        <c:ser>
          <c:idx val="0"/>
          <c:order val="6"/>
          <c:tx>
            <c:strRef>
              <c:f>'1.soln_vs_soln_number'!$E$1</c:f>
              <c:strCache>
                <c:ptCount val="1"/>
                <c:pt idx="0">
                  <c:v> Mole_fraction_H_()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'1.soln_vs_soln_number'!$A$2:$A$9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'1.soln_vs_soln_number'!$E$2:$E$9</c:f>
              <c:numCache>
                <c:formatCode>0.00E+00</c:formatCode>
                <c:ptCount val="8"/>
                <c:pt idx="0">
                  <c:v>2.2490500000000001E-5</c:v>
                </c:pt>
                <c:pt idx="1">
                  <c:v>4.0798879999999999E-5</c:v>
                </c:pt>
                <c:pt idx="2">
                  <c:v>9.1296669999999994E-5</c:v>
                </c:pt>
                <c:pt idx="3">
                  <c:v>1.93585E-4</c:v>
                </c:pt>
                <c:pt idx="4">
                  <c:v>3.5749110000000002E-4</c:v>
                </c:pt>
                <c:pt idx="5">
                  <c:v>4.2457500000000001E-4</c:v>
                </c:pt>
                <c:pt idx="6">
                  <c:v>4.2650460000000001E-4</c:v>
                </c:pt>
                <c:pt idx="7">
                  <c:v>3.8613569999999998E-4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7DD-4176-BA5C-73EA783B3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7731183"/>
        <c:axId val="807741263"/>
      </c:lineChart>
      <c:catAx>
        <c:axId val="807731183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741263"/>
        <c:crosses val="autoZero"/>
        <c:auto val="1"/>
        <c:lblAlgn val="ctr"/>
        <c:lblOffset val="100"/>
        <c:noMultiLvlLbl val="0"/>
      </c:catAx>
      <c:valAx>
        <c:axId val="80774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 Fraction of Nox</a:t>
                </a:r>
                <a:r>
                  <a:rPr lang="en-IN" baseline="0" dirty="0"/>
                  <a:t> family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73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C9C2C2-7646-AD55-2D94-0B0055B6D7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277DA-1612-98BE-9615-1C46B8C2ED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E5AB7-5F77-42A2-9C8A-745A3B4B1E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1A213-CC7D-18A8-395E-82A03C911E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618D-CA49-3A00-C81C-F2748DCD9B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C43F5-BCF0-4880-92F0-92D1C9DB1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E5EE-0220-470D-95A3-C57D948D1C4B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8F5FF-786F-4B55-B874-04F374BFB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0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AB6E96-6059-4FA0-A5D1-24E129F379EF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5CF71-A685-448D-A93F-6F30630396D8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7AE55A-75B6-4876-BB33-46D6C7B9263E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158B69-3365-4F77-AE37-5A47C5D948FD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FD40EBD-5C7E-46C7-9C8A-E8F6CC9286C8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2888E1-5425-4733-B111-6F3BDE3F6CF7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CF50D9-D06B-47F4-BEA9-5025784EB6E4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5BA3-7D02-4017-8572-784ADA6183CF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6583EF-0B73-405F-B0FD-8C9F005ED8CD}" type="datetime1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3A7084-9139-4B37-9C94-7156424EBC7F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8D33F9-A621-4751-A1BA-3504CA48088D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&lt;#&gt;/&lt;##&gt;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2170230"/>
            <a:ext cx="7772400" cy="1470025"/>
          </a:xfrm>
        </p:spPr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Report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61195"/>
            <a:ext cx="6400800" cy="175260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b="1" dirty="0">
                <a:solidFill>
                  <a:srgbClr val="002060"/>
                </a:solidFill>
              </a:rPr>
              <a:t>IIT Kanpur</a:t>
            </a:r>
          </a:p>
          <a:p>
            <a:r>
              <a:rPr b="1" dirty="0">
                <a:solidFill>
                  <a:srgbClr val="002060"/>
                </a:solidFill>
              </a:rPr>
              <a:t>Department of Aerospace Engineering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on Mondal | IIT Kanpur">
            <a:extLst>
              <a:ext uri="{FF2B5EF4-FFF2-40B4-BE49-F238E27FC236}">
                <a16:creationId xmlns:a16="http://schemas.microsoft.com/office/drawing/2014/main" id="{58966A59-0999-A86D-A61D-07336E15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5" y="492125"/>
            <a:ext cx="1563687" cy="15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469AB-0D5A-B33B-2CBA-FCA2A1A62AFE}"/>
              </a:ext>
            </a:extLst>
          </p:cNvPr>
          <p:cNvSpPr txBox="1"/>
          <p:nvPr/>
        </p:nvSpPr>
        <p:spPr>
          <a:xfrm>
            <a:off x="2285999" y="54257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Dipendra K. Dewangan (241010021)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DC92B-4E12-12B2-94E7-C198F11F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5C86-64A1-DF8B-FDE1-8217C23C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6834" y="1822185"/>
            <a:ext cx="12657667" cy="3213629"/>
          </a:xfrm>
        </p:spPr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8800" b="1" dirty="0">
                <a:solidFill>
                  <a:prstClr val="black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8FA0-1C07-2C85-662D-0B76E657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F40043-1945-6C01-3638-0A1238C7A425}"/>
              </a:ext>
            </a:extLst>
          </p:cNvPr>
          <p:cNvSpPr txBox="1"/>
          <p:nvPr/>
        </p:nvSpPr>
        <p:spPr>
          <a:xfrm>
            <a:off x="716280" y="754856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Simulation Inputs &amp; Considerations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Reactor Type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Perfectly Stirred Reactor (PSR)</a:t>
            </a:r>
            <a:r>
              <a:rPr lang="en-US" dirty="0"/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Steady-state</a:t>
            </a:r>
            <a:r>
              <a:rPr lang="en-US" dirty="0"/>
              <a:t>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Solve Gas Energy Equation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A41A5-90E7-214E-5149-5A81AF3CD416}"/>
              </a:ext>
            </a:extLst>
          </p:cNvPr>
          <p:cNvSpPr txBox="1"/>
          <p:nvPr/>
        </p:nvSpPr>
        <p:spPr>
          <a:xfrm>
            <a:off x="716280" y="3303538"/>
            <a:ext cx="68427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Operating Conditions</a:t>
            </a:r>
          </a:p>
          <a:p>
            <a:pPr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Equivalence Ratio (</a:t>
            </a:r>
            <a:r>
              <a:rPr lang="el-GR" b="1" dirty="0"/>
              <a:t>Φ):</a:t>
            </a:r>
            <a:r>
              <a:rPr lang="el-GR" dirty="0"/>
              <a:t> 0.</a:t>
            </a:r>
            <a:r>
              <a:rPr lang="en-IN" dirty="0"/>
              <a:t>6</a:t>
            </a:r>
            <a:r>
              <a:rPr lang="el-GR" dirty="0"/>
              <a:t> → 1.3 (</a:t>
            </a:r>
            <a:r>
              <a:rPr lang="en-IN" dirty="0"/>
              <a:t>continuation, step size = 0.1)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Pressure (P):</a:t>
            </a:r>
            <a:r>
              <a:rPr lang="en-IN" dirty="0"/>
              <a:t> 1 atm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Reactor Temperature (Initial guess):</a:t>
            </a:r>
            <a:r>
              <a:rPr lang="en-IN" dirty="0"/>
              <a:t> 1700 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Inlet Temperature (Tin):</a:t>
            </a:r>
            <a:r>
              <a:rPr lang="en-IN" dirty="0"/>
              <a:t> 298 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Residence Time (</a:t>
            </a:r>
            <a:r>
              <a:rPr lang="el-GR" b="1" dirty="0"/>
              <a:t>τ):</a:t>
            </a:r>
            <a:r>
              <a:rPr lang="el-GR" dirty="0"/>
              <a:t> 0.01 </a:t>
            </a:r>
            <a:r>
              <a:rPr lang="en-IN" dirty="0"/>
              <a:t>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Heat Loss (Q):</a:t>
            </a:r>
            <a:r>
              <a:rPr lang="en-IN" dirty="0"/>
              <a:t> 0 (adiabatic condition)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D98507-7A85-26AB-C33E-27F337C3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3F04-AF66-53A3-DB8E-CD246872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321B4D-2DC4-9ACC-C743-080CC30B278B}"/>
              </a:ext>
            </a:extLst>
          </p:cNvPr>
          <p:cNvSpPr txBox="1"/>
          <p:nvPr/>
        </p:nvSpPr>
        <p:spPr>
          <a:xfrm>
            <a:off x="441960" y="752504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Fuel &amp; Oxidizer Definition</a:t>
            </a:r>
          </a:p>
          <a:p>
            <a:endParaRPr lang="en-IN" b="1" dirty="0"/>
          </a:p>
          <a:p>
            <a:r>
              <a:rPr lang="en-IN" b="1" dirty="0"/>
              <a:t>Fuel:</a:t>
            </a:r>
            <a:r>
              <a:rPr lang="en-IN" dirty="0"/>
              <a:t> Ammonia (NH₃)</a:t>
            </a:r>
          </a:p>
          <a:p>
            <a:r>
              <a:rPr lang="en-IN" b="1" dirty="0"/>
              <a:t>Oxidizer:</a:t>
            </a:r>
            <a:r>
              <a:rPr lang="en-IN" dirty="0"/>
              <a:t> Air composition (O₂ + N₂)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O₂ = 21%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N₂ = 79%</a:t>
            </a:r>
          </a:p>
          <a:p>
            <a:pPr lvl="1"/>
            <a:endParaRPr lang="en-IN" dirty="0"/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Complete Combustion Products </a:t>
            </a:r>
          </a:p>
          <a:p>
            <a:pPr>
              <a:buNone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H₂O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CAA07-80C6-6391-3A8D-4B3F3AB9519B}"/>
              </a:ext>
            </a:extLst>
          </p:cNvPr>
          <p:cNvSpPr txBox="1"/>
          <p:nvPr/>
        </p:nvSpPr>
        <p:spPr>
          <a:xfrm>
            <a:off x="4671060" y="752504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Post-Processing Variables Selected</a:t>
            </a:r>
          </a:p>
          <a:p>
            <a:pPr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Temperature (K)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Mole fractions of major and minor species: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NH₃ (unburnt fuel)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H₂O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NO, NO₂, N₂O (NOx emissions)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OH, H, HO₂, H₂ (radical species)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C79B05-55FC-0AB5-1DBB-269F6565C5C2}"/>
              </a:ext>
            </a:extLst>
          </p:cNvPr>
          <p:cNvCxnSpPr>
            <a:cxnSpLocks/>
          </p:cNvCxnSpPr>
          <p:nvPr/>
        </p:nvCxnSpPr>
        <p:spPr>
          <a:xfrm>
            <a:off x="4290060" y="822960"/>
            <a:ext cx="0" cy="4907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1E3FEE-991E-1F88-2BFD-B0DAD5D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F1D6B-93F3-AAE2-48B7-97FB909B9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4917-E8A1-BDB3-1CE6-373B2937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000" b="1" dirty="0"/>
              <a:t>φ </a:t>
            </a:r>
            <a:r>
              <a:rPr lang="en-IN" sz="2000" b="1" dirty="0"/>
              <a:t>vs Temperature (K) - flame temp. 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C9846-698D-1725-A191-67E0109FFE76}"/>
              </a:ext>
            </a:extLst>
          </p:cNvPr>
          <p:cNvSpPr txBox="1"/>
          <p:nvPr/>
        </p:nvSpPr>
        <p:spPr>
          <a:xfrm>
            <a:off x="1007533" y="505821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0EA6-14B3-8F15-F91E-7354E0F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EBAF6A9-6F70-43A4-3A1D-466C98C62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553071"/>
              </p:ext>
            </p:extLst>
          </p:nvPr>
        </p:nvGraphicFramePr>
        <p:xfrm>
          <a:off x="1320800" y="1337733"/>
          <a:ext cx="6603999" cy="450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5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572"/>
            <a:ext cx="8229600" cy="1143000"/>
          </a:xfrm>
        </p:spPr>
        <p:txBody>
          <a:bodyPr>
            <a:noAutofit/>
          </a:bodyPr>
          <a:lstStyle/>
          <a:p>
            <a:r>
              <a:rPr lang="el-GR" sz="2400" b="1" dirty="0"/>
              <a:t>φ </a:t>
            </a:r>
            <a:r>
              <a:rPr lang="en-IN" sz="2400" b="1" dirty="0"/>
              <a:t>vs NO, NO₂, N₂O </a:t>
            </a: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67467" y="688418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61A20-0D68-FEC0-BD1F-01B6382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C771A9-0C96-DA5A-254A-F04E69285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495307"/>
              </p:ext>
            </p:extLst>
          </p:nvPr>
        </p:nvGraphicFramePr>
        <p:xfrm>
          <a:off x="457200" y="1684866"/>
          <a:ext cx="7171266" cy="43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400" b="1" dirty="0"/>
              <a:t>φ </a:t>
            </a:r>
            <a:r>
              <a:rPr lang="en-IN" sz="2400" b="1" dirty="0"/>
              <a:t>vs NH₃ (unburnt)</a:t>
            </a:r>
            <a:endParaRPr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38206" y="657255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969B-57E5-2E44-0EF6-129F4948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A638C-C202-A2C6-961E-64D0BC807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580125"/>
              </p:ext>
            </p:extLst>
          </p:nvPr>
        </p:nvGraphicFramePr>
        <p:xfrm>
          <a:off x="1049867" y="1354667"/>
          <a:ext cx="7086600" cy="420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4F664-FBC1-DF79-7008-9937EACA1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DDB8-958A-E661-BEAB-282D3FD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Radicals (OH, H, HO₂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2DF7E-C93A-F112-0FC5-B94C7548F580}"/>
              </a:ext>
            </a:extLst>
          </p:cNvPr>
          <p:cNvSpPr txBox="1"/>
          <p:nvPr/>
        </p:nvSpPr>
        <p:spPr>
          <a:xfrm>
            <a:off x="1684867" y="657255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4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00300-639D-56D9-981B-4B4936EE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980AC1-4438-CD04-38A6-3AA48E979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475191"/>
              </p:ext>
            </p:extLst>
          </p:nvPr>
        </p:nvGraphicFramePr>
        <p:xfrm>
          <a:off x="1244599" y="1417639"/>
          <a:ext cx="6747933" cy="4356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93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D9AF9-88E1-26A4-90F3-2EF2F1DE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6BC-4F15-9A33-BFF1-2022430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N₂, O₂ &amp; H₂O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33ADE-DAC2-E3CC-D265-93DD9510937B}"/>
              </a:ext>
            </a:extLst>
          </p:cNvPr>
          <p:cNvSpPr txBox="1"/>
          <p:nvPr/>
        </p:nvSpPr>
        <p:spPr>
          <a:xfrm>
            <a:off x="2138164" y="657255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5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165D-D33D-63D3-2F00-479A9AFF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E5E063-73AA-8AF4-1C96-87F20240B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20748"/>
              </p:ext>
            </p:extLst>
          </p:nvPr>
        </p:nvGraphicFramePr>
        <p:xfrm>
          <a:off x="1189567" y="1570038"/>
          <a:ext cx="6764866" cy="4280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82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C8A69-F11B-DAEF-70BA-4EFA5A39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93B-32C4-AC10-3F3F-326CF05B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radicals and Nox family gases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EDADB-8006-BD50-FD2C-1846319019C7}"/>
              </a:ext>
            </a:extLst>
          </p:cNvPr>
          <p:cNvSpPr txBox="1"/>
          <p:nvPr/>
        </p:nvSpPr>
        <p:spPr>
          <a:xfrm>
            <a:off x="1333830" y="274638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6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4544-9F4F-E4E9-94E3-11769115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1903D8F-8F29-7A9C-1FCE-7643ECC8AC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530863"/>
              </p:ext>
            </p:extLst>
          </p:nvPr>
        </p:nvGraphicFramePr>
        <p:xfrm>
          <a:off x="626533" y="1227667"/>
          <a:ext cx="7941734" cy="476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222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360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Report Presentation</vt:lpstr>
      <vt:lpstr>PowerPoint Presentation</vt:lpstr>
      <vt:lpstr>PowerPoint Presentation</vt:lpstr>
      <vt:lpstr>φ vs Temperature (K) - flame temp. </vt:lpstr>
      <vt:lpstr>φ vs NO, NO₂, N₂O </vt:lpstr>
      <vt:lpstr>φ vs NH₃ (unburnt)</vt:lpstr>
      <vt:lpstr>φ vs Radicals (OH, H, HO₂ )</vt:lpstr>
      <vt:lpstr>φ vs N₂, O₂ &amp; H₂O</vt:lpstr>
      <vt:lpstr>φ vs radicals and Nox family gases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Dipendra Dewangan</dc:creator>
  <cp:keywords/>
  <dc:description>generated using python-pptx</dc:description>
  <cp:lastModifiedBy>Dipendra Dewangan</cp:lastModifiedBy>
  <cp:revision>11</cp:revision>
  <dcterms:created xsi:type="dcterms:W3CDTF">2013-01-27T09:14:16Z</dcterms:created>
  <dcterms:modified xsi:type="dcterms:W3CDTF">2025-08-30T06:22:35Z</dcterms:modified>
  <cp:category/>
</cp:coreProperties>
</file>