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72" r:id="rId1"/>
  </p:sldMasterIdLst>
  <p:notesMasterIdLst>
    <p:notesMasterId r:id="rId25"/>
  </p:notesMasterIdLst>
  <p:handoutMasterIdLst>
    <p:handoutMasterId r:id="rId26"/>
  </p:handoutMasterIdLst>
  <p:sldIdLst>
    <p:sldId id="256" r:id="rId2"/>
    <p:sldId id="258" r:id="rId3"/>
    <p:sldId id="259" r:id="rId4"/>
    <p:sldId id="260" r:id="rId5"/>
    <p:sldId id="310" r:id="rId6"/>
    <p:sldId id="303" r:id="rId7"/>
    <p:sldId id="307" r:id="rId8"/>
    <p:sldId id="293" r:id="rId9"/>
    <p:sldId id="292" r:id="rId10"/>
    <p:sldId id="290" r:id="rId11"/>
    <p:sldId id="294" r:id="rId12"/>
    <p:sldId id="295" r:id="rId13"/>
    <p:sldId id="311" r:id="rId14"/>
    <p:sldId id="298" r:id="rId15"/>
    <p:sldId id="299" r:id="rId16"/>
    <p:sldId id="300" r:id="rId17"/>
    <p:sldId id="301" r:id="rId18"/>
    <p:sldId id="302" r:id="rId19"/>
    <p:sldId id="305" r:id="rId20"/>
    <p:sldId id="312" r:id="rId21"/>
    <p:sldId id="313" r:id="rId22"/>
    <p:sldId id="306" r:id="rId23"/>
    <p:sldId id="263" r:id="rId24"/>
  </p:sldIdLst>
  <p:sldSz cx="12192000" cy="6858000"/>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7D01"/>
    <a:srgbClr val="7C7C7C"/>
    <a:srgbClr val="595959"/>
    <a:srgbClr val="9F9F9F"/>
    <a:srgbClr val="008542"/>
    <a:srgbClr val="FF0000"/>
    <a:srgbClr val="0202DF"/>
    <a:srgbClr val="FFCA38"/>
    <a:srgbClr val="5A3584"/>
    <a:srgbClr val="B0B2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8510" autoAdjust="0"/>
  </p:normalViewPr>
  <p:slideViewPr>
    <p:cSldViewPr snapToGrid="0">
      <p:cViewPr varScale="1">
        <p:scale>
          <a:sx n="54" d="100"/>
          <a:sy n="54" d="100"/>
        </p:scale>
        <p:origin x="43" y="96"/>
      </p:cViewPr>
      <p:guideLst/>
    </p:cSldViewPr>
  </p:slideViewPr>
  <p:notesTextViewPr>
    <p:cViewPr>
      <p:scale>
        <a:sx n="3" d="2"/>
        <a:sy n="3" d="2"/>
      </p:scale>
      <p:origin x="0" y="0"/>
    </p:cViewPr>
  </p:notesTextViewPr>
  <p:sorterViewPr>
    <p:cViewPr>
      <p:scale>
        <a:sx n="50" d="100"/>
        <a:sy n="50" d="100"/>
      </p:scale>
      <p:origin x="0" y="-2730"/>
    </p:cViewPr>
  </p:sorterViewPr>
  <p:notesViewPr>
    <p:cSldViewPr snapToGrid="0">
      <p:cViewPr varScale="1">
        <p:scale>
          <a:sx n="82" d="100"/>
          <a:sy n="82" d="100"/>
        </p:scale>
        <p:origin x="3114"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72421"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027" y="1"/>
            <a:ext cx="2972421" cy="466725"/>
          </a:xfrm>
          <a:prstGeom prst="rect">
            <a:avLst/>
          </a:prstGeom>
        </p:spPr>
        <p:txBody>
          <a:bodyPr vert="horz" lIns="91440" tIns="45720" rIns="91440" bIns="45720" rtlCol="0"/>
          <a:lstStyle>
            <a:lvl1pPr algn="r">
              <a:defRPr sz="1200"/>
            </a:lvl1pPr>
          </a:lstStyle>
          <a:p>
            <a:fld id="{CCE5CCF0-57EC-4B4A-AF6D-8F9184779F74}" type="datetimeFigureOut">
              <a:rPr lang="en-US" smtClean="0"/>
              <a:t>12/17/2016</a:t>
            </a:fld>
            <a:endParaRPr lang="en-US" dirty="0"/>
          </a:p>
        </p:txBody>
      </p:sp>
      <p:sp>
        <p:nvSpPr>
          <p:cNvPr id="4" name="Footer Placeholder 3"/>
          <p:cNvSpPr>
            <a:spLocks noGrp="1"/>
          </p:cNvSpPr>
          <p:nvPr>
            <p:ph type="ftr" sz="quarter" idx="2"/>
          </p:nvPr>
        </p:nvSpPr>
        <p:spPr>
          <a:xfrm>
            <a:off x="1" y="8829676"/>
            <a:ext cx="2972421"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027" y="8829676"/>
            <a:ext cx="2972421" cy="466725"/>
          </a:xfrm>
          <a:prstGeom prst="rect">
            <a:avLst/>
          </a:prstGeom>
        </p:spPr>
        <p:txBody>
          <a:bodyPr vert="horz" lIns="91440" tIns="45720" rIns="91440" bIns="45720" rtlCol="0" anchor="b"/>
          <a:lstStyle>
            <a:lvl1pPr algn="r">
              <a:defRPr sz="1200"/>
            </a:lvl1pPr>
          </a:lstStyle>
          <a:p>
            <a:fld id="{09868F4A-9F54-4715-B817-A29EE29EE972}" type="slidenum">
              <a:rPr lang="en-US" smtClean="0"/>
              <a:t>‹#›</a:t>
            </a:fld>
            <a:endParaRPr lang="en-US" dirty="0"/>
          </a:p>
        </p:txBody>
      </p:sp>
    </p:spTree>
    <p:extLst>
      <p:ext uri="{BB962C8B-B14F-4D97-AF65-F5344CB8AC3E}">
        <p14:creationId xmlns:p14="http://schemas.microsoft.com/office/powerpoint/2010/main" val="1429078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884613" y="0"/>
            <a:ext cx="2971800" cy="466434"/>
          </a:xfrm>
          <a:prstGeom prst="rect">
            <a:avLst/>
          </a:prstGeom>
        </p:spPr>
        <p:txBody>
          <a:bodyPr vert="horz" lIns="93177" tIns="46589" rIns="93177" bIns="46589" rtlCol="0"/>
          <a:lstStyle>
            <a:lvl1pPr algn="r">
              <a:defRPr sz="1200"/>
            </a:lvl1pPr>
          </a:lstStyle>
          <a:p>
            <a:fld id="{57B70929-587C-4B98-981F-D8BF58E5E757}" type="datetimeFigureOut">
              <a:rPr lang="en-US" smtClean="0"/>
              <a:t>12/17/2016</a:t>
            </a:fld>
            <a:endParaRPr lang="en-US" dirty="0"/>
          </a:p>
        </p:txBody>
      </p:sp>
      <p:sp>
        <p:nvSpPr>
          <p:cNvPr id="4" name="Slide Image Placeholder 3"/>
          <p:cNvSpPr>
            <a:spLocks noGrp="1" noRot="1" noChangeAspect="1"/>
          </p:cNvSpPr>
          <p:nvPr>
            <p:ph type="sldImg" idx="2"/>
          </p:nvPr>
        </p:nvSpPr>
        <p:spPr>
          <a:xfrm>
            <a:off x="1906588" y="642938"/>
            <a:ext cx="3044825" cy="1712912"/>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685800" y="2531656"/>
            <a:ext cx="5486400" cy="5602695"/>
          </a:xfrm>
          <a:prstGeom prst="rect">
            <a:avLst/>
          </a:prstGeom>
        </p:spPr>
        <p:txBody>
          <a:bodyPr vert="horz" lIns="93177" tIns="46589" rIns="93177" bIns="4658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8"/>
            <a:ext cx="297180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829968"/>
            <a:ext cx="2971800" cy="466433"/>
          </a:xfrm>
          <a:prstGeom prst="rect">
            <a:avLst/>
          </a:prstGeom>
        </p:spPr>
        <p:txBody>
          <a:bodyPr vert="horz" lIns="93177" tIns="46589" rIns="93177" bIns="46589" rtlCol="0" anchor="b"/>
          <a:lstStyle>
            <a:lvl1pPr algn="r">
              <a:defRPr sz="1200"/>
            </a:lvl1pPr>
          </a:lstStyle>
          <a:p>
            <a:fld id="{92916410-5765-4D95-B8F8-83EB701EB834}" type="slidenum">
              <a:rPr lang="en-US" smtClean="0"/>
              <a:t>‹#›</a:t>
            </a:fld>
            <a:endParaRPr lang="en-US" dirty="0"/>
          </a:p>
        </p:txBody>
      </p:sp>
    </p:spTree>
    <p:extLst>
      <p:ext uri="{BB962C8B-B14F-4D97-AF65-F5344CB8AC3E}">
        <p14:creationId xmlns:p14="http://schemas.microsoft.com/office/powerpoint/2010/main" val="1130638851"/>
      </p:ext>
    </p:extLst>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600" kern="1200">
        <a:solidFill>
          <a:schemeClr val="tx1"/>
        </a:solidFill>
        <a:latin typeface="+mn-lt"/>
        <a:ea typeface="+mn-ea"/>
        <a:cs typeface="+mn-cs"/>
      </a:defRPr>
    </a:lvl2pPr>
    <a:lvl3pPr marL="914400" algn="l" defTabSz="914400" rtl="0" eaLnBrk="1" latinLnBrk="0" hangingPunct="1">
      <a:defRPr sz="1600" kern="1200">
        <a:solidFill>
          <a:schemeClr val="tx1"/>
        </a:solidFill>
        <a:latin typeface="+mn-lt"/>
        <a:ea typeface="+mn-ea"/>
        <a:cs typeface="+mn-cs"/>
      </a:defRPr>
    </a:lvl3pPr>
    <a:lvl4pPr marL="1371600" algn="l" defTabSz="914400" rtl="0" eaLnBrk="1" latinLnBrk="0" hangingPunct="1">
      <a:defRPr sz="1600" kern="1200">
        <a:solidFill>
          <a:schemeClr val="tx1"/>
        </a:solidFill>
        <a:latin typeface="+mn-lt"/>
        <a:ea typeface="+mn-ea"/>
        <a:cs typeface="+mn-cs"/>
      </a:defRPr>
    </a:lvl4pPr>
    <a:lvl5pPr marL="1828800" algn="l" defTabSz="914400" rtl="0" eaLnBrk="1" latinLnBrk="0" hangingPunct="1">
      <a:defRPr sz="16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bg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8" name="Date Placeholder 7"/>
          <p:cNvSpPr>
            <a:spLocks noGrp="1"/>
          </p:cNvSpPr>
          <p:nvPr>
            <p:ph type="dt" sz="half" idx="10"/>
          </p:nvPr>
        </p:nvSpPr>
        <p:spPr>
          <a:xfrm rot="16200000">
            <a:off x="10797542" y="998537"/>
            <a:ext cx="1904999" cy="365125"/>
          </a:xfrm>
          <a:prstGeom prst="rect">
            <a:avLst/>
          </a:prstGeom>
        </p:spPr>
        <p:txBody>
          <a:bodyPr/>
          <a:lstStyle/>
          <a:p>
            <a:fld id="{9C0D4B80-1E26-4C30-81DC-F3B1BC0FABCC}" type="datetime1">
              <a:rPr lang="en-US" smtClean="0"/>
              <a:t>12/17/2016</a:t>
            </a:fld>
            <a:endParaRPr lang="en-US" dirty="0"/>
          </a:p>
        </p:txBody>
      </p:sp>
      <p:sp>
        <p:nvSpPr>
          <p:cNvPr id="9" name="Footer Placeholder 8"/>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10" name="Slide Number Placeholder 9"/>
          <p:cNvSpPr>
            <a:spLocks noGrp="1"/>
          </p:cNvSpPr>
          <p:nvPr>
            <p:ph type="sldNum" sz="quarter" idx="12"/>
          </p:nvPr>
        </p:nvSpPr>
        <p:spPr>
          <a:xfrm>
            <a:off x="11028218" y="6172200"/>
            <a:ext cx="1163782" cy="593725"/>
          </a:xfrm>
          <a:prstGeom prst="rect">
            <a:avLst/>
          </a:prstGeom>
        </p:spPr>
        <p:txBody>
          <a:bodyPr/>
          <a:lstStyle>
            <a:lvl1pPr algn="ctr">
              <a:defRPr sz="1600">
                <a:solidFill>
                  <a:srgbClr val="008542"/>
                </a:solidFill>
              </a:defRPr>
            </a:lvl1pPr>
          </a:lstStyle>
          <a:p>
            <a:fld id="{601A7ADE-E78F-4068-B691-87A7BF8C4DE5}" type="slidenum">
              <a:rPr lang="en-US" smtClean="0"/>
              <a:pPr/>
              <a:t>‹#›</a:t>
            </a:fld>
            <a:endParaRPr lang="en-US" dirty="0"/>
          </a:p>
        </p:txBody>
      </p:sp>
    </p:spTree>
    <p:extLst>
      <p:ext uri="{BB962C8B-B14F-4D97-AF65-F5344CB8AC3E}">
        <p14:creationId xmlns:p14="http://schemas.microsoft.com/office/powerpoint/2010/main" val="391065370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rot="16200000">
            <a:off x="10797542" y="998537"/>
            <a:ext cx="1904999" cy="365125"/>
          </a:xfrm>
          <a:prstGeom prst="rect">
            <a:avLst/>
          </a:prstGeom>
        </p:spPr>
        <p:txBody>
          <a:bodyPr/>
          <a:lstStyle/>
          <a:p>
            <a:fld id="{4A9000E8-8AF4-4844-9766-9D83864262AD}" type="datetime1">
              <a:rPr lang="en-US" smtClean="0"/>
              <a:t>12/17/2016</a:t>
            </a:fld>
            <a:endParaRPr lang="en-US" dirty="0"/>
          </a:p>
        </p:txBody>
      </p:sp>
      <p:sp>
        <p:nvSpPr>
          <p:cNvPr id="5" name="Footer Placeholder 4"/>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1292840" y="6172200"/>
            <a:ext cx="914400" cy="593725"/>
          </a:xfrm>
          <a:prstGeom prst="rect">
            <a:avLst/>
          </a:prstGeom>
        </p:spPr>
        <p:txBody>
          <a:bodyPr/>
          <a:lstStyle/>
          <a:p>
            <a:fld id="{601A7ADE-E78F-4068-B691-87A7BF8C4DE5}" type="slidenum">
              <a:rPr lang="en-US" smtClean="0"/>
              <a:t>‹#›</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28737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rot="16200000">
            <a:off x="10797542" y="998537"/>
            <a:ext cx="1904999" cy="365125"/>
          </a:xfrm>
          <a:prstGeom prst="rect">
            <a:avLst/>
          </a:prstGeom>
        </p:spPr>
        <p:txBody>
          <a:bodyPr/>
          <a:lstStyle/>
          <a:p>
            <a:fld id="{62A1FD4C-653F-4116-9D8C-15730940D368}" type="datetime1">
              <a:rPr lang="en-US" smtClean="0"/>
              <a:t>12/17/2016</a:t>
            </a:fld>
            <a:endParaRPr lang="en-US" dirty="0"/>
          </a:p>
        </p:txBody>
      </p:sp>
      <p:sp>
        <p:nvSpPr>
          <p:cNvPr id="5" name="Footer Placeholder 4"/>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1292840" y="6172200"/>
            <a:ext cx="914400" cy="593725"/>
          </a:xfrm>
          <a:prstGeom prst="rect">
            <a:avLst/>
          </a:prstGeom>
        </p:spPr>
        <p:txBody>
          <a:bodyPr/>
          <a:lstStyle/>
          <a:p>
            <a:fld id="{601A7ADE-E78F-4068-B691-87A7BF8C4DE5}" type="slidenum">
              <a:rPr lang="en-US" smtClean="0"/>
              <a:t>‹#›</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8359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DC7D01"/>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rot="16200000">
            <a:off x="10797542" y="998537"/>
            <a:ext cx="1904999" cy="365125"/>
          </a:xfrm>
          <a:prstGeom prst="rect">
            <a:avLst/>
          </a:prstGeom>
        </p:spPr>
        <p:txBody>
          <a:bodyPr/>
          <a:lstStyle/>
          <a:p>
            <a:fld id="{4EE02A72-6CF8-4052-98FD-0AE0F03D395E}" type="datetime1">
              <a:rPr lang="en-US" smtClean="0"/>
              <a:t>12/17/2016</a:t>
            </a:fld>
            <a:endParaRPr lang="en-US" dirty="0"/>
          </a:p>
        </p:txBody>
      </p:sp>
      <p:sp>
        <p:nvSpPr>
          <p:cNvPr id="5" name="Footer Placeholder 4"/>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9" name="Rectangle 8"/>
          <p:cNvSpPr/>
          <p:nvPr userDrawn="1"/>
        </p:nvSpPr>
        <p:spPr>
          <a:xfrm>
            <a:off x="0" y="0"/>
            <a:ext cx="457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Slide Number Placeholder 9"/>
          <p:cNvSpPr>
            <a:spLocks noGrp="1"/>
          </p:cNvSpPr>
          <p:nvPr>
            <p:ph type="sldNum" sz="quarter" idx="12"/>
          </p:nvPr>
        </p:nvSpPr>
        <p:spPr>
          <a:xfrm>
            <a:off x="11028218" y="6172200"/>
            <a:ext cx="1163782" cy="593725"/>
          </a:xfrm>
          <a:prstGeom prst="rect">
            <a:avLst/>
          </a:prstGeom>
        </p:spPr>
        <p:txBody>
          <a:bodyPr/>
          <a:lstStyle>
            <a:lvl1pPr algn="ctr">
              <a:defRPr sz="1600">
                <a:solidFill>
                  <a:srgbClr val="008542"/>
                </a:solidFill>
              </a:defRPr>
            </a:lvl1pPr>
          </a:lstStyle>
          <a:p>
            <a:fld id="{601A7ADE-E78F-4068-B691-87A7BF8C4DE5}" type="slidenum">
              <a:rPr lang="en-US" smtClean="0"/>
              <a:pPr/>
              <a:t>‹#›</a:t>
            </a:fld>
            <a:endParaRPr lang="en-US" dirty="0"/>
          </a:p>
        </p:txBody>
      </p:sp>
      <p:pic>
        <p:nvPicPr>
          <p:cNvPr id="11" name="Picture 10"/>
          <p:cNvPicPr>
            <a:picLocks noChangeAspect="1"/>
          </p:cNvPicPr>
          <p:nvPr userDrawn="1"/>
        </p:nvPicPr>
        <p:blipFill>
          <a:blip r:embed="rId2"/>
          <a:stretch>
            <a:fillRect/>
          </a:stretch>
        </p:blipFill>
        <p:spPr>
          <a:xfrm flipH="1">
            <a:off x="457198" y="1"/>
            <a:ext cx="76201" cy="6858000"/>
          </a:xfrm>
          <a:prstGeom prst="rect">
            <a:avLst/>
          </a:prstGeom>
        </p:spPr>
      </p:pic>
    </p:spTree>
    <p:extLst>
      <p:ext uri="{BB962C8B-B14F-4D97-AF65-F5344CB8AC3E}">
        <p14:creationId xmlns:p14="http://schemas.microsoft.com/office/powerpoint/2010/main" val="3464202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solidFill>
                  <a:schemeClr val="tx1"/>
                </a:solidFill>
              </a:defRPr>
            </a:lvl1pPr>
          </a:lstStyle>
          <a:p>
            <a:r>
              <a:rPr lang="en-US" dirty="0"/>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rot="16200000">
            <a:off x="10797542" y="998537"/>
            <a:ext cx="1904999" cy="365125"/>
          </a:xfrm>
          <a:prstGeom prst="rect">
            <a:avLst/>
          </a:prstGeom>
        </p:spPr>
        <p:txBody>
          <a:bodyPr/>
          <a:lstStyle/>
          <a:p>
            <a:fld id="{0A86FA2B-4DBD-4FAB-A337-E2FA974C853C}" type="datetime1">
              <a:rPr lang="en-US" smtClean="0"/>
              <a:t>12/17/2016</a:t>
            </a:fld>
            <a:endParaRPr lang="en-US" dirty="0"/>
          </a:p>
        </p:txBody>
      </p:sp>
      <p:sp>
        <p:nvSpPr>
          <p:cNvPr id="5" name="Footer Placeholder 4"/>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8" name="Slide Number Placeholder 9"/>
          <p:cNvSpPr>
            <a:spLocks noGrp="1"/>
          </p:cNvSpPr>
          <p:nvPr>
            <p:ph type="sldNum" sz="quarter" idx="12"/>
          </p:nvPr>
        </p:nvSpPr>
        <p:spPr>
          <a:xfrm>
            <a:off x="11028218" y="6172200"/>
            <a:ext cx="1163782" cy="593725"/>
          </a:xfrm>
          <a:prstGeom prst="rect">
            <a:avLst/>
          </a:prstGeom>
        </p:spPr>
        <p:txBody>
          <a:bodyPr/>
          <a:lstStyle>
            <a:lvl1pPr algn="ctr">
              <a:defRPr sz="1600">
                <a:solidFill>
                  <a:srgbClr val="008542"/>
                </a:solidFill>
              </a:defRPr>
            </a:lvl1pPr>
          </a:lstStyle>
          <a:p>
            <a:fld id="{601A7ADE-E78F-4068-B691-87A7BF8C4DE5}" type="slidenum">
              <a:rPr lang="en-US" smtClean="0"/>
              <a:pPr/>
              <a:t>‹#›</a:t>
            </a:fld>
            <a:endParaRPr lang="en-US" dirty="0"/>
          </a:p>
        </p:txBody>
      </p:sp>
    </p:spTree>
    <p:extLst>
      <p:ext uri="{BB962C8B-B14F-4D97-AF65-F5344CB8AC3E}">
        <p14:creationId xmlns:p14="http://schemas.microsoft.com/office/powerpoint/2010/main" val="1757544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DC7D01"/>
                </a:solidFill>
              </a:defRPr>
            </a:lvl1pPr>
          </a:lstStyle>
          <a:p>
            <a:r>
              <a:rPr lang="en-US" dirty="0"/>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buClrTx/>
              <a:defRPr sz="2000"/>
            </a:lvl1pPr>
            <a:lvl2pPr>
              <a:buClrTx/>
              <a:defRPr sz="1800"/>
            </a:lvl2pPr>
            <a:lvl3pPr>
              <a:buClrTx/>
              <a:defRPr sz="1600"/>
            </a:lvl3pPr>
            <a:lvl4pPr>
              <a:buClrTx/>
              <a:defRPr sz="1400"/>
            </a:lvl4pPr>
            <a:lvl5pPr>
              <a:buClrTx/>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6480" y="1828800"/>
            <a:ext cx="4480560" cy="4351337"/>
          </a:xfrm>
        </p:spPr>
        <p:txBody>
          <a:bodyPr/>
          <a:lstStyle>
            <a:lvl1pPr>
              <a:buClrTx/>
              <a:defRPr sz="2000"/>
            </a:lvl1pPr>
            <a:lvl2pPr>
              <a:buClrTx/>
              <a:defRPr sz="1800"/>
            </a:lvl2pPr>
            <a:lvl3pPr>
              <a:buClrTx/>
              <a:defRPr sz="1600"/>
            </a:lvl3pPr>
            <a:lvl4pPr>
              <a:buClrTx/>
              <a:defRPr sz="1400"/>
            </a:lvl4pPr>
            <a:lvl5pPr>
              <a:buClrTx/>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rot="16200000">
            <a:off x="10797542" y="998537"/>
            <a:ext cx="1904999" cy="365125"/>
          </a:xfrm>
          <a:prstGeom prst="rect">
            <a:avLst/>
          </a:prstGeom>
        </p:spPr>
        <p:txBody>
          <a:bodyPr/>
          <a:lstStyle/>
          <a:p>
            <a:fld id="{5ECE778D-D41F-4D85-9EB8-AEECE5D92B72}" type="datetime1">
              <a:rPr lang="en-US" smtClean="0"/>
              <a:t>12/17/2016</a:t>
            </a:fld>
            <a:endParaRPr lang="en-US" dirty="0"/>
          </a:p>
        </p:txBody>
      </p:sp>
      <p:sp>
        <p:nvSpPr>
          <p:cNvPr id="6" name="Footer Placeholder 5"/>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8" name="Rectangle 7"/>
          <p:cNvSpPr/>
          <p:nvPr/>
        </p:nvSpPr>
        <p:spPr>
          <a:xfrm>
            <a:off x="0" y="0"/>
            <a:ext cx="457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Slide Number Placeholder 9"/>
          <p:cNvSpPr>
            <a:spLocks noGrp="1"/>
          </p:cNvSpPr>
          <p:nvPr>
            <p:ph type="sldNum" sz="quarter" idx="12"/>
          </p:nvPr>
        </p:nvSpPr>
        <p:spPr>
          <a:xfrm>
            <a:off x="11028218" y="6172200"/>
            <a:ext cx="1163782" cy="593725"/>
          </a:xfrm>
          <a:prstGeom prst="rect">
            <a:avLst/>
          </a:prstGeom>
        </p:spPr>
        <p:txBody>
          <a:bodyPr/>
          <a:lstStyle>
            <a:lvl1pPr algn="ctr">
              <a:defRPr sz="1600">
                <a:solidFill>
                  <a:srgbClr val="008542"/>
                </a:solidFill>
              </a:defRPr>
            </a:lvl1pPr>
          </a:lstStyle>
          <a:p>
            <a:fld id="{601A7ADE-E78F-4068-B691-87A7BF8C4DE5}" type="slidenum">
              <a:rPr lang="en-US" smtClean="0"/>
              <a:pPr/>
              <a:t>‹#›</a:t>
            </a:fld>
            <a:endParaRPr lang="en-US" dirty="0"/>
          </a:p>
        </p:txBody>
      </p:sp>
      <p:pic>
        <p:nvPicPr>
          <p:cNvPr id="11" name="Picture 10"/>
          <p:cNvPicPr>
            <a:picLocks noChangeAspect="1"/>
          </p:cNvPicPr>
          <p:nvPr userDrawn="1"/>
        </p:nvPicPr>
        <p:blipFill>
          <a:blip r:embed="rId2"/>
          <a:stretch>
            <a:fillRect/>
          </a:stretch>
        </p:blipFill>
        <p:spPr>
          <a:xfrm flipH="1">
            <a:off x="457198" y="1"/>
            <a:ext cx="76201" cy="6858000"/>
          </a:xfrm>
          <a:prstGeom prst="rect">
            <a:avLst/>
          </a:prstGeom>
        </p:spPr>
      </p:pic>
    </p:spTree>
    <p:extLst>
      <p:ext uri="{BB962C8B-B14F-4D97-AF65-F5344CB8AC3E}">
        <p14:creationId xmlns:p14="http://schemas.microsoft.com/office/powerpoint/2010/main" val="243499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vert="horz" lIns="91440" tIns="45720" rIns="91440" bIns="45720" rtlCol="0" anchor="b">
            <a:normAutofit/>
          </a:bodyPr>
          <a:lstStyle>
            <a:lvl1pPr>
              <a:defRPr lang="en-US" b="0" smtClean="0">
                <a:solidFill>
                  <a:schemeClr val="tx2"/>
                </a:solidFill>
              </a:defRPr>
            </a:lvl1pPr>
          </a:lstStyle>
          <a:p>
            <a:pPr marL="0" lvl="0" indent="0">
              <a:spcBef>
                <a:spcPts val="0"/>
              </a:spcBef>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rot="16200000">
            <a:off x="10797542" y="998537"/>
            <a:ext cx="1904999" cy="365125"/>
          </a:xfrm>
          <a:prstGeom prst="rect">
            <a:avLst/>
          </a:prstGeom>
        </p:spPr>
        <p:txBody>
          <a:bodyPr/>
          <a:lstStyle/>
          <a:p>
            <a:fld id="{54D28E04-8F56-48BA-9FE9-84DE12258E82}" type="datetime1">
              <a:rPr lang="en-US" smtClean="0"/>
              <a:t>12/17/2016</a:t>
            </a:fld>
            <a:endParaRPr lang="en-US" dirty="0"/>
          </a:p>
        </p:txBody>
      </p:sp>
      <p:sp>
        <p:nvSpPr>
          <p:cNvPr id="8" name="Footer Placeholder 7"/>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11" name="Rectangle 10"/>
          <p:cNvSpPr/>
          <p:nvPr/>
        </p:nvSpPr>
        <p:spPr>
          <a:xfrm>
            <a:off x="0" y="0"/>
            <a:ext cx="457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Slide Number Placeholder 9"/>
          <p:cNvSpPr>
            <a:spLocks noGrp="1"/>
          </p:cNvSpPr>
          <p:nvPr>
            <p:ph type="sldNum" sz="quarter" idx="12"/>
          </p:nvPr>
        </p:nvSpPr>
        <p:spPr>
          <a:xfrm>
            <a:off x="11028218" y="6172200"/>
            <a:ext cx="1163782" cy="593725"/>
          </a:xfrm>
          <a:prstGeom prst="rect">
            <a:avLst/>
          </a:prstGeom>
        </p:spPr>
        <p:txBody>
          <a:bodyPr/>
          <a:lstStyle>
            <a:lvl1pPr algn="ctr">
              <a:defRPr sz="1600">
                <a:solidFill>
                  <a:srgbClr val="008542"/>
                </a:solidFill>
              </a:defRPr>
            </a:lvl1pPr>
          </a:lstStyle>
          <a:p>
            <a:fld id="{601A7ADE-E78F-4068-B691-87A7BF8C4DE5}" type="slidenum">
              <a:rPr lang="en-US" smtClean="0"/>
              <a:pPr/>
              <a:t>‹#›</a:t>
            </a:fld>
            <a:endParaRPr lang="en-US" dirty="0"/>
          </a:p>
        </p:txBody>
      </p:sp>
      <p:pic>
        <p:nvPicPr>
          <p:cNvPr id="14" name="Picture 13"/>
          <p:cNvPicPr>
            <a:picLocks noChangeAspect="1"/>
          </p:cNvPicPr>
          <p:nvPr userDrawn="1"/>
        </p:nvPicPr>
        <p:blipFill>
          <a:blip r:embed="rId2"/>
          <a:stretch>
            <a:fillRect/>
          </a:stretch>
        </p:blipFill>
        <p:spPr>
          <a:xfrm flipH="1">
            <a:off x="457198" y="1"/>
            <a:ext cx="76201" cy="6858000"/>
          </a:xfrm>
          <a:prstGeom prst="rect">
            <a:avLst/>
          </a:prstGeom>
        </p:spPr>
      </p:pic>
    </p:spTree>
    <p:extLst>
      <p:ext uri="{BB962C8B-B14F-4D97-AF65-F5344CB8AC3E}">
        <p14:creationId xmlns:p14="http://schemas.microsoft.com/office/powerpoint/2010/main" val="306484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a:xfrm rot="16200000">
            <a:off x="10797542" y="998537"/>
            <a:ext cx="1904999" cy="365125"/>
          </a:xfrm>
          <a:prstGeom prst="rect">
            <a:avLst/>
          </a:prstGeom>
        </p:spPr>
        <p:txBody>
          <a:bodyPr/>
          <a:lstStyle/>
          <a:p>
            <a:fld id="{5CD9B885-6EEB-4C08-9F98-FEA812E1DED9}" type="datetime1">
              <a:rPr lang="en-US" smtClean="0"/>
              <a:t>12/17/2016</a:t>
            </a:fld>
            <a:endParaRPr lang="en-US" dirty="0"/>
          </a:p>
        </p:txBody>
      </p:sp>
      <p:sp>
        <p:nvSpPr>
          <p:cNvPr id="4" name="Footer Placeholder 3"/>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7" name="Rectangle 6"/>
          <p:cNvSpPr/>
          <p:nvPr/>
        </p:nvSpPr>
        <p:spPr>
          <a:xfrm>
            <a:off x="0" y="0"/>
            <a:ext cx="457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Slide Number Placeholder 9"/>
          <p:cNvSpPr>
            <a:spLocks noGrp="1"/>
          </p:cNvSpPr>
          <p:nvPr>
            <p:ph type="sldNum" sz="quarter" idx="12"/>
          </p:nvPr>
        </p:nvSpPr>
        <p:spPr>
          <a:xfrm>
            <a:off x="11028218" y="6172200"/>
            <a:ext cx="1163782" cy="593725"/>
          </a:xfrm>
          <a:prstGeom prst="rect">
            <a:avLst/>
          </a:prstGeom>
        </p:spPr>
        <p:txBody>
          <a:bodyPr/>
          <a:lstStyle>
            <a:lvl1pPr algn="ctr">
              <a:defRPr sz="1600">
                <a:solidFill>
                  <a:srgbClr val="008542"/>
                </a:solidFill>
              </a:defRPr>
            </a:lvl1pPr>
          </a:lstStyle>
          <a:p>
            <a:fld id="{601A7ADE-E78F-4068-B691-87A7BF8C4DE5}" type="slidenum">
              <a:rPr lang="en-US" smtClean="0"/>
              <a:pPr/>
              <a:t>‹#›</a:t>
            </a:fld>
            <a:endParaRPr lang="en-US" dirty="0"/>
          </a:p>
        </p:txBody>
      </p:sp>
      <p:pic>
        <p:nvPicPr>
          <p:cNvPr id="10" name="Picture 9"/>
          <p:cNvPicPr>
            <a:picLocks noChangeAspect="1"/>
          </p:cNvPicPr>
          <p:nvPr userDrawn="1"/>
        </p:nvPicPr>
        <p:blipFill>
          <a:blip r:embed="rId2"/>
          <a:stretch>
            <a:fillRect/>
          </a:stretch>
        </p:blipFill>
        <p:spPr>
          <a:xfrm flipH="1">
            <a:off x="457198" y="1"/>
            <a:ext cx="76201" cy="6858000"/>
          </a:xfrm>
          <a:prstGeom prst="rect">
            <a:avLst/>
          </a:prstGeom>
        </p:spPr>
      </p:pic>
    </p:spTree>
    <p:extLst>
      <p:ext uri="{BB962C8B-B14F-4D97-AF65-F5344CB8AC3E}">
        <p14:creationId xmlns:p14="http://schemas.microsoft.com/office/powerpoint/2010/main" val="3475399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rot="16200000">
            <a:off x="10797542" y="998537"/>
            <a:ext cx="1904999" cy="365125"/>
          </a:xfrm>
          <a:prstGeom prst="rect">
            <a:avLst/>
          </a:prstGeom>
        </p:spPr>
        <p:txBody>
          <a:bodyPr/>
          <a:lstStyle/>
          <a:p>
            <a:fld id="{656EE93D-727E-4D0E-B8CD-38E775E8525E}" type="datetime1">
              <a:rPr lang="en-US" smtClean="0"/>
              <a:t>12/17/2016</a:t>
            </a:fld>
            <a:endParaRPr lang="en-US" dirty="0"/>
          </a:p>
        </p:txBody>
      </p:sp>
      <p:sp>
        <p:nvSpPr>
          <p:cNvPr id="3" name="Footer Placeholder 2"/>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5" name="Rectangle 4"/>
          <p:cNvSpPr/>
          <p:nvPr/>
        </p:nvSpPr>
        <p:spPr>
          <a:xfrm>
            <a:off x="0" y="0"/>
            <a:ext cx="457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Slide Number Placeholder 9"/>
          <p:cNvSpPr>
            <a:spLocks noGrp="1"/>
          </p:cNvSpPr>
          <p:nvPr>
            <p:ph type="sldNum" sz="quarter" idx="12"/>
          </p:nvPr>
        </p:nvSpPr>
        <p:spPr>
          <a:xfrm>
            <a:off x="11028218" y="6172200"/>
            <a:ext cx="1163782" cy="593725"/>
          </a:xfrm>
          <a:prstGeom prst="rect">
            <a:avLst/>
          </a:prstGeom>
        </p:spPr>
        <p:txBody>
          <a:bodyPr/>
          <a:lstStyle>
            <a:lvl1pPr algn="ctr">
              <a:defRPr sz="1600">
                <a:solidFill>
                  <a:srgbClr val="008542"/>
                </a:solidFill>
              </a:defRPr>
            </a:lvl1pPr>
          </a:lstStyle>
          <a:p>
            <a:fld id="{601A7ADE-E78F-4068-B691-87A7BF8C4DE5}" type="slidenum">
              <a:rPr lang="en-US" smtClean="0"/>
              <a:pPr/>
              <a:t>‹#›</a:t>
            </a:fld>
            <a:endParaRPr lang="en-US" dirty="0"/>
          </a:p>
        </p:txBody>
      </p:sp>
      <p:pic>
        <p:nvPicPr>
          <p:cNvPr id="8" name="Picture 7"/>
          <p:cNvPicPr>
            <a:picLocks noChangeAspect="1"/>
          </p:cNvPicPr>
          <p:nvPr userDrawn="1"/>
        </p:nvPicPr>
        <p:blipFill>
          <a:blip r:embed="rId2"/>
          <a:stretch>
            <a:fillRect/>
          </a:stretch>
        </p:blipFill>
        <p:spPr>
          <a:xfrm flipH="1">
            <a:off x="457198" y="1"/>
            <a:ext cx="76201" cy="6858000"/>
          </a:xfrm>
          <a:prstGeom prst="rect">
            <a:avLst/>
          </a:prstGeom>
        </p:spPr>
      </p:pic>
    </p:spTree>
    <p:extLst>
      <p:ext uri="{BB962C8B-B14F-4D97-AF65-F5344CB8AC3E}">
        <p14:creationId xmlns:p14="http://schemas.microsoft.com/office/powerpoint/2010/main" val="2208060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16200000">
            <a:off x="10797542" y="998537"/>
            <a:ext cx="1904999" cy="365125"/>
          </a:xfrm>
          <a:prstGeom prst="rect">
            <a:avLst/>
          </a:prstGeom>
        </p:spPr>
        <p:txBody>
          <a:bodyPr/>
          <a:lstStyle/>
          <a:p>
            <a:fld id="{AD9B3AFF-F161-4AAC-9059-DD94B11D62C5}" type="datetime1">
              <a:rPr lang="en-US" smtClean="0"/>
              <a:t>12/17/2016</a:t>
            </a:fld>
            <a:endParaRPr lang="en-US" dirty="0"/>
          </a:p>
        </p:txBody>
      </p:sp>
      <p:sp>
        <p:nvSpPr>
          <p:cNvPr id="6" name="Footer Placeholder 5"/>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8" name="Slide Number Placeholder 9"/>
          <p:cNvSpPr>
            <a:spLocks noGrp="1"/>
          </p:cNvSpPr>
          <p:nvPr>
            <p:ph type="sldNum" sz="quarter" idx="12"/>
          </p:nvPr>
        </p:nvSpPr>
        <p:spPr>
          <a:xfrm>
            <a:off x="11028218" y="6172200"/>
            <a:ext cx="1163782" cy="593725"/>
          </a:xfrm>
          <a:prstGeom prst="rect">
            <a:avLst/>
          </a:prstGeom>
        </p:spPr>
        <p:txBody>
          <a:bodyPr/>
          <a:lstStyle>
            <a:lvl1pPr algn="ctr">
              <a:defRPr sz="1600">
                <a:solidFill>
                  <a:srgbClr val="008542"/>
                </a:solidFill>
              </a:defRPr>
            </a:lvl1pPr>
          </a:lstStyle>
          <a:p>
            <a:fld id="{601A7ADE-E78F-4068-B691-87A7BF8C4DE5}" type="slidenum">
              <a:rPr lang="en-US" smtClean="0"/>
              <a:pPr/>
              <a:t>‹#›</a:t>
            </a:fld>
            <a:endParaRPr lang="en-US" dirty="0"/>
          </a:p>
        </p:txBody>
      </p:sp>
    </p:spTree>
    <p:extLst>
      <p:ext uri="{BB962C8B-B14F-4D97-AF65-F5344CB8AC3E}">
        <p14:creationId xmlns:p14="http://schemas.microsoft.com/office/powerpoint/2010/main" val="2440394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16200000">
            <a:off x="10797542" y="998537"/>
            <a:ext cx="1904999" cy="365125"/>
          </a:xfrm>
          <a:prstGeom prst="rect">
            <a:avLst/>
          </a:prstGeom>
        </p:spPr>
        <p:txBody>
          <a:bodyPr/>
          <a:lstStyle/>
          <a:p>
            <a:fld id="{FB6AA9F1-5156-4B07-9984-820DCA0B5247}" type="datetime1">
              <a:rPr lang="en-US" smtClean="0"/>
              <a:t>12/17/2016</a:t>
            </a:fld>
            <a:endParaRPr lang="en-US" dirty="0"/>
          </a:p>
        </p:txBody>
      </p:sp>
      <p:sp>
        <p:nvSpPr>
          <p:cNvPr id="6" name="Footer Placeholder 5"/>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11292840" y="6172200"/>
            <a:ext cx="914400" cy="593725"/>
          </a:xfrm>
          <a:prstGeom prst="rect">
            <a:avLst/>
          </a:prstGeom>
        </p:spPr>
        <p:txBody>
          <a:bodyPr/>
          <a:lstStyle/>
          <a:p>
            <a:fld id="{601A7ADE-E78F-4068-B691-87A7BF8C4DE5}" type="slidenum">
              <a:rPr lang="en-US" smtClean="0"/>
              <a:t>‹#›</a:t>
            </a:fld>
            <a:endParaRPr lang="en-US" dirty="0"/>
          </a:p>
        </p:txBody>
      </p:sp>
    </p:spTree>
    <p:extLst>
      <p:ext uri="{BB962C8B-B14F-4D97-AF65-F5344CB8AC3E}">
        <p14:creationId xmlns:p14="http://schemas.microsoft.com/office/powerpoint/2010/main" val="1489215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1261872" y="294198"/>
            <a:ext cx="9692640" cy="1397124"/>
          </a:xfrm>
          <a:prstGeom prst="rect">
            <a:avLst/>
          </a:prstGeom>
        </p:spPr>
        <p:txBody>
          <a:bodyPr vert="horz" lIns="91440" tIns="27432" rIns="91440" bIns="45720" rtlCol="0" anchor="b">
            <a:normAutofit/>
          </a:bodyPr>
          <a:lstStyle/>
          <a:p>
            <a:r>
              <a:rPr lang="en-US" dirty="0"/>
              <a:t>Click to edit Master title style</a:t>
            </a:r>
          </a:p>
        </p:txBody>
      </p:sp>
      <p:sp>
        <p:nvSpPr>
          <p:cNvPr id="3" name="Text Placeholder 2"/>
          <p:cNvSpPr>
            <a:spLocks noGrp="1"/>
          </p:cNvSpPr>
          <p:nvPr userDrawn="1">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p:cNvPicPr>
            <a:picLocks noChangeAspect="1"/>
          </p:cNvPicPr>
          <p:nvPr userDrawn="1"/>
        </p:nvPicPr>
        <p:blipFill>
          <a:blip r:embed="rId13"/>
          <a:stretch>
            <a:fillRect/>
          </a:stretch>
        </p:blipFill>
        <p:spPr>
          <a:xfrm>
            <a:off x="11030095" y="1691321"/>
            <a:ext cx="1161905" cy="5166679"/>
          </a:xfrm>
          <a:prstGeom prst="rect">
            <a:avLst/>
          </a:prstGeom>
          <a:gradFill>
            <a:gsLst>
              <a:gs pos="39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pic>
        <p:nvPicPr>
          <p:cNvPr id="5" name="Picture 4"/>
          <p:cNvPicPr>
            <a:picLocks noChangeAspect="1"/>
          </p:cNvPicPr>
          <p:nvPr userDrawn="1"/>
        </p:nvPicPr>
        <p:blipFill>
          <a:blip r:embed="rId14"/>
          <a:stretch>
            <a:fillRect/>
          </a:stretch>
        </p:blipFill>
        <p:spPr>
          <a:xfrm flipH="1">
            <a:off x="10954511" y="1691321"/>
            <a:ext cx="75579" cy="5166678"/>
          </a:xfrm>
          <a:prstGeom prst="rect">
            <a:avLst/>
          </a:prstGeom>
        </p:spPr>
      </p:pic>
      <p:pic>
        <p:nvPicPr>
          <p:cNvPr id="1030" name="Picture 6" descr="http://provost.utdallas.edu/images/amtor2/utd-logo-orange-transparent.pn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885004" y="876300"/>
            <a:ext cx="1470805" cy="58277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userDrawn="1"/>
        </p:nvGrpSpPr>
        <p:grpSpPr>
          <a:xfrm>
            <a:off x="10954506" y="1"/>
            <a:ext cx="1237489" cy="644050"/>
            <a:chOff x="10954506" y="0"/>
            <a:chExt cx="1237489" cy="5166679"/>
          </a:xfrm>
        </p:grpSpPr>
        <p:pic>
          <p:nvPicPr>
            <p:cNvPr id="11" name="Picture 10"/>
            <p:cNvPicPr>
              <a:picLocks noChangeAspect="1"/>
            </p:cNvPicPr>
            <p:nvPr userDrawn="1"/>
          </p:nvPicPr>
          <p:blipFill>
            <a:blip r:embed="rId13"/>
            <a:stretch>
              <a:fillRect/>
            </a:stretch>
          </p:blipFill>
          <p:spPr>
            <a:xfrm>
              <a:off x="11030090" y="0"/>
              <a:ext cx="1161905" cy="5166679"/>
            </a:xfrm>
            <a:prstGeom prst="rect">
              <a:avLst/>
            </a:prstGeom>
            <a:gradFill>
              <a:gsLst>
                <a:gs pos="39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pic>
          <p:nvPicPr>
            <p:cNvPr id="12" name="Picture 11"/>
            <p:cNvPicPr>
              <a:picLocks noChangeAspect="1"/>
            </p:cNvPicPr>
            <p:nvPr userDrawn="1"/>
          </p:nvPicPr>
          <p:blipFill>
            <a:blip r:embed="rId14"/>
            <a:stretch>
              <a:fillRect/>
            </a:stretch>
          </p:blipFill>
          <p:spPr>
            <a:xfrm flipH="1">
              <a:off x="10954506" y="0"/>
              <a:ext cx="75579" cy="5166678"/>
            </a:xfrm>
            <a:prstGeom prst="rect">
              <a:avLst/>
            </a:prstGeom>
          </p:spPr>
        </p:pic>
      </p:grpSp>
    </p:spTree>
    <p:extLst>
      <p:ext uri="{BB962C8B-B14F-4D97-AF65-F5344CB8AC3E}">
        <p14:creationId xmlns:p14="http://schemas.microsoft.com/office/powerpoint/2010/main" val="16863611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b="1" kern="1200" spc="-50" baseline="0">
          <a:solidFill>
            <a:srgbClr val="DC7D01"/>
          </a:solidFill>
          <a:latin typeface="Calibri" panose="020F0502020204030204" pitchFamily="34" charset="0"/>
          <a:ea typeface="+mj-ea"/>
          <a:cs typeface="+mj-cs"/>
        </a:defRPr>
      </a:lvl1pPr>
    </p:titleStyle>
    <p:bodyStyle>
      <a:lvl1pPr marL="182880" indent="-182880" algn="l" defTabSz="914400" rtl="0" eaLnBrk="1" latinLnBrk="0" hangingPunct="1">
        <a:lnSpc>
          <a:spcPct val="95000"/>
        </a:lnSpc>
        <a:spcBef>
          <a:spcPts val="1400"/>
        </a:spcBef>
        <a:spcAft>
          <a:spcPts val="200"/>
        </a:spcAft>
        <a:buClrTx/>
        <a:buSzPct val="80000"/>
        <a:buFont typeface="Arial" pitchFamily="34" charset="0"/>
        <a:buChar char="•"/>
        <a:defRPr sz="2000" kern="1200" spc="10" baseline="0">
          <a:solidFill>
            <a:schemeClr val="tx1">
              <a:lumMod val="65000"/>
              <a:lumOff val="35000"/>
            </a:schemeClr>
          </a:solidFill>
          <a:latin typeface="Calibri" panose="020F0502020204030204" pitchFamily="34" charset="0"/>
          <a:ea typeface="+mn-ea"/>
          <a:cs typeface="+mn-cs"/>
        </a:defRPr>
      </a:lvl1pPr>
      <a:lvl2pPr marL="457200" indent="-182880" algn="l" defTabSz="914400" rtl="0" eaLnBrk="1" latinLnBrk="0" hangingPunct="1">
        <a:lnSpc>
          <a:spcPct val="90000"/>
        </a:lnSpc>
        <a:spcBef>
          <a:spcPts val="300"/>
        </a:spcBef>
        <a:spcAft>
          <a:spcPts val="300"/>
        </a:spcAft>
        <a:buClrTx/>
        <a:buFont typeface="Wingdings 2" pitchFamily="18" charset="2"/>
        <a:buChar char=""/>
        <a:defRPr sz="1800" kern="1200">
          <a:solidFill>
            <a:schemeClr val="tx1">
              <a:lumMod val="65000"/>
              <a:lumOff val="35000"/>
            </a:schemeClr>
          </a:solidFill>
          <a:latin typeface="Calibri" panose="020F0502020204030204" pitchFamily="34" charset="0"/>
          <a:ea typeface="+mn-ea"/>
          <a:cs typeface="+mn-cs"/>
        </a:defRPr>
      </a:lvl2pPr>
      <a:lvl3pPr marL="731520" indent="-182880" algn="l" defTabSz="914400" rtl="0" eaLnBrk="1" latinLnBrk="0" hangingPunct="1">
        <a:lnSpc>
          <a:spcPct val="90000"/>
        </a:lnSpc>
        <a:spcBef>
          <a:spcPts val="300"/>
        </a:spcBef>
        <a:spcAft>
          <a:spcPts val="300"/>
        </a:spcAft>
        <a:buClrTx/>
        <a:buFont typeface="Wingdings 2" pitchFamily="18" charset="2"/>
        <a:buChar char=""/>
        <a:defRPr sz="1600" kern="1200">
          <a:solidFill>
            <a:schemeClr val="tx1">
              <a:lumMod val="65000"/>
              <a:lumOff val="35000"/>
            </a:schemeClr>
          </a:solidFill>
          <a:latin typeface="Calibri" panose="020F0502020204030204" pitchFamily="34" charset="0"/>
          <a:ea typeface="+mn-ea"/>
          <a:cs typeface="+mn-cs"/>
        </a:defRPr>
      </a:lvl3pPr>
      <a:lvl4pPr marL="1005840" indent="-182880" algn="l" defTabSz="914400" rtl="0" eaLnBrk="1" latinLnBrk="0" hangingPunct="1">
        <a:lnSpc>
          <a:spcPct val="90000"/>
        </a:lnSpc>
        <a:spcBef>
          <a:spcPts val="300"/>
        </a:spcBef>
        <a:spcAft>
          <a:spcPts val="300"/>
        </a:spcAft>
        <a:buClrTx/>
        <a:buFont typeface="Wingdings 2" pitchFamily="18" charset="2"/>
        <a:buChar char=""/>
        <a:defRPr sz="1400" kern="1200">
          <a:solidFill>
            <a:schemeClr val="tx1">
              <a:lumMod val="65000"/>
              <a:lumOff val="35000"/>
            </a:schemeClr>
          </a:solidFill>
          <a:latin typeface="Calibri" panose="020F0502020204030204" pitchFamily="34" charset="0"/>
          <a:ea typeface="+mn-ea"/>
          <a:cs typeface="+mn-cs"/>
        </a:defRPr>
      </a:lvl4pPr>
      <a:lvl5pPr marL="1280160" indent="-182880" algn="l" defTabSz="914400" rtl="0" eaLnBrk="1" latinLnBrk="0" hangingPunct="1">
        <a:lnSpc>
          <a:spcPct val="90000"/>
        </a:lnSpc>
        <a:spcBef>
          <a:spcPts val="300"/>
        </a:spcBef>
        <a:spcAft>
          <a:spcPts val="300"/>
        </a:spcAft>
        <a:buClrTx/>
        <a:buFont typeface="Wingdings 2" pitchFamily="18" charset="2"/>
        <a:buChar char=""/>
        <a:defRPr sz="1400" kern="1200">
          <a:solidFill>
            <a:schemeClr val="tx1">
              <a:lumMod val="65000"/>
              <a:lumOff val="35000"/>
            </a:schemeClr>
          </a:solidFill>
          <a:latin typeface="Calibri" panose="020F0502020204030204" pitchFamily="34"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oAutofit/>
          </a:bodyPr>
          <a:lstStyle/>
          <a:p>
            <a:r>
              <a:rPr lang="en-US" sz="5400" dirty="0">
                <a:solidFill>
                  <a:srgbClr val="DC7D01"/>
                </a:solidFill>
              </a:rPr>
              <a:t>MIS 6356</a:t>
            </a:r>
            <a:br>
              <a:rPr lang="en-US" sz="5400" dirty="0">
                <a:solidFill>
                  <a:srgbClr val="DC7D01"/>
                </a:solidFill>
              </a:rPr>
            </a:br>
            <a:r>
              <a:rPr lang="en-US" sz="5400" dirty="0">
                <a:solidFill>
                  <a:srgbClr val="DC7D01"/>
                </a:solidFill>
              </a:rPr>
              <a:t>Business Analytics with R</a:t>
            </a:r>
            <a:br>
              <a:rPr lang="en-US" sz="4800" dirty="0"/>
            </a:br>
            <a:br>
              <a:rPr lang="en-US" sz="4800" dirty="0"/>
            </a:br>
            <a:r>
              <a:rPr lang="en-US" sz="3600" dirty="0"/>
              <a:t>Project  Report - Expedia Dataset</a:t>
            </a:r>
          </a:p>
        </p:txBody>
      </p:sp>
      <p:sp>
        <p:nvSpPr>
          <p:cNvPr id="5" name="Subtitle 2"/>
          <p:cNvSpPr txBox="1">
            <a:spLocks/>
          </p:cNvSpPr>
          <p:nvPr/>
        </p:nvSpPr>
        <p:spPr>
          <a:xfrm>
            <a:off x="3744234" y="4800600"/>
            <a:ext cx="2700528"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Tx/>
              <a:buSzPct val="80000"/>
              <a:buFont typeface="Arial" pitchFamily="34" charset="0"/>
              <a:buNone/>
              <a:defRPr sz="2200" kern="1200" spc="30" baseline="0">
                <a:solidFill>
                  <a:schemeClr val="bg1"/>
                </a:solidFill>
                <a:latin typeface="Calibri" panose="020F0502020204030204" pitchFamily="34" charset="0"/>
                <a:ea typeface="+mn-ea"/>
                <a:cs typeface="+mn-cs"/>
              </a:defRPr>
            </a:lvl1pPr>
            <a:lvl2pPr marL="457200" indent="0" algn="ctr" defTabSz="914400" rtl="0" eaLnBrk="1" latinLnBrk="0" hangingPunct="1">
              <a:lnSpc>
                <a:spcPct val="90000"/>
              </a:lnSpc>
              <a:spcBef>
                <a:spcPts val="300"/>
              </a:spcBef>
              <a:spcAft>
                <a:spcPts val="300"/>
              </a:spcAft>
              <a:buClrTx/>
              <a:buFont typeface="Wingdings 2" pitchFamily="18" charset="2"/>
              <a:buNone/>
              <a:defRPr sz="2200" kern="1200">
                <a:solidFill>
                  <a:schemeClr val="tx1">
                    <a:lumMod val="65000"/>
                    <a:lumOff val="35000"/>
                  </a:schemeClr>
                </a:solidFill>
                <a:latin typeface="Calibri" panose="020F0502020204030204" pitchFamily="34" charset="0"/>
                <a:ea typeface="+mn-ea"/>
                <a:cs typeface="+mn-cs"/>
              </a:defRPr>
            </a:lvl2pPr>
            <a:lvl3pPr marL="914400" indent="0" algn="ctr" defTabSz="914400" rtl="0" eaLnBrk="1" latinLnBrk="0" hangingPunct="1">
              <a:lnSpc>
                <a:spcPct val="90000"/>
              </a:lnSpc>
              <a:spcBef>
                <a:spcPts val="300"/>
              </a:spcBef>
              <a:spcAft>
                <a:spcPts val="300"/>
              </a:spcAft>
              <a:buClrTx/>
              <a:buFont typeface="Wingdings 2" pitchFamily="18" charset="2"/>
              <a:buNone/>
              <a:defRPr sz="2200" kern="1200">
                <a:solidFill>
                  <a:schemeClr val="tx1">
                    <a:lumMod val="65000"/>
                    <a:lumOff val="35000"/>
                  </a:schemeClr>
                </a:solidFill>
                <a:latin typeface="Calibri" panose="020F0502020204030204" pitchFamily="34" charset="0"/>
                <a:ea typeface="+mn-ea"/>
                <a:cs typeface="+mn-cs"/>
              </a:defRPr>
            </a:lvl3pPr>
            <a:lvl4pPr marL="1371600" indent="0" algn="ctr" defTabSz="914400" rtl="0" eaLnBrk="1" latinLnBrk="0" hangingPunct="1">
              <a:lnSpc>
                <a:spcPct val="90000"/>
              </a:lnSpc>
              <a:spcBef>
                <a:spcPts val="300"/>
              </a:spcBef>
              <a:spcAft>
                <a:spcPts val="300"/>
              </a:spcAft>
              <a:buClrTx/>
              <a:buFont typeface="Wingdings 2" pitchFamily="18" charset="2"/>
              <a:buNone/>
              <a:defRPr sz="2000" kern="1200">
                <a:solidFill>
                  <a:schemeClr val="tx1">
                    <a:lumMod val="65000"/>
                    <a:lumOff val="35000"/>
                  </a:schemeClr>
                </a:solidFill>
                <a:latin typeface="Calibri" panose="020F0502020204030204" pitchFamily="34" charset="0"/>
                <a:ea typeface="+mn-ea"/>
                <a:cs typeface="+mn-cs"/>
              </a:defRPr>
            </a:lvl4pPr>
            <a:lvl5pPr marL="1828800" indent="0" algn="ctr" defTabSz="914400" rtl="0" eaLnBrk="1" latinLnBrk="0" hangingPunct="1">
              <a:lnSpc>
                <a:spcPct val="90000"/>
              </a:lnSpc>
              <a:spcBef>
                <a:spcPts val="300"/>
              </a:spcBef>
              <a:spcAft>
                <a:spcPts val="300"/>
              </a:spcAft>
              <a:buClrTx/>
              <a:buFont typeface="Wingdings 2" pitchFamily="18" charset="2"/>
              <a:buNone/>
              <a:defRPr sz="2000" kern="1200">
                <a:solidFill>
                  <a:schemeClr val="tx1">
                    <a:lumMod val="65000"/>
                    <a:lumOff val="35000"/>
                  </a:schemeClr>
                </a:solidFill>
                <a:latin typeface="Calibri" panose="020F0502020204030204" pitchFamily="34"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endParaRPr lang="en-US" dirty="0"/>
          </a:p>
        </p:txBody>
      </p:sp>
    </p:spTree>
    <p:extLst>
      <p:ext uri="{BB962C8B-B14F-4D97-AF65-F5344CB8AC3E}">
        <p14:creationId xmlns:p14="http://schemas.microsoft.com/office/powerpoint/2010/main" val="1352655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EDA: </a:t>
            </a:r>
            <a:br>
              <a:rPr lang="en-US" dirty="0"/>
            </a:br>
            <a:r>
              <a:rPr lang="en-US" dirty="0"/>
              <a:t>2) Dimensionality Reduction</a:t>
            </a:r>
          </a:p>
        </p:txBody>
      </p:sp>
      <p:sp>
        <p:nvSpPr>
          <p:cNvPr id="3" name="Content Placeholder 2"/>
          <p:cNvSpPr>
            <a:spLocks noGrp="1"/>
          </p:cNvSpPr>
          <p:nvPr>
            <p:ph idx="1"/>
          </p:nvPr>
        </p:nvSpPr>
        <p:spPr>
          <a:xfrm>
            <a:off x="1261872" y="1828800"/>
            <a:ext cx="5244436" cy="4351337"/>
          </a:xfrm>
        </p:spPr>
        <p:txBody>
          <a:bodyPr/>
          <a:lstStyle/>
          <a:p>
            <a:r>
              <a:rPr lang="en-US" dirty="0"/>
              <a:t>This gives 9 Principal components out of 19 components </a:t>
            </a:r>
          </a:p>
          <a:p>
            <a:r>
              <a:rPr lang="en-US" dirty="0"/>
              <a:t>It has a R2 and Adjusted R2 of approximately 90%</a:t>
            </a:r>
          </a:p>
          <a:p>
            <a:endParaRPr lang="en-US" dirty="0"/>
          </a:p>
        </p:txBody>
      </p:sp>
      <p:sp>
        <p:nvSpPr>
          <p:cNvPr id="4" name="Slide Number Placeholder 3"/>
          <p:cNvSpPr>
            <a:spLocks noGrp="1"/>
          </p:cNvSpPr>
          <p:nvPr>
            <p:ph type="sldNum" sz="quarter" idx="12"/>
          </p:nvPr>
        </p:nvSpPr>
        <p:spPr/>
        <p:txBody>
          <a:bodyPr/>
          <a:lstStyle/>
          <a:p>
            <a:fld id="{601A7ADE-E78F-4068-B691-87A7BF8C4DE5}" type="slidenum">
              <a:rPr lang="en-US" smtClean="0"/>
              <a:pPr/>
              <a:t>10</a:t>
            </a:fld>
            <a:endParaRPr lang="en-US" dirty="0"/>
          </a:p>
        </p:txBody>
      </p:sp>
      <p:pic>
        <p:nvPicPr>
          <p:cNvPr id="5" name="Picture 4" descr="https://lh5.googleusercontent.com/RUixZfOtESofiS6UR9j9taUs8kbBYX2khQ-7ktS6OggwYiNC_RfB3yW2XQksw6m8fpKHlGzRD7bkmgR3O733bcgHY0u0EiRgG2xpgIO_qu7m7uYjOR3gIaGvTymyDZmwTFW5jUj-"/>
          <p:cNvPicPr/>
          <p:nvPr/>
        </p:nvPicPr>
        <p:blipFill>
          <a:blip r:embed="rId2">
            <a:extLst>
              <a:ext uri="{28A0092B-C50C-407E-A947-70E740481C1C}">
                <a14:useLocalDpi xmlns:a14="http://schemas.microsoft.com/office/drawing/2010/main" val="0"/>
              </a:ext>
            </a:extLst>
          </a:blip>
          <a:srcRect/>
          <a:stretch>
            <a:fillRect/>
          </a:stretch>
        </p:blipFill>
        <p:spPr bwMode="auto">
          <a:xfrm>
            <a:off x="6862053" y="1647546"/>
            <a:ext cx="3149600" cy="2733675"/>
          </a:xfrm>
          <a:prstGeom prst="rect">
            <a:avLst/>
          </a:prstGeom>
          <a:noFill/>
          <a:ln>
            <a:noFill/>
          </a:ln>
        </p:spPr>
      </p:pic>
      <p:pic>
        <p:nvPicPr>
          <p:cNvPr id="6" name="Picture 5" descr="https://lh6.googleusercontent.com/G_He9vWAkRIXgRuswjcWHEtYd_hIZf3z62Y-K73S-vfBOEVHObmkBiuICR_IJEA3-SDogBM-cwWxn5i43y8u2zD28uzO4k5WMmbRVwRK9eCWFDDd_7HVFkxzBT9Rx-p5FlDkaUsm"/>
          <p:cNvPicPr/>
          <p:nvPr/>
        </p:nvPicPr>
        <p:blipFill>
          <a:blip r:embed="rId3">
            <a:extLst>
              <a:ext uri="{28A0092B-C50C-407E-A947-70E740481C1C}">
                <a14:useLocalDpi xmlns:a14="http://schemas.microsoft.com/office/drawing/2010/main" val="0"/>
              </a:ext>
            </a:extLst>
          </a:blip>
          <a:srcRect/>
          <a:stretch>
            <a:fillRect/>
          </a:stretch>
        </p:blipFill>
        <p:spPr bwMode="auto">
          <a:xfrm>
            <a:off x="1147053" y="3438726"/>
            <a:ext cx="5715000" cy="2743200"/>
          </a:xfrm>
          <a:prstGeom prst="rect">
            <a:avLst/>
          </a:prstGeom>
          <a:noFill/>
          <a:ln>
            <a:noFill/>
          </a:ln>
        </p:spPr>
      </p:pic>
    </p:spTree>
    <p:extLst>
      <p:ext uri="{BB962C8B-B14F-4D97-AF65-F5344CB8AC3E}">
        <p14:creationId xmlns:p14="http://schemas.microsoft.com/office/powerpoint/2010/main" val="2282541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94198"/>
            <a:ext cx="9692640" cy="1042233"/>
          </a:xfrm>
        </p:spPr>
        <p:txBody>
          <a:bodyPr/>
          <a:lstStyle/>
          <a:p>
            <a:r>
              <a:rPr lang="en-US" dirty="0"/>
              <a:t>Data Preprocessing</a:t>
            </a:r>
          </a:p>
        </p:txBody>
      </p:sp>
      <p:sp>
        <p:nvSpPr>
          <p:cNvPr id="3" name="Content Placeholder 2"/>
          <p:cNvSpPr>
            <a:spLocks noGrp="1"/>
          </p:cNvSpPr>
          <p:nvPr>
            <p:ph idx="1"/>
          </p:nvPr>
        </p:nvSpPr>
        <p:spPr>
          <a:xfrm>
            <a:off x="1261872" y="1434906"/>
            <a:ext cx="8595360" cy="4745232"/>
          </a:xfrm>
        </p:spPr>
        <p:txBody>
          <a:bodyPr/>
          <a:lstStyle/>
          <a:p>
            <a:r>
              <a:rPr lang="en-US" dirty="0"/>
              <a:t>Data Partitioning</a:t>
            </a:r>
          </a:p>
          <a:p>
            <a:r>
              <a:rPr lang="en-US" dirty="0"/>
              <a:t>Eliminated data biasing keeping equal set of 0’s and 1’s in the response variable.</a:t>
            </a:r>
          </a:p>
          <a:p>
            <a:r>
              <a:rPr lang="en-US" dirty="0"/>
              <a:t>Removed multicollinearity between the predictor variables using correlation analysis.</a:t>
            </a:r>
          </a:p>
          <a:p>
            <a:r>
              <a:rPr lang="en-US" dirty="0"/>
              <a:t>Eliminated the columns with more than 98% missing values.</a:t>
            </a:r>
          </a:p>
          <a:p>
            <a:r>
              <a:rPr lang="en-US" dirty="0"/>
              <a:t>Data Imputation using MICE package</a:t>
            </a:r>
          </a:p>
          <a:p>
            <a:r>
              <a:rPr lang="en-US" dirty="0"/>
              <a:t>Feature Scaling - normalization</a:t>
            </a:r>
          </a:p>
        </p:txBody>
      </p:sp>
      <p:sp>
        <p:nvSpPr>
          <p:cNvPr id="4" name="Slide Number Placeholder 3"/>
          <p:cNvSpPr>
            <a:spLocks noGrp="1"/>
          </p:cNvSpPr>
          <p:nvPr>
            <p:ph type="sldNum" sz="quarter" idx="12"/>
          </p:nvPr>
        </p:nvSpPr>
        <p:spPr/>
        <p:txBody>
          <a:bodyPr/>
          <a:lstStyle/>
          <a:p>
            <a:fld id="{601A7ADE-E78F-4068-B691-87A7BF8C4DE5}" type="slidenum">
              <a:rPr lang="en-US" smtClean="0"/>
              <a:pPr/>
              <a:t>11</a:t>
            </a:fld>
            <a:endParaRPr lang="en-US" dirty="0"/>
          </a:p>
        </p:txBody>
      </p:sp>
    </p:spTree>
    <p:extLst>
      <p:ext uri="{BB962C8B-B14F-4D97-AF65-F5344CB8AC3E}">
        <p14:creationId xmlns:p14="http://schemas.microsoft.com/office/powerpoint/2010/main" val="901599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Business Intelligence Models: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1. Linear Model</a:t>
            </a:r>
          </a:p>
          <a:p>
            <a:pPr marL="0" indent="0">
              <a:buNone/>
            </a:pPr>
            <a:r>
              <a:rPr lang="en-US" sz="2800" dirty="0"/>
              <a:t>2. Decision Trees</a:t>
            </a:r>
          </a:p>
          <a:p>
            <a:pPr marL="0" indent="0">
              <a:buNone/>
            </a:pPr>
            <a:r>
              <a:rPr lang="en-US" sz="2800" dirty="0"/>
              <a:t>3. Random Forest</a:t>
            </a:r>
          </a:p>
          <a:p>
            <a:pPr marL="0" indent="0">
              <a:buNone/>
            </a:pPr>
            <a:r>
              <a:rPr lang="en-US" sz="2800" dirty="0"/>
              <a:t>4. Logistic Regression</a:t>
            </a:r>
          </a:p>
          <a:p>
            <a:pPr marL="0" indent="0">
              <a:buNone/>
            </a:pPr>
            <a:r>
              <a:rPr lang="en-US" sz="2800" dirty="0"/>
              <a:t>5. Support Vector Machines</a:t>
            </a:r>
          </a:p>
          <a:p>
            <a:pPr marL="0" indent="0">
              <a:buNone/>
            </a:pPr>
            <a:r>
              <a:rPr lang="en-US" sz="2800" dirty="0"/>
              <a:t>6. k -Nearest Neighbor</a:t>
            </a:r>
          </a:p>
        </p:txBody>
      </p:sp>
      <p:sp>
        <p:nvSpPr>
          <p:cNvPr id="4" name="Slide Number Placeholder 3"/>
          <p:cNvSpPr>
            <a:spLocks noGrp="1"/>
          </p:cNvSpPr>
          <p:nvPr>
            <p:ph type="sldNum" sz="quarter" idx="12"/>
          </p:nvPr>
        </p:nvSpPr>
        <p:spPr/>
        <p:txBody>
          <a:bodyPr/>
          <a:lstStyle/>
          <a:p>
            <a:fld id="{601A7ADE-E78F-4068-B691-87A7BF8C4DE5}" type="slidenum">
              <a:rPr lang="en-US" smtClean="0"/>
              <a:pPr/>
              <a:t>12</a:t>
            </a:fld>
            <a:endParaRPr lang="en-US" dirty="0"/>
          </a:p>
        </p:txBody>
      </p:sp>
    </p:spTree>
    <p:extLst>
      <p:ext uri="{BB962C8B-B14F-4D97-AF65-F5344CB8AC3E}">
        <p14:creationId xmlns:p14="http://schemas.microsoft.com/office/powerpoint/2010/main" val="1429997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94198"/>
            <a:ext cx="9692640" cy="805732"/>
          </a:xfrm>
        </p:spPr>
        <p:txBody>
          <a:bodyPr>
            <a:normAutofit/>
          </a:bodyPr>
          <a:lstStyle/>
          <a:p>
            <a:r>
              <a:rPr lang="en-US" dirty="0"/>
              <a:t>1. Linear Model</a:t>
            </a:r>
          </a:p>
        </p:txBody>
      </p:sp>
      <p:sp>
        <p:nvSpPr>
          <p:cNvPr id="3" name="Content Placeholder 2"/>
          <p:cNvSpPr>
            <a:spLocks noGrp="1"/>
          </p:cNvSpPr>
          <p:nvPr>
            <p:ph idx="1"/>
          </p:nvPr>
        </p:nvSpPr>
        <p:spPr>
          <a:xfrm>
            <a:off x="1261872" y="954157"/>
            <a:ext cx="8595360" cy="5080207"/>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Here we are predicting the response variable price_usd using the significant predictors using the co efficient of determination or R-square and Adjusted R-square values.</a:t>
            </a:r>
          </a:p>
          <a:p>
            <a:r>
              <a:rPr lang="en-US" dirty="0"/>
              <a:t>This response variable provides the booking price of the hotel is USD.</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601A7ADE-E78F-4068-B691-87A7BF8C4DE5}" type="slidenum">
              <a:rPr lang="en-US" smtClean="0"/>
              <a:pPr/>
              <a:t>13</a:t>
            </a:fld>
            <a:endParaRPr lang="en-US" dirty="0"/>
          </a:p>
        </p:txBody>
      </p:sp>
      <p:pic>
        <p:nvPicPr>
          <p:cNvPr id="6" name="Picture 5" descr="https://lh4.googleusercontent.com/f59HeJT-hU7WTjDQQLSr5p_OaTmLJy5r8wQn1-FTmDKnR80KN19oZmNQ16cF__nl0mY8Reg0W7WeWP_i5xCHuixsKefROgrrC7tNBteLPwt7uhJkt8GXUXJ_eHODc98woEwPBLqN"/>
          <p:cNvPicPr/>
          <p:nvPr/>
        </p:nvPicPr>
        <p:blipFill>
          <a:blip r:embed="rId2">
            <a:extLst>
              <a:ext uri="{28A0092B-C50C-407E-A947-70E740481C1C}">
                <a14:useLocalDpi xmlns:a14="http://schemas.microsoft.com/office/drawing/2010/main" val="0"/>
              </a:ext>
            </a:extLst>
          </a:blip>
          <a:srcRect/>
          <a:stretch>
            <a:fillRect/>
          </a:stretch>
        </p:blipFill>
        <p:spPr bwMode="auto">
          <a:xfrm>
            <a:off x="1261872" y="2338180"/>
            <a:ext cx="5676900" cy="914400"/>
          </a:xfrm>
          <a:prstGeom prst="rect">
            <a:avLst/>
          </a:prstGeom>
          <a:noFill/>
          <a:ln>
            <a:noFill/>
          </a:ln>
        </p:spPr>
      </p:pic>
      <p:pic>
        <p:nvPicPr>
          <p:cNvPr id="7" name="Picture 6"/>
          <p:cNvPicPr>
            <a:picLocks noChangeAspect="1"/>
          </p:cNvPicPr>
          <p:nvPr/>
        </p:nvPicPr>
        <p:blipFill>
          <a:blip r:embed="rId3"/>
          <a:stretch>
            <a:fillRect/>
          </a:stretch>
        </p:blipFill>
        <p:spPr>
          <a:xfrm>
            <a:off x="1261872" y="1099930"/>
            <a:ext cx="5629275" cy="1238250"/>
          </a:xfrm>
          <a:prstGeom prst="rect">
            <a:avLst/>
          </a:prstGeom>
        </p:spPr>
      </p:pic>
    </p:spTree>
    <p:extLst>
      <p:ext uri="{BB962C8B-B14F-4D97-AF65-F5344CB8AC3E}">
        <p14:creationId xmlns:p14="http://schemas.microsoft.com/office/powerpoint/2010/main" val="1978890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94198"/>
            <a:ext cx="9692640" cy="712967"/>
          </a:xfrm>
        </p:spPr>
        <p:txBody>
          <a:bodyPr/>
          <a:lstStyle/>
          <a:p>
            <a:r>
              <a:rPr lang="en-US" dirty="0"/>
              <a:t>2. Decision Tree</a:t>
            </a:r>
          </a:p>
        </p:txBody>
      </p:sp>
      <p:sp>
        <p:nvSpPr>
          <p:cNvPr id="4" name="Slide Number Placeholder 3"/>
          <p:cNvSpPr>
            <a:spLocks noGrp="1"/>
          </p:cNvSpPr>
          <p:nvPr>
            <p:ph type="sldNum" sz="quarter" idx="12"/>
          </p:nvPr>
        </p:nvSpPr>
        <p:spPr/>
        <p:txBody>
          <a:bodyPr/>
          <a:lstStyle/>
          <a:p>
            <a:fld id="{601A7ADE-E78F-4068-B691-87A7BF8C4DE5}" type="slidenum">
              <a:rPr lang="en-US" smtClean="0"/>
              <a:pPr/>
              <a:t>14</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365780751"/>
              </p:ext>
            </p:extLst>
          </p:nvPr>
        </p:nvGraphicFramePr>
        <p:xfrm>
          <a:off x="2519172" y="5397610"/>
          <a:ext cx="5191682" cy="1432704"/>
        </p:xfrm>
        <a:graphic>
          <a:graphicData uri="http://schemas.openxmlformats.org/drawingml/2006/table">
            <a:tbl>
              <a:tblPr firstRow="1" firstCol="1" bandRow="1">
                <a:tableStyleId>{5C22544A-7EE6-4342-B048-85BDC9FD1C3A}</a:tableStyleId>
              </a:tblPr>
              <a:tblGrid>
                <a:gridCol w="2307805">
                  <a:extLst>
                    <a:ext uri="{9D8B030D-6E8A-4147-A177-3AD203B41FA5}">
                      <a16:colId xmlns:a16="http://schemas.microsoft.com/office/drawing/2014/main" val="307617559"/>
                    </a:ext>
                  </a:extLst>
                </a:gridCol>
                <a:gridCol w="1468315">
                  <a:extLst>
                    <a:ext uri="{9D8B030D-6E8A-4147-A177-3AD203B41FA5}">
                      <a16:colId xmlns:a16="http://schemas.microsoft.com/office/drawing/2014/main" val="4006914592"/>
                    </a:ext>
                  </a:extLst>
                </a:gridCol>
                <a:gridCol w="1415562">
                  <a:extLst>
                    <a:ext uri="{9D8B030D-6E8A-4147-A177-3AD203B41FA5}">
                      <a16:colId xmlns:a16="http://schemas.microsoft.com/office/drawing/2014/main" val="1897249452"/>
                    </a:ext>
                  </a:extLst>
                </a:gridCol>
              </a:tblGrid>
              <a:tr h="358176">
                <a:tc>
                  <a:txBody>
                    <a:bodyPr/>
                    <a:lstStyle/>
                    <a:p>
                      <a:pPr marL="0" marR="0">
                        <a:lnSpc>
                          <a:spcPct val="107000"/>
                        </a:lnSpc>
                        <a:spcBef>
                          <a:spcPts val="0"/>
                        </a:spcBef>
                        <a:spcAft>
                          <a:spcPts val="0"/>
                        </a:spcAft>
                      </a:pPr>
                      <a:r>
                        <a:rPr lang="en-US" sz="1200" dirty="0">
                          <a:effectLst/>
                        </a:rPr>
                        <a:t>Actual/Predict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marL="0" marR="0">
                        <a:lnSpc>
                          <a:spcPct val="107000"/>
                        </a:lnSpc>
                        <a:spcBef>
                          <a:spcPts val="0"/>
                        </a:spcBef>
                        <a:spcAft>
                          <a:spcPts val="0"/>
                        </a:spcAft>
                      </a:pPr>
                      <a:r>
                        <a:rPr lang="en-US" sz="12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marL="0" marR="0">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2029826632"/>
                  </a:ext>
                </a:extLst>
              </a:tr>
              <a:tr h="358176">
                <a:tc>
                  <a:txBody>
                    <a:bodyPr/>
                    <a:lstStyle/>
                    <a:p>
                      <a:pPr marL="0" marR="0">
                        <a:lnSpc>
                          <a:spcPct val="107000"/>
                        </a:lnSpc>
                        <a:spcBef>
                          <a:spcPts val="0"/>
                        </a:spcBef>
                        <a:spcAft>
                          <a:spcPts val="0"/>
                        </a:spcAft>
                      </a:pPr>
                      <a:r>
                        <a:rPr lang="en-US" sz="12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marL="0" marR="0">
                        <a:lnSpc>
                          <a:spcPct val="107000"/>
                        </a:lnSpc>
                        <a:spcBef>
                          <a:spcPts val="0"/>
                        </a:spcBef>
                        <a:spcAft>
                          <a:spcPts val="0"/>
                        </a:spcAft>
                      </a:pPr>
                      <a:r>
                        <a:rPr lang="en-US" sz="1200">
                          <a:effectLst/>
                        </a:rPr>
                        <a:t>8551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marL="0" marR="0">
                        <a:lnSpc>
                          <a:spcPct val="107000"/>
                        </a:lnSpc>
                        <a:spcBef>
                          <a:spcPts val="0"/>
                        </a:spcBef>
                        <a:spcAft>
                          <a:spcPts val="0"/>
                        </a:spcAft>
                      </a:pPr>
                      <a:r>
                        <a:rPr lang="en-US" sz="1200" dirty="0">
                          <a:effectLst/>
                        </a:rPr>
                        <a:t>2890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4081569552"/>
                  </a:ext>
                </a:extLst>
              </a:tr>
              <a:tr h="358176">
                <a:tc>
                  <a:txBody>
                    <a:bodyPr/>
                    <a:lstStyle/>
                    <a:p>
                      <a:pPr marL="0" marR="0">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marL="0" marR="0">
                        <a:lnSpc>
                          <a:spcPct val="107000"/>
                        </a:lnSpc>
                        <a:spcBef>
                          <a:spcPts val="0"/>
                        </a:spcBef>
                        <a:spcAft>
                          <a:spcPts val="0"/>
                        </a:spcAft>
                      </a:pPr>
                      <a:r>
                        <a:rPr lang="en-US" sz="1200">
                          <a:effectLst/>
                        </a:rPr>
                        <a:t>3501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marL="0" marR="0">
                        <a:lnSpc>
                          <a:spcPct val="107000"/>
                        </a:lnSpc>
                        <a:spcBef>
                          <a:spcPts val="0"/>
                        </a:spcBef>
                        <a:spcAft>
                          <a:spcPts val="0"/>
                        </a:spcAft>
                      </a:pPr>
                      <a:r>
                        <a:rPr lang="en-US" sz="1200">
                          <a:effectLst/>
                        </a:rPr>
                        <a:t>8058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660318509"/>
                  </a:ext>
                </a:extLst>
              </a:tr>
              <a:tr h="358176">
                <a:tc>
                  <a:txBody>
                    <a:bodyPr/>
                    <a:lstStyle/>
                    <a:p>
                      <a:pPr marL="0" marR="0">
                        <a:lnSpc>
                          <a:spcPct val="107000"/>
                        </a:lnSpc>
                        <a:spcBef>
                          <a:spcPts val="0"/>
                        </a:spcBef>
                        <a:spcAft>
                          <a:spcPts val="0"/>
                        </a:spcAft>
                      </a:pPr>
                      <a:r>
                        <a:rPr lang="en-US" sz="1200">
                          <a:effectLst/>
                        </a:rPr>
                        <a:t>Accuracy Rate = 0.7221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marL="0" marR="0">
                        <a:lnSpc>
                          <a:spcPct val="107000"/>
                        </a:lnSpc>
                        <a:spcBef>
                          <a:spcPts val="0"/>
                        </a:spcBef>
                        <a:spcAft>
                          <a:spcPts val="0"/>
                        </a:spcAft>
                      </a:pPr>
                      <a:r>
                        <a:rPr lang="en-US" sz="1200">
                          <a:effectLst/>
                        </a:rPr>
                        <a:t>Error Rate = 0.277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a:lnSpc>
                          <a:spcPct val="107000"/>
                        </a:lnSpc>
                      </a:pPr>
                      <a:endParaRPr lang="en-US" sz="1100" dirty="0">
                        <a:effectLst/>
                        <a:latin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390546947"/>
                  </a:ext>
                </a:extLst>
              </a:tr>
            </a:tbl>
          </a:graphicData>
        </a:graphic>
      </p:graphicFrame>
      <p:pic>
        <p:nvPicPr>
          <p:cNvPr id="7" name="Content Placeholder 6"/>
          <p:cNvPicPr>
            <a:picLocks noGrp="1" noChangeAspect="1"/>
          </p:cNvPicPr>
          <p:nvPr>
            <p:ph idx="1"/>
          </p:nvPr>
        </p:nvPicPr>
        <p:blipFill>
          <a:blip r:embed="rId2"/>
          <a:stretch>
            <a:fillRect/>
          </a:stretch>
        </p:blipFill>
        <p:spPr>
          <a:xfrm>
            <a:off x="4896091" y="1007165"/>
            <a:ext cx="5662679" cy="4284426"/>
          </a:xfrm>
          <a:prstGeom prst="rect">
            <a:avLst/>
          </a:prstGeom>
        </p:spPr>
      </p:pic>
      <p:pic>
        <p:nvPicPr>
          <p:cNvPr id="8" name="Content Placeholder 4" descr="https://lh6.googleusercontent.com/Vdob4l_bmf6noP3vtsOCjl8UPUUU53wNi272gT-bRQ4PwZV3mVvvxKvAr0eAze7q72QIuZT2WbP_U_7F6Ce8r1pgdNZSliVbr9LGrTwNFoGdF-II-N5mrPfaWUIPG_JYAK1eGbhI"/>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557983" y="1007165"/>
            <a:ext cx="4338108" cy="4351338"/>
          </a:xfrm>
          <a:prstGeom prst="rect">
            <a:avLst/>
          </a:prstGeom>
          <a:noFill/>
          <a:ln>
            <a:noFill/>
          </a:ln>
        </p:spPr>
      </p:pic>
    </p:spTree>
    <p:extLst>
      <p:ext uri="{BB962C8B-B14F-4D97-AF65-F5344CB8AC3E}">
        <p14:creationId xmlns:p14="http://schemas.microsoft.com/office/powerpoint/2010/main" val="2963683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Random Forest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874284755"/>
              </p:ext>
            </p:extLst>
          </p:nvPr>
        </p:nvGraphicFramePr>
        <p:xfrm>
          <a:off x="1485754" y="2372326"/>
          <a:ext cx="5819775" cy="1316228"/>
        </p:xfrm>
        <a:graphic>
          <a:graphicData uri="http://schemas.openxmlformats.org/drawingml/2006/table">
            <a:tbl>
              <a:tblPr firstRow="1" firstCol="1" bandRow="1">
                <a:tableStyleId>{5C22544A-7EE6-4342-B048-85BDC9FD1C3A}</a:tableStyleId>
              </a:tblPr>
              <a:tblGrid>
                <a:gridCol w="1939925">
                  <a:extLst>
                    <a:ext uri="{9D8B030D-6E8A-4147-A177-3AD203B41FA5}">
                      <a16:colId xmlns:a16="http://schemas.microsoft.com/office/drawing/2014/main" val="653941271"/>
                    </a:ext>
                  </a:extLst>
                </a:gridCol>
                <a:gridCol w="1939925">
                  <a:extLst>
                    <a:ext uri="{9D8B030D-6E8A-4147-A177-3AD203B41FA5}">
                      <a16:colId xmlns:a16="http://schemas.microsoft.com/office/drawing/2014/main" val="1616844448"/>
                    </a:ext>
                  </a:extLst>
                </a:gridCol>
                <a:gridCol w="1939925">
                  <a:extLst>
                    <a:ext uri="{9D8B030D-6E8A-4147-A177-3AD203B41FA5}">
                      <a16:colId xmlns:a16="http://schemas.microsoft.com/office/drawing/2014/main" val="2427999190"/>
                    </a:ext>
                  </a:extLst>
                </a:gridCol>
              </a:tblGrid>
              <a:tr h="329057">
                <a:tc>
                  <a:txBody>
                    <a:bodyPr/>
                    <a:lstStyle/>
                    <a:p>
                      <a:pPr marL="0" marR="0">
                        <a:lnSpc>
                          <a:spcPct val="107000"/>
                        </a:lnSpc>
                        <a:spcBef>
                          <a:spcPts val="0"/>
                        </a:spcBef>
                        <a:spcAft>
                          <a:spcPts val="0"/>
                        </a:spcAft>
                      </a:pPr>
                      <a:r>
                        <a:rPr lang="en-US" sz="1200">
                          <a:effectLst/>
                        </a:rPr>
                        <a:t># of trees =10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marL="0" marR="0">
                        <a:lnSpc>
                          <a:spcPct val="107000"/>
                        </a:lnSpc>
                        <a:spcBef>
                          <a:spcPts val="0"/>
                        </a:spcBef>
                        <a:spcAft>
                          <a:spcPts val="0"/>
                        </a:spcAft>
                      </a:pPr>
                      <a:r>
                        <a:rPr lang="en-US" sz="12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marL="0" marR="0">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804836779"/>
                  </a:ext>
                </a:extLst>
              </a:tr>
              <a:tr h="329057">
                <a:tc>
                  <a:txBody>
                    <a:bodyPr/>
                    <a:lstStyle/>
                    <a:p>
                      <a:pPr marL="0" marR="0">
                        <a:lnSpc>
                          <a:spcPct val="107000"/>
                        </a:lnSpc>
                        <a:spcBef>
                          <a:spcPts val="0"/>
                        </a:spcBef>
                        <a:spcAft>
                          <a:spcPts val="0"/>
                        </a:spcAft>
                      </a:pPr>
                      <a:r>
                        <a:rPr lang="en-US" sz="12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marL="0" marR="0">
                        <a:lnSpc>
                          <a:spcPct val="107000"/>
                        </a:lnSpc>
                        <a:spcBef>
                          <a:spcPts val="0"/>
                        </a:spcBef>
                        <a:spcAft>
                          <a:spcPts val="0"/>
                        </a:spcAft>
                      </a:pPr>
                      <a:r>
                        <a:rPr lang="en-US" sz="1200">
                          <a:effectLst/>
                        </a:rPr>
                        <a:t>41021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marL="0" marR="0">
                        <a:lnSpc>
                          <a:spcPct val="107000"/>
                        </a:lnSpc>
                        <a:spcBef>
                          <a:spcPts val="0"/>
                        </a:spcBef>
                        <a:spcAft>
                          <a:spcPts val="0"/>
                        </a:spcAft>
                      </a:pPr>
                      <a:r>
                        <a:rPr lang="en-US" sz="1200">
                          <a:effectLst/>
                        </a:rPr>
                        <a:t>14227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812878369"/>
                  </a:ext>
                </a:extLst>
              </a:tr>
              <a:tr h="329057">
                <a:tc>
                  <a:txBody>
                    <a:bodyPr/>
                    <a:lstStyle/>
                    <a:p>
                      <a:pPr marL="0" marR="0">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marL="0" marR="0">
                        <a:lnSpc>
                          <a:spcPct val="107000"/>
                        </a:lnSpc>
                        <a:spcBef>
                          <a:spcPts val="0"/>
                        </a:spcBef>
                        <a:spcAft>
                          <a:spcPts val="0"/>
                        </a:spcAft>
                      </a:pPr>
                      <a:r>
                        <a:rPr lang="en-US" sz="1200">
                          <a:effectLst/>
                        </a:rPr>
                        <a:t>15527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marL="0" marR="0">
                        <a:lnSpc>
                          <a:spcPct val="107000"/>
                        </a:lnSpc>
                        <a:spcBef>
                          <a:spcPts val="0"/>
                        </a:spcBef>
                        <a:spcAft>
                          <a:spcPts val="0"/>
                        </a:spcAft>
                      </a:pPr>
                      <a:r>
                        <a:rPr lang="en-US" sz="1200">
                          <a:effectLst/>
                        </a:rPr>
                        <a:t>39743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2266959813"/>
                  </a:ext>
                </a:extLst>
              </a:tr>
              <a:tr h="329057">
                <a:tc>
                  <a:txBody>
                    <a:bodyPr/>
                    <a:lstStyle/>
                    <a:p>
                      <a:pPr marL="0" marR="0">
                        <a:lnSpc>
                          <a:spcPct val="107000"/>
                        </a:lnSpc>
                        <a:spcBef>
                          <a:spcPts val="0"/>
                        </a:spcBef>
                        <a:spcAft>
                          <a:spcPts val="0"/>
                        </a:spcAft>
                      </a:pPr>
                      <a:r>
                        <a:rPr lang="en-US" sz="1200">
                          <a:effectLst/>
                        </a:rPr>
                        <a:t>Accuracy Rate = 0.73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marL="0" marR="0">
                        <a:lnSpc>
                          <a:spcPct val="107000"/>
                        </a:lnSpc>
                        <a:spcBef>
                          <a:spcPts val="0"/>
                        </a:spcBef>
                        <a:spcAft>
                          <a:spcPts val="0"/>
                        </a:spcAft>
                      </a:pPr>
                      <a:r>
                        <a:rPr lang="en-US" sz="1200">
                          <a:effectLst/>
                        </a:rPr>
                        <a:t>Error Rate = 0.269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a:lnSpc>
                          <a:spcPct val="107000"/>
                        </a:lnSpc>
                      </a:pPr>
                      <a:endParaRPr lang="en-US" sz="1100" dirty="0">
                        <a:effectLst/>
                        <a:latin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3482532454"/>
                  </a:ext>
                </a:extLst>
              </a:tr>
            </a:tbl>
          </a:graphicData>
        </a:graphic>
      </p:graphicFrame>
      <p:sp>
        <p:nvSpPr>
          <p:cNvPr id="4" name="Slide Number Placeholder 3"/>
          <p:cNvSpPr>
            <a:spLocks noGrp="1"/>
          </p:cNvSpPr>
          <p:nvPr>
            <p:ph type="sldNum" sz="quarter" idx="12"/>
          </p:nvPr>
        </p:nvSpPr>
        <p:spPr/>
        <p:txBody>
          <a:bodyPr/>
          <a:lstStyle/>
          <a:p>
            <a:fld id="{601A7ADE-E78F-4068-B691-87A7BF8C4DE5}" type="slidenum">
              <a:rPr lang="en-US" smtClean="0"/>
              <a:pPr/>
              <a:t>15</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610154081"/>
              </p:ext>
            </p:extLst>
          </p:nvPr>
        </p:nvGraphicFramePr>
        <p:xfrm>
          <a:off x="1485755" y="3942555"/>
          <a:ext cx="5819775" cy="1316228"/>
        </p:xfrm>
        <a:graphic>
          <a:graphicData uri="http://schemas.openxmlformats.org/drawingml/2006/table">
            <a:tbl>
              <a:tblPr firstRow="1" firstCol="1" bandRow="1">
                <a:tableStyleId>{5C22544A-7EE6-4342-B048-85BDC9FD1C3A}</a:tableStyleId>
              </a:tblPr>
              <a:tblGrid>
                <a:gridCol w="1939925">
                  <a:extLst>
                    <a:ext uri="{9D8B030D-6E8A-4147-A177-3AD203B41FA5}">
                      <a16:colId xmlns:a16="http://schemas.microsoft.com/office/drawing/2014/main" val="679575843"/>
                    </a:ext>
                  </a:extLst>
                </a:gridCol>
                <a:gridCol w="1939925">
                  <a:extLst>
                    <a:ext uri="{9D8B030D-6E8A-4147-A177-3AD203B41FA5}">
                      <a16:colId xmlns:a16="http://schemas.microsoft.com/office/drawing/2014/main" val="3782449077"/>
                    </a:ext>
                  </a:extLst>
                </a:gridCol>
                <a:gridCol w="1939925">
                  <a:extLst>
                    <a:ext uri="{9D8B030D-6E8A-4147-A177-3AD203B41FA5}">
                      <a16:colId xmlns:a16="http://schemas.microsoft.com/office/drawing/2014/main" val="1759322888"/>
                    </a:ext>
                  </a:extLst>
                </a:gridCol>
              </a:tblGrid>
              <a:tr h="329057">
                <a:tc>
                  <a:txBody>
                    <a:bodyPr/>
                    <a:lstStyle/>
                    <a:p>
                      <a:pPr marL="0" marR="0">
                        <a:lnSpc>
                          <a:spcPct val="107000"/>
                        </a:lnSpc>
                        <a:spcBef>
                          <a:spcPts val="0"/>
                        </a:spcBef>
                        <a:spcAft>
                          <a:spcPts val="0"/>
                        </a:spcAft>
                      </a:pPr>
                      <a:r>
                        <a:rPr lang="en-US" sz="1200" dirty="0">
                          <a:effectLst/>
                        </a:rPr>
                        <a:t># of trees =100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marL="0" marR="0">
                        <a:lnSpc>
                          <a:spcPct val="107000"/>
                        </a:lnSpc>
                        <a:spcBef>
                          <a:spcPts val="0"/>
                        </a:spcBef>
                        <a:spcAft>
                          <a:spcPts val="0"/>
                        </a:spcAft>
                      </a:pPr>
                      <a:r>
                        <a:rPr lang="en-US" sz="12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marL="0" marR="0">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762330552"/>
                  </a:ext>
                </a:extLst>
              </a:tr>
              <a:tr h="329057">
                <a:tc>
                  <a:txBody>
                    <a:bodyPr/>
                    <a:lstStyle/>
                    <a:p>
                      <a:pPr marL="0" marR="0">
                        <a:lnSpc>
                          <a:spcPct val="107000"/>
                        </a:lnSpc>
                        <a:spcBef>
                          <a:spcPts val="0"/>
                        </a:spcBef>
                        <a:spcAft>
                          <a:spcPts val="0"/>
                        </a:spcAft>
                      </a:pPr>
                      <a:r>
                        <a:rPr lang="en-US" sz="12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marL="0" marR="0">
                        <a:lnSpc>
                          <a:spcPct val="107000"/>
                        </a:lnSpc>
                        <a:spcBef>
                          <a:spcPts val="0"/>
                        </a:spcBef>
                        <a:spcAft>
                          <a:spcPts val="0"/>
                        </a:spcAft>
                      </a:pPr>
                      <a:r>
                        <a:rPr lang="en-US" sz="1200">
                          <a:effectLst/>
                        </a:rPr>
                        <a:t>40482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marL="0" marR="0">
                        <a:lnSpc>
                          <a:spcPct val="107000"/>
                        </a:lnSpc>
                        <a:spcBef>
                          <a:spcPts val="0"/>
                        </a:spcBef>
                        <a:spcAft>
                          <a:spcPts val="0"/>
                        </a:spcAft>
                      </a:pPr>
                      <a:r>
                        <a:rPr lang="en-US" sz="1200">
                          <a:effectLst/>
                        </a:rPr>
                        <a:t>14766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605750321"/>
                  </a:ext>
                </a:extLst>
              </a:tr>
              <a:tr h="329057">
                <a:tc>
                  <a:txBody>
                    <a:bodyPr/>
                    <a:lstStyle/>
                    <a:p>
                      <a:pPr marL="0" marR="0">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marL="0" marR="0">
                        <a:lnSpc>
                          <a:spcPct val="107000"/>
                        </a:lnSpc>
                        <a:spcBef>
                          <a:spcPts val="0"/>
                        </a:spcBef>
                        <a:spcAft>
                          <a:spcPts val="0"/>
                        </a:spcAft>
                      </a:pPr>
                      <a:r>
                        <a:rPr lang="en-US" sz="1200">
                          <a:effectLst/>
                        </a:rPr>
                        <a:t>14950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marL="0" marR="0">
                        <a:lnSpc>
                          <a:spcPct val="107000"/>
                        </a:lnSpc>
                        <a:spcBef>
                          <a:spcPts val="0"/>
                        </a:spcBef>
                        <a:spcAft>
                          <a:spcPts val="0"/>
                        </a:spcAft>
                      </a:pPr>
                      <a:r>
                        <a:rPr lang="en-US" sz="1200">
                          <a:effectLst/>
                        </a:rPr>
                        <a:t>40320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900416843"/>
                  </a:ext>
                </a:extLst>
              </a:tr>
              <a:tr h="329057">
                <a:tc>
                  <a:txBody>
                    <a:bodyPr/>
                    <a:lstStyle/>
                    <a:p>
                      <a:pPr marL="0" marR="0">
                        <a:lnSpc>
                          <a:spcPct val="107000"/>
                        </a:lnSpc>
                        <a:spcBef>
                          <a:spcPts val="0"/>
                        </a:spcBef>
                        <a:spcAft>
                          <a:spcPts val="0"/>
                        </a:spcAft>
                      </a:pPr>
                      <a:r>
                        <a:rPr lang="en-US" sz="1200">
                          <a:effectLst/>
                        </a:rPr>
                        <a:t>Accuracy Rate = 0.731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marL="0" marR="0">
                        <a:lnSpc>
                          <a:spcPct val="107000"/>
                        </a:lnSpc>
                        <a:spcBef>
                          <a:spcPts val="0"/>
                        </a:spcBef>
                        <a:spcAft>
                          <a:spcPts val="0"/>
                        </a:spcAft>
                      </a:pPr>
                      <a:r>
                        <a:rPr lang="en-US" sz="1200">
                          <a:effectLst/>
                        </a:rPr>
                        <a:t>Error Rate = 0.268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a:lnSpc>
                          <a:spcPct val="107000"/>
                        </a:lnSpc>
                      </a:pPr>
                      <a:endParaRPr lang="en-US" sz="1100" dirty="0">
                        <a:effectLst/>
                        <a:latin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96850546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190787235"/>
              </p:ext>
            </p:extLst>
          </p:nvPr>
        </p:nvGraphicFramePr>
        <p:xfrm>
          <a:off x="1485756" y="5490081"/>
          <a:ext cx="5819775" cy="1316228"/>
        </p:xfrm>
        <a:graphic>
          <a:graphicData uri="http://schemas.openxmlformats.org/drawingml/2006/table">
            <a:tbl>
              <a:tblPr firstRow="1" firstCol="1" bandRow="1">
                <a:tableStyleId>{5C22544A-7EE6-4342-B048-85BDC9FD1C3A}</a:tableStyleId>
              </a:tblPr>
              <a:tblGrid>
                <a:gridCol w="1939925">
                  <a:extLst>
                    <a:ext uri="{9D8B030D-6E8A-4147-A177-3AD203B41FA5}">
                      <a16:colId xmlns:a16="http://schemas.microsoft.com/office/drawing/2014/main" val="2322512613"/>
                    </a:ext>
                  </a:extLst>
                </a:gridCol>
                <a:gridCol w="1939925">
                  <a:extLst>
                    <a:ext uri="{9D8B030D-6E8A-4147-A177-3AD203B41FA5}">
                      <a16:colId xmlns:a16="http://schemas.microsoft.com/office/drawing/2014/main" val="184735334"/>
                    </a:ext>
                  </a:extLst>
                </a:gridCol>
                <a:gridCol w="1939925">
                  <a:extLst>
                    <a:ext uri="{9D8B030D-6E8A-4147-A177-3AD203B41FA5}">
                      <a16:colId xmlns:a16="http://schemas.microsoft.com/office/drawing/2014/main" val="3480498954"/>
                    </a:ext>
                  </a:extLst>
                </a:gridCol>
              </a:tblGrid>
              <a:tr h="329057">
                <a:tc>
                  <a:txBody>
                    <a:bodyPr/>
                    <a:lstStyle/>
                    <a:p>
                      <a:pPr marL="0" marR="0">
                        <a:lnSpc>
                          <a:spcPct val="107000"/>
                        </a:lnSpc>
                        <a:spcBef>
                          <a:spcPts val="0"/>
                        </a:spcBef>
                        <a:spcAft>
                          <a:spcPts val="0"/>
                        </a:spcAft>
                      </a:pPr>
                      <a:r>
                        <a:rPr lang="en-US" sz="1200">
                          <a:effectLst/>
                        </a:rPr>
                        <a:t># of trees =500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marL="0" marR="0">
                        <a:lnSpc>
                          <a:spcPct val="107000"/>
                        </a:lnSpc>
                        <a:spcBef>
                          <a:spcPts val="0"/>
                        </a:spcBef>
                        <a:spcAft>
                          <a:spcPts val="0"/>
                        </a:spcAft>
                      </a:pPr>
                      <a:r>
                        <a:rPr lang="en-US" sz="12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marL="0" marR="0">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149998034"/>
                  </a:ext>
                </a:extLst>
              </a:tr>
              <a:tr h="329057">
                <a:tc>
                  <a:txBody>
                    <a:bodyPr/>
                    <a:lstStyle/>
                    <a:p>
                      <a:pPr marL="0" marR="0">
                        <a:lnSpc>
                          <a:spcPct val="107000"/>
                        </a:lnSpc>
                        <a:spcBef>
                          <a:spcPts val="0"/>
                        </a:spcBef>
                        <a:spcAft>
                          <a:spcPts val="0"/>
                        </a:spcAft>
                      </a:pPr>
                      <a:r>
                        <a:rPr lang="en-US" sz="12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marL="0" marR="0">
                        <a:lnSpc>
                          <a:spcPct val="107000"/>
                        </a:lnSpc>
                        <a:spcBef>
                          <a:spcPts val="0"/>
                        </a:spcBef>
                        <a:spcAft>
                          <a:spcPts val="0"/>
                        </a:spcAft>
                      </a:pPr>
                      <a:r>
                        <a:rPr lang="en-US" sz="1200">
                          <a:effectLst/>
                        </a:rPr>
                        <a:t>40487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marL="0" marR="0">
                        <a:lnSpc>
                          <a:spcPct val="107000"/>
                        </a:lnSpc>
                        <a:spcBef>
                          <a:spcPts val="0"/>
                        </a:spcBef>
                        <a:spcAft>
                          <a:spcPts val="0"/>
                        </a:spcAft>
                      </a:pPr>
                      <a:r>
                        <a:rPr lang="en-US" sz="1200">
                          <a:effectLst/>
                        </a:rPr>
                        <a:t>14727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357731270"/>
                  </a:ext>
                </a:extLst>
              </a:tr>
              <a:tr h="329057">
                <a:tc>
                  <a:txBody>
                    <a:bodyPr/>
                    <a:lstStyle/>
                    <a:p>
                      <a:pPr marL="0" marR="0">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marL="0" marR="0">
                        <a:lnSpc>
                          <a:spcPct val="107000"/>
                        </a:lnSpc>
                        <a:spcBef>
                          <a:spcPts val="0"/>
                        </a:spcBef>
                        <a:spcAft>
                          <a:spcPts val="0"/>
                        </a:spcAft>
                      </a:pPr>
                      <a:r>
                        <a:rPr lang="en-US" sz="1200">
                          <a:effectLst/>
                        </a:rPr>
                        <a:t>14761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marL="0" marR="0">
                        <a:lnSpc>
                          <a:spcPct val="107000"/>
                        </a:lnSpc>
                        <a:spcBef>
                          <a:spcPts val="0"/>
                        </a:spcBef>
                        <a:spcAft>
                          <a:spcPts val="0"/>
                        </a:spcAft>
                      </a:pPr>
                      <a:r>
                        <a:rPr lang="en-US" sz="1200">
                          <a:effectLst/>
                        </a:rPr>
                        <a:t>40543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334924374"/>
                  </a:ext>
                </a:extLst>
              </a:tr>
              <a:tr h="329057">
                <a:tc>
                  <a:txBody>
                    <a:bodyPr/>
                    <a:lstStyle/>
                    <a:p>
                      <a:pPr marL="0" marR="0">
                        <a:lnSpc>
                          <a:spcPct val="107000"/>
                        </a:lnSpc>
                        <a:spcBef>
                          <a:spcPts val="0"/>
                        </a:spcBef>
                        <a:spcAft>
                          <a:spcPts val="0"/>
                        </a:spcAft>
                      </a:pPr>
                      <a:r>
                        <a:rPr lang="en-US" sz="1200">
                          <a:effectLst/>
                        </a:rPr>
                        <a:t>Accuracy Rate = 0.733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marL="0" marR="0">
                        <a:lnSpc>
                          <a:spcPct val="107000"/>
                        </a:lnSpc>
                        <a:spcBef>
                          <a:spcPts val="0"/>
                        </a:spcBef>
                        <a:spcAft>
                          <a:spcPts val="0"/>
                        </a:spcAft>
                      </a:pPr>
                      <a:r>
                        <a:rPr lang="en-US" sz="1200">
                          <a:effectLst/>
                        </a:rPr>
                        <a:t>Error Rate = 0.269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a:lnSpc>
                          <a:spcPct val="107000"/>
                        </a:lnSpc>
                      </a:pPr>
                      <a:endParaRPr lang="en-US" sz="1100" dirty="0">
                        <a:effectLst/>
                        <a:latin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983887"/>
                  </a:ext>
                </a:extLst>
              </a:tr>
            </a:tbl>
          </a:graphicData>
        </a:graphic>
      </p:graphicFrame>
      <p:sp>
        <p:nvSpPr>
          <p:cNvPr id="8" name="Rectangle 1"/>
          <p:cNvSpPr>
            <a:spLocks noChangeArrowheads="1"/>
          </p:cNvSpPr>
          <p:nvPr/>
        </p:nvSpPr>
        <p:spPr bwMode="auto">
          <a:xfrm>
            <a:off x="-1163782" y="214372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1485754" y="1770451"/>
            <a:ext cx="6244786" cy="369332"/>
          </a:xfrm>
          <a:prstGeom prst="rect">
            <a:avLst/>
          </a:prstGeom>
        </p:spPr>
        <p:txBody>
          <a:bodyPr wrap="none">
            <a:spAutoFit/>
          </a:bodyPr>
          <a:lstStyle/>
          <a:p>
            <a:r>
              <a:rPr lang="en-US" dirty="0">
                <a:solidFill>
                  <a:srgbClr val="000000"/>
                </a:solidFill>
                <a:latin typeface="Times New Roman" panose="02020603050405020304" pitchFamily="18" charset="0"/>
                <a:ea typeface="Times New Roman" panose="02020603050405020304" pitchFamily="18" charset="0"/>
              </a:rPr>
              <a:t>We ran our random forest with 10, 100 and 500 number of trees</a:t>
            </a:r>
            <a:endParaRPr lang="en-US" dirty="0"/>
          </a:p>
        </p:txBody>
      </p:sp>
    </p:spTree>
    <p:extLst>
      <p:ext uri="{BB962C8B-B14F-4D97-AF65-F5344CB8AC3E}">
        <p14:creationId xmlns:p14="http://schemas.microsoft.com/office/powerpoint/2010/main" val="2580034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Logistic Regression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40658499"/>
              </p:ext>
            </p:extLst>
          </p:nvPr>
        </p:nvGraphicFramePr>
        <p:xfrm>
          <a:off x="1261872" y="5122401"/>
          <a:ext cx="5819775" cy="1316228"/>
        </p:xfrm>
        <a:graphic>
          <a:graphicData uri="http://schemas.openxmlformats.org/drawingml/2006/table">
            <a:tbl>
              <a:tblPr firstRow="1" firstCol="1" bandRow="1">
                <a:tableStyleId>{5C22544A-7EE6-4342-B048-85BDC9FD1C3A}</a:tableStyleId>
              </a:tblPr>
              <a:tblGrid>
                <a:gridCol w="1939925">
                  <a:extLst>
                    <a:ext uri="{9D8B030D-6E8A-4147-A177-3AD203B41FA5}">
                      <a16:colId xmlns:a16="http://schemas.microsoft.com/office/drawing/2014/main" val="3909275497"/>
                    </a:ext>
                  </a:extLst>
                </a:gridCol>
                <a:gridCol w="1939925">
                  <a:extLst>
                    <a:ext uri="{9D8B030D-6E8A-4147-A177-3AD203B41FA5}">
                      <a16:colId xmlns:a16="http://schemas.microsoft.com/office/drawing/2014/main" val="2874718897"/>
                    </a:ext>
                  </a:extLst>
                </a:gridCol>
                <a:gridCol w="1939925">
                  <a:extLst>
                    <a:ext uri="{9D8B030D-6E8A-4147-A177-3AD203B41FA5}">
                      <a16:colId xmlns:a16="http://schemas.microsoft.com/office/drawing/2014/main" val="1511877068"/>
                    </a:ext>
                  </a:extLst>
                </a:gridCol>
              </a:tblGrid>
              <a:tr h="329057">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6675" marR="66675" marT="66675" marB="66675"/>
                </a:tc>
                <a:tc>
                  <a:txBody>
                    <a:bodyPr/>
                    <a:lstStyle/>
                    <a:p>
                      <a:pPr marL="0" marR="0">
                        <a:lnSpc>
                          <a:spcPct val="107000"/>
                        </a:lnSpc>
                        <a:spcBef>
                          <a:spcPts val="0"/>
                        </a:spcBef>
                        <a:spcAft>
                          <a:spcPts val="0"/>
                        </a:spcAft>
                      </a:pPr>
                      <a:r>
                        <a:rPr lang="en-US" sz="12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marL="0" marR="0">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2223075329"/>
                  </a:ext>
                </a:extLst>
              </a:tr>
              <a:tr h="329057">
                <a:tc>
                  <a:txBody>
                    <a:bodyPr/>
                    <a:lstStyle/>
                    <a:p>
                      <a:pPr marL="0" marR="0">
                        <a:lnSpc>
                          <a:spcPct val="107000"/>
                        </a:lnSpc>
                        <a:spcBef>
                          <a:spcPts val="0"/>
                        </a:spcBef>
                        <a:spcAft>
                          <a:spcPts val="0"/>
                        </a:spcAft>
                      </a:pPr>
                      <a:r>
                        <a:rPr lang="en-US" sz="12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marL="0" marR="0">
                        <a:lnSpc>
                          <a:spcPct val="107000"/>
                        </a:lnSpc>
                        <a:spcBef>
                          <a:spcPts val="0"/>
                        </a:spcBef>
                        <a:spcAft>
                          <a:spcPts val="0"/>
                        </a:spcAft>
                      </a:pPr>
                      <a:r>
                        <a:rPr lang="en-US" sz="1200">
                          <a:effectLst/>
                        </a:rPr>
                        <a:t>36686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marL="0" marR="0">
                        <a:lnSpc>
                          <a:spcPct val="107000"/>
                        </a:lnSpc>
                        <a:spcBef>
                          <a:spcPts val="0"/>
                        </a:spcBef>
                        <a:spcAft>
                          <a:spcPts val="0"/>
                        </a:spcAft>
                      </a:pPr>
                      <a:r>
                        <a:rPr lang="en-US" sz="1200">
                          <a:effectLst/>
                        </a:rPr>
                        <a:t>12216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508787756"/>
                  </a:ext>
                </a:extLst>
              </a:tr>
              <a:tr h="329057">
                <a:tc>
                  <a:txBody>
                    <a:bodyPr/>
                    <a:lstStyle/>
                    <a:p>
                      <a:pPr marL="0" marR="0">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marL="0" marR="0">
                        <a:lnSpc>
                          <a:spcPct val="107000"/>
                        </a:lnSpc>
                        <a:spcBef>
                          <a:spcPts val="0"/>
                        </a:spcBef>
                        <a:spcAft>
                          <a:spcPts val="0"/>
                        </a:spcAft>
                      </a:pPr>
                      <a:r>
                        <a:rPr lang="en-US" sz="1200">
                          <a:effectLst/>
                        </a:rPr>
                        <a:t>18562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marL="0" marR="0">
                        <a:lnSpc>
                          <a:spcPct val="107000"/>
                        </a:lnSpc>
                        <a:spcBef>
                          <a:spcPts val="0"/>
                        </a:spcBef>
                        <a:spcAft>
                          <a:spcPts val="0"/>
                        </a:spcAft>
                      </a:pPr>
                      <a:r>
                        <a:rPr lang="en-US" sz="1200">
                          <a:effectLst/>
                        </a:rPr>
                        <a:t>43054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2991346888"/>
                  </a:ext>
                </a:extLst>
              </a:tr>
              <a:tr h="329057">
                <a:tc>
                  <a:txBody>
                    <a:bodyPr/>
                    <a:lstStyle/>
                    <a:p>
                      <a:pPr marL="0" marR="0">
                        <a:lnSpc>
                          <a:spcPct val="107000"/>
                        </a:lnSpc>
                        <a:spcBef>
                          <a:spcPts val="0"/>
                        </a:spcBef>
                        <a:spcAft>
                          <a:spcPts val="0"/>
                        </a:spcAft>
                      </a:pPr>
                      <a:r>
                        <a:rPr lang="en-US" sz="1200">
                          <a:effectLst/>
                        </a:rPr>
                        <a:t>Accuracy Rate= 0.721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marL="0" marR="0">
                        <a:lnSpc>
                          <a:spcPct val="107000"/>
                        </a:lnSpc>
                        <a:spcBef>
                          <a:spcPts val="0"/>
                        </a:spcBef>
                        <a:spcAft>
                          <a:spcPts val="0"/>
                        </a:spcAft>
                      </a:pPr>
                      <a:r>
                        <a:rPr lang="en-US" sz="1200">
                          <a:effectLst/>
                        </a:rPr>
                        <a:t>Error Rate = 0.278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a:lnSpc>
                          <a:spcPct val="107000"/>
                        </a:lnSpc>
                      </a:pPr>
                      <a:endParaRPr lang="en-US" sz="1100" dirty="0">
                        <a:effectLst/>
                        <a:latin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4187290484"/>
                  </a:ext>
                </a:extLst>
              </a:tr>
            </a:tbl>
          </a:graphicData>
        </a:graphic>
      </p:graphicFrame>
      <p:sp>
        <p:nvSpPr>
          <p:cNvPr id="4" name="Slide Number Placeholder 3"/>
          <p:cNvSpPr>
            <a:spLocks noGrp="1"/>
          </p:cNvSpPr>
          <p:nvPr>
            <p:ph type="sldNum" sz="quarter" idx="12"/>
          </p:nvPr>
        </p:nvSpPr>
        <p:spPr/>
        <p:txBody>
          <a:bodyPr/>
          <a:lstStyle/>
          <a:p>
            <a:fld id="{601A7ADE-E78F-4068-B691-87A7BF8C4DE5}" type="slidenum">
              <a:rPr lang="en-US" smtClean="0"/>
              <a:pPr/>
              <a:t>16</a:t>
            </a:fld>
            <a:endParaRPr lang="en-US" dirty="0"/>
          </a:p>
        </p:txBody>
      </p:sp>
      <p:pic>
        <p:nvPicPr>
          <p:cNvPr id="6" name="Picture 5" descr="lr2.png"/>
          <p:cNvPicPr/>
          <p:nvPr/>
        </p:nvPicPr>
        <p:blipFill>
          <a:blip r:embed="rId2">
            <a:extLst>
              <a:ext uri="{28A0092B-C50C-407E-A947-70E740481C1C}">
                <a14:useLocalDpi xmlns:a14="http://schemas.microsoft.com/office/drawing/2010/main" val="0"/>
              </a:ext>
            </a:extLst>
          </a:blip>
          <a:srcRect/>
          <a:stretch>
            <a:fillRect/>
          </a:stretch>
        </p:blipFill>
        <p:spPr bwMode="auto">
          <a:xfrm>
            <a:off x="1261872" y="1691322"/>
            <a:ext cx="5479396" cy="3240601"/>
          </a:xfrm>
          <a:prstGeom prst="rect">
            <a:avLst/>
          </a:prstGeom>
          <a:noFill/>
          <a:ln>
            <a:noFill/>
          </a:ln>
        </p:spPr>
      </p:pic>
    </p:spTree>
    <p:extLst>
      <p:ext uri="{BB962C8B-B14F-4D97-AF65-F5344CB8AC3E}">
        <p14:creationId xmlns:p14="http://schemas.microsoft.com/office/powerpoint/2010/main" val="2002876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Support Vector Machines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93753026"/>
              </p:ext>
            </p:extLst>
          </p:nvPr>
        </p:nvGraphicFramePr>
        <p:xfrm>
          <a:off x="1261872" y="5517665"/>
          <a:ext cx="5819775" cy="1234568"/>
        </p:xfrm>
        <a:graphic>
          <a:graphicData uri="http://schemas.openxmlformats.org/drawingml/2006/table">
            <a:tbl>
              <a:tblPr firstRow="1" firstCol="1" bandRow="1">
                <a:tableStyleId>{5C22544A-7EE6-4342-B048-85BDC9FD1C3A}</a:tableStyleId>
              </a:tblPr>
              <a:tblGrid>
                <a:gridCol w="1939925">
                  <a:extLst>
                    <a:ext uri="{9D8B030D-6E8A-4147-A177-3AD203B41FA5}">
                      <a16:colId xmlns:a16="http://schemas.microsoft.com/office/drawing/2014/main" val="562517073"/>
                    </a:ext>
                  </a:extLst>
                </a:gridCol>
                <a:gridCol w="1939925">
                  <a:extLst>
                    <a:ext uri="{9D8B030D-6E8A-4147-A177-3AD203B41FA5}">
                      <a16:colId xmlns:a16="http://schemas.microsoft.com/office/drawing/2014/main" val="558687396"/>
                    </a:ext>
                  </a:extLst>
                </a:gridCol>
                <a:gridCol w="1939925">
                  <a:extLst>
                    <a:ext uri="{9D8B030D-6E8A-4147-A177-3AD203B41FA5}">
                      <a16:colId xmlns:a16="http://schemas.microsoft.com/office/drawing/2014/main" val="41137516"/>
                    </a:ext>
                  </a:extLst>
                </a:gridCol>
              </a:tblGrid>
              <a:tr h="312738">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6675" marR="66675" marT="66675" marB="66675"/>
                </a:tc>
                <a:tc>
                  <a:txBody>
                    <a:bodyPr/>
                    <a:lstStyle/>
                    <a:p>
                      <a:pPr marL="0" marR="0">
                        <a:lnSpc>
                          <a:spcPct val="107000"/>
                        </a:lnSpc>
                        <a:spcBef>
                          <a:spcPts val="0"/>
                        </a:spcBef>
                        <a:spcAft>
                          <a:spcPts val="0"/>
                        </a:spcAft>
                      </a:pPr>
                      <a:r>
                        <a:rPr lang="en-US" sz="105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marL="0" marR="0">
                        <a:lnSpc>
                          <a:spcPct val="107000"/>
                        </a:lnSpc>
                        <a:spcBef>
                          <a:spcPts val="0"/>
                        </a:spcBef>
                        <a:spcAft>
                          <a:spcPts val="0"/>
                        </a:spcAft>
                      </a:pPr>
                      <a:r>
                        <a:rPr lang="en-US" sz="105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397736004"/>
                  </a:ext>
                </a:extLst>
              </a:tr>
              <a:tr h="304546">
                <a:tc>
                  <a:txBody>
                    <a:bodyPr/>
                    <a:lstStyle/>
                    <a:p>
                      <a:pPr marL="0" marR="0">
                        <a:lnSpc>
                          <a:spcPct val="107000"/>
                        </a:lnSpc>
                        <a:spcBef>
                          <a:spcPts val="0"/>
                        </a:spcBef>
                        <a:spcAft>
                          <a:spcPts val="0"/>
                        </a:spcAft>
                      </a:pPr>
                      <a:r>
                        <a:rPr lang="en-US" sz="105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marL="0" marR="0">
                        <a:lnSpc>
                          <a:spcPct val="107000"/>
                        </a:lnSpc>
                        <a:spcBef>
                          <a:spcPts val="0"/>
                        </a:spcBef>
                        <a:spcAft>
                          <a:spcPts val="0"/>
                        </a:spcAft>
                      </a:pPr>
                      <a:r>
                        <a:rPr lang="en-US" sz="1050">
                          <a:effectLst/>
                        </a:rPr>
                        <a:t>1765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marL="0" marR="0">
                        <a:lnSpc>
                          <a:spcPct val="107000"/>
                        </a:lnSpc>
                        <a:spcBef>
                          <a:spcPts val="0"/>
                        </a:spcBef>
                        <a:spcAft>
                          <a:spcPts val="0"/>
                        </a:spcAft>
                      </a:pPr>
                      <a:r>
                        <a:rPr lang="en-US" sz="1050">
                          <a:effectLst/>
                        </a:rPr>
                        <a:t>762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580674453"/>
                  </a:ext>
                </a:extLst>
              </a:tr>
              <a:tr h="304546">
                <a:tc>
                  <a:txBody>
                    <a:bodyPr/>
                    <a:lstStyle/>
                    <a:p>
                      <a:pPr marL="0" marR="0">
                        <a:lnSpc>
                          <a:spcPct val="107000"/>
                        </a:lnSpc>
                        <a:spcBef>
                          <a:spcPts val="0"/>
                        </a:spcBef>
                        <a:spcAft>
                          <a:spcPts val="0"/>
                        </a:spcAft>
                      </a:pPr>
                      <a:r>
                        <a:rPr lang="en-US" sz="105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marL="0" marR="0">
                        <a:lnSpc>
                          <a:spcPct val="107000"/>
                        </a:lnSpc>
                        <a:spcBef>
                          <a:spcPts val="0"/>
                        </a:spcBef>
                        <a:spcAft>
                          <a:spcPts val="0"/>
                        </a:spcAft>
                      </a:pPr>
                      <a:r>
                        <a:rPr lang="en-US" sz="1050">
                          <a:effectLst/>
                        </a:rPr>
                        <a:t>634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marL="0" marR="0">
                        <a:lnSpc>
                          <a:spcPct val="107000"/>
                        </a:lnSpc>
                        <a:spcBef>
                          <a:spcPts val="0"/>
                        </a:spcBef>
                        <a:spcAft>
                          <a:spcPts val="0"/>
                        </a:spcAft>
                      </a:pPr>
                      <a:r>
                        <a:rPr lang="en-US" sz="1050">
                          <a:effectLst/>
                        </a:rPr>
                        <a:t>1839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728658954"/>
                  </a:ext>
                </a:extLst>
              </a:tr>
              <a:tr h="312738">
                <a:tc>
                  <a:txBody>
                    <a:bodyPr/>
                    <a:lstStyle/>
                    <a:p>
                      <a:pPr marL="0" marR="0">
                        <a:lnSpc>
                          <a:spcPct val="107000"/>
                        </a:lnSpc>
                        <a:spcBef>
                          <a:spcPts val="0"/>
                        </a:spcBef>
                        <a:spcAft>
                          <a:spcPts val="0"/>
                        </a:spcAft>
                      </a:pPr>
                      <a:r>
                        <a:rPr lang="en-US" sz="1050">
                          <a:effectLst/>
                        </a:rPr>
                        <a:t>Accuracy rate = 0.72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marL="0" marR="0">
                        <a:lnSpc>
                          <a:spcPct val="107000"/>
                        </a:lnSpc>
                        <a:spcBef>
                          <a:spcPts val="0"/>
                        </a:spcBef>
                        <a:spcAft>
                          <a:spcPts val="0"/>
                        </a:spcAft>
                      </a:pPr>
                      <a:r>
                        <a:rPr lang="en-US" sz="1050">
                          <a:effectLst/>
                        </a:rPr>
                        <a:t>Error rate= 0.279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a:lnSpc>
                          <a:spcPct val="107000"/>
                        </a:lnSpc>
                      </a:pPr>
                      <a:endParaRPr lang="en-US" sz="1100" dirty="0">
                        <a:effectLst/>
                        <a:latin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3926261291"/>
                  </a:ext>
                </a:extLst>
              </a:tr>
            </a:tbl>
          </a:graphicData>
        </a:graphic>
      </p:graphicFrame>
      <p:sp>
        <p:nvSpPr>
          <p:cNvPr id="4" name="Slide Number Placeholder 3"/>
          <p:cNvSpPr>
            <a:spLocks noGrp="1"/>
          </p:cNvSpPr>
          <p:nvPr>
            <p:ph type="sldNum" sz="quarter" idx="12"/>
          </p:nvPr>
        </p:nvSpPr>
        <p:spPr/>
        <p:txBody>
          <a:bodyPr/>
          <a:lstStyle/>
          <a:p>
            <a:fld id="{601A7ADE-E78F-4068-B691-87A7BF8C4DE5}" type="slidenum">
              <a:rPr lang="en-US" smtClean="0"/>
              <a:pPr/>
              <a:t>17</a:t>
            </a:fld>
            <a:endParaRPr lang="en-US" dirty="0"/>
          </a:p>
        </p:txBody>
      </p:sp>
      <p:sp>
        <p:nvSpPr>
          <p:cNvPr id="6" name="Rectangle 1"/>
          <p:cNvSpPr>
            <a:spLocks noChangeArrowheads="1"/>
          </p:cNvSpPr>
          <p:nvPr/>
        </p:nvSpPr>
        <p:spPr bwMode="auto">
          <a:xfrm>
            <a:off x="-1163782" y="20486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descr="https://lh4.googleusercontent.com/OoaT8FbSeT4rj-6j_nnd9AVDU0nGICwaksChU5-Birp_AatSaYDCk4EI0MLTrGmHlse3SBnLRZ_cTPQTZEXEc80RAMPwld4lI4xc-MYT3iQsA_EvBofOOOPJZzU74TjOhQOvmzHA"/>
          <p:cNvPicPr/>
          <p:nvPr/>
        </p:nvPicPr>
        <p:blipFill>
          <a:blip r:embed="rId2">
            <a:extLst>
              <a:ext uri="{28A0092B-C50C-407E-A947-70E740481C1C}">
                <a14:useLocalDpi xmlns:a14="http://schemas.microsoft.com/office/drawing/2010/main" val="0"/>
              </a:ext>
            </a:extLst>
          </a:blip>
          <a:srcRect/>
          <a:stretch>
            <a:fillRect/>
          </a:stretch>
        </p:blipFill>
        <p:spPr bwMode="auto">
          <a:xfrm>
            <a:off x="1261872" y="1902872"/>
            <a:ext cx="4924425" cy="3305175"/>
          </a:xfrm>
          <a:prstGeom prst="rect">
            <a:avLst/>
          </a:prstGeom>
          <a:noFill/>
          <a:ln>
            <a:noFill/>
          </a:ln>
        </p:spPr>
      </p:pic>
    </p:spTree>
    <p:extLst>
      <p:ext uri="{BB962C8B-B14F-4D97-AF65-F5344CB8AC3E}">
        <p14:creationId xmlns:p14="http://schemas.microsoft.com/office/powerpoint/2010/main" val="4282486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k -Nearest Neighbor</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56837014"/>
              </p:ext>
            </p:extLst>
          </p:nvPr>
        </p:nvGraphicFramePr>
        <p:xfrm>
          <a:off x="1261872" y="5067116"/>
          <a:ext cx="5819775" cy="1250952"/>
        </p:xfrm>
        <a:graphic>
          <a:graphicData uri="http://schemas.openxmlformats.org/drawingml/2006/table">
            <a:tbl>
              <a:tblPr firstRow="1" firstCol="1" bandRow="1">
                <a:tableStyleId>{5C22544A-7EE6-4342-B048-85BDC9FD1C3A}</a:tableStyleId>
              </a:tblPr>
              <a:tblGrid>
                <a:gridCol w="1939925">
                  <a:extLst>
                    <a:ext uri="{9D8B030D-6E8A-4147-A177-3AD203B41FA5}">
                      <a16:colId xmlns:a16="http://schemas.microsoft.com/office/drawing/2014/main" val="1624938067"/>
                    </a:ext>
                  </a:extLst>
                </a:gridCol>
                <a:gridCol w="1939925">
                  <a:extLst>
                    <a:ext uri="{9D8B030D-6E8A-4147-A177-3AD203B41FA5}">
                      <a16:colId xmlns:a16="http://schemas.microsoft.com/office/drawing/2014/main" val="411011756"/>
                    </a:ext>
                  </a:extLst>
                </a:gridCol>
                <a:gridCol w="1939925">
                  <a:extLst>
                    <a:ext uri="{9D8B030D-6E8A-4147-A177-3AD203B41FA5}">
                      <a16:colId xmlns:a16="http://schemas.microsoft.com/office/drawing/2014/main" val="2693358109"/>
                    </a:ext>
                  </a:extLst>
                </a:gridCol>
              </a:tblGrid>
              <a:tr h="312738">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6675" marR="66675" marT="66675" marB="66675"/>
                </a:tc>
                <a:tc>
                  <a:txBody>
                    <a:bodyPr/>
                    <a:lstStyle/>
                    <a:p>
                      <a:pPr marL="0" marR="0">
                        <a:lnSpc>
                          <a:spcPct val="107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marL="0" marR="0">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2488629955"/>
                  </a:ext>
                </a:extLst>
              </a:tr>
              <a:tr h="312738">
                <a:tc>
                  <a:txBody>
                    <a:bodyPr/>
                    <a:lstStyle/>
                    <a:p>
                      <a:pPr marL="0" marR="0">
                        <a:lnSpc>
                          <a:spcPct val="107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marL="0" marR="0">
                        <a:lnSpc>
                          <a:spcPct val="107000"/>
                        </a:lnSpc>
                        <a:spcBef>
                          <a:spcPts val="0"/>
                        </a:spcBef>
                        <a:spcAft>
                          <a:spcPts val="0"/>
                        </a:spcAft>
                      </a:pPr>
                      <a:r>
                        <a:rPr lang="en-US" sz="1100">
                          <a:effectLst/>
                        </a:rPr>
                        <a:t>1718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marL="0" marR="0">
                        <a:lnSpc>
                          <a:spcPct val="107000"/>
                        </a:lnSpc>
                        <a:spcBef>
                          <a:spcPts val="0"/>
                        </a:spcBef>
                        <a:spcAft>
                          <a:spcPts val="0"/>
                        </a:spcAft>
                      </a:pPr>
                      <a:r>
                        <a:rPr lang="en-US" sz="1100">
                          <a:effectLst/>
                        </a:rPr>
                        <a:t>809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3922181642"/>
                  </a:ext>
                </a:extLst>
              </a:tr>
              <a:tr h="312738">
                <a:tc>
                  <a:txBody>
                    <a:bodyPr/>
                    <a:lstStyle/>
                    <a:p>
                      <a:pPr marL="0" marR="0">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marL="0" marR="0">
                        <a:lnSpc>
                          <a:spcPct val="107000"/>
                        </a:lnSpc>
                        <a:spcBef>
                          <a:spcPts val="0"/>
                        </a:spcBef>
                        <a:spcAft>
                          <a:spcPts val="0"/>
                        </a:spcAft>
                      </a:pPr>
                      <a:r>
                        <a:rPr lang="en-US" sz="1100">
                          <a:effectLst/>
                        </a:rPr>
                        <a:t>808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marL="0" marR="0">
                        <a:lnSpc>
                          <a:spcPct val="107000"/>
                        </a:lnSpc>
                        <a:spcBef>
                          <a:spcPts val="0"/>
                        </a:spcBef>
                        <a:spcAft>
                          <a:spcPts val="0"/>
                        </a:spcAft>
                      </a:pPr>
                      <a:r>
                        <a:rPr lang="en-US" sz="1100">
                          <a:effectLst/>
                        </a:rPr>
                        <a:t>1665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3702243719"/>
                  </a:ext>
                </a:extLst>
              </a:tr>
              <a:tr h="312738">
                <a:tc>
                  <a:txBody>
                    <a:bodyPr/>
                    <a:lstStyle/>
                    <a:p>
                      <a:pPr marL="0" marR="0">
                        <a:lnSpc>
                          <a:spcPct val="107000"/>
                        </a:lnSpc>
                        <a:spcBef>
                          <a:spcPts val="0"/>
                        </a:spcBef>
                        <a:spcAft>
                          <a:spcPts val="0"/>
                        </a:spcAft>
                      </a:pPr>
                      <a:r>
                        <a:rPr lang="en-US" sz="1050">
                          <a:effectLst/>
                        </a:rPr>
                        <a:t>Accuracy rate = 0.6766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marL="0" marR="0">
                        <a:lnSpc>
                          <a:spcPct val="107000"/>
                        </a:lnSpc>
                        <a:spcBef>
                          <a:spcPts val="0"/>
                        </a:spcBef>
                        <a:spcAft>
                          <a:spcPts val="0"/>
                        </a:spcAft>
                      </a:pPr>
                      <a:r>
                        <a:rPr lang="en-US" sz="1050">
                          <a:effectLst/>
                        </a:rPr>
                        <a:t>Error rate= 0.323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tc>
                  <a:txBody>
                    <a:bodyPr/>
                    <a:lstStyle/>
                    <a:p>
                      <a:pPr>
                        <a:lnSpc>
                          <a:spcPct val="107000"/>
                        </a:lnSpc>
                      </a:pPr>
                      <a:endParaRPr lang="en-US" sz="1100" dirty="0">
                        <a:effectLst/>
                        <a:latin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800040501"/>
                  </a:ext>
                </a:extLst>
              </a:tr>
            </a:tbl>
          </a:graphicData>
        </a:graphic>
      </p:graphicFrame>
      <p:sp>
        <p:nvSpPr>
          <p:cNvPr id="4" name="Slide Number Placeholder 3"/>
          <p:cNvSpPr>
            <a:spLocks noGrp="1"/>
          </p:cNvSpPr>
          <p:nvPr>
            <p:ph type="sldNum" sz="quarter" idx="12"/>
          </p:nvPr>
        </p:nvSpPr>
        <p:spPr/>
        <p:txBody>
          <a:bodyPr/>
          <a:lstStyle/>
          <a:p>
            <a:fld id="{601A7ADE-E78F-4068-B691-87A7BF8C4DE5}" type="slidenum">
              <a:rPr lang="en-US" smtClean="0"/>
              <a:pPr/>
              <a:t>18</a:t>
            </a:fld>
            <a:endParaRPr lang="en-US" dirty="0"/>
          </a:p>
        </p:txBody>
      </p:sp>
      <p:pic>
        <p:nvPicPr>
          <p:cNvPr id="6" name="Picture 5" descr="KNN.jpg"/>
          <p:cNvPicPr/>
          <p:nvPr/>
        </p:nvPicPr>
        <p:blipFill>
          <a:blip r:embed="rId2">
            <a:extLst>
              <a:ext uri="{28A0092B-C50C-407E-A947-70E740481C1C}">
                <a14:useLocalDpi xmlns:a14="http://schemas.microsoft.com/office/drawing/2010/main" val="0"/>
              </a:ext>
            </a:extLst>
          </a:blip>
          <a:srcRect/>
          <a:stretch>
            <a:fillRect/>
          </a:stretch>
        </p:blipFill>
        <p:spPr bwMode="auto">
          <a:xfrm>
            <a:off x="1261872" y="1691322"/>
            <a:ext cx="4212077" cy="3339830"/>
          </a:xfrm>
          <a:prstGeom prst="rect">
            <a:avLst/>
          </a:prstGeom>
          <a:noFill/>
          <a:ln>
            <a:noFill/>
          </a:ln>
        </p:spPr>
      </p:pic>
    </p:spTree>
    <p:extLst>
      <p:ext uri="{BB962C8B-B14F-4D97-AF65-F5344CB8AC3E}">
        <p14:creationId xmlns:p14="http://schemas.microsoft.com/office/powerpoint/2010/main" val="3319577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Findings and Implications</a:t>
            </a:r>
          </a:p>
        </p:txBody>
      </p:sp>
      <p:sp>
        <p:nvSpPr>
          <p:cNvPr id="3" name="Content Placeholder 2"/>
          <p:cNvSpPr>
            <a:spLocks noGrp="1"/>
          </p:cNvSpPr>
          <p:nvPr>
            <p:ph idx="1"/>
          </p:nvPr>
        </p:nvSpPr>
        <p:spPr/>
        <p:txBody>
          <a:bodyPr/>
          <a:lstStyle/>
          <a:p>
            <a:r>
              <a:rPr lang="en-US" dirty="0"/>
              <a:t>Better suggestions of hotel based on 4 key factors for prediction</a:t>
            </a:r>
          </a:p>
          <a:p>
            <a:r>
              <a:rPr lang="en-US" dirty="0"/>
              <a:t>Divided the population into 4 clusters which can be used for targeting customer segments for future target marketing</a:t>
            </a:r>
          </a:p>
          <a:p>
            <a:r>
              <a:rPr lang="en-US" dirty="0"/>
              <a:t>We chose random forest to be the best models as the best predictor from the key variables.</a:t>
            </a:r>
          </a:p>
          <a:p>
            <a:endParaRPr lang="en-US" dirty="0"/>
          </a:p>
        </p:txBody>
      </p:sp>
      <p:sp>
        <p:nvSpPr>
          <p:cNvPr id="4" name="Slide Number Placeholder 3"/>
          <p:cNvSpPr>
            <a:spLocks noGrp="1"/>
          </p:cNvSpPr>
          <p:nvPr>
            <p:ph type="sldNum" sz="quarter" idx="12"/>
          </p:nvPr>
        </p:nvSpPr>
        <p:spPr/>
        <p:txBody>
          <a:bodyPr/>
          <a:lstStyle/>
          <a:p>
            <a:fld id="{601A7ADE-E78F-4068-B691-87A7BF8C4DE5}" type="slidenum">
              <a:rPr lang="en-US" smtClean="0"/>
              <a:pPr/>
              <a:t>19</a:t>
            </a:fld>
            <a:endParaRPr lang="en-US" dirty="0"/>
          </a:p>
        </p:txBody>
      </p:sp>
      <p:pic>
        <p:nvPicPr>
          <p:cNvPr id="5" name="Picture 4" descr="https://lh4.googleusercontent.com/sTJAlqQJl94wX1vtCoLNyYretQNSGMmywcSGJ8TUM2nstJIzKYFaWBa3XWHntQ9rp6auqF2qMSeKo8h6LNXCCldZ2XKM1aWIkIpMNjhulxYefSZijMd-waqFoe7NBSTVWeMSddm9"/>
          <p:cNvPicPr/>
          <p:nvPr/>
        </p:nvPicPr>
        <p:blipFill>
          <a:blip r:embed="rId2">
            <a:extLst>
              <a:ext uri="{28A0092B-C50C-407E-A947-70E740481C1C}">
                <a14:useLocalDpi xmlns:a14="http://schemas.microsoft.com/office/drawing/2010/main" val="0"/>
              </a:ext>
            </a:extLst>
          </a:blip>
          <a:srcRect/>
          <a:stretch>
            <a:fillRect/>
          </a:stretch>
        </p:blipFill>
        <p:spPr bwMode="auto">
          <a:xfrm>
            <a:off x="1597152" y="3910965"/>
            <a:ext cx="3962400" cy="2000250"/>
          </a:xfrm>
          <a:prstGeom prst="rect">
            <a:avLst/>
          </a:prstGeom>
          <a:noFill/>
          <a:ln>
            <a:noFill/>
          </a:ln>
        </p:spPr>
      </p:pic>
    </p:spTree>
    <p:extLst>
      <p:ext uri="{BB962C8B-B14F-4D97-AF65-F5344CB8AC3E}">
        <p14:creationId xmlns:p14="http://schemas.microsoft.com/office/powerpoint/2010/main" val="695539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value from data is difficult but…</a:t>
            </a:r>
          </a:p>
        </p:txBody>
      </p:sp>
      <p:sp>
        <p:nvSpPr>
          <p:cNvPr id="3" name="Content Placeholder 2"/>
          <p:cNvSpPr>
            <a:spLocks noGrp="1"/>
          </p:cNvSpPr>
          <p:nvPr>
            <p:ph idx="1"/>
          </p:nvPr>
        </p:nvSpPr>
        <p:spPr/>
        <p:txBody>
          <a:bodyPr anchor="ctr">
            <a:normAutofit/>
          </a:bodyPr>
          <a:lstStyle/>
          <a:p>
            <a:pPr marL="0" indent="0" algn="ctr">
              <a:buNone/>
            </a:pPr>
            <a:endParaRPr lang="en-US" sz="1100" dirty="0">
              <a:solidFill>
                <a:schemeClr val="tx1"/>
              </a:solidFill>
            </a:endParaRPr>
          </a:p>
          <a:p>
            <a:pPr marL="0" indent="0" algn="ctr">
              <a:buNone/>
            </a:pPr>
            <a:r>
              <a:rPr lang="en-US" sz="3200" dirty="0">
                <a:solidFill>
                  <a:srgbClr val="DC7D01"/>
                </a:solidFill>
              </a:rPr>
              <a:t>“If you torture the data long enough, it will confess.”</a:t>
            </a:r>
          </a:p>
          <a:p>
            <a:pPr marL="0" indent="0" algn="ctr">
              <a:buNone/>
            </a:pPr>
            <a:endParaRPr lang="en-US" sz="3200" dirty="0">
              <a:solidFill>
                <a:srgbClr val="DC7D01"/>
              </a:solidFill>
            </a:endParaRPr>
          </a:p>
          <a:p>
            <a:pPr marL="0" indent="0" algn="r">
              <a:buNone/>
            </a:pPr>
            <a:r>
              <a:rPr lang="en-US" sz="3200" dirty="0">
                <a:solidFill>
                  <a:srgbClr val="DC7D01"/>
                </a:solidFill>
              </a:rPr>
              <a:t>-Ronald Coase, Economist</a:t>
            </a:r>
          </a:p>
        </p:txBody>
      </p:sp>
      <p:sp>
        <p:nvSpPr>
          <p:cNvPr id="4" name="Slide Number Placeholder 3"/>
          <p:cNvSpPr>
            <a:spLocks noGrp="1"/>
          </p:cNvSpPr>
          <p:nvPr>
            <p:ph type="sldNum" sz="quarter" idx="12"/>
          </p:nvPr>
        </p:nvSpPr>
        <p:spPr/>
        <p:txBody>
          <a:bodyPr/>
          <a:lstStyle/>
          <a:p>
            <a:fld id="{601A7ADE-E78F-4068-B691-87A7BF8C4DE5}" type="slidenum">
              <a:rPr lang="en-US" smtClean="0"/>
              <a:pPr/>
              <a:t>2</a:t>
            </a:fld>
            <a:endParaRPr lang="en-US" dirty="0"/>
          </a:p>
        </p:txBody>
      </p:sp>
    </p:spTree>
    <p:extLst>
      <p:ext uri="{BB962C8B-B14F-4D97-AF65-F5344CB8AC3E}">
        <p14:creationId xmlns:p14="http://schemas.microsoft.com/office/powerpoint/2010/main" val="2974234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Delivering value to </a:t>
            </a:r>
            <a:r>
              <a:rPr lang="en-US" dirty="0" err="1"/>
              <a:t>expedia</a:t>
            </a:r>
            <a:endParaRPr lang="en-US" dirty="0"/>
          </a:p>
        </p:txBody>
      </p:sp>
      <p:sp>
        <p:nvSpPr>
          <p:cNvPr id="3" name="Content Placeholder 2"/>
          <p:cNvSpPr>
            <a:spLocks noGrp="1"/>
          </p:cNvSpPr>
          <p:nvPr>
            <p:ph idx="1"/>
          </p:nvPr>
        </p:nvSpPr>
        <p:spPr/>
        <p:txBody>
          <a:bodyPr/>
          <a:lstStyle/>
          <a:p>
            <a:r>
              <a:rPr lang="en-US" dirty="0"/>
              <a:t>Hotels positioned at 1</a:t>
            </a:r>
            <a:r>
              <a:rPr lang="en-US" baseline="30000" dirty="0"/>
              <a:t>st</a:t>
            </a:r>
            <a:r>
              <a:rPr lang="en-US" dirty="0"/>
              <a:t> , 2</a:t>
            </a:r>
            <a:r>
              <a:rPr lang="en-US" baseline="30000" dirty="0"/>
              <a:t>nd</a:t>
            </a:r>
            <a:r>
              <a:rPr lang="en-US" dirty="0"/>
              <a:t> and 3</a:t>
            </a:r>
            <a:r>
              <a:rPr lang="en-US" baseline="30000" dirty="0"/>
              <a:t>rd</a:t>
            </a:r>
            <a:r>
              <a:rPr lang="en-US" dirty="0"/>
              <a:t> have high chances being clicked on.</a:t>
            </a:r>
          </a:p>
          <a:p>
            <a:r>
              <a:rPr lang="en-US" dirty="0"/>
              <a:t>Considering other parameters constant, there is less chance of a hotel being picked by a customer if the hotel is positioned at places 4</a:t>
            </a:r>
            <a:r>
              <a:rPr lang="en-US" baseline="30000" dirty="0"/>
              <a:t>th</a:t>
            </a:r>
            <a:r>
              <a:rPr lang="en-US" dirty="0"/>
              <a:t> , 5</a:t>
            </a:r>
            <a:r>
              <a:rPr lang="en-US" baseline="30000" dirty="0"/>
              <a:t>th</a:t>
            </a:r>
            <a:r>
              <a:rPr lang="en-US" dirty="0"/>
              <a:t> and 6</a:t>
            </a:r>
            <a:r>
              <a:rPr lang="en-US" baseline="30000" dirty="0"/>
              <a:t>th</a:t>
            </a:r>
            <a:r>
              <a:rPr lang="en-US" dirty="0"/>
              <a:t> .</a:t>
            </a:r>
          </a:p>
          <a:p>
            <a:r>
              <a:rPr lang="en-US" dirty="0"/>
              <a:t>A hotel that is recognized by a brand has 28% higher chance of getting picked by a customer.</a:t>
            </a:r>
          </a:p>
          <a:p>
            <a:r>
              <a:rPr lang="en-US" dirty="0"/>
              <a:t>Review scores from 3.5 to 4.5 have higher chances of getting clicked</a:t>
            </a:r>
          </a:p>
        </p:txBody>
      </p:sp>
      <p:sp>
        <p:nvSpPr>
          <p:cNvPr id="4" name="Slide Number Placeholder 3"/>
          <p:cNvSpPr>
            <a:spLocks noGrp="1"/>
          </p:cNvSpPr>
          <p:nvPr>
            <p:ph type="sldNum" sz="quarter" idx="12"/>
          </p:nvPr>
        </p:nvSpPr>
        <p:spPr/>
        <p:txBody>
          <a:bodyPr/>
          <a:lstStyle/>
          <a:p>
            <a:fld id="{601A7ADE-E78F-4068-B691-87A7BF8C4DE5}" type="slidenum">
              <a:rPr lang="en-US" smtClean="0"/>
              <a:pPr/>
              <a:t>20</a:t>
            </a:fld>
            <a:endParaRPr lang="en-US" dirty="0"/>
          </a:p>
        </p:txBody>
      </p:sp>
    </p:spTree>
    <p:extLst>
      <p:ext uri="{BB962C8B-B14F-4D97-AF65-F5344CB8AC3E}">
        <p14:creationId xmlns:p14="http://schemas.microsoft.com/office/powerpoint/2010/main" val="2940226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94198"/>
            <a:ext cx="9692640" cy="739472"/>
          </a:xfrm>
        </p:spPr>
        <p:txBody>
          <a:bodyPr/>
          <a:lstStyle/>
          <a:p>
            <a:r>
              <a:rPr lang="en-US" dirty="0"/>
              <a:t>Delivering value to </a:t>
            </a:r>
            <a:r>
              <a:rPr lang="en-US" dirty="0" err="1"/>
              <a:t>expedia</a:t>
            </a:r>
            <a:endParaRPr lang="en-US" dirty="0"/>
          </a:p>
        </p:txBody>
      </p:sp>
      <p:sp>
        <p:nvSpPr>
          <p:cNvPr id="3" name="Content Placeholder 2"/>
          <p:cNvSpPr>
            <a:spLocks noGrp="1"/>
          </p:cNvSpPr>
          <p:nvPr>
            <p:ph idx="1"/>
          </p:nvPr>
        </p:nvSpPr>
        <p:spPr>
          <a:xfrm>
            <a:off x="1261872" y="1192696"/>
            <a:ext cx="8595360" cy="5665304"/>
          </a:xfrm>
        </p:spPr>
        <p:txBody>
          <a:bodyPr>
            <a:normAutofit fontScale="92500" lnSpcReduction="20000"/>
          </a:bodyPr>
          <a:lstStyle/>
          <a:p>
            <a:pPr fontAlgn="b"/>
            <a:r>
              <a:rPr lang="en-US" dirty="0"/>
              <a:t>Using classification models such as Logistic Regression, Random Forests , SVM we are able to predict the probability of a hotel being booked by a potential customer.</a:t>
            </a:r>
          </a:p>
          <a:p>
            <a:pPr fontAlgn="b"/>
            <a:r>
              <a:rPr lang="en-US" dirty="0"/>
              <a:t>These insights are used in a ranking algorithm that uses the click data and customer database to deliver personalized results for a hotel search query</a:t>
            </a:r>
          </a:p>
          <a:p>
            <a:pPr fontAlgn="b"/>
            <a:r>
              <a:rPr lang="en-US" dirty="0"/>
              <a:t>We can strategically position our search results to reduce bounce rate and increase the chance of converting a search into booking </a:t>
            </a:r>
          </a:p>
          <a:p>
            <a:pPr fontAlgn="b"/>
            <a:r>
              <a:rPr lang="en-US" dirty="0"/>
              <a:t>Using customer properties, we have classified them into a clusters and will use them in a ranking algorithm which will rank the hotels based on the probabilities predicted by our classification models.  </a:t>
            </a:r>
          </a:p>
          <a:p>
            <a:pPr fontAlgn="b"/>
            <a:r>
              <a:rPr lang="en-US" dirty="0"/>
              <a:t>If customer belongs to Average </a:t>
            </a:r>
            <a:r>
              <a:rPr lang="en-US" dirty="0" err="1"/>
              <a:t>Rating_ShortStay_big</a:t>
            </a:r>
            <a:r>
              <a:rPr lang="en-US" dirty="0"/>
              <a:t> Family,  our models are able to estimate the probability of a sale with 69% accuracy.</a:t>
            </a:r>
          </a:p>
          <a:p>
            <a:pPr fontAlgn="b"/>
            <a:r>
              <a:rPr lang="en-US" dirty="0"/>
              <a:t>If customer belongs to High </a:t>
            </a:r>
            <a:r>
              <a:rPr lang="en-US" dirty="0" err="1"/>
              <a:t>Rating_ShortStay_Small</a:t>
            </a:r>
            <a:r>
              <a:rPr lang="en-US" dirty="0"/>
              <a:t> Family,  our models are able to estimate the probability of a sale with 83% accuracy.</a:t>
            </a:r>
          </a:p>
          <a:p>
            <a:pPr fontAlgn="b"/>
            <a:r>
              <a:rPr lang="en-US" dirty="0"/>
              <a:t>If customer belongs to Average </a:t>
            </a:r>
            <a:r>
              <a:rPr lang="en-US" dirty="0" err="1"/>
              <a:t>Rating_LongStay_Small</a:t>
            </a:r>
            <a:r>
              <a:rPr lang="en-US" dirty="0"/>
              <a:t> Family,  our models are able to estimate the probability of a sale with 73% accuracy.</a:t>
            </a:r>
          </a:p>
          <a:p>
            <a:pPr fontAlgn="b"/>
            <a:r>
              <a:rPr lang="en-US" dirty="0"/>
              <a:t>If customer belongs to Low </a:t>
            </a:r>
            <a:r>
              <a:rPr lang="en-US" dirty="0" err="1"/>
              <a:t>Rating_LowCost_Short</a:t>
            </a:r>
            <a:r>
              <a:rPr lang="en-US" dirty="0"/>
              <a:t> Stay, our models are able to estimate the probability of a sale with 49% accuracy.</a:t>
            </a:r>
          </a:p>
          <a:p>
            <a:pPr fontAlgn="b"/>
            <a:endParaRPr lang="en-US" dirty="0"/>
          </a:p>
          <a:p>
            <a:pPr fontAlgn="b"/>
            <a:endParaRPr lang="en-US" dirty="0"/>
          </a:p>
          <a:p>
            <a:pPr fontAlgn="b"/>
            <a:endParaRPr lang="en-US" dirty="0"/>
          </a:p>
          <a:p>
            <a:pPr fontAlgn="b"/>
            <a:endParaRPr lang="en-US" dirty="0"/>
          </a:p>
          <a:p>
            <a:endParaRPr lang="en-US" dirty="0"/>
          </a:p>
        </p:txBody>
      </p:sp>
      <p:sp>
        <p:nvSpPr>
          <p:cNvPr id="4" name="Slide Number Placeholder 3"/>
          <p:cNvSpPr>
            <a:spLocks noGrp="1"/>
          </p:cNvSpPr>
          <p:nvPr>
            <p:ph type="sldNum" sz="quarter" idx="12"/>
          </p:nvPr>
        </p:nvSpPr>
        <p:spPr/>
        <p:txBody>
          <a:bodyPr/>
          <a:lstStyle/>
          <a:p>
            <a:fld id="{601A7ADE-E78F-4068-B691-87A7BF8C4DE5}" type="slidenum">
              <a:rPr lang="en-US" smtClean="0"/>
              <a:pPr/>
              <a:t>21</a:t>
            </a:fld>
            <a:endParaRPr lang="en-US" dirty="0"/>
          </a:p>
        </p:txBody>
      </p:sp>
    </p:spTree>
    <p:extLst>
      <p:ext uri="{BB962C8B-B14F-4D97-AF65-F5344CB8AC3E}">
        <p14:creationId xmlns:p14="http://schemas.microsoft.com/office/powerpoint/2010/main" val="474261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Summary</a:t>
            </a:r>
            <a:endParaRPr lang="en-US" dirty="0"/>
          </a:p>
        </p:txBody>
      </p:sp>
      <p:sp>
        <p:nvSpPr>
          <p:cNvPr id="3" name="Content Placeholder 2"/>
          <p:cNvSpPr>
            <a:spLocks noGrp="1"/>
          </p:cNvSpPr>
          <p:nvPr>
            <p:ph idx="1"/>
          </p:nvPr>
        </p:nvSpPr>
        <p:spPr/>
        <p:txBody>
          <a:bodyPr>
            <a:normAutofit lnSpcReduction="10000"/>
          </a:bodyPr>
          <a:lstStyle/>
          <a:p>
            <a:r>
              <a:rPr lang="en-US" dirty="0"/>
              <a:t>Based on these results Expedia can predict the hotel based on user behavior and property popularity. This will guide user to choose the best possible property in the initial search list.</a:t>
            </a:r>
          </a:p>
          <a:p>
            <a:r>
              <a:rPr lang="en-US" dirty="0"/>
              <a:t>We used various data preprocessing techniques to cleanse the data, scale the data.</a:t>
            </a:r>
          </a:p>
          <a:p>
            <a:r>
              <a:rPr lang="en-US" dirty="0"/>
              <a:t>We have tried out modelling the project using 5 different statistical approaches to predict booking by users based on key variables.</a:t>
            </a:r>
          </a:p>
          <a:p>
            <a:r>
              <a:rPr lang="en-US" dirty="0"/>
              <a:t>From the results obtained, the Random forest model is identified as the feasible approach, as it yields the highest accuracy based on evaluating classifiers.</a:t>
            </a:r>
          </a:p>
          <a:p>
            <a:r>
              <a:rPr lang="en-US" dirty="0"/>
              <a:t>By having more valid competitor data by imputation through functional acumen we can increase the accuracy of the model in turn increasing the predicting ability.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601A7ADE-E78F-4068-B691-87A7BF8C4DE5}" type="slidenum">
              <a:rPr lang="en-US" smtClean="0"/>
              <a:pPr/>
              <a:t>22</a:t>
            </a:fld>
            <a:endParaRPr lang="en-US" dirty="0"/>
          </a:p>
        </p:txBody>
      </p:sp>
    </p:spTree>
    <p:extLst>
      <p:ext uri="{BB962C8B-B14F-4D97-AF65-F5344CB8AC3E}">
        <p14:creationId xmlns:p14="http://schemas.microsoft.com/office/powerpoint/2010/main" val="197507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1261872" y="1828800"/>
            <a:ext cx="9315274" cy="4351337"/>
          </a:xfrm>
        </p:spPr>
        <p:txBody>
          <a:bodyPr/>
          <a:lstStyle/>
          <a:p>
            <a:pPr marL="0" indent="0">
              <a:buNone/>
            </a:pPr>
            <a:r>
              <a:rPr lang="en-US" dirty="0">
                <a:solidFill>
                  <a:schemeClr val="tx1"/>
                </a:solidFill>
              </a:rPr>
              <a:t>[1] https://www.cs.princeton.edu/courses/archive/spring07/cos424/papers/mitchell-dectrees.pdf</a:t>
            </a:r>
          </a:p>
          <a:p>
            <a:pPr marL="0" indent="0">
              <a:buNone/>
            </a:pPr>
            <a:r>
              <a:rPr lang="en-US" dirty="0">
                <a:solidFill>
                  <a:schemeClr val="tx1"/>
                </a:solidFill>
              </a:rPr>
              <a:t>[2] https://www.analyticsvidhya.com/blog/2016/04/complete-tutorial- tree-based- modeling-scratch- in-python/</a:t>
            </a:r>
          </a:p>
          <a:p>
            <a:pPr marL="0" indent="0">
              <a:buNone/>
            </a:pPr>
            <a:r>
              <a:rPr lang="en-US" dirty="0">
                <a:solidFill>
                  <a:schemeClr val="tx1"/>
                </a:solidFill>
              </a:rPr>
              <a:t>[3] Lecture Notes</a:t>
            </a:r>
          </a:p>
          <a:p>
            <a:pPr marL="0" indent="0">
              <a:buNone/>
            </a:pPr>
            <a:r>
              <a:rPr lang="en-US" dirty="0">
                <a:solidFill>
                  <a:schemeClr val="tx1"/>
                </a:solidFill>
              </a:rPr>
              <a:t>[4] https://www.youtube.com/</a:t>
            </a:r>
          </a:p>
          <a:p>
            <a:pPr marL="0" indent="0">
              <a:buNone/>
            </a:pPr>
            <a:r>
              <a:rPr lang="en-US" dirty="0">
                <a:solidFill>
                  <a:schemeClr val="tx1"/>
                </a:solidFill>
              </a:rPr>
              <a:t>[5] https://www.r-bloggers.com/how-to-learn-r-2/</a:t>
            </a:r>
          </a:p>
          <a:p>
            <a:pPr marL="0" indent="0">
              <a:buNone/>
            </a:pPr>
            <a:r>
              <a:rPr lang="en-US" dirty="0">
                <a:solidFill>
                  <a:schemeClr val="tx1"/>
                </a:solidFill>
              </a:rPr>
              <a:t>[6] http://stats.stackexchange.com/</a:t>
            </a:r>
          </a:p>
          <a:p>
            <a:pPr marL="0" indent="0">
              <a:buNone/>
            </a:pPr>
            <a:r>
              <a:rPr lang="en-US" dirty="0">
                <a:solidFill>
                  <a:schemeClr val="tx1"/>
                </a:solidFill>
              </a:rPr>
              <a:t>[7] http://stackoverflow.com/</a:t>
            </a:r>
          </a:p>
        </p:txBody>
      </p:sp>
      <p:sp>
        <p:nvSpPr>
          <p:cNvPr id="4" name="Slide Number Placeholder 3"/>
          <p:cNvSpPr>
            <a:spLocks noGrp="1"/>
          </p:cNvSpPr>
          <p:nvPr>
            <p:ph type="sldNum" sz="quarter" idx="12"/>
          </p:nvPr>
        </p:nvSpPr>
        <p:spPr/>
        <p:txBody>
          <a:bodyPr/>
          <a:lstStyle/>
          <a:p>
            <a:fld id="{601A7ADE-E78F-4068-B691-87A7BF8C4DE5}" type="slidenum">
              <a:rPr lang="en-US" smtClean="0"/>
              <a:pPr/>
              <a:t>23</a:t>
            </a:fld>
            <a:endParaRPr lang="en-US" dirty="0"/>
          </a:p>
        </p:txBody>
      </p:sp>
    </p:spTree>
    <p:extLst>
      <p:ext uri="{BB962C8B-B14F-4D97-AF65-F5344CB8AC3E}">
        <p14:creationId xmlns:p14="http://schemas.microsoft.com/office/powerpoint/2010/main" val="697189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we chose Expedia?</a:t>
            </a:r>
            <a:endParaRPr lang="en-US" baseline="30000" dirty="0"/>
          </a:p>
        </p:txBody>
      </p:sp>
      <p:sp>
        <p:nvSpPr>
          <p:cNvPr id="3" name="Content Placeholder 2"/>
          <p:cNvSpPr>
            <a:spLocks noGrp="1"/>
          </p:cNvSpPr>
          <p:nvPr>
            <p:ph idx="1"/>
          </p:nvPr>
        </p:nvSpPr>
        <p:spPr/>
        <p:txBody>
          <a:bodyPr>
            <a:normAutofit/>
          </a:bodyPr>
          <a:lstStyle/>
          <a:p>
            <a:endParaRPr lang="en-US" dirty="0"/>
          </a:p>
          <a:p>
            <a:r>
              <a:rPr lang="en-US" dirty="0"/>
              <a:t>Huge volumes of data generated online </a:t>
            </a:r>
          </a:p>
          <a:p>
            <a:r>
              <a:rPr lang="en-US" dirty="0"/>
              <a:t>Use of analytics for customer behavior prediction</a:t>
            </a:r>
          </a:p>
          <a:p>
            <a:r>
              <a:rPr lang="en-US" dirty="0"/>
              <a:t>Scope of improvement</a:t>
            </a:r>
          </a:p>
          <a:p>
            <a:r>
              <a:rPr lang="en-US" dirty="0"/>
              <a:t>Directly adding value to Expedia business</a:t>
            </a:r>
          </a:p>
          <a:p>
            <a:r>
              <a:rPr lang="en-US" dirty="0"/>
              <a:t>Challenges in handling more than 10 million records</a:t>
            </a:r>
          </a:p>
        </p:txBody>
      </p:sp>
      <p:sp>
        <p:nvSpPr>
          <p:cNvPr id="4" name="Slide Number Placeholder 3"/>
          <p:cNvSpPr>
            <a:spLocks noGrp="1"/>
          </p:cNvSpPr>
          <p:nvPr>
            <p:ph type="sldNum" sz="quarter" idx="12"/>
          </p:nvPr>
        </p:nvSpPr>
        <p:spPr/>
        <p:txBody>
          <a:bodyPr/>
          <a:lstStyle/>
          <a:p>
            <a:fld id="{601A7ADE-E78F-4068-B691-87A7BF8C4DE5}" type="slidenum">
              <a:rPr lang="en-US" smtClean="0"/>
              <a:pPr/>
              <a:t>3</a:t>
            </a:fld>
            <a:endParaRPr lang="en-US" dirty="0"/>
          </a:p>
        </p:txBody>
      </p:sp>
    </p:spTree>
    <p:extLst>
      <p:ext uri="{BB962C8B-B14F-4D97-AF65-F5344CB8AC3E}">
        <p14:creationId xmlns:p14="http://schemas.microsoft.com/office/powerpoint/2010/main" val="2703139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sp>
        <p:nvSpPr>
          <p:cNvPr id="3" name="Content Placeholder 2"/>
          <p:cNvSpPr>
            <a:spLocks noGrp="1"/>
          </p:cNvSpPr>
          <p:nvPr>
            <p:ph idx="1"/>
          </p:nvPr>
        </p:nvSpPr>
        <p:spPr/>
        <p:txBody>
          <a:bodyPr/>
          <a:lstStyle/>
          <a:p>
            <a:r>
              <a:rPr lang="en-US" dirty="0"/>
              <a:t>In this project, we are using Expedia’s dataset that includes shopping and purchase of customer data as well as information on price competitiveness. </a:t>
            </a:r>
          </a:p>
          <a:p>
            <a:r>
              <a:rPr lang="en-US" dirty="0"/>
              <a:t>The data are organized around a set of “search result impressions”, or the ordered list of hotels that the user sees after they search for a</a:t>
            </a:r>
            <a:br>
              <a:rPr lang="en-US" dirty="0"/>
            </a:br>
            <a:r>
              <a:rPr lang="en-US" dirty="0"/>
              <a:t>hotel on the website along with other details like promotions, user review etc. for the hotels. </a:t>
            </a:r>
          </a:p>
          <a:p>
            <a:r>
              <a:rPr lang="en-US" dirty="0"/>
              <a:t>The user response is provided as a click on a hotel or/and a purchase of a hotel room. Using this Expedia dataset we are predicting if the final booking has been done by the user.</a:t>
            </a:r>
            <a:br>
              <a:rPr lang="en-US" dirty="0"/>
            </a:br>
            <a:endParaRPr lang="en-US" dirty="0"/>
          </a:p>
        </p:txBody>
      </p:sp>
      <p:sp>
        <p:nvSpPr>
          <p:cNvPr id="4" name="Slide Number Placeholder 3"/>
          <p:cNvSpPr>
            <a:spLocks noGrp="1"/>
          </p:cNvSpPr>
          <p:nvPr>
            <p:ph type="sldNum" sz="quarter" idx="12"/>
          </p:nvPr>
        </p:nvSpPr>
        <p:spPr/>
        <p:txBody>
          <a:bodyPr/>
          <a:lstStyle/>
          <a:p>
            <a:fld id="{601A7ADE-E78F-4068-B691-87A7BF8C4DE5}" type="slidenum">
              <a:rPr lang="en-US" smtClean="0"/>
              <a:pPr/>
              <a:t>4</a:t>
            </a:fld>
            <a:endParaRPr lang="en-US" dirty="0"/>
          </a:p>
        </p:txBody>
      </p:sp>
    </p:spTree>
    <p:extLst>
      <p:ext uri="{BB962C8B-B14F-4D97-AF65-F5344CB8AC3E}">
        <p14:creationId xmlns:p14="http://schemas.microsoft.com/office/powerpoint/2010/main" val="3465441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1A7ADE-E78F-4068-B691-87A7BF8C4DE5}" type="slidenum">
              <a:rPr lang="en-US" smtClean="0"/>
              <a:pPr/>
              <a:t>5</a:t>
            </a:fld>
            <a:endParaRPr lang="en-US" dirty="0"/>
          </a:p>
        </p:txBody>
      </p:sp>
      <p:pic>
        <p:nvPicPr>
          <p:cNvPr id="3" name="Picture 2"/>
          <p:cNvPicPr>
            <a:picLocks noChangeAspect="1"/>
          </p:cNvPicPr>
          <p:nvPr/>
        </p:nvPicPr>
        <p:blipFill>
          <a:blip r:embed="rId2"/>
          <a:stretch>
            <a:fillRect/>
          </a:stretch>
        </p:blipFill>
        <p:spPr>
          <a:xfrm>
            <a:off x="1510748" y="212035"/>
            <a:ext cx="7620000" cy="6553890"/>
          </a:xfrm>
          <a:prstGeom prst="rect">
            <a:avLst/>
          </a:prstGeom>
        </p:spPr>
      </p:pic>
    </p:spTree>
    <p:extLst>
      <p:ext uri="{BB962C8B-B14F-4D97-AF65-F5344CB8AC3E}">
        <p14:creationId xmlns:p14="http://schemas.microsoft.com/office/powerpoint/2010/main" val="2778930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Various Insights</a:t>
            </a:r>
          </a:p>
        </p:txBody>
      </p:sp>
      <p:sp>
        <p:nvSpPr>
          <p:cNvPr id="4" name="Slide Number Placeholder 3"/>
          <p:cNvSpPr>
            <a:spLocks noGrp="1"/>
          </p:cNvSpPr>
          <p:nvPr>
            <p:ph type="sldNum" sz="quarter" idx="12"/>
          </p:nvPr>
        </p:nvSpPr>
        <p:spPr/>
        <p:txBody>
          <a:bodyPr/>
          <a:lstStyle/>
          <a:p>
            <a:fld id="{601A7ADE-E78F-4068-B691-87A7BF8C4DE5}" type="slidenum">
              <a:rPr lang="en-US" smtClean="0"/>
              <a:pPr/>
              <a:t>6</a:t>
            </a:fld>
            <a:endParaRPr lang="en-US" dirty="0"/>
          </a:p>
        </p:txBody>
      </p:sp>
      <p:pic>
        <p:nvPicPr>
          <p:cNvPr id="5" name="Content Placeholder 4" descr="https://lh4.googleusercontent.com/fZCUd9YWFrhRt0IUvHUuIF88MqoY-rgYIgAEiGabY-hfXpIZwQ-b4w4_kok5Bz4DNBA6AK5NSAfwGUX5Xk7cq4xG6cy26oRPTWDCqGW6_1jQ5-3kBd15-M4749oT7ccYq7qpoy81"/>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98352" y="2414587"/>
            <a:ext cx="6069393" cy="4351338"/>
          </a:xfrm>
          <a:prstGeom prst="rect">
            <a:avLst/>
          </a:prstGeom>
          <a:noFill/>
          <a:ln>
            <a:noFill/>
          </a:ln>
        </p:spPr>
      </p:pic>
      <p:sp>
        <p:nvSpPr>
          <p:cNvPr id="6" name="Rectangle 5"/>
          <p:cNvSpPr/>
          <p:nvPr/>
        </p:nvSpPr>
        <p:spPr>
          <a:xfrm>
            <a:off x="1261872" y="1868288"/>
            <a:ext cx="9275885" cy="369332"/>
          </a:xfrm>
          <a:prstGeom prst="rect">
            <a:avLst/>
          </a:prstGeom>
        </p:spPr>
        <p:txBody>
          <a:bodyPr wrap="square">
            <a:spAutoFit/>
          </a:bodyPr>
          <a:lstStyle/>
          <a:p>
            <a:r>
              <a:rPr lang="en-US" dirty="0">
                <a:solidFill>
                  <a:srgbClr val="000000"/>
                </a:solidFill>
                <a:latin typeface="Times New Roman" panose="02020603050405020304" pitchFamily="18" charset="0"/>
                <a:ea typeface="Times New Roman" panose="02020603050405020304" pitchFamily="18" charset="0"/>
              </a:rPr>
              <a:t>Number of hotels booked by customers based on the property star rating, position and price_usd.</a:t>
            </a:r>
            <a:endParaRPr lang="en-US" dirty="0"/>
          </a:p>
        </p:txBody>
      </p:sp>
    </p:spTree>
    <p:extLst>
      <p:ext uri="{BB962C8B-B14F-4D97-AF65-F5344CB8AC3E}">
        <p14:creationId xmlns:p14="http://schemas.microsoft.com/office/powerpoint/2010/main" val="1723564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Continued…</a:t>
            </a:r>
          </a:p>
        </p:txBody>
      </p:sp>
      <p:sp>
        <p:nvSpPr>
          <p:cNvPr id="4" name="Slide Number Placeholder 3"/>
          <p:cNvSpPr>
            <a:spLocks noGrp="1"/>
          </p:cNvSpPr>
          <p:nvPr>
            <p:ph type="sldNum" sz="quarter" idx="12"/>
          </p:nvPr>
        </p:nvSpPr>
        <p:spPr/>
        <p:txBody>
          <a:bodyPr/>
          <a:lstStyle/>
          <a:p>
            <a:fld id="{601A7ADE-E78F-4068-B691-87A7BF8C4DE5}" type="slidenum">
              <a:rPr lang="en-US" smtClean="0"/>
              <a:pPr/>
              <a:t>7</a:t>
            </a:fld>
            <a:endParaRPr lang="en-US" dirty="0"/>
          </a:p>
        </p:txBody>
      </p:sp>
      <p:sp>
        <p:nvSpPr>
          <p:cNvPr id="5" name="Rectangle 4"/>
          <p:cNvSpPr/>
          <p:nvPr/>
        </p:nvSpPr>
        <p:spPr>
          <a:xfrm>
            <a:off x="1261872" y="1691322"/>
            <a:ext cx="9477404" cy="369332"/>
          </a:xfrm>
          <a:prstGeom prst="rect">
            <a:avLst/>
          </a:prstGeom>
        </p:spPr>
        <p:txBody>
          <a:bodyPr wrap="square">
            <a:spAutoFit/>
          </a:bodyPr>
          <a:lstStyle/>
          <a:p>
            <a:pPr marR="46990">
              <a:spcAft>
                <a:spcPts val="505"/>
              </a:spcAft>
            </a:pPr>
            <a:r>
              <a:rPr lang="en-US" dirty="0">
                <a:solidFill>
                  <a:srgbClr val="000000"/>
                </a:solidFill>
                <a:latin typeface="Times New Roman" panose="02020603050405020304" pitchFamily="18" charset="0"/>
                <a:ea typeface="Times New Roman" panose="02020603050405020304" pitchFamily="18" charset="0"/>
              </a:rPr>
              <a:t>This shows that the review score slightly above 4 has a negative impact on the y variable. </a:t>
            </a:r>
            <a:endParaRPr lang="en-US" dirty="0">
              <a:latin typeface="Times New Roman" panose="02020603050405020304" pitchFamily="18" charset="0"/>
              <a:ea typeface="Times New Roman" panose="02020603050405020304" pitchFamily="18" charset="0"/>
            </a:endParaRPr>
          </a:p>
        </p:txBody>
      </p:sp>
      <p:pic>
        <p:nvPicPr>
          <p:cNvPr id="10" name="Picture 9" descr="https://lh6.googleusercontent.com/oEU2T9semhyCP2wSmCHRu7nKnR2kIdVrewp6gXrXjfw6HMhyVZeCM34lrsi8oTzQeWfWxHsFcS-YZefs87GmWxOLbYZL-_-e7PoaXUlBicAYXLrdSIDxoEhLNhQkTC4dFCMoqKuv"/>
          <p:cNvPicPr/>
          <p:nvPr/>
        </p:nvPicPr>
        <p:blipFill>
          <a:blip r:embed="rId2">
            <a:extLst>
              <a:ext uri="{28A0092B-C50C-407E-A947-70E740481C1C}">
                <a14:useLocalDpi xmlns:a14="http://schemas.microsoft.com/office/drawing/2010/main" val="0"/>
              </a:ext>
            </a:extLst>
          </a:blip>
          <a:srcRect/>
          <a:stretch>
            <a:fillRect/>
          </a:stretch>
        </p:blipFill>
        <p:spPr bwMode="auto">
          <a:xfrm>
            <a:off x="1261872" y="2060655"/>
            <a:ext cx="8300417" cy="4705270"/>
          </a:xfrm>
          <a:prstGeom prst="rect">
            <a:avLst/>
          </a:prstGeom>
          <a:noFill/>
          <a:ln>
            <a:noFill/>
          </a:ln>
        </p:spPr>
      </p:pic>
    </p:spTree>
    <p:extLst>
      <p:ext uri="{BB962C8B-B14F-4D97-AF65-F5344CB8AC3E}">
        <p14:creationId xmlns:p14="http://schemas.microsoft.com/office/powerpoint/2010/main" val="591556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 (EDA)</a:t>
            </a:r>
            <a:br>
              <a:rPr lang="en-US" dirty="0"/>
            </a:br>
            <a:r>
              <a:rPr lang="en-US" dirty="0"/>
              <a:t>Why EDA?</a:t>
            </a:r>
          </a:p>
        </p:txBody>
      </p:sp>
      <p:sp>
        <p:nvSpPr>
          <p:cNvPr id="3" name="Content Placeholder 2"/>
          <p:cNvSpPr>
            <a:spLocks noGrp="1"/>
          </p:cNvSpPr>
          <p:nvPr>
            <p:ph idx="1"/>
          </p:nvPr>
        </p:nvSpPr>
        <p:spPr/>
        <p:txBody>
          <a:bodyPr>
            <a:normAutofit/>
          </a:bodyPr>
          <a:lstStyle/>
          <a:p>
            <a:pPr lvl="0"/>
            <a:r>
              <a:rPr lang="en-US" dirty="0"/>
              <a:t>Detection of mistakes</a:t>
            </a:r>
          </a:p>
          <a:p>
            <a:pPr lvl="0"/>
            <a:r>
              <a:rPr lang="en-US" dirty="0"/>
              <a:t>Checking of assumptions (feature engineering)</a:t>
            </a:r>
          </a:p>
          <a:p>
            <a:pPr lvl="0"/>
            <a:r>
              <a:rPr lang="en-US" dirty="0"/>
              <a:t>Preliminary selection of appropriate models</a:t>
            </a:r>
          </a:p>
          <a:p>
            <a:pPr lvl="0"/>
            <a:r>
              <a:rPr lang="en-US" dirty="0"/>
              <a:t>Determining relationships among the explanatory variables (Correlation)</a:t>
            </a:r>
          </a:p>
          <a:p>
            <a:pPr lvl="0"/>
            <a:r>
              <a:rPr lang="en-US" dirty="0"/>
              <a:t>Assessing the direction and rough size of relationships between explanatory and outcome variables.</a:t>
            </a:r>
          </a:p>
          <a:p>
            <a:endParaRPr lang="en-US" dirty="0"/>
          </a:p>
        </p:txBody>
      </p:sp>
      <p:sp>
        <p:nvSpPr>
          <p:cNvPr id="4" name="Slide Number Placeholder 3"/>
          <p:cNvSpPr>
            <a:spLocks noGrp="1"/>
          </p:cNvSpPr>
          <p:nvPr>
            <p:ph type="sldNum" sz="quarter" idx="12"/>
          </p:nvPr>
        </p:nvSpPr>
        <p:spPr/>
        <p:txBody>
          <a:bodyPr/>
          <a:lstStyle/>
          <a:p>
            <a:fld id="{601A7ADE-E78F-4068-B691-87A7BF8C4DE5}" type="slidenum">
              <a:rPr lang="en-US" smtClean="0"/>
              <a:pPr/>
              <a:t>8</a:t>
            </a:fld>
            <a:endParaRPr lang="en-US" dirty="0"/>
          </a:p>
        </p:txBody>
      </p:sp>
    </p:spTree>
    <p:extLst>
      <p:ext uri="{BB962C8B-B14F-4D97-AF65-F5344CB8AC3E}">
        <p14:creationId xmlns:p14="http://schemas.microsoft.com/office/powerpoint/2010/main" val="1342437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EDA:</a:t>
            </a:r>
            <a:br>
              <a:rPr lang="en-US" dirty="0"/>
            </a:br>
            <a:r>
              <a:rPr lang="en-US" dirty="0"/>
              <a:t>1) Clustering</a:t>
            </a:r>
          </a:p>
        </p:txBody>
      </p:sp>
      <p:sp>
        <p:nvSpPr>
          <p:cNvPr id="4" name="Slide Number Placeholder 3"/>
          <p:cNvSpPr>
            <a:spLocks noGrp="1"/>
          </p:cNvSpPr>
          <p:nvPr>
            <p:ph type="sldNum" sz="quarter" idx="12"/>
          </p:nvPr>
        </p:nvSpPr>
        <p:spPr/>
        <p:txBody>
          <a:bodyPr/>
          <a:lstStyle/>
          <a:p>
            <a:fld id="{601A7ADE-E78F-4068-B691-87A7BF8C4DE5}" type="slidenum">
              <a:rPr lang="en-US" smtClean="0"/>
              <a:pPr/>
              <a:t>9</a:t>
            </a:fld>
            <a:endParaRPr lang="en-US" dirty="0"/>
          </a:p>
        </p:txBody>
      </p:sp>
      <p:pic>
        <p:nvPicPr>
          <p:cNvPr id="5" name="Content Placeholder 4" descr="https://lh6.googleusercontent.com/gJVAh57UFhMvxWeg_xQpXtFUWkH_lzMKjQd1_rHX8I6fzsFi_rSM8gjudfjNw8TxdEuiHuGQZ6RAr-_qqzXGMUe9RsqMrm4OdTJubnIdCd3fjhrhW51lRtj1rLGfX4Sunu0ZObwy"/>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61872" y="1945532"/>
            <a:ext cx="8594725" cy="1562391"/>
          </a:xfrm>
          <a:prstGeom prst="rect">
            <a:avLst/>
          </a:prstGeom>
          <a:noFill/>
          <a:ln>
            <a:noFill/>
          </a:ln>
        </p:spPr>
      </p:pic>
      <p:sp>
        <p:nvSpPr>
          <p:cNvPr id="7" name="Rectangle 6"/>
          <p:cNvSpPr/>
          <p:nvPr/>
        </p:nvSpPr>
        <p:spPr>
          <a:xfrm>
            <a:off x="1261873" y="2463855"/>
            <a:ext cx="8594724" cy="1470146"/>
          </a:xfrm>
          <a:prstGeom prst="rect">
            <a:avLst/>
          </a:prstGeom>
        </p:spPr>
        <p:txBody>
          <a:bodyPr wrap="square">
            <a:spAutoFit/>
          </a:bodyPr>
          <a:lstStyle/>
          <a:p>
            <a:pPr marR="46990" algn="ctr">
              <a:lnSpc>
                <a:spcPct val="107000"/>
              </a:lnSpc>
              <a:spcAft>
                <a:spcPts val="505"/>
              </a:spcAft>
            </a:pPr>
            <a:endPar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R="46990" algn="ctr">
              <a:lnSpc>
                <a:spcPct val="107000"/>
              </a:lnSpc>
              <a:spcAft>
                <a:spcPts val="505"/>
              </a:spcAft>
            </a:pPr>
            <a:endPar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R="46990" algn="ctr">
              <a:lnSpc>
                <a:spcPct val="107000"/>
              </a:lnSpc>
              <a:spcAft>
                <a:spcPts val="505"/>
              </a:spcAft>
            </a:pPr>
            <a:endPar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R="46990" algn="ctr">
              <a:lnSpc>
                <a:spcPct val="107000"/>
              </a:lnSpc>
              <a:spcAft>
                <a:spcPts val="505"/>
              </a:spcAft>
            </a:pP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Based on these segregation, we have named four clusters as follows:</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Content Placeholder 4" descr="https://lh3.googleusercontent.com/nTiD_-uZp_J7GYy3OjhiZ6C8xJoUu8-AsXu34sUx3SNyeFUFsKH2eQjRDlNZ3-IXGI8Xl3mXyij_hX969o_Zi1fTS2F_R0mC2cUVjrqiX96inL8RNb-pYt9NnbwRqJWlx-YzHkq1"/>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643932" y="4013131"/>
            <a:ext cx="5016456" cy="2621666"/>
          </a:xfrm>
          <a:prstGeom prst="rect">
            <a:avLst/>
          </a:prstGeom>
          <a:noFill/>
          <a:ln>
            <a:noFill/>
          </a:ln>
        </p:spPr>
      </p:pic>
      <p:graphicFrame>
        <p:nvGraphicFramePr>
          <p:cNvPr id="10" name="Table 9"/>
          <p:cNvGraphicFramePr>
            <a:graphicFrameLocks noGrp="1"/>
          </p:cNvGraphicFramePr>
          <p:nvPr>
            <p:extLst>
              <p:ext uri="{D42A27DB-BD31-4B8C-83A1-F6EECF244321}">
                <p14:modId xmlns:p14="http://schemas.microsoft.com/office/powerpoint/2010/main" val="3763460469"/>
              </p:ext>
            </p:extLst>
          </p:nvPr>
        </p:nvGraphicFramePr>
        <p:xfrm>
          <a:off x="5660389" y="4020922"/>
          <a:ext cx="5206904" cy="1726908"/>
        </p:xfrm>
        <a:graphic>
          <a:graphicData uri="http://schemas.openxmlformats.org/drawingml/2006/table">
            <a:tbl>
              <a:tblPr>
                <a:tableStyleId>{5C22544A-7EE6-4342-B048-85BDC9FD1C3A}</a:tableStyleId>
              </a:tblPr>
              <a:tblGrid>
                <a:gridCol w="634903">
                  <a:extLst>
                    <a:ext uri="{9D8B030D-6E8A-4147-A177-3AD203B41FA5}">
                      <a16:colId xmlns:a16="http://schemas.microsoft.com/office/drawing/2014/main" val="1130277769"/>
                    </a:ext>
                  </a:extLst>
                </a:gridCol>
                <a:gridCol w="2765916">
                  <a:extLst>
                    <a:ext uri="{9D8B030D-6E8A-4147-A177-3AD203B41FA5}">
                      <a16:colId xmlns:a16="http://schemas.microsoft.com/office/drawing/2014/main" val="76380269"/>
                    </a:ext>
                  </a:extLst>
                </a:gridCol>
                <a:gridCol w="422701">
                  <a:extLst>
                    <a:ext uri="{9D8B030D-6E8A-4147-A177-3AD203B41FA5}">
                      <a16:colId xmlns:a16="http://schemas.microsoft.com/office/drawing/2014/main" val="2202779914"/>
                    </a:ext>
                  </a:extLst>
                </a:gridCol>
                <a:gridCol w="1383384">
                  <a:extLst>
                    <a:ext uri="{9D8B030D-6E8A-4147-A177-3AD203B41FA5}">
                      <a16:colId xmlns:a16="http://schemas.microsoft.com/office/drawing/2014/main" val="1319615352"/>
                    </a:ext>
                  </a:extLst>
                </a:gridCol>
              </a:tblGrid>
              <a:tr h="320766">
                <a:tc>
                  <a:txBody>
                    <a:bodyPr/>
                    <a:lstStyle/>
                    <a:p>
                      <a:pPr algn="ctr" fontAlgn="b"/>
                      <a:r>
                        <a:rPr lang="en-US" sz="1100" u="none" strike="noStrike">
                          <a:effectLst/>
                        </a:rPr>
                        <a:t>Cluster</a:t>
                      </a:r>
                      <a:endParaRPr lang="en-US" sz="1100" b="0" i="0" u="none" strike="noStrike">
                        <a:solidFill>
                          <a:srgbClr val="FFFFFF"/>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Description</a:t>
                      </a:r>
                      <a:endParaRPr lang="en-US" sz="1100" b="0" i="0" u="none" strike="noStrike" dirty="0">
                        <a:solidFill>
                          <a:srgbClr val="FFFFFF"/>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FFFFFF"/>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39746935"/>
                  </a:ext>
                </a:extLst>
              </a:tr>
              <a:tr h="344805">
                <a:tc>
                  <a:txBody>
                    <a:bodyPr/>
                    <a:lstStyle/>
                    <a:p>
                      <a:pPr algn="ctr" fontAlgn="b"/>
                      <a:r>
                        <a:rPr lang="en-US" sz="1100" u="none" strike="noStrike">
                          <a:effectLst/>
                        </a:rPr>
                        <a:t>1</a:t>
                      </a:r>
                      <a:endParaRPr lang="en-US" sz="1100" b="0" i="0" u="none" strike="noStrike">
                        <a:solidFill>
                          <a:srgbClr val="FFFFFF"/>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Average </a:t>
                      </a:r>
                      <a:r>
                        <a:rPr lang="en-US" sz="1100" u="none" strike="noStrike" dirty="0" err="1">
                          <a:effectLst/>
                        </a:rPr>
                        <a:t>Rating_ShortStay_big</a:t>
                      </a:r>
                      <a:r>
                        <a:rPr lang="en-US" sz="1100" u="none" strike="noStrike" dirty="0">
                          <a:effectLst/>
                        </a:rPr>
                        <a:t> Family</a:t>
                      </a:r>
                      <a:endParaRPr lang="en-US" sz="1100" b="0" i="0" u="none" strike="noStrike" dirty="0">
                        <a:solidFill>
                          <a:srgbClr val="FFFFFF"/>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1270</a:t>
                      </a:r>
                      <a:endParaRPr lang="en-US" sz="1100" b="0" i="0" u="none" strike="noStrike">
                        <a:solidFill>
                          <a:srgbClr val="FFFFFF"/>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14.77%</a:t>
                      </a:r>
                      <a:endParaRPr lang="en-US" sz="1100" b="0" i="0" u="none" strike="noStrike">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8411611"/>
                  </a:ext>
                </a:extLst>
              </a:tr>
              <a:tr h="320766">
                <a:tc>
                  <a:txBody>
                    <a:bodyPr/>
                    <a:lstStyle/>
                    <a:p>
                      <a:pPr algn="ctr" fontAlgn="b"/>
                      <a:r>
                        <a:rPr lang="en-US" sz="1100" u="none" strike="noStrike">
                          <a:effectLst/>
                        </a:rPr>
                        <a:t>2</a:t>
                      </a:r>
                      <a:endParaRPr lang="en-US" sz="1100" b="0" i="0" u="none" strike="noStrike">
                        <a:solidFill>
                          <a:srgbClr val="FFFFFF"/>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High </a:t>
                      </a:r>
                      <a:r>
                        <a:rPr lang="en-US" sz="1100" u="none" strike="noStrike" dirty="0" err="1">
                          <a:effectLst/>
                        </a:rPr>
                        <a:t>Rating_ShortStay_Small</a:t>
                      </a:r>
                      <a:r>
                        <a:rPr lang="en-US" sz="1100" u="none" strike="noStrike" dirty="0">
                          <a:effectLst/>
                        </a:rPr>
                        <a:t> Family</a:t>
                      </a:r>
                      <a:endParaRPr lang="en-US" sz="1100" b="0" i="0" u="none" strike="noStrike" dirty="0">
                        <a:solidFill>
                          <a:srgbClr val="FFFFFF"/>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4915</a:t>
                      </a:r>
                      <a:endParaRPr lang="en-US" sz="1100" b="0" i="0" u="none" strike="noStrike" dirty="0">
                        <a:solidFill>
                          <a:srgbClr val="FFFFFF"/>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57.17%</a:t>
                      </a:r>
                      <a:endParaRPr lang="en-US" sz="1100" b="0" i="0" u="none" strike="noStrike">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01208850"/>
                  </a:ext>
                </a:extLst>
              </a:tr>
              <a:tr h="419805">
                <a:tc>
                  <a:txBody>
                    <a:bodyPr/>
                    <a:lstStyle/>
                    <a:p>
                      <a:pPr algn="ctr" fontAlgn="b"/>
                      <a:r>
                        <a:rPr lang="en-US" sz="1100" u="none" strike="noStrike">
                          <a:effectLst/>
                        </a:rPr>
                        <a:t>3</a:t>
                      </a:r>
                      <a:endParaRPr lang="en-US" sz="1100" b="0" i="0" u="none" strike="noStrike">
                        <a:solidFill>
                          <a:srgbClr val="FFFFFF"/>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Average </a:t>
                      </a:r>
                      <a:r>
                        <a:rPr lang="en-US" sz="1100" u="none" strike="noStrike" dirty="0" err="1">
                          <a:effectLst/>
                        </a:rPr>
                        <a:t>Rating_LongStay_Small</a:t>
                      </a:r>
                      <a:r>
                        <a:rPr lang="en-US" sz="1100" u="none" strike="noStrike" dirty="0">
                          <a:effectLst/>
                        </a:rPr>
                        <a:t> Family</a:t>
                      </a:r>
                      <a:endParaRPr lang="en-US" sz="1100" b="0" i="0" u="none" strike="noStrike" dirty="0">
                        <a:solidFill>
                          <a:srgbClr val="FFFFFF"/>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452</a:t>
                      </a:r>
                      <a:endParaRPr lang="en-US" sz="1100" b="0" i="0" u="none" strike="noStrike">
                        <a:solidFill>
                          <a:srgbClr val="FFFFFF"/>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5.26%</a:t>
                      </a:r>
                      <a:endParaRPr lang="en-US" sz="1100" b="0" i="0" u="none" strike="noStrike">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35464225"/>
                  </a:ext>
                </a:extLst>
              </a:tr>
              <a:tr h="320766">
                <a:tc>
                  <a:txBody>
                    <a:bodyPr/>
                    <a:lstStyle/>
                    <a:p>
                      <a:pPr algn="ctr" fontAlgn="b"/>
                      <a:r>
                        <a:rPr lang="en-US" sz="1100" u="none" strike="noStrike">
                          <a:effectLst/>
                        </a:rPr>
                        <a:t>4</a:t>
                      </a:r>
                      <a:endParaRPr lang="en-US" sz="1100" b="0" i="0" u="none" strike="noStrike">
                        <a:solidFill>
                          <a:srgbClr val="FFFFFF"/>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Low </a:t>
                      </a:r>
                      <a:r>
                        <a:rPr lang="en-US" sz="1100" u="none" strike="noStrike" dirty="0" err="1">
                          <a:effectLst/>
                        </a:rPr>
                        <a:t>Rating_LowCost_Short</a:t>
                      </a:r>
                      <a:r>
                        <a:rPr lang="en-US" sz="1100" u="none" strike="noStrike" dirty="0">
                          <a:effectLst/>
                        </a:rPr>
                        <a:t> Stay</a:t>
                      </a:r>
                      <a:endParaRPr lang="en-US" sz="1100" b="0" i="0" u="none" strike="noStrike" dirty="0">
                        <a:solidFill>
                          <a:srgbClr val="FFFFFF"/>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1960</a:t>
                      </a:r>
                      <a:endParaRPr lang="en-US" sz="1100" b="0" i="0" u="none" strike="noStrike" dirty="0">
                        <a:solidFill>
                          <a:srgbClr val="FFFFFF"/>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22.80%</a:t>
                      </a:r>
                      <a:endParaRPr lang="en-US" sz="1100" b="0" i="0" u="none" strike="noStrike" dirty="0">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79576769"/>
                  </a:ext>
                </a:extLst>
              </a:tr>
            </a:tbl>
          </a:graphicData>
        </a:graphic>
      </p:graphicFrame>
    </p:spTree>
    <p:extLst>
      <p:ext uri="{BB962C8B-B14F-4D97-AF65-F5344CB8AC3E}">
        <p14:creationId xmlns:p14="http://schemas.microsoft.com/office/powerpoint/2010/main" val="222470340"/>
      </p:ext>
    </p:extLst>
  </p:cSld>
  <p:clrMapOvr>
    <a:masterClrMapping/>
  </p:clrMapOvr>
</p:sld>
</file>

<file path=ppt/theme/theme1.xml><?xml version="1.0" encoding="utf-8"?>
<a:theme xmlns:a="http://schemas.openxmlformats.org/drawingml/2006/main" name="View">
  <a:themeElements>
    <a:clrScheme name="Custom 1">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FFC000"/>
      </a:hlink>
      <a:folHlink>
        <a:srgbClr val="FFC00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1092</Words>
  <Application>Microsoft Office PowerPoint</Application>
  <PresentationFormat>Widescreen</PresentationFormat>
  <Paragraphs>220</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Century Schoolbook</vt:lpstr>
      <vt:lpstr>Times New Roman</vt:lpstr>
      <vt:lpstr>Wingdings 2</vt:lpstr>
      <vt:lpstr>View</vt:lpstr>
      <vt:lpstr>MIS 6356 Business Analytics with R  Project  Report - Expedia Dataset</vt:lpstr>
      <vt:lpstr>Getting value from data is difficult but…</vt:lpstr>
      <vt:lpstr>Why we chose Expedia?</vt:lpstr>
      <vt:lpstr>Data Description</vt:lpstr>
      <vt:lpstr>PowerPoint Presentation</vt:lpstr>
      <vt:lpstr>Various Insights</vt:lpstr>
      <vt:lpstr>Continued…</vt:lpstr>
      <vt:lpstr>Exploratory Data Analysis (EDA) Why EDA?</vt:lpstr>
      <vt:lpstr>EDA: 1) Clustering</vt:lpstr>
      <vt:lpstr>EDA:  2) Dimensionality Reduction</vt:lpstr>
      <vt:lpstr>Data Preprocessing</vt:lpstr>
      <vt:lpstr>Business Intelligence Models:</vt:lpstr>
      <vt:lpstr>1. Linear Model</vt:lpstr>
      <vt:lpstr>2. Decision Tree</vt:lpstr>
      <vt:lpstr>3. Random Forest</vt:lpstr>
      <vt:lpstr>4. Logistic Regression</vt:lpstr>
      <vt:lpstr>5. Support Vector Machines</vt:lpstr>
      <vt:lpstr>6. k -Nearest Neighbor</vt:lpstr>
      <vt:lpstr>Findings and Implications</vt:lpstr>
      <vt:lpstr>Delivering value to expedia</vt:lpstr>
      <vt:lpstr>Delivering value to expedia</vt:lpstr>
      <vt:lpstr>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2016-02-12T21:01:30Z</dcterms:created>
  <dcterms:modified xsi:type="dcterms:W3CDTF">2016-12-17T22:24:04Z</dcterms:modified>
</cp:coreProperties>
</file>