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5" r:id="rId3"/>
    <p:sldId id="262" r:id="rId4"/>
    <p:sldId id="266" r:id="rId5"/>
    <p:sldId id="267" r:id="rId6"/>
    <p:sldId id="275" r:id="rId7"/>
    <p:sldId id="268" r:id="rId8"/>
    <p:sldId id="269" r:id="rId9"/>
    <p:sldId id="270" r:id="rId10"/>
    <p:sldId id="271" r:id="rId11"/>
    <p:sldId id="272"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1D2505-7996-4DC0-9B1F-90787E1ABC23}" type="datetimeFigureOut">
              <a:rPr lang="en-US" smtClean="0"/>
              <a:t>5/7/2017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339358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1D2505-7996-4DC0-9B1F-90787E1ABC23}"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5365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1D2505-7996-4DC0-9B1F-90787E1ABC23}"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523061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1D2505-7996-4DC0-9B1F-90787E1ABC23}"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483821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1D2505-7996-4DC0-9B1F-90787E1ABC23}"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3567381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1D2505-7996-4DC0-9B1F-90787E1ABC23}"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2972571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1D2505-7996-4DC0-9B1F-90787E1ABC23}"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878683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D2505-7996-4DC0-9B1F-90787E1ABC23}"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2503203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D2505-7996-4DC0-9B1F-90787E1ABC23}"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335851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D2505-7996-4DC0-9B1F-90787E1ABC23}"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63824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1D2505-7996-4DC0-9B1F-90787E1ABC23}"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3575800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1D2505-7996-4DC0-9B1F-90787E1ABC23}"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302419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1D2505-7996-4DC0-9B1F-90787E1ABC23}" type="datetimeFigureOut">
              <a:rPr lang="en-US" smtClean="0"/>
              <a:t>5/7/2017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162170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1D2505-7996-4DC0-9B1F-90787E1ABC23}" type="datetimeFigureOut">
              <a:rPr lang="en-US" smtClean="0"/>
              <a:t>5/7/2017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280903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D2505-7996-4DC0-9B1F-90787E1ABC23}" type="datetimeFigureOut">
              <a:rPr lang="en-US" smtClean="0"/>
              <a:t>5/7/2017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104004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1D2505-7996-4DC0-9B1F-90787E1ABC23}"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150058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1D2505-7996-4DC0-9B1F-90787E1ABC23}"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B98E9-4FDD-4C12-BD63-DBC5E9C54F6D}" type="slidenum">
              <a:rPr lang="en-US" smtClean="0"/>
              <a:t>‹#›</a:t>
            </a:fld>
            <a:endParaRPr lang="en-US"/>
          </a:p>
        </p:txBody>
      </p:sp>
    </p:spTree>
    <p:extLst>
      <p:ext uri="{BB962C8B-B14F-4D97-AF65-F5344CB8AC3E}">
        <p14:creationId xmlns:p14="http://schemas.microsoft.com/office/powerpoint/2010/main" val="3300052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1D2505-7996-4DC0-9B1F-90787E1ABC23}" type="datetimeFigureOut">
              <a:rPr lang="en-US" smtClean="0"/>
              <a:t>5/7/2017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CB98E9-4FDD-4C12-BD63-DBC5E9C54F6D}" type="slidenum">
              <a:rPr lang="en-US" smtClean="0"/>
              <a:t>‹#›</a:t>
            </a:fld>
            <a:endParaRPr lang="en-US"/>
          </a:p>
        </p:txBody>
      </p:sp>
    </p:spTree>
    <p:extLst>
      <p:ext uri="{BB962C8B-B14F-4D97-AF65-F5344CB8AC3E}">
        <p14:creationId xmlns:p14="http://schemas.microsoft.com/office/powerpoint/2010/main" val="35294354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Exploratory  Predictive analysis on </a:t>
            </a:r>
            <a:br>
              <a:rPr lang="en-US" dirty="0"/>
            </a:br>
            <a:r>
              <a:rPr lang="en-US" dirty="0"/>
              <a:t>Donor Behavior</a:t>
            </a:r>
          </a:p>
        </p:txBody>
      </p:sp>
      <p:sp>
        <p:nvSpPr>
          <p:cNvPr id="3" name="Content Placeholder 2"/>
          <p:cNvSpPr>
            <a:spLocks noGrp="1"/>
          </p:cNvSpPr>
          <p:nvPr>
            <p:ph idx="1"/>
          </p:nvPr>
        </p:nvSpPr>
        <p:spPr>
          <a:xfrm>
            <a:off x="8213111" y="2737337"/>
            <a:ext cx="3289913" cy="4059116"/>
          </a:xfrm>
        </p:spPr>
        <p:txBody>
          <a:bodyPr>
            <a:normAutofit fontScale="62500" lnSpcReduction="20000"/>
          </a:bodyPr>
          <a:lstStyle/>
          <a:p>
            <a:pPr marL="0" indent="0">
              <a:buNone/>
            </a:pPr>
            <a:r>
              <a:rPr lang="en-US" dirty="0"/>
              <a:t> </a:t>
            </a:r>
          </a:p>
          <a:p>
            <a:endParaRPr lang="en-US" dirty="0"/>
          </a:p>
          <a:p>
            <a:endParaRPr lang="en-US" dirty="0"/>
          </a:p>
          <a:p>
            <a:pPr marL="0" indent="0">
              <a:buNone/>
            </a:pPr>
            <a:r>
              <a:rPr lang="en-US" sz="3800" dirty="0"/>
              <a:t>                                          Group- 14</a:t>
            </a:r>
          </a:p>
          <a:p>
            <a:pPr marL="0" indent="0">
              <a:buNone/>
            </a:pPr>
            <a:r>
              <a:rPr lang="en-US" dirty="0"/>
              <a:t>                                                                                                 </a:t>
            </a:r>
            <a:r>
              <a:rPr lang="en-US" b="1" dirty="0"/>
              <a:t>Prepared by:</a:t>
            </a:r>
          </a:p>
          <a:p>
            <a:pPr marL="0" indent="0">
              <a:buNone/>
            </a:pPr>
            <a:r>
              <a:rPr lang="en-US" dirty="0" err="1"/>
              <a:t>Dipendu</a:t>
            </a:r>
            <a:r>
              <a:rPr lang="en-US" dirty="0"/>
              <a:t> Chanda</a:t>
            </a:r>
          </a:p>
          <a:p>
            <a:pPr marL="0" indent="0">
              <a:buNone/>
            </a:pPr>
            <a:r>
              <a:rPr lang="en-US" dirty="0"/>
              <a:t>Piyush Kulkarni</a:t>
            </a:r>
          </a:p>
          <a:p>
            <a:pPr marL="0" indent="0">
              <a:buNone/>
            </a:pPr>
            <a:r>
              <a:rPr lang="en-US" dirty="0"/>
              <a:t>Ramesh Kumar </a:t>
            </a:r>
            <a:r>
              <a:rPr lang="en-US" dirty="0" err="1"/>
              <a:t>Nunna</a:t>
            </a:r>
            <a:endParaRPr lang="en-US" dirty="0"/>
          </a:p>
          <a:p>
            <a:pPr marL="0" indent="0">
              <a:buNone/>
            </a:pPr>
            <a:r>
              <a:rPr lang="en-US" dirty="0" err="1"/>
              <a:t>Ramkumar</a:t>
            </a:r>
            <a:r>
              <a:rPr lang="en-US" dirty="0"/>
              <a:t> </a:t>
            </a:r>
            <a:r>
              <a:rPr lang="en-US" dirty="0" err="1"/>
              <a:t>Sreeram</a:t>
            </a:r>
            <a:endParaRPr lang="en-US" dirty="0"/>
          </a:p>
          <a:p>
            <a:pPr marL="0" indent="0">
              <a:buNone/>
            </a:pPr>
            <a:r>
              <a:rPr lang="en-US" dirty="0"/>
              <a:t>Shiva Abhishek </a:t>
            </a:r>
            <a:r>
              <a:rPr lang="en-US" dirty="0" err="1"/>
              <a:t>Akella</a:t>
            </a:r>
            <a:endParaRPr lang="en-US" dirty="0"/>
          </a:p>
          <a:p>
            <a:endParaRPr lang="en-US" dirty="0"/>
          </a:p>
        </p:txBody>
      </p:sp>
    </p:spTree>
    <p:extLst>
      <p:ext uri="{BB962C8B-B14F-4D97-AF65-F5344CB8AC3E}">
        <p14:creationId xmlns:p14="http://schemas.microsoft.com/office/powerpoint/2010/main" val="3851940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743" y="342900"/>
            <a:ext cx="5848474" cy="1207476"/>
          </a:xfrm>
        </p:spPr>
        <p:txBody>
          <a:bodyPr/>
          <a:lstStyle/>
          <a:p>
            <a:r>
              <a:rPr lang="en-US" dirty="0"/>
              <a:t>Donor Level RFM Insights</a:t>
            </a:r>
          </a:p>
        </p:txBody>
      </p:sp>
      <p:sp>
        <p:nvSpPr>
          <p:cNvPr id="3" name="Content Placeholder 2"/>
          <p:cNvSpPr>
            <a:spLocks noGrp="1"/>
          </p:cNvSpPr>
          <p:nvPr>
            <p:ph idx="1"/>
          </p:nvPr>
        </p:nvSpPr>
        <p:spPr>
          <a:xfrm>
            <a:off x="534743" y="1620714"/>
            <a:ext cx="10018713" cy="3124201"/>
          </a:xfrm>
        </p:spPr>
        <p:txBody>
          <a:bodyPr>
            <a:normAutofit fontScale="85000" lnSpcReduction="20000"/>
          </a:bodyPr>
          <a:lstStyle/>
          <a:p>
            <a:pPr lvl="0"/>
            <a:r>
              <a:rPr lang="en-IN" sz="2600" dirty="0"/>
              <a:t>Present- only 2.83% new donors: the NGO should reach new donors</a:t>
            </a:r>
            <a:endParaRPr lang="en-US" sz="2600" dirty="0"/>
          </a:p>
          <a:p>
            <a:pPr lvl="0"/>
            <a:r>
              <a:rPr lang="en-IN" sz="2600" dirty="0"/>
              <a:t>More targeted appeals to be sent to </a:t>
            </a:r>
            <a:r>
              <a:rPr lang="en-IN" sz="2600" i="1" dirty="0"/>
              <a:t>high potential donors</a:t>
            </a:r>
            <a:r>
              <a:rPr lang="en-IN" sz="2600" dirty="0"/>
              <a:t> (Big Fish)</a:t>
            </a:r>
          </a:p>
          <a:p>
            <a:pPr lvl="0"/>
            <a:r>
              <a:rPr lang="en-IN" sz="2600" i="1" dirty="0"/>
              <a:t>High Value Donors </a:t>
            </a:r>
            <a:r>
              <a:rPr lang="en-IN" sz="2600" dirty="0"/>
              <a:t>are loyal customer; they should not be neglected but  not to bogged with many appeals </a:t>
            </a:r>
            <a:endParaRPr lang="en-US" sz="2600" dirty="0"/>
          </a:p>
          <a:p>
            <a:pPr lvl="0"/>
            <a:r>
              <a:rPr lang="en-IN" sz="2600" i="1" dirty="0"/>
              <a:t>Failing High Value Donors</a:t>
            </a:r>
            <a:r>
              <a:rPr lang="en-IN" sz="2600" dirty="0"/>
              <a:t>, </a:t>
            </a:r>
            <a:r>
              <a:rPr lang="en-IN" sz="2600" i="1" dirty="0"/>
              <a:t>Failing Starters</a:t>
            </a:r>
            <a:r>
              <a:rPr lang="en-IN" sz="2600" dirty="0"/>
              <a:t>, </a:t>
            </a:r>
            <a:r>
              <a:rPr lang="en-IN" sz="2600" i="1" dirty="0"/>
              <a:t>Failing Loyal Donors </a:t>
            </a:r>
            <a:r>
              <a:rPr lang="en-IN" sz="2600" dirty="0"/>
              <a:t>were loyal donors who stopped donating recently; Further investigation needs to be done </a:t>
            </a:r>
            <a:endParaRPr lang="en-US" sz="2600" dirty="0"/>
          </a:p>
          <a:p>
            <a:pPr lvl="0"/>
            <a:r>
              <a:rPr lang="en-IN" sz="2600" dirty="0"/>
              <a:t>One Time Donors which comprises of 34.23% are the donors who just donated few times in the past. Why?</a:t>
            </a:r>
            <a:endParaRPr lang="en-US" sz="2600" dirty="0"/>
          </a:p>
          <a:p>
            <a:endParaRPr lang="en-US" dirty="0"/>
          </a:p>
        </p:txBody>
      </p:sp>
    </p:spTree>
    <p:extLst>
      <p:ext uri="{BB962C8B-B14F-4D97-AF65-F5344CB8AC3E}">
        <p14:creationId xmlns:p14="http://schemas.microsoft.com/office/powerpoint/2010/main" val="102338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alphaModFix amt="50000"/>
            <a:extLst>
              <a:ext uri="{28A0092B-C50C-407E-A947-70E740481C1C}">
                <a14:useLocalDpi xmlns:a14="http://schemas.microsoft.com/office/drawing/2010/main" val="0"/>
              </a:ext>
            </a:extLst>
          </a:blip>
          <a:srcRect t="11765"/>
          <a:stretch/>
        </p:blipFill>
        <p:spPr>
          <a:xfrm>
            <a:off x="20" y="10"/>
            <a:ext cx="12191980" cy="6857989"/>
          </a:xfrm>
          <a:prstGeom prst="rect">
            <a:avLst/>
          </a:prstGeom>
        </p:spPr>
      </p:pic>
      <p:sp>
        <p:nvSpPr>
          <p:cNvPr id="2" name="Title 1"/>
          <p:cNvSpPr>
            <a:spLocks noGrp="1"/>
          </p:cNvSpPr>
          <p:nvPr>
            <p:ph type="title"/>
          </p:nvPr>
        </p:nvSpPr>
        <p:spPr>
          <a:xfrm>
            <a:off x="1524010" y="2725615"/>
            <a:ext cx="9144000" cy="1042288"/>
          </a:xfrm>
        </p:spPr>
        <p:txBody>
          <a:bodyPr vert="horz" lIns="91440" tIns="45720" rIns="91440" bIns="45720" rtlCol="0" anchor="b">
            <a:normAutofit/>
          </a:bodyPr>
          <a:lstStyle/>
          <a:p>
            <a:pPr algn="ctr"/>
            <a:r>
              <a:rPr lang="en-US" sz="6000" dirty="0">
                <a:solidFill>
                  <a:schemeClr val="bg1"/>
                </a:solidFill>
              </a:rPr>
              <a:t>Zip Level RFM</a:t>
            </a:r>
          </a:p>
        </p:txBody>
      </p:sp>
      <p:sp>
        <p:nvSpPr>
          <p:cNvPr id="6" name="TextBox 5"/>
          <p:cNvSpPr txBox="1"/>
          <p:nvPr/>
        </p:nvSpPr>
        <p:spPr>
          <a:xfrm>
            <a:off x="3831248" y="3927956"/>
            <a:ext cx="5562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To find future donors in accordance to their zip code</a:t>
            </a:r>
          </a:p>
          <a:p>
            <a:pPr marL="285750" indent="-285750">
              <a:buFont typeface="Arial" panose="020B0604020202020204" pitchFamily="34" charset="0"/>
              <a:buChar char="•"/>
            </a:pPr>
            <a:r>
              <a:rPr lang="en-US" dirty="0">
                <a:solidFill>
                  <a:schemeClr val="bg1"/>
                </a:solidFill>
              </a:rPr>
              <a:t>Likeliness of getting donors based on the Zip code characteristic</a:t>
            </a:r>
          </a:p>
        </p:txBody>
      </p:sp>
    </p:spTree>
    <p:extLst>
      <p:ext uri="{BB962C8B-B14F-4D97-AF65-F5344CB8AC3E}">
        <p14:creationId xmlns:p14="http://schemas.microsoft.com/office/powerpoint/2010/main" val="20318222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58" y="85193"/>
            <a:ext cx="4823951" cy="1081454"/>
          </a:xfrm>
        </p:spPr>
        <p:txBody>
          <a:bodyPr/>
          <a:lstStyle/>
          <a:p>
            <a:r>
              <a:rPr lang="en-US" dirty="0"/>
              <a:t>Zip Level RFM</a:t>
            </a:r>
          </a:p>
        </p:txBody>
      </p:sp>
      <p:pic>
        <p:nvPicPr>
          <p:cNvPr id="6" name="Picture 5" descr="C:\Users\chand\AppData\Local\Microsoft\Windows\INetCacheContent.Word\Capture (1).jpg"/>
          <p:cNvPicPr/>
          <p:nvPr/>
        </p:nvPicPr>
        <p:blipFill>
          <a:blip r:embed="rId2">
            <a:extLst>
              <a:ext uri="{28A0092B-C50C-407E-A947-70E740481C1C}">
                <a14:useLocalDpi xmlns:a14="http://schemas.microsoft.com/office/drawing/2010/main" val="0"/>
              </a:ext>
            </a:extLst>
          </a:blip>
          <a:srcRect/>
          <a:stretch>
            <a:fillRect/>
          </a:stretch>
        </p:blipFill>
        <p:spPr bwMode="auto">
          <a:xfrm>
            <a:off x="467677" y="1311911"/>
            <a:ext cx="3713798" cy="2669540"/>
          </a:xfrm>
          <a:prstGeom prst="rect">
            <a:avLst/>
          </a:prstGeom>
          <a:noFill/>
          <a:ln>
            <a:noFill/>
          </a:ln>
        </p:spPr>
      </p:pic>
      <p:pic>
        <p:nvPicPr>
          <p:cNvPr id="7" name="Picture 6" descr="C:\Users\Purva Kulkarni\AppData\Local\Microsoft\Windows\INetCache\Content.Word\household by zipcode.jpg"/>
          <p:cNvPicPr/>
          <p:nvPr/>
        </p:nvPicPr>
        <p:blipFill>
          <a:blip r:embed="rId3">
            <a:extLst>
              <a:ext uri="{28A0092B-C50C-407E-A947-70E740481C1C}">
                <a14:useLocalDpi xmlns:a14="http://schemas.microsoft.com/office/drawing/2010/main" val="0"/>
              </a:ext>
            </a:extLst>
          </a:blip>
          <a:srcRect/>
          <a:stretch>
            <a:fillRect/>
          </a:stretch>
        </p:blipFill>
        <p:spPr bwMode="auto">
          <a:xfrm>
            <a:off x="467677" y="4391025"/>
            <a:ext cx="9047798" cy="1971675"/>
          </a:xfrm>
          <a:prstGeom prst="rect">
            <a:avLst/>
          </a:prstGeom>
          <a:noFill/>
          <a:ln>
            <a:noFill/>
          </a:ln>
        </p:spPr>
      </p:pic>
      <p:sp>
        <p:nvSpPr>
          <p:cNvPr id="8" name="TextBox 7"/>
          <p:cNvSpPr txBox="1"/>
          <p:nvPr/>
        </p:nvSpPr>
        <p:spPr>
          <a:xfrm>
            <a:off x="5381625" y="143708"/>
            <a:ext cx="6810375" cy="4247317"/>
          </a:xfrm>
          <a:prstGeom prst="rect">
            <a:avLst/>
          </a:prstGeom>
          <a:noFill/>
        </p:spPr>
        <p:txBody>
          <a:bodyPr wrap="square" rtlCol="0">
            <a:spAutoFit/>
          </a:bodyPr>
          <a:lstStyle/>
          <a:p>
            <a:pPr lvl="0"/>
            <a:r>
              <a:rPr lang="en-US" b="1" dirty="0"/>
              <a:t>Segment 1:</a:t>
            </a:r>
            <a:r>
              <a:rPr lang="en-US" dirty="0"/>
              <a:t>Frequent Donor Zip codes</a:t>
            </a:r>
          </a:p>
          <a:p>
            <a:pPr marL="285750" lvl="0" indent="-285750">
              <a:buFont typeface="Arial" panose="020B0604020202020204" pitchFamily="34" charset="0"/>
              <a:buChar char="•"/>
            </a:pPr>
            <a:r>
              <a:rPr lang="en-IN" dirty="0"/>
              <a:t>Average Household Income: </a:t>
            </a:r>
            <a:r>
              <a:rPr lang="en-IN" b="1" dirty="0"/>
              <a:t>$68,777</a:t>
            </a:r>
            <a:endParaRPr lang="en-US" dirty="0"/>
          </a:p>
          <a:p>
            <a:pPr marL="285750" lvl="0" indent="-285750">
              <a:buFont typeface="Arial" panose="020B0604020202020204" pitchFamily="34" charset="0"/>
              <a:buChar char="•"/>
            </a:pPr>
            <a:r>
              <a:rPr lang="en-IN" dirty="0"/>
              <a:t>Mostly consist of urban households but have fair share of semi urban as well as rural households.</a:t>
            </a:r>
          </a:p>
          <a:p>
            <a:pPr lvl="0"/>
            <a:endParaRPr lang="en-IN" dirty="0"/>
          </a:p>
          <a:p>
            <a:r>
              <a:rPr lang="en-US" b="1" dirty="0"/>
              <a:t>Segment 2</a:t>
            </a:r>
            <a:r>
              <a:rPr lang="en-US" dirty="0"/>
              <a:t>: New Donor Zip codes</a:t>
            </a:r>
          </a:p>
          <a:p>
            <a:pPr marL="285750" lvl="0" indent="-285750">
              <a:buFont typeface="Arial" panose="020B0604020202020204" pitchFamily="34" charset="0"/>
              <a:buChar char="•"/>
            </a:pPr>
            <a:r>
              <a:rPr lang="en-IN" dirty="0"/>
              <a:t>Average household income: </a:t>
            </a:r>
            <a:r>
              <a:rPr lang="en-IN" b="1" dirty="0"/>
              <a:t>$56,000</a:t>
            </a:r>
            <a:endParaRPr lang="en-US" dirty="0"/>
          </a:p>
          <a:p>
            <a:pPr marL="285750" lvl="0" indent="-285750">
              <a:buFont typeface="Arial" panose="020B0604020202020204" pitchFamily="34" charset="0"/>
              <a:buChar char="•"/>
            </a:pPr>
            <a:r>
              <a:rPr lang="en-IN" dirty="0"/>
              <a:t>Mostly consist of Semi urban and Rural households</a:t>
            </a:r>
            <a:endParaRPr lang="en-US" dirty="0"/>
          </a:p>
          <a:p>
            <a:pPr lvl="0"/>
            <a:endParaRPr lang="en-US" dirty="0"/>
          </a:p>
          <a:p>
            <a:r>
              <a:rPr lang="en-US" b="1" dirty="0"/>
              <a:t>Segment 3: </a:t>
            </a:r>
            <a:r>
              <a:rPr lang="en-US" dirty="0"/>
              <a:t>Failing Donor Zip codes</a:t>
            </a:r>
          </a:p>
          <a:p>
            <a:pPr marL="285750" indent="-285750">
              <a:buFont typeface="Arial" panose="020B0604020202020204" pitchFamily="34" charset="0"/>
              <a:buChar char="•"/>
            </a:pPr>
            <a:r>
              <a:rPr lang="en-IN" dirty="0"/>
              <a:t>Largely dominated by urban and rural households</a:t>
            </a:r>
            <a:endParaRPr lang="en-US" dirty="0"/>
          </a:p>
          <a:p>
            <a:endParaRPr lang="en-US" b="1" dirty="0"/>
          </a:p>
          <a:p>
            <a:r>
              <a:rPr lang="en-US" b="1" dirty="0"/>
              <a:t>Segment 4:</a:t>
            </a:r>
            <a:r>
              <a:rPr lang="en-US" dirty="0"/>
              <a:t> Lost Donor Zip codes </a:t>
            </a:r>
          </a:p>
          <a:p>
            <a:pPr marL="285750" lvl="0" indent="-285750">
              <a:buFont typeface="Arial" panose="020B0604020202020204" pitchFamily="34" charset="0"/>
              <a:buChar char="•"/>
            </a:pPr>
            <a:r>
              <a:rPr lang="en-US" dirty="0"/>
              <a:t>Dominated by Urban households but Semi Urban and Rural Households also have sizable share</a:t>
            </a:r>
          </a:p>
        </p:txBody>
      </p:sp>
    </p:spTree>
    <p:extLst>
      <p:ext uri="{BB962C8B-B14F-4D97-AF65-F5344CB8AC3E}">
        <p14:creationId xmlns:p14="http://schemas.microsoft.com/office/powerpoint/2010/main" val="274817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87923"/>
            <a:ext cx="4466492" cy="1752599"/>
          </a:xfrm>
        </p:spPr>
        <p:txBody>
          <a:bodyPr/>
          <a:lstStyle/>
          <a:p>
            <a:r>
              <a:rPr lang="en-US" dirty="0"/>
              <a:t>Recommendations</a:t>
            </a:r>
          </a:p>
        </p:txBody>
      </p:sp>
      <p:sp>
        <p:nvSpPr>
          <p:cNvPr id="3" name="Content Placeholder 2"/>
          <p:cNvSpPr>
            <a:spLocks noGrp="1"/>
          </p:cNvSpPr>
          <p:nvPr>
            <p:ph idx="1"/>
          </p:nvPr>
        </p:nvSpPr>
        <p:spPr>
          <a:xfrm>
            <a:off x="762000" y="1943100"/>
            <a:ext cx="10467975" cy="4181475"/>
          </a:xfrm>
        </p:spPr>
        <p:txBody>
          <a:bodyPr>
            <a:normAutofit fontScale="70000" lnSpcReduction="20000"/>
          </a:bodyPr>
          <a:lstStyle/>
          <a:p>
            <a:r>
              <a:rPr lang="en-US" dirty="0"/>
              <a:t>For more detailed analysis, donor level demographic data needs to be incorporated</a:t>
            </a:r>
          </a:p>
          <a:p>
            <a:r>
              <a:rPr lang="en-US" dirty="0"/>
              <a:t>If donor level data is not available a field study can be designed with different segments of donors and their demographics could be treated as base characteristics for that segment</a:t>
            </a:r>
          </a:p>
          <a:p>
            <a:r>
              <a:rPr lang="en-US" dirty="0"/>
              <a:t>More analysis should be done as in why a particular donor donates and what factor influence him to donate and can be used in sending donor specific appeals</a:t>
            </a:r>
            <a:br>
              <a:rPr lang="en-US" dirty="0"/>
            </a:br>
            <a:endParaRPr lang="en-US" dirty="0"/>
          </a:p>
          <a:p>
            <a:r>
              <a:rPr lang="en-US" dirty="0"/>
              <a:t>Appeal can have a feedback mechanism to track the success of the appeal directly. Tools like google analytics can be used to track the success of emails. Effectiveness of telephonic appeals and the conversation status can be tracked by the executives</a:t>
            </a:r>
          </a:p>
          <a:p>
            <a:r>
              <a:rPr lang="en-US" dirty="0"/>
              <a:t>Find out the churn ratio and use this find out the significant driving factors for the churn of donors</a:t>
            </a:r>
          </a:p>
          <a:p>
            <a:r>
              <a:rPr lang="en-US" dirty="0"/>
              <a:t>Deploy suitable marketing campaigns/ donor relationship programs to mitigate churn and engage the donor for future donation</a:t>
            </a:r>
          </a:p>
          <a:p>
            <a:r>
              <a:rPr lang="en-US" dirty="0"/>
              <a:t>Identify which marketing campaign resonates emotionally with what age group of people while considering other geopolitical to send out more appeals to people via the medium they are most receptive to</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9638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8696" r="2315"/>
          <a:stretch/>
        </p:blipFill>
        <p:spPr>
          <a:xfrm>
            <a:off x="823912" y="258403"/>
            <a:ext cx="4619625" cy="31344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a:xfrm>
            <a:off x="5972175" y="212725"/>
            <a:ext cx="5753099" cy="1325563"/>
          </a:xfrm>
        </p:spPr>
        <p:txBody>
          <a:bodyPr>
            <a:normAutofit/>
          </a:bodyPr>
          <a:lstStyle/>
          <a:p>
            <a:r>
              <a:rPr lang="en-US" dirty="0"/>
              <a:t>Donation Analysis</a:t>
            </a:r>
          </a:p>
        </p:txBody>
      </p:sp>
      <p:sp>
        <p:nvSpPr>
          <p:cNvPr id="3" name="Content Placeholder 2"/>
          <p:cNvSpPr>
            <a:spLocks noGrp="1"/>
          </p:cNvSpPr>
          <p:nvPr>
            <p:ph idx="1"/>
          </p:nvPr>
        </p:nvSpPr>
        <p:spPr>
          <a:xfrm>
            <a:off x="5972175" y="1825625"/>
            <a:ext cx="5381625" cy="2574925"/>
          </a:xfrm>
        </p:spPr>
        <p:txBody>
          <a:bodyPr>
            <a:normAutofit lnSpcReduction="10000"/>
          </a:bodyPr>
          <a:lstStyle/>
          <a:p>
            <a:r>
              <a:rPr lang="en-US" sz="2000" dirty="0"/>
              <a:t>Most of the donations occur in Holiday season. </a:t>
            </a:r>
          </a:p>
          <a:p>
            <a:r>
              <a:rPr lang="en-US" sz="2000" dirty="0"/>
              <a:t>Last few months of the year make up for the majority of the donations. It is called the Giving Season for the nonprofit community</a:t>
            </a:r>
          </a:p>
          <a:p>
            <a:r>
              <a:rPr lang="en-US" sz="2000" dirty="0"/>
              <a:t>The donations from year 2004 and 2005 decreased. It is due to churning of donors further explained in RFM analysis.</a:t>
            </a:r>
          </a:p>
          <a:p>
            <a:endParaRPr lang="en-US" sz="2000" dirty="0"/>
          </a:p>
        </p:txBody>
      </p:sp>
      <p:pic>
        <p:nvPicPr>
          <p:cNvPr id="5" name="Picture 4"/>
          <p:cNvPicPr/>
          <p:nvPr/>
        </p:nvPicPr>
        <p:blipFill>
          <a:blip r:embed="rId2"/>
          <a:stretch>
            <a:fillRect/>
          </a:stretch>
        </p:blipFill>
        <p:spPr>
          <a:xfrm>
            <a:off x="823911" y="3695700"/>
            <a:ext cx="4619625" cy="2914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950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14765"/>
            <a:ext cx="4389120" cy="993531"/>
          </a:xfrm>
        </p:spPr>
        <p:txBody>
          <a:bodyPr>
            <a:normAutofit/>
          </a:bodyPr>
          <a:lstStyle/>
          <a:p>
            <a:r>
              <a:rPr lang="en-US" dirty="0"/>
              <a:t>Donor Behavior</a:t>
            </a:r>
          </a:p>
        </p:txBody>
      </p:sp>
      <p:sp>
        <p:nvSpPr>
          <p:cNvPr id="3" name="Content Placeholder 2"/>
          <p:cNvSpPr>
            <a:spLocks noGrp="1"/>
          </p:cNvSpPr>
          <p:nvPr>
            <p:ph idx="1"/>
          </p:nvPr>
        </p:nvSpPr>
        <p:spPr>
          <a:xfrm>
            <a:off x="7552944" y="1825625"/>
            <a:ext cx="3800856" cy="4351338"/>
          </a:xfrm>
        </p:spPr>
        <p:txBody>
          <a:bodyPr>
            <a:normAutofit/>
          </a:bodyPr>
          <a:lstStyle/>
          <a:p>
            <a:r>
              <a:rPr lang="en-IN" sz="2000" dirty="0"/>
              <a:t>Donors with higher income tends to donate slightly more</a:t>
            </a:r>
          </a:p>
          <a:p>
            <a:r>
              <a:rPr lang="en-IN" sz="2000" dirty="0"/>
              <a:t>Family Households tends to donate more</a:t>
            </a:r>
          </a:p>
          <a:p>
            <a:r>
              <a:rPr lang="en-IN" sz="2000" dirty="0"/>
              <a:t>Male tends to respond more to our appeals and donate greater number than females</a:t>
            </a:r>
            <a:endParaRPr lang="en-US" sz="2000" dirty="0"/>
          </a:p>
          <a:p>
            <a:r>
              <a:rPr lang="en-IN" sz="2000" dirty="0"/>
              <a:t>Appeals are more effective on Zip code with more Urban population</a:t>
            </a:r>
            <a:endParaRPr lang="en-US" sz="2000" dirty="0"/>
          </a:p>
          <a:p>
            <a:pPr marL="0" indent="0">
              <a:buNone/>
            </a:pPr>
            <a:endParaRPr lang="en-US" sz="2000"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495300" y="1825625"/>
            <a:ext cx="6857999" cy="4351338"/>
          </a:xfrm>
          <a:prstGeom prst="rect">
            <a:avLst/>
          </a:prstGeom>
        </p:spPr>
      </p:pic>
    </p:spTree>
    <p:extLst>
      <p:ext uri="{BB962C8B-B14F-4D97-AF65-F5344CB8AC3E}">
        <p14:creationId xmlns:p14="http://schemas.microsoft.com/office/powerpoint/2010/main" val="265453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a:spLocks noGrp="1"/>
          </p:cNvSpPr>
          <p:nvPr>
            <p:ph type="title"/>
          </p:nvPr>
        </p:nvSpPr>
        <p:spPr>
          <a:xfrm>
            <a:off x="6706948" y="186348"/>
            <a:ext cx="5753099" cy="1325563"/>
          </a:xfrm>
        </p:spPr>
        <p:txBody>
          <a:bodyPr>
            <a:normAutofit/>
          </a:bodyPr>
          <a:lstStyle/>
          <a:p>
            <a:r>
              <a:rPr lang="en-US" b="1" dirty="0"/>
              <a:t>Impact of Appeals </a:t>
            </a:r>
            <a:endParaRPr lang="en-US" dirty="0"/>
          </a:p>
        </p:txBody>
      </p:sp>
      <p:pic>
        <p:nvPicPr>
          <p:cNvPr id="8" name="Content Placeholder 7"/>
          <p:cNvPicPr>
            <a:picLocks noGrp="1" noChangeAspect="1"/>
          </p:cNvPicPr>
          <p:nvPr>
            <p:ph idx="1"/>
          </p:nvPr>
        </p:nvPicPr>
        <p:blipFill>
          <a:blip r:embed="rId2"/>
          <a:stretch>
            <a:fillRect/>
          </a:stretch>
        </p:blipFill>
        <p:spPr>
          <a:xfrm>
            <a:off x="158264" y="328182"/>
            <a:ext cx="6505514" cy="6201635"/>
          </a:xfrm>
          <a:prstGeom prst="rect">
            <a:avLst/>
          </a:prstGeom>
        </p:spPr>
      </p:pic>
      <p:sp>
        <p:nvSpPr>
          <p:cNvPr id="27" name="Rectangle 26"/>
          <p:cNvSpPr/>
          <p:nvPr/>
        </p:nvSpPr>
        <p:spPr>
          <a:xfrm>
            <a:off x="6971508" y="1915820"/>
            <a:ext cx="4783807" cy="2277547"/>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dirty="0"/>
              <a:t>Appeals has an emotional factor associated with it which effects the donation behavior</a:t>
            </a:r>
          </a:p>
          <a:p>
            <a:pPr marL="228600" lvl="0" indent="-228600">
              <a:lnSpc>
                <a:spcPct val="90000"/>
              </a:lnSpc>
              <a:spcBef>
                <a:spcPts val="1000"/>
              </a:spcBef>
              <a:buFont typeface="Arial" panose="020B0604020202020204" pitchFamily="34" charset="0"/>
              <a:buChar char="•"/>
            </a:pPr>
            <a:r>
              <a:rPr lang="en-US" dirty="0"/>
              <a:t>Gift date and donation date are highly related</a:t>
            </a:r>
          </a:p>
          <a:p>
            <a:pPr marL="228600" lvl="0" indent="-228600">
              <a:lnSpc>
                <a:spcPct val="90000"/>
              </a:lnSpc>
              <a:spcBef>
                <a:spcPts val="1000"/>
              </a:spcBef>
              <a:buFont typeface="Arial" panose="020B0604020202020204" pitchFamily="34" charset="0"/>
              <a:buChar char="•"/>
            </a:pPr>
            <a:r>
              <a:rPr lang="en-US" dirty="0"/>
              <a:t>There is a successive monthly relationship between appeals and donation </a:t>
            </a:r>
          </a:p>
          <a:p>
            <a:pPr marL="228600" lvl="0" indent="-228600">
              <a:lnSpc>
                <a:spcPct val="90000"/>
              </a:lnSpc>
              <a:spcBef>
                <a:spcPts val="1000"/>
              </a:spcBef>
              <a:buFont typeface="Arial" panose="020B0604020202020204" pitchFamily="34" charset="0"/>
              <a:buChar char="•"/>
            </a:pPr>
            <a:r>
              <a:rPr lang="en-US" sz="2000" dirty="0">
                <a:solidFill>
                  <a:prstClr val="black"/>
                </a:solidFill>
              </a:rPr>
              <a:t>Maximum donations for a appeal occur in the next moth of the appeal date</a:t>
            </a:r>
          </a:p>
        </p:txBody>
      </p:sp>
    </p:spTree>
    <p:extLst>
      <p:ext uri="{BB962C8B-B14F-4D97-AF65-F5344CB8AC3E}">
        <p14:creationId xmlns:p14="http://schemas.microsoft.com/office/powerpoint/2010/main" val="138229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 y="155449"/>
            <a:ext cx="4462144" cy="1234440"/>
          </a:xfrm>
        </p:spPr>
        <p:txBody>
          <a:bodyPr/>
          <a:lstStyle/>
          <a:p>
            <a:r>
              <a:rPr lang="en-US" dirty="0"/>
              <a:t>Donation Analysis</a:t>
            </a:r>
          </a:p>
        </p:txBody>
      </p:sp>
      <p:sp>
        <p:nvSpPr>
          <p:cNvPr id="3" name="Content Placeholder 2"/>
          <p:cNvSpPr>
            <a:spLocks noGrp="1"/>
          </p:cNvSpPr>
          <p:nvPr>
            <p:ph idx="1"/>
          </p:nvPr>
        </p:nvSpPr>
        <p:spPr>
          <a:xfrm>
            <a:off x="1352073" y="1512981"/>
            <a:ext cx="10018713" cy="3124201"/>
          </a:xfrm>
        </p:spPr>
        <p:txBody>
          <a:bodyPr/>
          <a:lstStyle/>
          <a:p>
            <a:pPr marL="0" indent="0">
              <a:buNone/>
            </a:pPr>
            <a:r>
              <a:rPr lang="en-US" dirty="0"/>
              <a:t>Factors Affecting the Donations are</a:t>
            </a:r>
          </a:p>
          <a:p>
            <a:r>
              <a:rPr lang="en-US" dirty="0"/>
              <a:t>Average Household Income</a:t>
            </a:r>
          </a:p>
          <a:p>
            <a:r>
              <a:rPr lang="en-US" dirty="0"/>
              <a:t>House Hold Type – Urban, Semi Urban</a:t>
            </a:r>
          </a:p>
          <a:p>
            <a:r>
              <a:rPr lang="en-US" dirty="0"/>
              <a:t>Household Type -  Family Households</a:t>
            </a:r>
          </a:p>
          <a:p>
            <a:r>
              <a:rPr lang="en-US" dirty="0"/>
              <a:t>Marital Status, Presence of Kids</a:t>
            </a:r>
          </a:p>
          <a:p>
            <a:endParaRPr lang="en-US" dirty="0"/>
          </a:p>
        </p:txBody>
      </p:sp>
    </p:spTree>
    <p:extLst>
      <p:ext uri="{BB962C8B-B14F-4D97-AF65-F5344CB8AC3E}">
        <p14:creationId xmlns:p14="http://schemas.microsoft.com/office/powerpoint/2010/main" val="379104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75946"/>
          </a:xfrm>
        </p:spPr>
        <p:txBody>
          <a:bodyPr/>
          <a:lstStyle/>
          <a:p>
            <a:r>
              <a:rPr lang="en-US" dirty="0"/>
              <a:t>Who are our top donors?</a:t>
            </a:r>
          </a:p>
        </p:txBody>
      </p:sp>
      <p:sp>
        <p:nvSpPr>
          <p:cNvPr id="3" name="Content Placeholder 2"/>
          <p:cNvSpPr>
            <a:spLocks noGrp="1"/>
          </p:cNvSpPr>
          <p:nvPr>
            <p:ph idx="1"/>
          </p:nvPr>
        </p:nvSpPr>
        <p:spPr>
          <a:xfrm>
            <a:off x="1389185" y="1371600"/>
            <a:ext cx="10441352" cy="1301262"/>
          </a:xfrm>
        </p:spPr>
        <p:txBody>
          <a:bodyPr/>
          <a:lstStyle/>
          <a:p>
            <a:r>
              <a:rPr lang="en-US" dirty="0"/>
              <a:t>Most of the top donations are coming from East and West coast</a:t>
            </a:r>
          </a:p>
          <a:p>
            <a:r>
              <a:rPr lang="en-US" dirty="0"/>
              <a:t>Why? – Explained using RFM</a:t>
            </a:r>
            <a:endParaRPr lang="en-US" dirty="0"/>
          </a:p>
        </p:txBody>
      </p:sp>
      <p:pic>
        <p:nvPicPr>
          <p:cNvPr id="1026" name="Picture 2" descr="Most Donation- Geograph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140" y="2535114"/>
            <a:ext cx="7670746" cy="365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932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4694" y="640081"/>
            <a:ext cx="3731174" cy="5574451"/>
          </a:xfrm>
        </p:spPr>
        <p:txBody>
          <a:bodyPr vert="horz" lIns="91440" tIns="45720" rIns="91440" bIns="45720" rtlCol="0" anchor="ctr">
            <a:normAutofit/>
          </a:bodyPr>
          <a:lstStyle/>
          <a:p>
            <a:r>
              <a:rPr lang="en-US" kern="1200">
                <a:solidFill>
                  <a:schemeClr val="tx1"/>
                </a:solidFill>
                <a:latin typeface="+mj-lt"/>
                <a:ea typeface="+mj-ea"/>
                <a:cs typeface="+mj-cs"/>
              </a:rPr>
              <a:t>Who are Our Best Donors?</a:t>
            </a:r>
          </a:p>
        </p:txBody>
      </p:sp>
      <p:pic>
        <p:nvPicPr>
          <p:cNvPr id="4" name="picture"/>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1753" y="872678"/>
            <a:ext cx="6891189" cy="5547407"/>
          </a:xfrm>
          <a:prstGeom prst="rect">
            <a:avLst/>
          </a:prstGeom>
        </p:spPr>
      </p:pic>
    </p:spTree>
    <p:extLst>
      <p:ext uri="{BB962C8B-B14F-4D97-AF65-F5344CB8AC3E}">
        <p14:creationId xmlns:p14="http://schemas.microsoft.com/office/powerpoint/2010/main" val="289739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rotWithShape="1">
          <a:blip r:embed="rId2">
            <a:alphaModFix amt="50000"/>
            <a:extLst/>
          </a:blip>
          <a:srcRect t="18209" b="4736"/>
          <a:stretch/>
        </p:blipFill>
        <p:spPr>
          <a:xfrm>
            <a:off x="20" y="0"/>
            <a:ext cx="12191980" cy="6857989"/>
          </a:xfrm>
          <a:prstGeom prst="rect">
            <a:avLst/>
          </a:prstGeom>
        </p:spPr>
      </p:pic>
      <p:sp>
        <p:nvSpPr>
          <p:cNvPr id="18" name="Title 17"/>
          <p:cNvSpPr>
            <a:spLocks noGrp="1"/>
          </p:cNvSpPr>
          <p:nvPr>
            <p:ph type="ctrTitle"/>
          </p:nvPr>
        </p:nvSpPr>
        <p:spPr>
          <a:xfrm>
            <a:off x="3323492" y="2751992"/>
            <a:ext cx="5928946" cy="1270888"/>
          </a:xfrm>
        </p:spPr>
        <p:txBody>
          <a:bodyPr>
            <a:normAutofit/>
          </a:bodyPr>
          <a:lstStyle/>
          <a:p>
            <a:pPr algn="ctr"/>
            <a:r>
              <a:rPr lang="en-US" dirty="0">
                <a:solidFill>
                  <a:schemeClr val="bg1"/>
                </a:solidFill>
              </a:rPr>
              <a:t>Donor Level RFM</a:t>
            </a:r>
          </a:p>
        </p:txBody>
      </p:sp>
      <p:sp>
        <p:nvSpPr>
          <p:cNvPr id="25" name="TextBox 24"/>
          <p:cNvSpPr txBox="1"/>
          <p:nvPr/>
        </p:nvSpPr>
        <p:spPr>
          <a:xfrm>
            <a:off x="2600325" y="4022880"/>
            <a:ext cx="77343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To identify existing donors who are likely to respond to appeals</a:t>
            </a:r>
          </a:p>
          <a:p>
            <a:pPr marL="285750" indent="-285750">
              <a:buFont typeface="Arial" panose="020B0604020202020204" pitchFamily="34" charset="0"/>
              <a:buChar char="•"/>
            </a:pPr>
            <a:r>
              <a:rPr lang="en-US" sz="2000" dirty="0">
                <a:solidFill>
                  <a:schemeClr val="bg1"/>
                </a:solidFill>
              </a:rPr>
              <a:t>Targeted approach specific to donor’s characteristic</a:t>
            </a:r>
          </a:p>
        </p:txBody>
      </p:sp>
    </p:spTree>
    <p:extLst>
      <p:ext uri="{BB962C8B-B14F-4D97-AF65-F5344CB8AC3E}">
        <p14:creationId xmlns:p14="http://schemas.microsoft.com/office/powerpoint/2010/main" val="83383274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69682"/>
            <a:ext cx="4586654" cy="1001893"/>
          </a:xfrm>
        </p:spPr>
        <p:txBody>
          <a:bodyPr/>
          <a:lstStyle/>
          <a:p>
            <a:r>
              <a:rPr lang="en-US" dirty="0"/>
              <a:t>Donor Level RFM</a:t>
            </a:r>
          </a:p>
        </p:txBody>
      </p:sp>
      <p:pic>
        <p:nvPicPr>
          <p:cNvPr id="4" name="Content Placeholder 3"/>
          <p:cNvPicPr>
            <a:picLocks noGrp="1" noChangeAspect="1"/>
          </p:cNvPicPr>
          <p:nvPr>
            <p:ph idx="1"/>
          </p:nvPr>
        </p:nvPicPr>
        <p:blipFill>
          <a:blip r:embed="rId2"/>
          <a:stretch>
            <a:fillRect/>
          </a:stretch>
        </p:blipFill>
        <p:spPr>
          <a:xfrm>
            <a:off x="295275" y="1171576"/>
            <a:ext cx="5932187" cy="4332410"/>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1442626916"/>
              </p:ext>
            </p:extLst>
          </p:nvPr>
        </p:nvGraphicFramePr>
        <p:xfrm>
          <a:off x="6444761" y="670627"/>
          <a:ext cx="4791807" cy="5897227"/>
        </p:xfrm>
        <a:graphic>
          <a:graphicData uri="http://schemas.openxmlformats.org/drawingml/2006/table">
            <a:tbl>
              <a:tblPr/>
              <a:tblGrid>
                <a:gridCol w="4791807">
                  <a:extLst>
                    <a:ext uri="{9D8B030D-6E8A-4147-A177-3AD203B41FA5}">
                      <a16:colId xmlns:a16="http://schemas.microsoft.com/office/drawing/2014/main" val="797827782"/>
                    </a:ext>
                  </a:extLst>
                </a:gridCol>
              </a:tblGrid>
              <a:tr h="651230">
                <a:tc>
                  <a:txBody>
                    <a:bodyPr/>
                    <a:lstStyle/>
                    <a:p>
                      <a:pPr marL="0" marR="50800" algn="ctr">
                        <a:lnSpc>
                          <a:spcPct val="101000"/>
                        </a:lnSpc>
                        <a:spcBef>
                          <a:spcPts val="0"/>
                        </a:spcBef>
                        <a:spcAft>
                          <a:spcPts val="500"/>
                        </a:spcAft>
                      </a:pPr>
                      <a:r>
                        <a:rPr lang="en-US" sz="1200" dirty="0">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Segment 1: </a:t>
                      </a:r>
                      <a:r>
                        <a:rPr lang="en-US" sz="1200" b="1" dirty="0">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High Value Donors</a:t>
                      </a:r>
                      <a:endParaRPr lang="en-US" sz="1200" b="1" dirty="0">
                        <a:solidFill>
                          <a:srgbClr val="000000"/>
                        </a:solidFill>
                        <a:effectLst/>
                        <a:latin typeface="Calibri" panose="020F0502020204030204" pitchFamily="34" charset="0"/>
                        <a:ea typeface="Calibri" panose="020F0502020204030204" pitchFamily="34" charset="0"/>
                      </a:endParaRPr>
                    </a:p>
                    <a:p>
                      <a:pPr marL="0" marR="50800">
                        <a:lnSpc>
                          <a:spcPct val="101000"/>
                        </a:lnSpc>
                        <a:spcBef>
                          <a:spcPts val="0"/>
                        </a:spcBef>
                        <a:spcAft>
                          <a:spcPts val="500"/>
                        </a:spcAft>
                      </a:pPr>
                      <a:r>
                        <a:rPr lang="en-US" sz="1200" i="1" dirty="0">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 </a:t>
                      </a:r>
                      <a:endParaRPr lang="en-US" sz="1200" dirty="0">
                        <a:solidFill>
                          <a:srgbClr val="000000"/>
                        </a:solidFill>
                        <a:effectLst/>
                        <a:latin typeface="Calibri" panose="020F0502020204030204" pitchFamily="34" charset="0"/>
                        <a:ea typeface="Calibri" panose="020F0502020204030204" pitchFamily="34" charset="0"/>
                      </a:endParaRPr>
                    </a:p>
                  </a:txBody>
                  <a:tcPr marL="49945" marR="49945" marT="49945" marB="49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8547826"/>
                  </a:ext>
                </a:extLst>
              </a:tr>
              <a:tr h="805600">
                <a:tc>
                  <a:txBody>
                    <a:bodyPr/>
                    <a:lstStyle/>
                    <a:p>
                      <a:pPr marL="0" marR="50800" algn="ctr">
                        <a:lnSpc>
                          <a:spcPct val="101000"/>
                        </a:lnSpc>
                        <a:spcBef>
                          <a:spcPts val="0"/>
                        </a:spcBef>
                        <a:spcAft>
                          <a:spcPts val="500"/>
                        </a:spcAft>
                      </a:pPr>
                      <a:r>
                        <a:rPr lang="en-US" sz="1200">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Segment 2: New donors with high donation amount</a:t>
                      </a:r>
                      <a:endParaRPr lang="en-US" sz="1200">
                        <a:solidFill>
                          <a:srgbClr val="000000"/>
                        </a:solidFill>
                        <a:effectLst/>
                        <a:latin typeface="Calibri" panose="020F0502020204030204" pitchFamily="34" charset="0"/>
                        <a:ea typeface="Calibri" panose="020F0502020204030204" pitchFamily="34" charset="0"/>
                      </a:endParaRPr>
                    </a:p>
                    <a:p>
                      <a:pPr marL="0" marR="50800" algn="ctr">
                        <a:lnSpc>
                          <a:spcPct val="101000"/>
                        </a:lnSpc>
                        <a:spcBef>
                          <a:spcPts val="0"/>
                        </a:spcBef>
                        <a:spcAft>
                          <a:spcPts val="500"/>
                        </a:spcAft>
                      </a:pPr>
                      <a:r>
                        <a:rPr lang="en-US" sz="1200" b="1">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High Potential Donors</a:t>
                      </a:r>
                      <a:endParaRPr lang="en-US" sz="1200">
                        <a:solidFill>
                          <a:srgbClr val="000000"/>
                        </a:solidFill>
                        <a:effectLst/>
                        <a:latin typeface="Calibri" panose="020F0502020204030204" pitchFamily="34" charset="0"/>
                        <a:ea typeface="Calibri" panose="020F0502020204030204" pitchFamily="34" charset="0"/>
                      </a:endParaRPr>
                    </a:p>
                    <a:p>
                      <a:pPr marL="0" marR="50800" algn="ctr">
                        <a:lnSpc>
                          <a:spcPct val="101000"/>
                        </a:lnSpc>
                        <a:spcBef>
                          <a:spcPts val="0"/>
                        </a:spcBef>
                        <a:spcAft>
                          <a:spcPts val="500"/>
                        </a:spcAft>
                      </a:pPr>
                      <a:r>
                        <a:rPr lang="en-US" sz="1200" i="1">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a:t>
                      </a:r>
                      <a:r>
                        <a:rPr lang="en-US" sz="1200" i="1">
                          <a:solidFill>
                            <a:srgbClr val="2D2D2D"/>
                          </a:solidFill>
                          <a:effectLst/>
                          <a:latin typeface="Calibri" panose="020F0502020204030204" pitchFamily="34" charset="0"/>
                          <a:ea typeface="Verdana" panose="020B0604030504040204" pitchFamily="34" charset="0"/>
                          <a:cs typeface="Calibri" panose="020F0502020204030204" pitchFamily="34" charset="0"/>
                        </a:rPr>
                        <a:t>Big fish</a:t>
                      </a:r>
                      <a:r>
                        <a:rPr lang="en-US" sz="1200" i="1">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a:t>
                      </a:r>
                      <a:endParaRPr lang="en-US" sz="1200">
                        <a:solidFill>
                          <a:srgbClr val="000000"/>
                        </a:solidFill>
                        <a:effectLst/>
                        <a:latin typeface="Calibri" panose="020F0502020204030204" pitchFamily="34" charset="0"/>
                        <a:ea typeface="Calibri" panose="020F0502020204030204" pitchFamily="34" charset="0"/>
                      </a:endParaRPr>
                    </a:p>
                  </a:txBody>
                  <a:tcPr marL="49945" marR="49945" marT="49945" marB="49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8171495"/>
                  </a:ext>
                </a:extLst>
              </a:tr>
              <a:tr h="552275">
                <a:tc>
                  <a:txBody>
                    <a:bodyPr/>
                    <a:lstStyle/>
                    <a:p>
                      <a:pPr marL="0" marR="50800" algn="ctr">
                        <a:lnSpc>
                          <a:spcPct val="101000"/>
                        </a:lnSpc>
                        <a:spcBef>
                          <a:spcPts val="0"/>
                        </a:spcBef>
                        <a:spcAft>
                          <a:spcPts val="500"/>
                        </a:spcAft>
                      </a:pPr>
                      <a:r>
                        <a:rPr lang="en-US" sz="1200">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Segment 3: Frequent donors who donate small amount regularly</a:t>
                      </a:r>
                      <a:endParaRPr lang="en-US" sz="1200">
                        <a:solidFill>
                          <a:srgbClr val="000000"/>
                        </a:solidFill>
                        <a:effectLst/>
                        <a:latin typeface="Calibri" panose="020F0502020204030204" pitchFamily="34" charset="0"/>
                        <a:ea typeface="Calibri" panose="020F0502020204030204" pitchFamily="34" charset="0"/>
                      </a:endParaRPr>
                    </a:p>
                    <a:p>
                      <a:pPr marL="0" marR="50800" algn="ctr">
                        <a:lnSpc>
                          <a:spcPct val="101000"/>
                        </a:lnSpc>
                        <a:spcBef>
                          <a:spcPts val="0"/>
                        </a:spcBef>
                        <a:spcAft>
                          <a:spcPts val="500"/>
                        </a:spcAft>
                      </a:pPr>
                      <a:r>
                        <a:rPr lang="en-US" sz="1200" b="1">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Loyal Donors</a:t>
                      </a:r>
                      <a:endParaRPr lang="en-US" sz="1200">
                        <a:solidFill>
                          <a:srgbClr val="000000"/>
                        </a:solidFill>
                        <a:effectLst/>
                        <a:latin typeface="Calibri" panose="020F0502020204030204" pitchFamily="34" charset="0"/>
                        <a:ea typeface="Calibri" panose="020F0502020204030204" pitchFamily="34" charset="0"/>
                      </a:endParaRPr>
                    </a:p>
                  </a:txBody>
                  <a:tcPr marL="49945" marR="49945" marT="49945" marB="49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160160"/>
                  </a:ext>
                </a:extLst>
              </a:tr>
              <a:tr h="552275">
                <a:tc>
                  <a:txBody>
                    <a:bodyPr/>
                    <a:lstStyle/>
                    <a:p>
                      <a:pPr marL="0" marR="50800" algn="ctr">
                        <a:lnSpc>
                          <a:spcPct val="101000"/>
                        </a:lnSpc>
                        <a:spcBef>
                          <a:spcPts val="0"/>
                        </a:spcBef>
                        <a:spcAft>
                          <a:spcPts val="500"/>
                        </a:spcAft>
                      </a:pPr>
                      <a:r>
                        <a:rPr lang="en-US" sz="1200" dirty="0">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Segment 4: New donors who have just started to donate </a:t>
                      </a:r>
                      <a:endParaRPr lang="en-US" sz="1200" dirty="0">
                        <a:solidFill>
                          <a:srgbClr val="000000"/>
                        </a:solidFill>
                        <a:effectLst/>
                        <a:latin typeface="Calibri" panose="020F0502020204030204" pitchFamily="34" charset="0"/>
                        <a:ea typeface="Calibri" panose="020F0502020204030204" pitchFamily="34" charset="0"/>
                      </a:endParaRPr>
                    </a:p>
                    <a:p>
                      <a:pPr marL="0" marR="50800" algn="ctr">
                        <a:lnSpc>
                          <a:spcPct val="101000"/>
                        </a:lnSpc>
                        <a:spcBef>
                          <a:spcPts val="0"/>
                        </a:spcBef>
                        <a:spcAft>
                          <a:spcPts val="500"/>
                        </a:spcAft>
                      </a:pPr>
                      <a:r>
                        <a:rPr lang="en-US" sz="1200" b="1" dirty="0">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New donors</a:t>
                      </a:r>
                      <a:endParaRPr lang="en-US" sz="1200" dirty="0">
                        <a:solidFill>
                          <a:srgbClr val="000000"/>
                        </a:solidFill>
                        <a:effectLst/>
                        <a:latin typeface="Calibri" panose="020F0502020204030204" pitchFamily="34" charset="0"/>
                        <a:ea typeface="Calibri" panose="020F0502020204030204" pitchFamily="34" charset="0"/>
                      </a:endParaRPr>
                    </a:p>
                  </a:txBody>
                  <a:tcPr marL="49945" marR="49945" marT="49945" marB="49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597179"/>
                  </a:ext>
                </a:extLst>
              </a:tr>
              <a:tr h="725989">
                <a:tc>
                  <a:txBody>
                    <a:bodyPr/>
                    <a:lstStyle/>
                    <a:p>
                      <a:pPr marL="0" marR="50800" algn="ctr">
                        <a:lnSpc>
                          <a:spcPct val="101000"/>
                        </a:lnSpc>
                        <a:spcBef>
                          <a:spcPts val="0"/>
                        </a:spcBef>
                        <a:spcAft>
                          <a:spcPts val="500"/>
                        </a:spcAft>
                      </a:pPr>
                      <a:r>
                        <a:rPr lang="en-US" sz="1200">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Segment 5: High value donors who have not donated recently. Could be possible that the have churned. Try to bring them back</a:t>
                      </a:r>
                      <a:endParaRPr lang="en-US" sz="1200">
                        <a:solidFill>
                          <a:srgbClr val="000000"/>
                        </a:solidFill>
                        <a:effectLst/>
                        <a:latin typeface="Calibri" panose="020F0502020204030204" pitchFamily="34" charset="0"/>
                        <a:ea typeface="Calibri" panose="020F0502020204030204" pitchFamily="34" charset="0"/>
                      </a:endParaRPr>
                    </a:p>
                    <a:p>
                      <a:pPr marL="0" marR="50800" algn="ctr">
                        <a:lnSpc>
                          <a:spcPct val="101000"/>
                        </a:lnSpc>
                        <a:spcBef>
                          <a:spcPts val="0"/>
                        </a:spcBef>
                        <a:spcAft>
                          <a:spcPts val="500"/>
                        </a:spcAft>
                      </a:pPr>
                      <a:r>
                        <a:rPr lang="en-US" sz="1200" b="1">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Failing High Value Donors</a:t>
                      </a:r>
                      <a:endParaRPr lang="en-US" sz="1200">
                        <a:solidFill>
                          <a:srgbClr val="000000"/>
                        </a:solidFill>
                        <a:effectLst/>
                        <a:latin typeface="Calibri" panose="020F0502020204030204" pitchFamily="34" charset="0"/>
                        <a:ea typeface="Calibri" panose="020F0502020204030204" pitchFamily="34" charset="0"/>
                      </a:endParaRPr>
                    </a:p>
                  </a:txBody>
                  <a:tcPr marL="49945" marR="49945" marT="49945" marB="49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0533857"/>
                  </a:ext>
                </a:extLst>
              </a:tr>
              <a:tr h="651230">
                <a:tc>
                  <a:txBody>
                    <a:bodyPr/>
                    <a:lstStyle/>
                    <a:p>
                      <a:pPr marL="0" marR="50800" algn="ctr">
                        <a:lnSpc>
                          <a:spcPct val="101000"/>
                        </a:lnSpc>
                        <a:spcBef>
                          <a:spcPts val="0"/>
                        </a:spcBef>
                        <a:spcAft>
                          <a:spcPts val="500"/>
                        </a:spcAft>
                      </a:pPr>
                      <a:r>
                        <a:rPr lang="en-US" sz="1200">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Segment 6: Donors who donated large amount in past but failed to donate regularly </a:t>
                      </a:r>
                      <a:r>
                        <a:rPr lang="en-US" sz="1200" b="1">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Failing Starters</a:t>
                      </a:r>
                      <a:endParaRPr lang="en-US" sz="1200">
                        <a:solidFill>
                          <a:srgbClr val="000000"/>
                        </a:solidFill>
                        <a:effectLst/>
                        <a:latin typeface="Calibri" panose="020F0502020204030204" pitchFamily="34" charset="0"/>
                        <a:ea typeface="Calibri" panose="020F0502020204030204" pitchFamily="34" charset="0"/>
                      </a:endParaRPr>
                    </a:p>
                  </a:txBody>
                  <a:tcPr marL="49945" marR="49945" marT="49945" marB="49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6885620"/>
                  </a:ext>
                </a:extLst>
              </a:tr>
              <a:tr h="979314">
                <a:tc>
                  <a:txBody>
                    <a:bodyPr/>
                    <a:lstStyle/>
                    <a:p>
                      <a:pPr marL="0" marR="50800" algn="ctr">
                        <a:lnSpc>
                          <a:spcPct val="101000"/>
                        </a:lnSpc>
                        <a:spcBef>
                          <a:spcPts val="0"/>
                        </a:spcBef>
                        <a:spcAft>
                          <a:spcPts val="500"/>
                        </a:spcAft>
                      </a:pPr>
                      <a:r>
                        <a:rPr lang="en-US" sz="1200">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Segment 7: These are the customers who used to donate often but stopped donating</a:t>
                      </a:r>
                      <a:endParaRPr lang="en-US" sz="1200">
                        <a:solidFill>
                          <a:srgbClr val="000000"/>
                        </a:solidFill>
                        <a:effectLst/>
                        <a:latin typeface="Calibri" panose="020F0502020204030204" pitchFamily="34" charset="0"/>
                        <a:ea typeface="Calibri" panose="020F0502020204030204" pitchFamily="34" charset="0"/>
                      </a:endParaRPr>
                    </a:p>
                    <a:p>
                      <a:pPr marL="0" marR="50800" algn="ctr">
                        <a:lnSpc>
                          <a:spcPct val="101000"/>
                        </a:lnSpc>
                        <a:spcBef>
                          <a:spcPts val="0"/>
                        </a:spcBef>
                        <a:spcAft>
                          <a:spcPts val="500"/>
                        </a:spcAft>
                      </a:pPr>
                      <a:r>
                        <a:rPr lang="en-US" sz="1200" b="1">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Failing Loyal Donors</a:t>
                      </a:r>
                      <a:endParaRPr lang="en-US" sz="1200">
                        <a:solidFill>
                          <a:srgbClr val="000000"/>
                        </a:solidFill>
                        <a:effectLst/>
                        <a:latin typeface="Calibri" panose="020F0502020204030204" pitchFamily="34" charset="0"/>
                        <a:ea typeface="Calibri" panose="020F0502020204030204" pitchFamily="34" charset="0"/>
                      </a:endParaRPr>
                    </a:p>
                    <a:p>
                      <a:pPr marL="0" marR="50800" algn="ctr">
                        <a:lnSpc>
                          <a:spcPct val="101000"/>
                        </a:lnSpc>
                        <a:spcBef>
                          <a:spcPts val="0"/>
                        </a:spcBef>
                        <a:spcAft>
                          <a:spcPts val="500"/>
                        </a:spcAft>
                      </a:pPr>
                      <a:r>
                        <a:rPr lang="en-US" sz="1200" b="1">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 </a:t>
                      </a:r>
                      <a:endParaRPr lang="en-US" sz="1200">
                        <a:solidFill>
                          <a:srgbClr val="000000"/>
                        </a:solidFill>
                        <a:effectLst/>
                        <a:latin typeface="Calibri" panose="020F0502020204030204" pitchFamily="34" charset="0"/>
                        <a:ea typeface="Calibri" panose="020F0502020204030204" pitchFamily="34" charset="0"/>
                      </a:endParaRPr>
                    </a:p>
                  </a:txBody>
                  <a:tcPr marL="49945" marR="49945" marT="49945" marB="49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2355274"/>
                  </a:ext>
                </a:extLst>
              </a:tr>
              <a:tr h="979314">
                <a:tc>
                  <a:txBody>
                    <a:bodyPr/>
                    <a:lstStyle/>
                    <a:p>
                      <a:pPr marL="0" marR="50800" algn="ctr">
                        <a:lnSpc>
                          <a:spcPct val="101000"/>
                        </a:lnSpc>
                        <a:spcBef>
                          <a:spcPts val="0"/>
                        </a:spcBef>
                        <a:spcAft>
                          <a:spcPts val="500"/>
                        </a:spcAft>
                      </a:pPr>
                      <a:r>
                        <a:rPr lang="en-US" sz="1200" dirty="0">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Segment 8: Donors who donated very few times on past but didn’t continue</a:t>
                      </a:r>
                      <a:endParaRPr lang="en-US" sz="1200" dirty="0">
                        <a:solidFill>
                          <a:srgbClr val="000000"/>
                        </a:solidFill>
                        <a:effectLst/>
                        <a:latin typeface="Calibri" panose="020F0502020204030204" pitchFamily="34" charset="0"/>
                        <a:ea typeface="Calibri" panose="020F0502020204030204" pitchFamily="34" charset="0"/>
                      </a:endParaRPr>
                    </a:p>
                    <a:p>
                      <a:pPr marL="0" marR="50800" algn="ctr">
                        <a:lnSpc>
                          <a:spcPct val="101000"/>
                        </a:lnSpc>
                        <a:spcBef>
                          <a:spcPts val="0"/>
                        </a:spcBef>
                        <a:spcAft>
                          <a:spcPts val="500"/>
                        </a:spcAft>
                      </a:pPr>
                      <a:r>
                        <a:rPr lang="en-US" sz="1200" b="1" dirty="0">
                          <a:solidFill>
                            <a:srgbClr val="2D2D2D"/>
                          </a:solidFill>
                          <a:effectLst/>
                          <a:highlight>
                            <a:srgbClr val="FFFFFF"/>
                          </a:highlight>
                          <a:latin typeface="Calibri" panose="020F0502020204030204" pitchFamily="34" charset="0"/>
                          <a:ea typeface="Verdana" panose="020B0604030504040204" pitchFamily="34" charset="0"/>
                          <a:cs typeface="Calibri" panose="020F0502020204030204" pitchFamily="34" charset="0"/>
                        </a:rPr>
                        <a:t>One Time Donors</a:t>
                      </a:r>
                      <a:endParaRPr lang="en-US" sz="1200" dirty="0">
                        <a:solidFill>
                          <a:srgbClr val="000000"/>
                        </a:solidFill>
                        <a:effectLst/>
                        <a:latin typeface="Calibri" panose="020F0502020204030204" pitchFamily="34" charset="0"/>
                        <a:ea typeface="Calibri" panose="020F0502020204030204" pitchFamily="34" charset="0"/>
                      </a:endParaRPr>
                    </a:p>
                    <a:p>
                      <a:pPr marL="0" marR="50800" algn="ctr">
                        <a:lnSpc>
                          <a:spcPct val="101000"/>
                        </a:lnSpc>
                        <a:spcBef>
                          <a:spcPts val="0"/>
                        </a:spcBef>
                        <a:spcAft>
                          <a:spcPts val="500"/>
                        </a:spcAft>
                      </a:pPr>
                      <a:r>
                        <a:rPr lang="en-US" sz="1200" i="1" dirty="0">
                          <a:solidFill>
                            <a:srgbClr val="2D2D2D"/>
                          </a:solidFill>
                          <a:effectLst/>
                          <a:latin typeface="Calibri" panose="020F0502020204030204" pitchFamily="34" charset="0"/>
                          <a:ea typeface="Verdana" panose="020B0604030504040204" pitchFamily="34" charset="0"/>
                          <a:cs typeface="Calibri" panose="020F0502020204030204" pitchFamily="34" charset="0"/>
                        </a:rPr>
                        <a:t>“OK, as you asked nicely”</a:t>
                      </a:r>
                      <a:endParaRPr lang="en-US" sz="1200" dirty="0">
                        <a:solidFill>
                          <a:srgbClr val="000000"/>
                        </a:solidFill>
                        <a:effectLst/>
                        <a:latin typeface="Calibri" panose="020F0502020204030204" pitchFamily="34" charset="0"/>
                        <a:ea typeface="Calibri" panose="020F0502020204030204" pitchFamily="34" charset="0"/>
                      </a:endParaRPr>
                    </a:p>
                  </a:txBody>
                  <a:tcPr marL="49945" marR="49945" marT="49945" marB="49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2584685"/>
                  </a:ext>
                </a:extLst>
              </a:tr>
            </a:tbl>
          </a:graphicData>
        </a:graphic>
      </p:graphicFrame>
    </p:spTree>
    <p:extLst>
      <p:ext uri="{BB962C8B-B14F-4D97-AF65-F5344CB8AC3E}">
        <p14:creationId xmlns:p14="http://schemas.microsoft.com/office/powerpoint/2010/main" val="561330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1096</TotalTime>
  <Words>670</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Verdana</vt:lpstr>
      <vt:lpstr>Parallax</vt:lpstr>
      <vt:lpstr>Exploratory  Predictive analysis on  Donor Behavior</vt:lpstr>
      <vt:lpstr>Donation Analysis</vt:lpstr>
      <vt:lpstr>Donor Behavior</vt:lpstr>
      <vt:lpstr>Impact of Appeals </vt:lpstr>
      <vt:lpstr>Donation Analysis</vt:lpstr>
      <vt:lpstr>Who are our top donors?</vt:lpstr>
      <vt:lpstr>Who are Our Best Donors?</vt:lpstr>
      <vt:lpstr>Donor Level RFM</vt:lpstr>
      <vt:lpstr>Donor Level RFM</vt:lpstr>
      <vt:lpstr>Donor Level RFM Insights</vt:lpstr>
      <vt:lpstr>Zip Level RFM</vt:lpstr>
      <vt:lpstr>Zip Level RFM</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anushatrao16@gmail.com</dc:creator>
  <cp:lastModifiedBy>Dipendu Chanda</cp:lastModifiedBy>
  <cp:revision>37</cp:revision>
  <dcterms:created xsi:type="dcterms:W3CDTF">2017-05-07T02:31:02Z</dcterms:created>
  <dcterms:modified xsi:type="dcterms:W3CDTF">2017-05-07T23:40:46Z</dcterms:modified>
</cp:coreProperties>
</file>