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1" r:id="rId4"/>
    <p:sldId id="260" r:id="rId5"/>
    <p:sldId id="258" r:id="rId6"/>
    <p:sldId id="259"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600">
                <a:ln w="9525">
                  <a:solidFill>
                    <a:schemeClr val="tx1"/>
                  </a:solidFill>
                </a:ln>
              </a:defRPr>
            </a:lvl1pPr>
            <a:lvl2pPr>
              <a:defRPr sz="3600">
                <a:ln w="9525">
                  <a:solidFill>
                    <a:schemeClr val="tx1"/>
                  </a:solidFill>
                </a:ln>
              </a:defRPr>
            </a:lvl2pPr>
            <a:lvl3pPr>
              <a:defRPr sz="3600">
                <a:ln w="9525">
                  <a:solidFill>
                    <a:schemeClr val="tx1"/>
                  </a:solidFill>
                </a:ln>
              </a:defRPr>
            </a:lvl3pPr>
            <a:lvl4pPr>
              <a:defRPr sz="3600">
                <a:ln w="9525">
                  <a:solidFill>
                    <a:schemeClr val="tx1"/>
                  </a:solidFill>
                </a:ln>
              </a:defRPr>
            </a:lvl4pPr>
            <a:lvl5pPr>
              <a:defRPr sz="3600">
                <a:ln w="9525">
                  <a:solidFill>
                    <a:schemeClr val="tx1"/>
                  </a:solidFill>
                </a:ln>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mc:Choice>
    <mc:Fallback>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ln w="19050">
            <a:solidFill>
              <a:schemeClr val="tx1"/>
            </a:solidFill>
          </a:ln>
          <a:solidFill>
            <a:schemeClr val="bg1">
              <a:lumMod val="95000"/>
            </a:schemeClr>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ln w="19050">
            <a:solidFill>
              <a:schemeClr val="tx1"/>
            </a:solidFill>
          </a:ln>
          <a:solidFill>
            <a:schemeClr val="bg1">
              <a:lumMod val="95000"/>
            </a:schemeClr>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ln w="19050">
            <a:solidFill>
              <a:schemeClr val="tx1"/>
            </a:solidFill>
          </a:ln>
          <a:solidFill>
            <a:schemeClr val="bg1">
              <a:lumMod val="95000"/>
            </a:schemeClr>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ln w="19050">
            <a:solidFill>
              <a:schemeClr val="tx1"/>
            </a:solidFill>
          </a:ln>
          <a:solidFill>
            <a:schemeClr val="bg1">
              <a:lumMod val="95000"/>
            </a:schemeClr>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ln w="19050">
            <a:solidFill>
              <a:schemeClr val="tx1"/>
            </a:solidFill>
          </a:ln>
          <a:solidFill>
            <a:schemeClr val="bg1">
              <a:lumMod val="95000"/>
            </a:schemeClr>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ln w="19050">
            <a:solidFill>
              <a:schemeClr val="tx1"/>
            </a:solidFill>
          </a:ln>
          <a:solidFill>
            <a:schemeClr val="bg1">
              <a:lumMod val="95000"/>
            </a:schemeClr>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ln w="19050">
                  <a:solidFill>
                    <a:sysClr val="windowText" lastClr="000000"/>
                  </a:solidFill>
                </a:ln>
                <a:solidFill>
                  <a:schemeClr val="bg1"/>
                </a:solidFill>
                <a:latin typeface="garamond" charset="0"/>
                <a:cs typeface="garamond" charset="0"/>
              </a:rPr>
              <a:t>Nifty 50 EDA</a:t>
            </a:r>
            <a:endParaRPr lang="en-US">
              <a:ln w="19050">
                <a:solidFill>
                  <a:sysClr val="windowText" lastClr="000000"/>
                </a:solidFill>
              </a:ln>
              <a:solidFill>
                <a:schemeClr val="bg1"/>
              </a:solidFill>
              <a:latin typeface="garamond" charset="0"/>
              <a:cs typeface="garamond" charset="0"/>
            </a:endParaRPr>
          </a:p>
        </p:txBody>
      </p:sp>
      <p:sp>
        <p:nvSpPr>
          <p:cNvPr id="5" name="Subtitle 4"/>
          <p:cNvSpPr>
            <a:spLocks noGrp="1"/>
          </p:cNvSpPr>
          <p:nvPr>
            <p:ph type="subTitle" idx="1"/>
          </p:nvPr>
        </p:nvSpPr>
        <p:spPr>
          <a:xfrm>
            <a:off x="7229475" y="4968875"/>
            <a:ext cx="5582920" cy="1849120"/>
          </a:xfrm>
        </p:spPr>
        <p:txBody>
          <a:bodyPr/>
          <a:p>
            <a:pPr algn="l"/>
            <a:r>
              <a:rPr lang="en-IN" altLang="en-US" sz="3200">
                <a:ln w="12700">
                  <a:solidFill>
                    <a:schemeClr val="tx1"/>
                  </a:solidFill>
                </a:ln>
              </a:rPr>
              <a:t>Made by: Dipesh Bindlish</a:t>
            </a:r>
            <a:endParaRPr lang="en-IN" altLang="en-US" sz="3200">
              <a:ln w="12700">
                <a:solidFill>
                  <a:schemeClr val="tx1"/>
                </a:solidFill>
              </a:ln>
            </a:endParaRPr>
          </a:p>
          <a:p>
            <a:pPr algn="l"/>
            <a:r>
              <a:rPr lang="en-IN" altLang="en-US" sz="3200">
                <a:ln w="12700">
                  <a:solidFill>
                    <a:schemeClr val="tx1"/>
                  </a:solidFill>
                </a:ln>
              </a:rPr>
              <a:t>UID: 21MCA2304</a:t>
            </a:r>
            <a:endParaRPr lang="en-IN" altLang="en-US" sz="3200">
              <a:ln w="12700">
                <a:solidFill>
                  <a:schemeClr val="tx1"/>
                </a:solidFill>
              </a:ln>
            </a:endParaRPr>
          </a:p>
          <a:p>
            <a:pPr algn="l"/>
            <a:r>
              <a:rPr lang="en-IN" altLang="en-US" sz="3200">
                <a:ln w="12700">
                  <a:solidFill>
                    <a:schemeClr val="tx1"/>
                  </a:solidFill>
                </a:ln>
              </a:rPr>
              <a:t>Class: Elite-1</a:t>
            </a:r>
            <a:endParaRPr lang="en-IN" altLang="en-US" sz="3200">
              <a:ln w="12700">
                <a:solidFill>
                  <a:schemeClr val="tx1"/>
                </a:solidFill>
              </a:ln>
            </a:endParaRPr>
          </a:p>
          <a:p>
            <a:pPr algn="l"/>
            <a:endParaRPr lang="en-IN" altLang="en-US" sz="3200">
              <a:ln w="12700">
                <a:solidFill>
                  <a:schemeClr val="tx1"/>
                </a:solidFill>
              </a:l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Scatter Plot 2</a:t>
            </a:r>
            <a:endParaRPr lang="en-IN" altLang="en-US"/>
          </a:p>
        </p:txBody>
      </p:sp>
      <p:pic>
        <p:nvPicPr>
          <p:cNvPr id="4" name="Content Placeholder 3"/>
          <p:cNvPicPr>
            <a:picLocks noChangeAspect="1"/>
          </p:cNvPicPr>
          <p:nvPr>
            <p:ph idx="1"/>
          </p:nvPr>
        </p:nvPicPr>
        <p:blipFill>
          <a:blip r:embed="rId1"/>
          <a:stretch>
            <a:fillRect/>
          </a:stretch>
        </p:blipFill>
        <p:spPr>
          <a:xfrm>
            <a:off x="609600" y="1417955"/>
            <a:ext cx="3752850" cy="2628900"/>
          </a:xfrm>
          <a:prstGeom prst="rect">
            <a:avLst/>
          </a:prstGeom>
        </p:spPr>
      </p:pic>
      <p:pic>
        <p:nvPicPr>
          <p:cNvPr id="5" name="Picture 4"/>
          <p:cNvPicPr>
            <a:picLocks noChangeAspect="1"/>
          </p:cNvPicPr>
          <p:nvPr/>
        </p:nvPicPr>
        <p:blipFill>
          <a:blip r:embed="rId2"/>
          <a:stretch>
            <a:fillRect/>
          </a:stretch>
        </p:blipFill>
        <p:spPr>
          <a:xfrm>
            <a:off x="609600" y="4046855"/>
            <a:ext cx="3771900" cy="2647950"/>
          </a:xfrm>
          <a:prstGeom prst="rect">
            <a:avLst/>
          </a:prstGeom>
        </p:spPr>
      </p:pic>
      <p:pic>
        <p:nvPicPr>
          <p:cNvPr id="6" name="Picture 5"/>
          <p:cNvPicPr>
            <a:picLocks noChangeAspect="1"/>
          </p:cNvPicPr>
          <p:nvPr/>
        </p:nvPicPr>
        <p:blipFill>
          <a:blip r:embed="rId3"/>
          <a:stretch>
            <a:fillRect/>
          </a:stretch>
        </p:blipFill>
        <p:spPr>
          <a:xfrm>
            <a:off x="4381500" y="1403985"/>
            <a:ext cx="3743325" cy="2657475"/>
          </a:xfrm>
          <a:prstGeom prst="rect">
            <a:avLst/>
          </a:prstGeom>
        </p:spPr>
      </p:pic>
      <p:pic>
        <p:nvPicPr>
          <p:cNvPr id="7" name="Picture 6"/>
          <p:cNvPicPr>
            <a:picLocks noChangeAspect="1"/>
          </p:cNvPicPr>
          <p:nvPr/>
        </p:nvPicPr>
        <p:blipFill>
          <a:blip r:embed="rId4"/>
          <a:stretch>
            <a:fillRect/>
          </a:stretch>
        </p:blipFill>
        <p:spPr>
          <a:xfrm>
            <a:off x="4362450" y="4046855"/>
            <a:ext cx="3762375" cy="2647950"/>
          </a:xfrm>
          <a:prstGeom prst="rect">
            <a:avLst/>
          </a:prstGeom>
        </p:spPr>
      </p:pic>
      <p:pic>
        <p:nvPicPr>
          <p:cNvPr id="8" name="Picture 7"/>
          <p:cNvPicPr>
            <a:picLocks noChangeAspect="1"/>
          </p:cNvPicPr>
          <p:nvPr/>
        </p:nvPicPr>
        <p:blipFill>
          <a:blip r:embed="rId5"/>
          <a:stretch>
            <a:fillRect/>
          </a:stretch>
        </p:blipFill>
        <p:spPr>
          <a:xfrm>
            <a:off x="8124825" y="1403985"/>
            <a:ext cx="3752850" cy="2628900"/>
          </a:xfrm>
          <a:prstGeom prst="rect">
            <a:avLst/>
          </a:prstGeom>
        </p:spPr>
      </p:pic>
      <p:pic>
        <p:nvPicPr>
          <p:cNvPr id="9" name="Picture 8"/>
          <p:cNvPicPr>
            <a:picLocks noChangeAspect="1"/>
          </p:cNvPicPr>
          <p:nvPr/>
        </p:nvPicPr>
        <p:blipFill>
          <a:blip r:embed="rId6"/>
          <a:stretch>
            <a:fillRect/>
          </a:stretch>
        </p:blipFill>
        <p:spPr>
          <a:xfrm>
            <a:off x="8101330" y="4027805"/>
            <a:ext cx="3800475" cy="2667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857183"/>
            <a:ext cx="10972800" cy="1143000"/>
          </a:xfrm>
        </p:spPr>
        <p:txBody>
          <a:bodyPr/>
          <a:p>
            <a:r>
              <a:rPr lang="en-IN" altLang="en-US" sz="6900"/>
              <a:t>Thank You</a:t>
            </a:r>
            <a:endParaRPr lang="en-IN" altLang="en-US" sz="69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NIFTY 50</a:t>
            </a:r>
            <a:endParaRPr lang="en-IN" altLang="en-US"/>
          </a:p>
        </p:txBody>
      </p:sp>
      <p:sp>
        <p:nvSpPr>
          <p:cNvPr id="3" name="Content Placeholder 2"/>
          <p:cNvSpPr>
            <a:spLocks noGrp="1"/>
          </p:cNvSpPr>
          <p:nvPr>
            <p:ph idx="1"/>
          </p:nvPr>
        </p:nvSpPr>
        <p:spPr/>
        <p:txBody>
          <a:bodyPr/>
          <a:p>
            <a:r>
              <a:rPr lang="en-IN" altLang="en-US">
                <a:ln w="12700">
                  <a:solidFill>
                    <a:sysClr val="windowText" lastClr="000000"/>
                  </a:solidFill>
                </a:ln>
                <a:solidFill>
                  <a:schemeClr val="bg1"/>
                </a:solidFill>
                <a:sym typeface="+mn-ea"/>
              </a:rPr>
              <a:t>The NIFTY 50 is a benchmark Indian stock market index that represents the weighted average of 50 of the largest Indian companies listed on the National Stock Exchange.</a:t>
            </a:r>
            <a:endParaRPr lang="en-IN" altLang="en-US">
              <a:ln w="12700">
                <a:solidFill>
                  <a:sysClr val="windowText" lastClr="000000"/>
                </a:solidFill>
              </a:ln>
              <a:solidFill>
                <a:schemeClr val="bg1"/>
              </a:solidFill>
              <a:sym typeface="+mn-ea"/>
            </a:endParaRPr>
          </a:p>
          <a:p>
            <a:r>
              <a:rPr lang="en-IN" altLang="en-US">
                <a:ln w="12700">
                  <a:solidFill>
                    <a:sysClr val="windowText" lastClr="000000"/>
                  </a:solidFill>
                </a:ln>
                <a:solidFill>
                  <a:schemeClr val="bg1"/>
                </a:solidFill>
              </a:rPr>
              <a:t>This project is based on the data from 2001 to 2021.</a:t>
            </a:r>
            <a:endParaRPr lang="en-IN" altLang="en-US">
              <a:ln w="12700">
                <a:solidFill>
                  <a:sysClr val="windowText" lastClr="000000"/>
                </a:solidFill>
              </a:ln>
              <a:solidFill>
                <a:schemeClr val="bg1"/>
              </a:solidFill>
            </a:endParaRPr>
          </a:p>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NIFTY 50 Dataset</a:t>
            </a:r>
            <a:endParaRPr lang="en-IN" altLang="en-US"/>
          </a:p>
        </p:txBody>
      </p:sp>
      <p:pic>
        <p:nvPicPr>
          <p:cNvPr id="5" name="Content Placeholder 4"/>
          <p:cNvPicPr>
            <a:picLocks noChangeAspect="1"/>
          </p:cNvPicPr>
          <p:nvPr>
            <p:ph idx="1"/>
          </p:nvPr>
        </p:nvPicPr>
        <p:blipFill>
          <a:blip r:embed="rId1"/>
          <a:stretch>
            <a:fillRect/>
          </a:stretch>
        </p:blipFill>
        <p:spPr>
          <a:xfrm>
            <a:off x="609600" y="1612265"/>
            <a:ext cx="10961370" cy="2011045"/>
          </a:xfrm>
          <a:prstGeom prst="rect">
            <a:avLst/>
          </a:prstGeom>
        </p:spPr>
      </p:pic>
      <p:sp>
        <p:nvSpPr>
          <p:cNvPr id="6" name="Text Box 5"/>
          <p:cNvSpPr txBox="1"/>
          <p:nvPr/>
        </p:nvSpPr>
        <p:spPr>
          <a:xfrm>
            <a:off x="609600" y="3817620"/>
            <a:ext cx="10758170" cy="2306955"/>
          </a:xfrm>
          <a:prstGeom prst="rect">
            <a:avLst/>
          </a:prstGeom>
          <a:noFill/>
        </p:spPr>
        <p:txBody>
          <a:bodyPr wrap="square" rtlCol="0">
            <a:spAutoFit/>
          </a:bodyPr>
          <a:p>
            <a:r>
              <a:rPr lang="en-IN" altLang="en-US" sz="3600">
                <a:ln w="12700">
                  <a:solidFill>
                    <a:sysClr val="windowText" lastClr="000000"/>
                  </a:solidFill>
                </a:ln>
                <a:solidFill>
                  <a:schemeClr val="bg1"/>
                </a:solidFill>
              </a:rPr>
              <a:t>This is the sample of first 5 rows of the dataset.</a:t>
            </a:r>
            <a:endParaRPr lang="en-IN" altLang="en-US" sz="3600">
              <a:ln w="12700">
                <a:solidFill>
                  <a:sysClr val="windowText" lastClr="000000"/>
                </a:solidFill>
              </a:ln>
              <a:solidFill>
                <a:schemeClr val="bg1"/>
              </a:solidFill>
            </a:endParaRPr>
          </a:p>
          <a:p>
            <a:endParaRPr lang="en-IN" altLang="en-US" sz="3600">
              <a:ln w="12700">
                <a:solidFill>
                  <a:sysClr val="windowText" lastClr="000000"/>
                </a:solidFill>
              </a:ln>
              <a:solidFill>
                <a:schemeClr val="bg1"/>
              </a:solidFill>
            </a:endParaRPr>
          </a:p>
          <a:p>
            <a:r>
              <a:rPr lang="en-IN" altLang="en-US" sz="3600">
                <a:ln w="12700">
                  <a:solidFill>
                    <a:sysClr val="windowText" lastClr="000000"/>
                  </a:solidFill>
                </a:ln>
                <a:solidFill>
                  <a:schemeClr val="bg1"/>
                </a:solidFill>
              </a:rPr>
              <a:t>It includes Date, Symbol of the companies, their Opening, Closing price on a certain date, etc.</a:t>
            </a:r>
            <a:endParaRPr lang="en-IN" altLang="en-US" sz="3600">
              <a:ln w="12700">
                <a:solidFill>
                  <a:sysClr val="windowText" lastClr="000000"/>
                </a:solidFill>
              </a:ln>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Importing Data set &amp; libraries</a:t>
            </a:r>
            <a:endParaRPr lang="en-IN" altLang="en-US"/>
          </a:p>
        </p:txBody>
      </p:sp>
      <p:pic>
        <p:nvPicPr>
          <p:cNvPr id="4" name="Content Placeholder 3"/>
          <p:cNvPicPr>
            <a:picLocks noChangeAspect="1"/>
          </p:cNvPicPr>
          <p:nvPr>
            <p:ph idx="1"/>
          </p:nvPr>
        </p:nvPicPr>
        <p:blipFill>
          <a:blip r:embed="rId1"/>
          <a:stretch>
            <a:fillRect/>
          </a:stretch>
        </p:blipFill>
        <p:spPr>
          <a:xfrm>
            <a:off x="1389380" y="1596390"/>
            <a:ext cx="9404350" cy="48145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3223895"/>
          </a:xfrm>
        </p:spPr>
        <p:txBody>
          <a:bodyPr/>
          <a:p>
            <a:r>
              <a:rPr lang="en-US"/>
              <a:t>Scatter Plot to show coorelation between Volume &amp; Turnover for various stocks in Nifty 50 over the years.</a:t>
            </a:r>
            <a:endParaRPr lang="en-US"/>
          </a:p>
        </p:txBody>
      </p:sp>
      <p:pic>
        <p:nvPicPr>
          <p:cNvPr id="9" name="Content Placeholder 8"/>
          <p:cNvPicPr>
            <a:picLocks noChangeAspect="1"/>
          </p:cNvPicPr>
          <p:nvPr>
            <p:ph idx="1"/>
          </p:nvPr>
        </p:nvPicPr>
        <p:blipFill>
          <a:blip r:embed="rId1"/>
          <a:stretch>
            <a:fillRect/>
          </a:stretch>
        </p:blipFill>
        <p:spPr>
          <a:xfrm>
            <a:off x="367665" y="3498850"/>
            <a:ext cx="3667125" cy="2638425"/>
          </a:xfrm>
          <a:prstGeom prst="rect">
            <a:avLst/>
          </a:prstGeom>
        </p:spPr>
      </p:pic>
      <p:pic>
        <p:nvPicPr>
          <p:cNvPr id="10" name="Picture 9"/>
          <p:cNvPicPr>
            <a:picLocks noChangeAspect="1"/>
          </p:cNvPicPr>
          <p:nvPr/>
        </p:nvPicPr>
        <p:blipFill>
          <a:blip r:embed="rId2"/>
          <a:stretch>
            <a:fillRect/>
          </a:stretch>
        </p:blipFill>
        <p:spPr>
          <a:xfrm>
            <a:off x="4293235" y="3479800"/>
            <a:ext cx="3695700" cy="2647950"/>
          </a:xfrm>
          <a:prstGeom prst="rect">
            <a:avLst/>
          </a:prstGeom>
        </p:spPr>
      </p:pic>
      <p:pic>
        <p:nvPicPr>
          <p:cNvPr id="11" name="Picture 10"/>
          <p:cNvPicPr>
            <a:picLocks noChangeAspect="1"/>
          </p:cNvPicPr>
          <p:nvPr/>
        </p:nvPicPr>
        <p:blipFill>
          <a:blip r:embed="rId3"/>
          <a:stretch>
            <a:fillRect/>
          </a:stretch>
        </p:blipFill>
        <p:spPr>
          <a:xfrm>
            <a:off x="8248015" y="3479800"/>
            <a:ext cx="3743325" cy="26098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857183"/>
            <a:ext cx="10972800" cy="1143000"/>
          </a:xfrm>
        </p:spPr>
        <p:txBody>
          <a:bodyPr/>
          <a:p>
            <a:r>
              <a:rPr lang="en-US">
                <a:sym typeface="+mn-ea"/>
              </a:rPr>
              <a:t>As most of the plots are making a straight line with 45° angle, so volume &amp; turnover have a positive coorelation near to 1.</a:t>
            </a:r>
            <a:br>
              <a:rPr lang="en-US">
                <a:ln w="19050">
                  <a:solidFill>
                    <a:schemeClr val="tx1"/>
                  </a:solidFill>
                </a:ln>
              </a:rPr>
            </a:br>
            <a:r>
              <a:rPr lang="en-US">
                <a:sym typeface="+mn-ea"/>
              </a:rPr>
              <a:t>To support the above statement below is the coorelation plot for the same.</a:t>
            </a:r>
            <a:br>
              <a:rPr lang="en-US">
                <a:ln w="19050">
                  <a:solidFill>
                    <a:schemeClr val="tx1"/>
                  </a:solidFill>
                </a:ln>
              </a:rPr>
            </a:br>
            <a:endParaRPr lang="en-US"/>
          </a:p>
        </p:txBody>
      </p:sp>
      <p:sp>
        <p:nvSpPr>
          <p:cNvPr id="3" name="Content Placeholder 2"/>
          <p:cNvSpPr>
            <a:spLocks noGrp="1"/>
          </p:cNvSpPr>
          <p:nvPr>
            <p:ph idx="1"/>
          </p:nvPr>
        </p:nvSpPr>
        <p:spPr/>
        <p:txBody>
          <a:bodyPr/>
          <a:p>
            <a:endParaRPr lang="en-US" sz="4400">
              <a:ln w="19050">
                <a:solidFill>
                  <a:schemeClr val="tx1"/>
                </a:solidFill>
              </a:l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Coorelation Plots</a:t>
            </a:r>
            <a:endParaRPr lang="en-IN" altLang="en-US"/>
          </a:p>
        </p:txBody>
      </p:sp>
      <p:pic>
        <p:nvPicPr>
          <p:cNvPr id="4" name="Content Placeholder 3"/>
          <p:cNvPicPr>
            <a:picLocks noChangeAspect="1"/>
          </p:cNvPicPr>
          <p:nvPr>
            <p:ph idx="1"/>
          </p:nvPr>
        </p:nvPicPr>
        <p:blipFill>
          <a:blip r:embed="rId1"/>
          <a:stretch>
            <a:fillRect/>
          </a:stretch>
        </p:blipFill>
        <p:spPr>
          <a:xfrm>
            <a:off x="609600" y="1417955"/>
            <a:ext cx="3571875" cy="2819400"/>
          </a:xfrm>
          <a:prstGeom prst="rect">
            <a:avLst/>
          </a:prstGeom>
        </p:spPr>
      </p:pic>
      <p:pic>
        <p:nvPicPr>
          <p:cNvPr id="5" name="Picture 4"/>
          <p:cNvPicPr>
            <a:picLocks noChangeAspect="1"/>
          </p:cNvPicPr>
          <p:nvPr/>
        </p:nvPicPr>
        <p:blipFill>
          <a:blip r:embed="rId2"/>
          <a:stretch>
            <a:fillRect/>
          </a:stretch>
        </p:blipFill>
        <p:spPr>
          <a:xfrm>
            <a:off x="7713980" y="1417955"/>
            <a:ext cx="3524250" cy="2867025"/>
          </a:xfrm>
          <a:prstGeom prst="rect">
            <a:avLst/>
          </a:prstGeom>
        </p:spPr>
      </p:pic>
      <p:pic>
        <p:nvPicPr>
          <p:cNvPr id="7" name="Picture 6"/>
          <p:cNvPicPr>
            <a:picLocks noChangeAspect="1"/>
          </p:cNvPicPr>
          <p:nvPr/>
        </p:nvPicPr>
        <p:blipFill>
          <a:blip r:embed="rId3"/>
          <a:stretch>
            <a:fillRect/>
          </a:stretch>
        </p:blipFill>
        <p:spPr>
          <a:xfrm>
            <a:off x="4181475" y="4000500"/>
            <a:ext cx="3505200" cy="2857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406843"/>
            <a:ext cx="10972800" cy="1143000"/>
          </a:xfrm>
        </p:spPr>
        <p:txBody>
          <a:bodyPr/>
          <a:p>
            <a:r>
              <a:rPr lang="en-US"/>
              <a:t>Scatter Plot to show the effect of difference in opening price on the high of that day for various stocks in Nifty 50 over the years.</a:t>
            </a:r>
            <a:endParaRPr lang="en-US"/>
          </a:p>
        </p:txBody>
      </p:sp>
      <p:pic>
        <p:nvPicPr>
          <p:cNvPr id="4" name="Content Placeholder 3"/>
          <p:cNvPicPr>
            <a:picLocks noChangeAspect="1"/>
          </p:cNvPicPr>
          <p:nvPr>
            <p:ph idx="1"/>
          </p:nvPr>
        </p:nvPicPr>
        <p:blipFill>
          <a:blip r:embed="rId1"/>
          <a:stretch>
            <a:fillRect/>
          </a:stretch>
        </p:blipFill>
        <p:spPr>
          <a:xfrm>
            <a:off x="270510" y="3469640"/>
            <a:ext cx="3743325" cy="2657475"/>
          </a:xfrm>
          <a:prstGeom prst="rect">
            <a:avLst/>
          </a:prstGeom>
        </p:spPr>
      </p:pic>
      <p:pic>
        <p:nvPicPr>
          <p:cNvPr id="5" name="Picture 4"/>
          <p:cNvPicPr>
            <a:picLocks noChangeAspect="1"/>
          </p:cNvPicPr>
          <p:nvPr/>
        </p:nvPicPr>
        <p:blipFill>
          <a:blip r:embed="rId2"/>
          <a:stretch>
            <a:fillRect/>
          </a:stretch>
        </p:blipFill>
        <p:spPr>
          <a:xfrm>
            <a:off x="4243070" y="3469640"/>
            <a:ext cx="3705225" cy="2667000"/>
          </a:xfrm>
          <a:prstGeom prst="rect">
            <a:avLst/>
          </a:prstGeom>
        </p:spPr>
      </p:pic>
      <p:pic>
        <p:nvPicPr>
          <p:cNvPr id="6" name="Picture 5"/>
          <p:cNvPicPr>
            <a:picLocks noChangeAspect="1"/>
          </p:cNvPicPr>
          <p:nvPr/>
        </p:nvPicPr>
        <p:blipFill>
          <a:blip r:embed="rId3"/>
          <a:stretch>
            <a:fillRect/>
          </a:stretch>
        </p:blipFill>
        <p:spPr>
          <a:xfrm>
            <a:off x="8177530" y="3469640"/>
            <a:ext cx="3752850" cy="2628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28583"/>
            <a:ext cx="10972800" cy="1143000"/>
          </a:xfrm>
        </p:spPr>
        <p:txBody>
          <a:bodyPr/>
          <a:p>
            <a:r>
              <a:rPr lang="en-US" sz="4200"/>
              <a:t>To study the above grapths we have to ignore the plots where difference is near to zero.</a:t>
            </a:r>
            <a:br>
              <a:rPr lang="en-US" sz="4200"/>
            </a:br>
            <a:r>
              <a:rPr lang="en-US" sz="4200"/>
              <a:t>Also, here correlation plot will fail to show any result.</a:t>
            </a:r>
            <a:br>
              <a:rPr lang="en-US" sz="4200"/>
            </a:br>
            <a:r>
              <a:rPr lang="en-US" sz="4200"/>
              <a:t>So, in below plots the difference of 10% or less is deleted &amp; then plotting is done.</a:t>
            </a:r>
            <a:endParaRPr lang="en-US" sz="4200"/>
          </a:p>
        </p:txBody>
      </p:sp>
      <p:sp>
        <p:nvSpPr>
          <p:cNvPr id="3" name="Content Placeholder 2"/>
          <p:cNvSpPr>
            <a:spLocks noGrp="1"/>
          </p:cNvSpPr>
          <p:nvPr>
            <p:ph idx="1"/>
          </p:nvPr>
        </p:nvSpPr>
        <p:spPr/>
        <p:txBody>
          <a:bodyPr/>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1190</Words>
  <Application>WPS Presentation</Application>
  <PresentationFormat>Widescreen</PresentationFormat>
  <Paragraphs>35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garamond</vt:lpstr>
      <vt:lpstr>Segoe Print</vt:lpstr>
      <vt:lpstr>Microsoft YaHei</vt:lpstr>
      <vt:lpstr>Arial Unicode MS</vt:lpstr>
      <vt:lpstr>Calibri</vt:lpstr>
      <vt:lpstr>Default Design</vt:lpstr>
      <vt:lpstr>Nifty 50 &amp; Crop Production EDA</vt:lpstr>
      <vt:lpstr>NIFTY 50</vt:lpstr>
      <vt:lpstr>NIFTY 50 Dataset</vt:lpstr>
      <vt:lpstr>Importing Data set &amp; libraries</vt:lpstr>
      <vt:lpstr>Scatter Plot to show coorelation between Volume &amp; Turnover for various stocks in Nifty 50 over the years.</vt:lpstr>
      <vt:lpstr>As most of the plots are making a straight line with 45° angle, so volume &amp; turnover have a positive coorelation near to 1. To support the above statement below is the coorelation plot for the same. </vt:lpstr>
      <vt:lpstr>Coorelation Plots</vt:lpstr>
      <vt:lpstr>Scatter Plot to show the effect of difference in opening price on the high of that day for various stocks in Nifty 50 over the years.</vt:lpstr>
      <vt:lpstr>To study the above grapths we have to ignore the plots where difference is near to zero. Also, here correlation plot will fail to show any result. So, in below plots the difference of 10% or less is deleted &amp; then plotting is done.</vt:lpstr>
      <vt:lpstr>Scatter Plot 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dipes</cp:lastModifiedBy>
  <cp:revision>17</cp:revision>
  <dcterms:created xsi:type="dcterms:W3CDTF">2022-06-30T08:46:00Z</dcterms:created>
  <dcterms:modified xsi:type="dcterms:W3CDTF">2022-06-30T09:46:24Z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47C8BB3D4AC4423B8D323CFAAABD7936</vt:lpwstr>
  </property>
  <property fmtid="{D5CDD505-2E9C-101B-9397-08002B2CF9AE}" pid="3" name="KSOProductBuildVer">
    <vt:lpwstr>1033-11.2.0.11156</vt:lpwstr>
  </property>
</Properties>
</file>