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60" r:id="rId4"/>
    <p:sldId id="262" r:id="rId5"/>
    <p:sldId id="263" r:id="rId6"/>
    <p:sldId id="264" r:id="rId7"/>
    <p:sldId id="270" r:id="rId8"/>
    <p:sldId id="265" r:id="rId9"/>
    <p:sldId id="269" r:id="rId10"/>
    <p:sldId id="268" r:id="rId11"/>
    <p:sldId id="267" r:id="rId12"/>
    <p:sldId id="273" r:id="rId13"/>
    <p:sldId id="272" r:id="rId14"/>
    <p:sldId id="271" r:id="rId15"/>
    <p:sldId id="266" r:id="rId16"/>
    <p:sldId id="274" r:id="rId17"/>
    <p:sldId id="284" r:id="rId18"/>
    <p:sldId id="285" r:id="rId19"/>
    <p:sldId id="287" r:id="rId20"/>
    <p:sldId id="286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984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ae51392a6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ae51392a6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177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ae51392a6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ae51392a6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739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ae51392a6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ae51392a6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371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ae51392a6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ae51392a6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432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ae51392a6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ae51392a6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310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ae51392a6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ae51392a6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421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ae51392a6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ae51392a6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095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ae51392a6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ae51392a6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294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ae51392a6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ae51392a6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260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ae51392a6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ae51392a6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016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ae51392a6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ae51392a6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ae51392a6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ae51392a6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194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ae51392a6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ae51392a6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529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ae51392a6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ae51392a6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739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ae51392a6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ae51392a6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475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ae51392a6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ae51392a6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159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ae51392a6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ae51392a6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637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ae51392a6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ae51392a6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407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ae51392a6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ae51392a6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17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2C1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1991911" y="761566"/>
            <a:ext cx="5160300" cy="29565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2141802" y="3281518"/>
            <a:ext cx="283200" cy="2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6683830" y="3281518"/>
            <a:ext cx="327300" cy="2832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 rot="2700000">
            <a:off x="2275140" y="881424"/>
            <a:ext cx="16546" cy="359352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728060" y="919458"/>
            <a:ext cx="283200" cy="283200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2151450" y="1662950"/>
            <a:ext cx="4820100" cy="115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sz="3600" b="1">
                <a:solidFill>
                  <a:srgbClr val="2121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sz="3600" b="1">
                <a:solidFill>
                  <a:srgbClr val="21212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sz="3600" b="1">
                <a:solidFill>
                  <a:srgbClr val="21212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sz="3600" b="1">
                <a:solidFill>
                  <a:srgbClr val="21212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sz="3600" b="1">
                <a:solidFill>
                  <a:srgbClr val="21212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sz="3600" b="1">
                <a:solidFill>
                  <a:srgbClr val="21212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sz="3600" b="1">
                <a:solidFill>
                  <a:srgbClr val="21212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sz="3600" b="1">
                <a:solidFill>
                  <a:srgbClr val="21212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sz="36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991850" y="3870425"/>
            <a:ext cx="5160300" cy="51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_2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2C1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0" y="4510813"/>
            <a:ext cx="9144000" cy="150575"/>
            <a:chOff x="0" y="3797750"/>
            <a:chExt cx="9144000" cy="150575"/>
          </a:xfrm>
        </p:grpSpPr>
        <p:cxnSp>
          <p:nvCxnSpPr>
            <p:cNvPr id="63" name="Google Shape;63;p14"/>
            <p:cNvCxnSpPr/>
            <p:nvPr/>
          </p:nvCxnSpPr>
          <p:spPr>
            <a:xfrm>
              <a:off x="0" y="3797750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rgbClr val="90A4AE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0" y="3948325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rgbClr val="90A4AE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0" y="3873038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rgbClr val="90A4AE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ctrTitle"/>
          </p:nvPr>
        </p:nvSpPr>
        <p:spPr>
          <a:xfrm>
            <a:off x="2151450" y="1662950"/>
            <a:ext cx="48201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Processing In Python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1991850" y="3870425"/>
            <a:ext cx="5160300" cy="5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Dipesh Pokhrel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Contd.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699" y="1017724"/>
            <a:ext cx="8593761" cy="3345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70000"/>
              </a:lnSpc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dk2"/>
                </a:solidFill>
              </a:rPr>
              <a:t>Types of Threshold:</a:t>
            </a:r>
          </a:p>
          <a:p>
            <a:pPr marL="285750" lvl="0" indent="-285750" algn="l" rtl="0">
              <a:lnSpc>
                <a:spcPct val="17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2"/>
                </a:solidFill>
              </a:rPr>
              <a:t>THRESH_BINARY</a:t>
            </a:r>
          </a:p>
          <a:p>
            <a:pPr marL="285750" lvl="0" indent="-285750" algn="l" rtl="0">
              <a:lnSpc>
                <a:spcPct val="17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2"/>
                </a:solidFill>
              </a:rPr>
              <a:t>THREH_BINARY_INV</a:t>
            </a:r>
          </a:p>
          <a:p>
            <a:pPr marL="285750" lvl="0" indent="-285750" algn="l" rtl="0">
              <a:lnSpc>
                <a:spcPct val="17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2"/>
                </a:solidFill>
              </a:rPr>
              <a:t>THRESH_TRUNC</a:t>
            </a:r>
          </a:p>
          <a:p>
            <a:pPr marL="285750" lvl="0" indent="-285750" algn="l" rtl="0">
              <a:lnSpc>
                <a:spcPct val="17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2"/>
                </a:solidFill>
              </a:rPr>
              <a:t>THRESH_TOZERO</a:t>
            </a:r>
          </a:p>
          <a:p>
            <a:pPr marL="285750" lvl="0" indent="-285750" algn="l" rtl="0">
              <a:lnSpc>
                <a:spcPct val="17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2"/>
                </a:solidFill>
              </a:rPr>
              <a:t>THRESH_TOZERO_INV</a:t>
            </a:r>
          </a:p>
          <a:p>
            <a:pPr marL="285750" lvl="0" indent="-285750" algn="l" rtl="0">
              <a:lnSpc>
                <a:spcPct val="17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2"/>
                </a:solidFill>
              </a:rPr>
              <a:t>THRESH_MASK</a:t>
            </a:r>
          </a:p>
          <a:p>
            <a:pPr marL="285750" lvl="0" indent="-285750" algn="l" rtl="0">
              <a:lnSpc>
                <a:spcPct val="17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2"/>
                </a:solidFill>
              </a:rPr>
              <a:t>THRESH_OTSU : flag, use OTSU algorithm to choose the threshold value</a:t>
            </a:r>
          </a:p>
          <a:p>
            <a:pPr marL="285750" lvl="0" indent="-285750" algn="l" rtl="0">
              <a:lnSpc>
                <a:spcPct val="17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2"/>
                </a:solidFill>
              </a:rPr>
              <a:t>THRESH_TRIANGLE : flag, use triangle method to choose the threshold value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GB" dirty="0">
              <a:solidFill>
                <a:schemeClr val="dk2"/>
              </a:solidFill>
            </a:endParaRPr>
          </a:p>
          <a:p>
            <a:pPr marL="457200" marR="381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164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Cont.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2"/>
                </a:solidFill>
              </a:rPr>
              <a:t>Blurring and Smoothing:</a:t>
            </a:r>
          </a:p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dk2"/>
                </a:solidFill>
              </a:rPr>
              <a:t>A common operation for image processing is blurring or smoothing an image.</a:t>
            </a:r>
          </a:p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dk2"/>
                </a:solidFill>
              </a:rPr>
              <a:t>Smoothing an image can help get rid of noise or help an application focus on general details.</a:t>
            </a:r>
          </a:p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dk2"/>
                </a:solidFill>
              </a:rPr>
              <a:t>There are many methods of blurring and smoothing.</a:t>
            </a:r>
          </a:p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dk2"/>
                </a:solidFill>
              </a:rPr>
              <a:t>Blurring and smoothing is combined with edge detection.</a:t>
            </a:r>
          </a:p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dk2"/>
                </a:solidFill>
              </a:rPr>
              <a:t>Edge detection algorithms detect too many edges when shown a high-resolution image without any blurring.</a:t>
            </a:r>
          </a:p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dk2"/>
                </a:solidFill>
              </a:rPr>
              <a:t>Let's imagine we have an original image of a dog at the left.</a:t>
            </a:r>
            <a:endParaRPr lang="en-GB" b="1" dirty="0">
              <a:solidFill>
                <a:schemeClr val="dk2"/>
              </a:solidFill>
            </a:endParaRPr>
          </a:p>
          <a:p>
            <a:pPr marL="457200" marR="38100" lvl="0" indent="0" algn="l" rtl="0"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556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Cont.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dk2"/>
              </a:solidFill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GB" dirty="0">
              <a:solidFill>
                <a:schemeClr val="dk2"/>
              </a:solidFill>
            </a:endParaRPr>
          </a:p>
          <a:p>
            <a:pPr marL="457200" marR="381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0D598C-BD35-4883-9642-C01460830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13" y="1152476"/>
            <a:ext cx="7956196" cy="23507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FC8180-E695-4D91-8633-372EF508BB67}"/>
              </a:ext>
            </a:extLst>
          </p:cNvPr>
          <p:cNvSpPr txBox="1"/>
          <p:nvPr/>
        </p:nvSpPr>
        <p:spPr>
          <a:xfrm>
            <a:off x="1063486" y="3729414"/>
            <a:ext cx="64306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dk2"/>
                </a:solidFill>
              </a:rPr>
              <a:t>Middle Image:  Try to detect the edge in that image without any blurring.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dk2"/>
                </a:solidFill>
              </a:rPr>
              <a:t>Its too much noisy and has much details.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745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Cont.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2"/>
                </a:solidFill>
              </a:rPr>
              <a:t>To detect the general edges and shapes, we can just blur the image first and try to smooth it out.</a:t>
            </a:r>
          </a:p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2"/>
                </a:solidFill>
              </a:rPr>
              <a:t>Then apply an edge detection algorithms.</a:t>
            </a:r>
          </a:p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dk2"/>
              </a:solidFill>
            </a:endParaRPr>
          </a:p>
          <a:p>
            <a:pPr marL="0" lvl="0" indent="0" algn="l" rtl="0"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2"/>
                </a:solidFill>
              </a:rPr>
              <a:t>Gamma Correction:</a:t>
            </a:r>
          </a:p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2"/>
                </a:solidFill>
              </a:rPr>
              <a:t>Gamma correction can be applied to an image to make it appear brighter or darker depending on the Gamma value chosen.</a:t>
            </a:r>
          </a:p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2"/>
                </a:solidFill>
              </a:rPr>
              <a:t>If the value of gamma is less than 1, the image will appear brighter.</a:t>
            </a:r>
          </a:p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2"/>
                </a:solidFill>
              </a:rPr>
              <a:t>If the value of gamma is greater than 1, the image will appear darker.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GB" dirty="0">
              <a:solidFill>
                <a:schemeClr val="dk2"/>
              </a:solidFill>
            </a:endParaRPr>
          </a:p>
          <a:p>
            <a:pPr marL="457200" marR="381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403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Cont.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2"/>
                </a:solidFill>
              </a:rPr>
              <a:t>Kernel Based Filters:</a:t>
            </a:r>
          </a:p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2"/>
                </a:solidFill>
              </a:rPr>
              <a:t>Kernels can be applied to an image to produce variety of effects.</a:t>
            </a:r>
          </a:p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dk2"/>
              </a:solidFill>
            </a:endParaRPr>
          </a:p>
          <a:p>
            <a:pPr marL="0" lvl="0" indent="0" algn="l" rtl="0">
              <a:spcAft>
                <a:spcPts val="0"/>
              </a:spcAft>
              <a:buNone/>
            </a:pPr>
            <a:endParaRPr lang="en-US" dirty="0">
              <a:solidFill>
                <a:schemeClr val="dk2"/>
              </a:solidFill>
            </a:endParaRPr>
          </a:p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GB" b="1" dirty="0">
              <a:solidFill>
                <a:schemeClr val="dk2"/>
              </a:solidFill>
            </a:endParaRPr>
          </a:p>
          <a:p>
            <a:pPr marL="457200" marR="381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491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Cont.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dk2"/>
                </a:solidFill>
              </a:rPr>
              <a:t>Applying 2D filter in kernel: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dk2"/>
                </a:solidFill>
              </a:rPr>
              <a:t>Default Blurring Kernel: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dk2"/>
                </a:solidFill>
              </a:rPr>
              <a:t>Gaussian Blurring: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dk2"/>
                </a:solidFill>
              </a:rPr>
              <a:t>Median Blurring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dk2"/>
                </a:solidFill>
              </a:rPr>
              <a:t>Bilateral Blurring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dirty="0">
              <a:solidFill>
                <a:schemeClr val="dk2"/>
              </a:solidFill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GB" dirty="0">
              <a:solidFill>
                <a:schemeClr val="dk2"/>
              </a:solidFill>
            </a:endParaRPr>
          </a:p>
          <a:p>
            <a:pPr marL="457200" marR="381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1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dk2"/>
              </a:solidFill>
            </a:endParaRPr>
          </a:p>
          <a:p>
            <a:pPr marL="0" lvl="0" indent="0" algn="l" rtl="0">
              <a:spcAft>
                <a:spcPts val="0"/>
              </a:spcAft>
              <a:buNone/>
            </a:pPr>
            <a:endParaRPr lang="en-US" dirty="0">
              <a:solidFill>
                <a:schemeClr val="dk2"/>
              </a:solidFill>
            </a:endParaRPr>
          </a:p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GB" b="1" dirty="0">
              <a:solidFill>
                <a:schemeClr val="dk2"/>
              </a:solidFill>
            </a:endParaRPr>
          </a:p>
          <a:p>
            <a:pPr marL="457200" marR="381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515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Morphological Operators: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dk2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Morphological Operators are sets of kernels that can achieve a variety of effects, such as reducing noise.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Certain operators are very good at reducing black points on a white background(and vice versa).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Certain operators can also achieve an erosion and dilation effect that can add or erode from an existing image.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This effect is mostly easily seen on text data, so we will practice various morphological operators on same simple white text on a black background.</a:t>
            </a:r>
          </a:p>
          <a:p>
            <a:pPr marL="0" lvl="0" indent="0" algn="l" rtl="0">
              <a:spcAft>
                <a:spcPts val="0"/>
              </a:spcAft>
              <a:buNone/>
            </a:pPr>
            <a:endParaRPr lang="en-US" dirty="0">
              <a:solidFill>
                <a:schemeClr val="dk2"/>
              </a:solidFill>
            </a:endParaRPr>
          </a:p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GB" b="1" dirty="0">
              <a:solidFill>
                <a:schemeClr val="dk2"/>
              </a:solidFill>
            </a:endParaRPr>
          </a:p>
          <a:p>
            <a:pPr marL="457200" marR="381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916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dk2"/>
              </a:solidFill>
            </a:endParaRPr>
          </a:p>
          <a:p>
            <a:pPr marL="0" lvl="0" indent="0" algn="l" rtl="0">
              <a:spcAft>
                <a:spcPts val="0"/>
              </a:spcAft>
              <a:buNone/>
            </a:pPr>
            <a:endParaRPr lang="en-US" dirty="0">
              <a:solidFill>
                <a:schemeClr val="dk2"/>
              </a:solidFill>
            </a:endParaRPr>
          </a:p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GB" b="1" dirty="0">
              <a:solidFill>
                <a:schemeClr val="dk2"/>
              </a:solidFill>
            </a:endParaRPr>
          </a:p>
          <a:p>
            <a:pPr marL="457200" marR="381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030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dk2"/>
              </a:solidFill>
            </a:endParaRPr>
          </a:p>
          <a:p>
            <a:pPr marL="0" lvl="0" indent="0" algn="l" rtl="0">
              <a:spcAft>
                <a:spcPts val="0"/>
              </a:spcAft>
              <a:buNone/>
            </a:pPr>
            <a:endParaRPr lang="en-US" dirty="0">
              <a:solidFill>
                <a:schemeClr val="dk2"/>
              </a:solidFill>
            </a:endParaRPr>
          </a:p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GB" b="1" dirty="0">
              <a:solidFill>
                <a:schemeClr val="dk2"/>
              </a:solidFill>
            </a:endParaRPr>
          </a:p>
          <a:p>
            <a:pPr marL="457200" marR="381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4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Color Mapping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dk2"/>
                </a:solidFill>
              </a:rPr>
              <a:t>A function that maps (transforms) the colors of one (source) image to the colors of another (target) image.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2"/>
                </a:solidFill>
              </a:rPr>
              <a:t>Color mapping is also sometimes called color transfer or, when grayscale images are involved, brightness transfer function (BTF).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2"/>
                </a:solidFill>
              </a:rPr>
              <a:t>It may also be called photometric camera calibration or radiometric camera calibration.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Goals: </a:t>
            </a:r>
            <a:endParaRPr sz="1800" dirty="0">
              <a:solidFill>
                <a:schemeClr val="dk2"/>
              </a:solidFill>
            </a:endParaRPr>
          </a:p>
          <a:p>
            <a:pPr marL="533400" marR="38100" lvl="0" indent="-292100" algn="l" rtl="0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-GB" dirty="0">
                <a:solidFill>
                  <a:schemeClr val="dk2"/>
                </a:solidFill>
              </a:rPr>
              <a:t>Learn various image processing operations.</a:t>
            </a:r>
            <a:endParaRPr dirty="0">
              <a:solidFill>
                <a:schemeClr val="dk2"/>
              </a:solidFill>
            </a:endParaRPr>
          </a:p>
          <a:p>
            <a:pPr marL="533400" marR="38100" lvl="0" indent="-2921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>
                <a:solidFill>
                  <a:schemeClr val="dk2"/>
                </a:solidFill>
              </a:rPr>
              <a:t>Perform image operations such as Smoothing, Blurring, Morphological Operations.</a:t>
            </a:r>
            <a:endParaRPr dirty="0">
              <a:solidFill>
                <a:schemeClr val="dk2"/>
              </a:solidFill>
            </a:endParaRPr>
          </a:p>
          <a:p>
            <a:pPr marL="533400" marR="38100" lvl="0" indent="-2921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>
                <a:solidFill>
                  <a:schemeClr val="dk2"/>
                </a:solidFill>
              </a:rPr>
              <a:t>Grab properties such as color spaces and histograms.</a:t>
            </a:r>
            <a:endParaRPr dirty="0">
              <a:solidFill>
                <a:schemeClr val="dk2"/>
              </a:solidFill>
            </a:endParaRPr>
          </a:p>
          <a:p>
            <a:pPr marL="457200" marR="381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dk2"/>
              </a:solidFill>
            </a:endParaRPr>
          </a:p>
          <a:p>
            <a:pPr marL="0" lvl="0" indent="0" algn="l" rtl="0">
              <a:spcAft>
                <a:spcPts val="0"/>
              </a:spcAft>
              <a:buNone/>
            </a:pPr>
            <a:endParaRPr lang="en-US" dirty="0">
              <a:solidFill>
                <a:schemeClr val="dk2"/>
              </a:solidFill>
            </a:endParaRPr>
          </a:p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GB" b="1" dirty="0">
              <a:solidFill>
                <a:schemeClr val="dk2"/>
              </a:solidFill>
            </a:endParaRPr>
          </a:p>
          <a:p>
            <a:pPr marL="457200" marR="381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55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Colorspace: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lnSpc>
                <a:spcPct val="105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2"/>
                </a:solidFill>
              </a:rPr>
              <a:t>So far, we've only worked with RGB color spaces, in RGB coding, colors are modeled as a combination of Red, Green, and Blue.</a:t>
            </a:r>
          </a:p>
          <a:p>
            <a:pPr marL="285750" lvl="0" indent="-285750" algn="l" rtl="0">
              <a:lnSpc>
                <a:spcPct val="105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2"/>
                </a:solidFill>
              </a:rPr>
              <a:t>In the 1970s HSL (hue, saturation, lightness) and HSV (hue, saturation, value) were developed as alternative color models.</a:t>
            </a:r>
          </a:p>
          <a:p>
            <a:pPr marL="285750" lvl="0" indent="-285750" algn="l" rtl="0">
              <a:lnSpc>
                <a:spcPct val="105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2"/>
                </a:solidFill>
              </a:rPr>
              <a:t>HSL and HSV are more closely aligned with the war human vision perceives color.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dk2"/>
              </a:solidFill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GB" dirty="0">
              <a:solidFill>
                <a:schemeClr val="dk2"/>
              </a:solidFill>
            </a:endParaRPr>
          </a:p>
          <a:p>
            <a:pPr marL="457200" marR="381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8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Cont.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2"/>
                </a:solidFill>
              </a:rPr>
              <a:t>RGB Colorspace: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1800" b="1" dirty="0">
              <a:solidFill>
                <a:schemeClr val="dk2"/>
              </a:solidFill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dk2"/>
              </a:solidFill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GB" dirty="0">
              <a:solidFill>
                <a:schemeClr val="dk2"/>
              </a:solidFill>
            </a:endParaRPr>
          </a:p>
          <a:p>
            <a:pPr marL="457200" marR="381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25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dk2"/>
              </a:solidFill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GB" dirty="0">
              <a:solidFill>
                <a:schemeClr val="dk2"/>
              </a:solidFill>
            </a:endParaRPr>
          </a:p>
          <a:p>
            <a:pPr marL="457200" marR="381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316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dk2"/>
              </a:solidFill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GB" dirty="0">
              <a:solidFill>
                <a:schemeClr val="dk2"/>
              </a:solidFill>
            </a:endParaRPr>
          </a:p>
          <a:p>
            <a:pPr marL="457200" marR="381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42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dk2"/>
              </a:solidFill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GB" dirty="0">
              <a:solidFill>
                <a:schemeClr val="dk2"/>
              </a:solidFill>
            </a:endParaRPr>
          </a:p>
          <a:p>
            <a:pPr marL="457200" marR="381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73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Image Thresholding: 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2"/>
                </a:solidFill>
              </a:rPr>
              <a:t>Thresholding is fundamentally a very simple method of segmenting an image into different parts.</a:t>
            </a:r>
          </a:p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2"/>
                </a:solidFill>
              </a:rPr>
              <a:t>Thresholding will convert an image to consist of only two values, white or black.</a:t>
            </a:r>
          </a:p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2"/>
                </a:solidFill>
              </a:rPr>
              <a:t>In some CV applications it is often necessary to convert color image to grayscale, since only edges and shapes end up being important.</a:t>
            </a:r>
          </a:p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2"/>
                </a:solidFill>
              </a:rPr>
              <a:t>Similarly, some applications only require a binary image showing general shapes.</a:t>
            </a:r>
          </a:p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dk2"/>
              </a:solidFill>
            </a:endParaRPr>
          </a:p>
          <a:p>
            <a:pPr marL="0" lvl="0" indent="0" algn="l" rtl="0"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2"/>
                </a:solidFill>
              </a:rPr>
              <a:t>Converting a Color Image to binary:</a:t>
            </a:r>
          </a:p>
          <a:p>
            <a:pPr marL="0" lvl="0" indent="0" algn="l" rtl="0">
              <a:spcAft>
                <a:spcPts val="0"/>
              </a:spcAft>
              <a:buNone/>
            </a:pPr>
            <a:endParaRPr lang="en-US" sz="1800" u="sng" dirty="0">
              <a:solidFill>
                <a:schemeClr val="dk2"/>
              </a:solidFill>
            </a:endParaRPr>
          </a:p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dk2"/>
                </a:solidFill>
              </a:rPr>
              <a:t>On the left we have color image and convert it into grayscale.</a:t>
            </a:r>
          </a:p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2"/>
                </a:solidFill>
              </a:rPr>
              <a:t>Then we apply image threshold, which convert grayscale image into a binary image</a:t>
            </a:r>
            <a:endParaRPr lang="en-GB" dirty="0">
              <a:solidFill>
                <a:schemeClr val="dk2"/>
              </a:solidFill>
            </a:endParaRPr>
          </a:p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GB" dirty="0">
              <a:solidFill>
                <a:schemeClr val="dk2"/>
              </a:solidFill>
            </a:endParaRPr>
          </a:p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GB" dirty="0">
              <a:solidFill>
                <a:schemeClr val="dk2"/>
              </a:solidFill>
            </a:endParaRPr>
          </a:p>
          <a:p>
            <a:pPr marL="457200" marR="381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4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Cont.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496956" y="3424601"/>
            <a:ext cx="8335343" cy="951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dk2"/>
              </a:solidFill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GB" dirty="0">
              <a:solidFill>
                <a:schemeClr val="dk2"/>
              </a:solidFill>
            </a:endParaRPr>
          </a:p>
          <a:p>
            <a:pPr marL="457200" marR="381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 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0F43CB-D9CB-48CB-8CB8-57716F51B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04" y="1152474"/>
            <a:ext cx="7468626" cy="21373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D3521F-D5B9-4E36-A900-BFDFC54430A5}"/>
              </a:ext>
            </a:extLst>
          </p:cNvPr>
          <p:cNvSpPr txBox="1"/>
          <p:nvPr/>
        </p:nvSpPr>
        <p:spPr>
          <a:xfrm>
            <a:off x="983974" y="3538330"/>
            <a:ext cx="5237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Where values are black or white.</a:t>
            </a:r>
          </a:p>
        </p:txBody>
      </p:sp>
    </p:spTree>
    <p:extLst>
      <p:ext uri="{BB962C8B-B14F-4D97-AF65-F5344CB8AC3E}">
        <p14:creationId xmlns:p14="http://schemas.microsoft.com/office/powerpoint/2010/main" val="12195574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673</Words>
  <Application>Microsoft Office PowerPoint</Application>
  <PresentationFormat>On-screen Show (16:9)</PresentationFormat>
  <Paragraphs>150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Wingdings</vt:lpstr>
      <vt:lpstr>Simple Light</vt:lpstr>
      <vt:lpstr>Image Processing In Python</vt:lpstr>
      <vt:lpstr>Color Mapping</vt:lpstr>
      <vt:lpstr>Colorspace:</vt:lpstr>
      <vt:lpstr>Cont.</vt:lpstr>
      <vt:lpstr>PowerPoint Presentation</vt:lpstr>
      <vt:lpstr>PowerPoint Presentation</vt:lpstr>
      <vt:lpstr>PowerPoint Presentation</vt:lpstr>
      <vt:lpstr>Image Thresholding: </vt:lpstr>
      <vt:lpstr>Cont.</vt:lpstr>
      <vt:lpstr>Contd.</vt:lpstr>
      <vt:lpstr>Cont.</vt:lpstr>
      <vt:lpstr>Cont.</vt:lpstr>
      <vt:lpstr>Cont.</vt:lpstr>
      <vt:lpstr>Cont.</vt:lpstr>
      <vt:lpstr>Cont.</vt:lpstr>
      <vt:lpstr>PowerPoint Presentation</vt:lpstr>
      <vt:lpstr>Morphological Operators: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In Python</dc:title>
  <cp:lastModifiedBy>Dipesh Pokhrel</cp:lastModifiedBy>
  <cp:revision>5</cp:revision>
  <dcterms:modified xsi:type="dcterms:W3CDTF">2022-01-12T13:25:48Z</dcterms:modified>
</cp:coreProperties>
</file>