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Ex1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0.xml" ContentType="application/vnd.openxmlformats-officedocument.themeOverrid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1.xml" ContentType="application/vnd.openxmlformats-officedocument.themeOverr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2.xml" ContentType="application/vnd.openxmlformats-officedocument.themeOverride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3.xml" ContentType="application/vnd.openxmlformats-officedocument.themeOverrid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4.xml" ContentType="application/vnd.openxmlformats-officedocument.themeOverrid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5.xml" ContentType="application/vnd.openxmlformats-officedocument.themeOverride+xml"/>
  <Override PartName="/ppt/charts/chart15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6.xml" ContentType="application/vnd.openxmlformats-officedocument.themeOverride+xml"/>
  <Override PartName="/ppt/charts/chart16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7.xml" ContentType="application/vnd.openxmlformats-officedocument.themeOverride+xml"/>
  <Override PartName="/ppt/charts/chart17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8.xml" ContentType="application/vnd.openxmlformats-officedocument.themeOverride+xml"/>
  <Override PartName="/ppt/charts/chart18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9.xml" ContentType="application/vnd.openxmlformats-officedocument.themeOverride+xml"/>
  <Override PartName="/ppt/charts/chart19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20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sldIdLst>
    <p:sldId id="1119" r:id="rId2"/>
    <p:sldId id="1496" r:id="rId3"/>
    <p:sldId id="1499" r:id="rId4"/>
    <p:sldId id="1497" r:id="rId5"/>
    <p:sldId id="1498" r:id="rId6"/>
    <p:sldId id="1500" r:id="rId7"/>
    <p:sldId id="1501" r:id="rId8"/>
    <p:sldId id="1514" r:id="rId9"/>
    <p:sldId id="1515" r:id="rId10"/>
    <p:sldId id="1516" r:id="rId11"/>
    <p:sldId id="1517" r:id="rId12"/>
    <p:sldId id="1518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40" r:id="rId25"/>
    <p:sldId id="1541" r:id="rId26"/>
    <p:sldId id="1542" r:id="rId27"/>
    <p:sldId id="1543" r:id="rId28"/>
    <p:sldId id="1544" r:id="rId29"/>
    <p:sldId id="1545" r:id="rId30"/>
    <p:sldId id="1546" r:id="rId31"/>
    <p:sldId id="1547" r:id="rId32"/>
    <p:sldId id="1548" r:id="rId33"/>
    <p:sldId id="1549" r:id="rId34"/>
    <p:sldId id="1550" r:id="rId35"/>
    <p:sldId id="1539" r:id="rId36"/>
    <p:sldId id="1538" r:id="rId37"/>
    <p:sldId id="1537" r:id="rId38"/>
    <p:sldId id="1536" r:id="rId39"/>
    <p:sldId id="1502" r:id="rId40"/>
    <p:sldId id="1508" r:id="rId41"/>
    <p:sldId id="1509" r:id="rId42"/>
    <p:sldId id="1510" r:id="rId43"/>
    <p:sldId id="1503" r:id="rId44"/>
    <p:sldId id="1505" r:id="rId45"/>
    <p:sldId id="1506" r:id="rId46"/>
    <p:sldId id="1507" r:id="rId47"/>
    <p:sldId id="1504" r:id="rId48"/>
    <p:sldId id="1513" r:id="rId49"/>
    <p:sldId id="1511" r:id="rId50"/>
    <p:sldId id="1512" r:id="rId51"/>
    <p:sldId id="1521" r:id="rId52"/>
    <p:sldId id="1522" r:id="rId53"/>
    <p:sldId id="1523" r:id="rId54"/>
    <p:sldId id="1524" r:id="rId55"/>
    <p:sldId id="1553" r:id="rId56"/>
    <p:sldId id="1551" r:id="rId57"/>
    <p:sldId id="1552" r:id="rId58"/>
    <p:sldId id="1555" r:id="rId59"/>
    <p:sldId id="1556" r:id="rId60"/>
    <p:sldId id="1557" r:id="rId61"/>
    <p:sldId id="1558" r:id="rId62"/>
    <p:sldId id="1559" r:id="rId63"/>
    <p:sldId id="1554" r:id="rId64"/>
    <p:sldId id="1519" r:id="rId65"/>
    <p:sldId id="1520" r:id="rId66"/>
    <p:sldId id="30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131"/>
    <a:srgbClr val="338D90"/>
    <a:srgbClr val="FF9300"/>
    <a:srgbClr val="3BA9AB"/>
    <a:srgbClr val="CC99FF"/>
    <a:srgbClr val="B68A15"/>
    <a:srgbClr val="E0C1FF"/>
    <a:srgbClr val="44C5C8"/>
    <a:srgbClr val="4CE5E9"/>
    <a:srgbClr val="AE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62" autoAdjust="0"/>
    <p:restoredTop sz="94311" autoAdjust="0"/>
  </p:normalViewPr>
  <p:slideViewPr>
    <p:cSldViewPr snapToGrid="0">
      <p:cViewPr varScale="1">
        <p:scale>
          <a:sx n="84" d="100"/>
          <a:sy n="84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../embeddings/oleObject4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5.bin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d.docs.live.net/12e557f68ce789a8/ALabsPractice/Retail_Analysis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https://d.docs.live.net/12e557f68ce789a8/ALabsPractice/Retail_Analysis.xlsx" TargetMode="External"/><Relationship Id="rId4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New Customers Acquired Each</a:t>
            </a:r>
            <a:r>
              <a:rPr lang="en-US" sz="18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Month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'High level'!$C$4</c:f>
              <c:strCache>
                <c:ptCount val="1"/>
                <c:pt idx="0">
                  <c:v>Customers Acquired</c:v>
                </c:pt>
              </c:strCache>
            </c:strRef>
          </c:tx>
          <c:spPr>
            <a:ln w="31750" cap="rnd">
              <a:solidFill>
                <a:srgbClr val="338D9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338D90"/>
              </a:soli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4"/>
              <c:layout>
                <c:manualLayout>
                  <c:x val="-2.8003790680901801E-2"/>
                  <c:y val="-5.938130170922817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C28-E741-9E58-48CD3AD61B7E}"/>
                </c:ext>
              </c:extLst>
            </c:dLbl>
            <c:dLbl>
              <c:idx val="6"/>
              <c:layout>
                <c:manualLayout>
                  <c:x val="-2.467264983860579E-2"/>
                  <c:y val="-7.01815742672876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C28-E741-9E58-48CD3AD61B7E}"/>
                </c:ext>
              </c:extLst>
            </c:dLbl>
            <c:dLbl>
              <c:idx val="12"/>
              <c:layout>
                <c:manualLayout>
                  <c:x val="-2.8003790680901801E-2"/>
                  <c:y val="-5.66812335697132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C28-E741-9E58-48CD3AD61B7E}"/>
                </c:ext>
              </c:extLst>
            </c:dLbl>
            <c:dLbl>
              <c:idx val="16"/>
              <c:layout>
                <c:manualLayout>
                  <c:x val="-2.467264983860579E-2"/>
                  <c:y val="-5.39811654301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C28-E741-9E58-48CD3AD61B7E}"/>
                </c:ext>
              </c:extLst>
            </c:dLbl>
            <c:dLbl>
              <c:idx val="18"/>
              <c:layout>
                <c:manualLayout>
                  <c:x val="-2.2451889277075116E-2"/>
                  <c:y val="-5.12810972906835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C28-E741-9E58-48CD3AD61B7E}"/>
                </c:ext>
              </c:extLst>
            </c:dLbl>
            <c:dLbl>
              <c:idx val="20"/>
              <c:layout>
                <c:manualLayout>
                  <c:x val="-2.3562269557840614E-2"/>
                  <c:y val="-7.01815742672876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C28-E741-9E58-48CD3AD61B7E}"/>
                </c:ext>
              </c:extLst>
            </c:dLbl>
            <c:dLbl>
              <c:idx val="21"/>
              <c:layout>
                <c:manualLayout>
                  <c:x val="-2.8003790680901801E-2"/>
                  <c:y val="-9.17821193834064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C28-E741-9E58-48CD3AD61B7E}"/>
                </c:ext>
              </c:extLst>
            </c:dLbl>
            <c:dLbl>
              <c:idx val="23"/>
              <c:layout>
                <c:manualLayout>
                  <c:x val="-4.6039688838221352E-3"/>
                  <c:y val="-0.1160827326390402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C28-E741-9E58-48CD3AD61B7E}"/>
                </c:ext>
              </c:extLst>
            </c:dLbl>
            <c:numFmt formatCode="#,##0.0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93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'High level'!$B$5:$B$28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level'!$C$5:$C$28</c:f>
              <c:numCache>
                <c:formatCode>General</c:formatCode>
                <c:ptCount val="24"/>
                <c:pt idx="0">
                  <c:v>1</c:v>
                </c:pt>
                <c:pt idx="1">
                  <c:v>299</c:v>
                </c:pt>
                <c:pt idx="2">
                  <c:v>1</c:v>
                </c:pt>
                <c:pt idx="3">
                  <c:v>560</c:v>
                </c:pt>
                <c:pt idx="4">
                  <c:v>1607</c:v>
                </c:pt>
                <c:pt idx="5">
                  <c:v>2342</c:v>
                </c:pt>
                <c:pt idx="6">
                  <c:v>2076</c:v>
                </c:pt>
                <c:pt idx="7">
                  <c:v>3573</c:v>
                </c:pt>
                <c:pt idx="8">
                  <c:v>3319</c:v>
                </c:pt>
                <c:pt idx="9">
                  <c:v>3574</c:v>
                </c:pt>
                <c:pt idx="10">
                  <c:v>4313</c:v>
                </c:pt>
                <c:pt idx="11">
                  <c:v>4096</c:v>
                </c:pt>
                <c:pt idx="12">
                  <c:v>4418</c:v>
                </c:pt>
                <c:pt idx="13">
                  <c:v>6173</c:v>
                </c:pt>
                <c:pt idx="14">
                  <c:v>6643</c:v>
                </c:pt>
                <c:pt idx="15">
                  <c:v>6510</c:v>
                </c:pt>
                <c:pt idx="16">
                  <c:v>6316</c:v>
                </c:pt>
                <c:pt idx="17">
                  <c:v>7523</c:v>
                </c:pt>
                <c:pt idx="18">
                  <c:v>6541</c:v>
                </c:pt>
                <c:pt idx="19">
                  <c:v>7435</c:v>
                </c:pt>
                <c:pt idx="20">
                  <c:v>5916</c:v>
                </c:pt>
                <c:pt idx="21">
                  <c:v>5822</c:v>
                </c:pt>
                <c:pt idx="22">
                  <c:v>7681</c:v>
                </c:pt>
                <c:pt idx="23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D9-5B4A-A488-06E196E86C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rgbClr val="338D90"/>
              </a:solidFill>
              <a:prstDash val="dash"/>
            </a:ln>
            <a:effectLst/>
          </c:spPr>
        </c:dropLines>
        <c:marker val="1"/>
        <c:smooth val="0"/>
        <c:axId val="2080368480"/>
        <c:axId val="1877359696"/>
      </c:lineChart>
      <c:catAx>
        <c:axId val="208036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359696"/>
        <c:crosses val="autoZero"/>
        <c:auto val="1"/>
        <c:lblAlgn val="ctr"/>
        <c:lblOffset val="100"/>
        <c:noMultiLvlLbl val="0"/>
      </c:catAx>
      <c:valAx>
        <c:axId val="187735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Number of Customers (in thousands)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\ &quot;k&quot;" sourceLinked="0"/>
        <c:majorTickMark val="none"/>
        <c:minorTickMark val="none"/>
        <c:tickLblPos val="nextTo"/>
        <c:spPr>
          <a:noFill/>
          <a:ln>
            <a:solidFill>
              <a:srgbClr val="969696">
                <a:lumMod val="50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368480"/>
        <c:crosses val="autoZero"/>
        <c:crossBetween val="between"/>
      </c:valAx>
      <c:spPr>
        <a:solidFill>
          <a:srgbClr val="808080">
            <a:lumMod val="20000"/>
            <a:lumOff val="80000"/>
          </a:srgb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rgbClr val="969696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[Retail_Analysis.xlsx]Category Behaviour!PivotTable3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chemeClr val="tx1"/>
                </a:solidFill>
              </a:rPr>
              <a:t>Category Contribution In Each Region</a:t>
            </a:r>
            <a:endParaRPr lang="en-US" sz="1400" cap="none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4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dot"/>
          <c:size val="6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dash"/>
          <c:size val="6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4">
                <a:lumMod val="80000"/>
              </a:schemeClr>
            </a:solidFill>
            <a:ln w="9525">
              <a:solidFill>
                <a:schemeClr val="accent4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6">
                <a:lumMod val="80000"/>
              </a:schemeClr>
            </a:solidFill>
            <a:ln w="9525">
              <a:solidFill>
                <a:schemeClr val="accent6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5719357967108691E-2"/>
          <c:y val="9.3441649628181814E-2"/>
          <c:w val="0.91382132824149787"/>
          <c:h val="0.7395975313819235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'Category Behaviour'!$M$65:$M$66</c:f>
              <c:strCache>
                <c:ptCount val="1"/>
                <c:pt idx="0">
                  <c:v>Auto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Behaviour'!$M$67:$M$71</c:f>
              <c:numCache>
                <c:formatCode>0.00%</c:formatCode>
                <c:ptCount val="4"/>
                <c:pt idx="0">
                  <c:v>0.11075316486599043</c:v>
                </c:pt>
                <c:pt idx="1">
                  <c:v>3.1817195109489223E-2</c:v>
                </c:pt>
                <c:pt idx="2">
                  <c:v>4.717783447314533E-2</c:v>
                </c:pt>
                <c:pt idx="3">
                  <c:v>1.5199153517511263E-2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56-F14B-AFA9-18B4221ADE27}"/>
            </c:ext>
          </c:extLst>
        </c:ser>
        <c:ser>
          <c:idx val="1"/>
          <c:order val="1"/>
          <c:tx>
            <c:strRef>
              <c:f>'Category Behaviour'!$N$65:$N$66</c:f>
              <c:strCache>
                <c:ptCount val="1"/>
                <c:pt idx="0">
                  <c:v>Baby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Behaviour'!$N$67:$N$71</c:f>
              <c:numCache>
                <c:formatCode>0.00%</c:formatCode>
                <c:ptCount val="4"/>
                <c:pt idx="0">
                  <c:v>2.750731395634835E-2</c:v>
                </c:pt>
                <c:pt idx="1">
                  <c:v>0.1157019207666201</c:v>
                </c:pt>
                <c:pt idx="2">
                  <c:v>6.5427602181376276E-2</c:v>
                </c:pt>
                <c:pt idx="3">
                  <c:v>0.37619689744448404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56-F14B-AFA9-18B4221ADE27}"/>
            </c:ext>
          </c:extLst>
        </c:ser>
        <c:ser>
          <c:idx val="2"/>
          <c:order val="2"/>
          <c:tx>
            <c:strRef>
              <c:f>'Category Behaviour'!$O$65:$O$66</c:f>
              <c:strCache>
                <c:ptCount val="1"/>
                <c:pt idx="0">
                  <c:v>Computers &amp;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Behaviour'!$O$67:$O$71</c:f>
              <c:numCache>
                <c:formatCode>0.00%</c:formatCode>
                <c:ptCount val="4"/>
                <c:pt idx="0">
                  <c:v>0.23385843677294485</c:v>
                </c:pt>
                <c:pt idx="1">
                  <c:v>8.0178439601105322E-2</c:v>
                </c:pt>
                <c:pt idx="2">
                  <c:v>7.3081400691395071E-2</c:v>
                </c:pt>
                <c:pt idx="3">
                  <c:v>0.11159478922633731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56-F14B-AFA9-18B4221ADE27}"/>
            </c:ext>
          </c:extLst>
        </c:ser>
        <c:ser>
          <c:idx val="3"/>
          <c:order val="3"/>
          <c:tx>
            <c:strRef>
              <c:f>'Category Behaviour'!$P$65:$P$66</c:f>
              <c:strCache>
                <c:ptCount val="1"/>
                <c:pt idx="0">
                  <c:v>Construction_Tools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Behaviour'!$P$67:$P$71</c:f>
              <c:numCache>
                <c:formatCode>0.00%</c:formatCode>
                <c:ptCount val="4"/>
                <c:pt idx="0">
                  <c:v>5.5605067339485766E-4</c:v>
                </c:pt>
                <c:pt idx="1">
                  <c:v>5.0960778149765726E-2</c:v>
                </c:pt>
                <c:pt idx="2">
                  <c:v>8.0884619695453547E-2</c:v>
                </c:pt>
                <c:pt idx="3">
                  <c:v>3.246352964709881E-2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56-F14B-AFA9-18B4221ADE27}"/>
            </c:ext>
          </c:extLst>
        </c:ser>
        <c:ser>
          <c:idx val="4"/>
          <c:order val="4"/>
          <c:tx>
            <c:strRef>
              <c:f>'Category Behaviour'!$Q$65:$Q$66</c:f>
              <c:strCache>
                <c:ptCount val="1"/>
                <c:pt idx="0">
                  <c:v>Electronics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Behaviour'!$Q$67:$Q$71</c:f>
              <c:numCache>
                <c:formatCode>0.00%</c:formatCode>
                <c:ptCount val="4"/>
                <c:pt idx="0">
                  <c:v>1.1036132346485855E-3</c:v>
                </c:pt>
                <c:pt idx="1">
                  <c:v>4.9302477326781217E-2</c:v>
                </c:pt>
                <c:pt idx="2">
                  <c:v>3.6545772879313029E-2</c:v>
                </c:pt>
                <c:pt idx="3">
                  <c:v>1.364573534090655E-2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56-F14B-AFA9-18B4221ADE27}"/>
            </c:ext>
          </c:extLst>
        </c:ser>
        <c:ser>
          <c:idx val="5"/>
          <c:order val="5"/>
          <c:tx>
            <c:strRef>
              <c:f>'Category Behaviour'!$R$65:$R$66</c:f>
              <c:strCache>
                <c:ptCount val="1"/>
                <c:pt idx="0">
                  <c:v>Fashion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Behaviour'!$R$67:$R$71</c:f>
              <c:numCache>
                <c:formatCode>0.00%</c:formatCode>
                <c:ptCount val="4"/>
                <c:pt idx="0">
                  <c:v>3.3981403339580314E-3</c:v>
                </c:pt>
                <c:pt idx="1">
                  <c:v>1.1964920536598665E-2</c:v>
                </c:pt>
                <c:pt idx="2">
                  <c:v>1.71479969741857E-2</c:v>
                </c:pt>
                <c:pt idx="3">
                  <c:v>4.4046662803046074E-3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456-F14B-AFA9-18B4221ADE27}"/>
            </c:ext>
          </c:extLst>
        </c:ser>
        <c:ser>
          <c:idx val="6"/>
          <c:order val="6"/>
          <c:tx>
            <c:strRef>
              <c:f>'Category Behaviour'!$S$65:$S$66</c:f>
              <c:strCache>
                <c:ptCount val="1"/>
                <c:pt idx="0">
                  <c:v>Food &amp; Beverages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Behaviour'!$S$67:$S$71</c:f>
              <c:numCache>
                <c:formatCode>0.00%</c:formatCode>
                <c:ptCount val="4"/>
                <c:pt idx="0">
                  <c:v>9.7599446860669792E-2</c:v>
                </c:pt>
                <c:pt idx="1">
                  <c:v>0.11792414030720975</c:v>
                </c:pt>
                <c:pt idx="2">
                  <c:v>0.11426596361529499</c:v>
                </c:pt>
                <c:pt idx="3">
                  <c:v>2.4892614564666002E-2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456-F14B-AFA9-18B4221ADE27}"/>
            </c:ext>
          </c:extLst>
        </c:ser>
        <c:ser>
          <c:idx val="7"/>
          <c:order val="7"/>
          <c:tx>
            <c:strRef>
              <c:f>'Category Behaviour'!$T$65:$T$66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Behaviour'!$T$67:$T$71</c:f>
              <c:numCache>
                <c:formatCode>0.00%</c:formatCode>
                <c:ptCount val="4"/>
                <c:pt idx="0">
                  <c:v>5.2592580810893179E-2</c:v>
                </c:pt>
                <c:pt idx="1">
                  <c:v>7.3902636780356509E-2</c:v>
                </c:pt>
                <c:pt idx="2">
                  <c:v>8.9874089388970096E-2</c:v>
                </c:pt>
                <c:pt idx="3">
                  <c:v>6.2361685298114193E-2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456-F14B-AFA9-18B4221ADE27}"/>
            </c:ext>
          </c:extLst>
        </c:ser>
        <c:ser>
          <c:idx val="8"/>
          <c:order val="8"/>
          <c:tx>
            <c:strRef>
              <c:f>'Category Behaviour'!$U$65:$U$66</c:f>
              <c:strCache>
                <c:ptCount val="1"/>
                <c:pt idx="0">
                  <c:v>Home_Appliances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Behaviour'!$U$67:$U$71</c:f>
              <c:numCache>
                <c:formatCode>0.00%</c:formatCode>
                <c:ptCount val="4"/>
                <c:pt idx="0">
                  <c:v>0.29036272836641025</c:v>
                </c:pt>
                <c:pt idx="1">
                  <c:v>0.13790172341854778</c:v>
                </c:pt>
                <c:pt idx="2">
                  <c:v>0.11375496790882583</c:v>
                </c:pt>
                <c:pt idx="3">
                  <c:v>6.6054247490464957E-2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56-F14B-AFA9-18B4221ADE27}"/>
            </c:ext>
          </c:extLst>
        </c:ser>
        <c:ser>
          <c:idx val="9"/>
          <c:order val="9"/>
          <c:tx>
            <c:strRef>
              <c:f>'Category Behaviour'!$V$65:$V$66</c:f>
              <c:strCache>
                <c:ptCount val="1"/>
                <c:pt idx="0">
                  <c:v>Luggage_Accessories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Behaviour'!$V$67:$V$71</c:f>
              <c:numCache>
                <c:formatCode>0.00%</c:formatCode>
                <c:ptCount val="4"/>
                <c:pt idx="0">
                  <c:v>9.4315578728013216E-2</c:v>
                </c:pt>
                <c:pt idx="1">
                  <c:v>0.15894143499099028</c:v>
                </c:pt>
                <c:pt idx="2">
                  <c:v>0.10241654844131741</c:v>
                </c:pt>
                <c:pt idx="3">
                  <c:v>6.2703759718184551E-2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456-F14B-AFA9-18B4221ADE27}"/>
            </c:ext>
          </c:extLst>
        </c:ser>
        <c:ser>
          <c:idx val="10"/>
          <c:order val="10"/>
          <c:tx>
            <c:strRef>
              <c:f>'Category Behaviour'!$W$65:$W$66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Behaviour'!$W$67:$W$71</c:f>
              <c:numCache>
                <c:formatCode>0.00%</c:formatCode>
                <c:ptCount val="4"/>
                <c:pt idx="0">
                  <c:v>5.7040906869901189E-4</c:v>
                </c:pt>
                <c:pt idx="1">
                  <c:v>9.6799154502120385E-3</c:v>
                </c:pt>
                <c:pt idx="2">
                  <c:v>1.6118827904559388E-2</c:v>
                </c:pt>
                <c:pt idx="3">
                  <c:v>4.9768129936716395E-3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56-F14B-AFA9-18B4221ADE27}"/>
            </c:ext>
          </c:extLst>
        </c:ser>
        <c:ser>
          <c:idx val="11"/>
          <c:order val="11"/>
          <c:tx>
            <c:strRef>
              <c:f>'Category Behaviour'!$X$65:$X$66</c:f>
              <c:strCache>
                <c:ptCount val="1"/>
                <c:pt idx="0">
                  <c:v>Pet_Shop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Behaviour'!$X$67:$X$71</c:f>
              <c:numCache>
                <c:formatCode>0.00%</c:formatCode>
                <c:ptCount val="4"/>
                <c:pt idx="0">
                  <c:v>2.1348990277581508E-2</c:v>
                </c:pt>
                <c:pt idx="1">
                  <c:v>1.1551924436558059E-2</c:v>
                </c:pt>
                <c:pt idx="2">
                  <c:v>1.806829295317507E-2</c:v>
                </c:pt>
                <c:pt idx="3">
                  <c:v>6.7712259351279461E-3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456-F14B-AFA9-18B4221ADE27}"/>
            </c:ext>
          </c:extLst>
        </c:ser>
        <c:ser>
          <c:idx val="12"/>
          <c:order val="12"/>
          <c:tx>
            <c:strRef>
              <c:f>'Category Behaviour'!$Y$65:$Y$66</c:f>
              <c:strCache>
                <c:ptCount val="1"/>
                <c:pt idx="0">
                  <c:v>Stationery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Behaviour'!$Y$67:$Y$71</c:f>
              <c:numCache>
                <c:formatCode>0.00%</c:formatCode>
                <c:ptCount val="4"/>
                <c:pt idx="0">
                  <c:v>1.2812606956658359E-2</c:v>
                </c:pt>
                <c:pt idx="1">
                  <c:v>2.0576557723149994E-2</c:v>
                </c:pt>
                <c:pt idx="2">
                  <c:v>4.7957426240068761E-2</c:v>
                </c:pt>
                <c:pt idx="3">
                  <c:v>4.2914716780584304E-2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456-F14B-AFA9-18B4221ADE27}"/>
            </c:ext>
          </c:extLst>
        </c:ser>
        <c:ser>
          <c:idx val="13"/>
          <c:order val="13"/>
          <c:tx>
            <c:strRef>
              <c:f>'Category Behaviour'!$Z$65:$Z$66</c:f>
              <c:strCache>
                <c:ptCount val="1"/>
                <c:pt idx="0">
                  <c:v>Toys &amp; Gifts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Behaviour'!$L$67:$L$71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'Category Behaviour'!$Z$67:$Z$71</c:f>
              <c:numCache>
                <c:formatCode>0.00%</c:formatCode>
                <c:ptCount val="4"/>
                <c:pt idx="0">
                  <c:v>5.3220939093789346E-2</c:v>
                </c:pt>
                <c:pt idx="1">
                  <c:v>0.12959593540261549</c:v>
                </c:pt>
                <c:pt idx="2">
                  <c:v>0.17727865665291939</c:v>
                </c:pt>
                <c:pt idx="3">
                  <c:v>0.17582016576254386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456-F14B-AFA9-18B4221ADE2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10378368"/>
        <c:axId val="210380080"/>
      </c:barChart>
      <c:catAx>
        <c:axId val="210378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DDDDDD">
                  <a:lumMod val="9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80080"/>
        <c:crosses val="autoZero"/>
        <c:auto val="1"/>
        <c:lblAlgn val="ctr"/>
        <c:lblOffset val="100"/>
        <c:noMultiLvlLbl val="0"/>
      </c:catAx>
      <c:valAx>
        <c:axId val="21038008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378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8117424817970959E-2"/>
          <c:y val="0.90741809376995519"/>
          <c:w val="0.92827641400363725"/>
          <c:h val="7.74659747722642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[Retail_Analysis.xlsx]Category Behaviour!PivotTable4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CATEGORY</a:t>
            </a:r>
            <a:r>
              <a:rPr lang="en-US" sz="1200" baseline="0" dirty="0">
                <a:solidFill>
                  <a:schemeClr val="tx1"/>
                </a:solidFill>
              </a:rPr>
              <a:t> PENETRATION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6"/>
            </a:solidFill>
            <a:ln w="9525">
              <a:solidFill>
                <a:schemeClr val="accent6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2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4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plus"/>
          <c:size val="6"/>
          <c:spPr>
            <a:noFill/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dot"/>
          <c:size val="6"/>
          <c:spPr>
            <a:solidFill>
              <a:schemeClr val="accent4">
                <a:lumMod val="80000"/>
                <a:lumOff val="20000"/>
              </a:schemeClr>
            </a:soli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dash"/>
          <c:size val="6"/>
          <c:spPr>
            <a:solidFill>
              <a:schemeClr val="accent6">
                <a:lumMod val="80000"/>
                <a:lumOff val="20000"/>
              </a:schemeClr>
            </a:solidFill>
            <a:ln w="9525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>
                <a:lumMod val="80000"/>
              </a:schemeClr>
            </a:solidFill>
            <a:ln w="9525">
              <a:solidFill>
                <a:schemeClr val="accent2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4">
                <a:lumMod val="80000"/>
              </a:schemeClr>
            </a:solidFill>
            <a:ln w="9525">
              <a:solidFill>
                <a:schemeClr val="accent4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6">
                <a:lumMod val="80000"/>
              </a:schemeClr>
            </a:solidFill>
            <a:ln w="9525">
              <a:solidFill>
                <a:schemeClr val="accent6">
                  <a:lumMod val="8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8805234206447645E-2"/>
          <c:y val="7.7850987915275033E-2"/>
          <c:w val="0.94074441497657346"/>
          <c:h val="0.76808277124181967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'Category Behaviour'!$U$307:$U$308</c:f>
              <c:strCache>
                <c:ptCount val="1"/>
                <c:pt idx="0">
                  <c:v>Auto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Behaviour'!$U$309:$U$333</c:f>
              <c:numCache>
                <c:formatCode>General</c:formatCode>
                <c:ptCount val="24"/>
                <c:pt idx="1">
                  <c:v>3.68</c:v>
                </c:pt>
                <c:pt idx="3">
                  <c:v>3.57</c:v>
                </c:pt>
                <c:pt idx="4">
                  <c:v>4.42</c:v>
                </c:pt>
                <c:pt idx="5">
                  <c:v>2.56</c:v>
                </c:pt>
                <c:pt idx="6">
                  <c:v>3.56</c:v>
                </c:pt>
                <c:pt idx="7">
                  <c:v>2.69</c:v>
                </c:pt>
                <c:pt idx="8">
                  <c:v>3.16</c:v>
                </c:pt>
                <c:pt idx="9">
                  <c:v>2.66</c:v>
                </c:pt>
                <c:pt idx="10">
                  <c:v>3.13</c:v>
                </c:pt>
                <c:pt idx="11">
                  <c:v>2.15</c:v>
                </c:pt>
                <c:pt idx="12">
                  <c:v>2.96</c:v>
                </c:pt>
                <c:pt idx="13">
                  <c:v>3.17</c:v>
                </c:pt>
                <c:pt idx="14">
                  <c:v>4.1500000000000004</c:v>
                </c:pt>
                <c:pt idx="15">
                  <c:v>3.39</c:v>
                </c:pt>
                <c:pt idx="16">
                  <c:v>4.3499999999999996</c:v>
                </c:pt>
                <c:pt idx="17">
                  <c:v>4.45</c:v>
                </c:pt>
                <c:pt idx="18">
                  <c:v>5.0199999999999996</c:v>
                </c:pt>
                <c:pt idx="19">
                  <c:v>4.51</c:v>
                </c:pt>
                <c:pt idx="20">
                  <c:v>4.2</c:v>
                </c:pt>
                <c:pt idx="21">
                  <c:v>5.36</c:v>
                </c:pt>
                <c:pt idx="22">
                  <c:v>5.28</c:v>
                </c:pt>
                <c:pt idx="2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5-8540-AA38-6F39BEB63A25}"/>
            </c:ext>
          </c:extLst>
        </c:ser>
        <c:ser>
          <c:idx val="1"/>
          <c:order val="1"/>
          <c:tx>
            <c:strRef>
              <c:f>'Category Behaviour'!$V$307:$V$308</c:f>
              <c:strCache>
                <c:ptCount val="1"/>
                <c:pt idx="0">
                  <c:v>Baby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Behaviour'!$V$309:$V$333</c:f>
              <c:numCache>
                <c:formatCode>General</c:formatCode>
                <c:ptCount val="24"/>
                <c:pt idx="1">
                  <c:v>5.0199999999999996</c:v>
                </c:pt>
                <c:pt idx="3">
                  <c:v>8.2100000000000009</c:v>
                </c:pt>
                <c:pt idx="4">
                  <c:v>9.9600000000000009</c:v>
                </c:pt>
                <c:pt idx="5">
                  <c:v>10.029999999999999</c:v>
                </c:pt>
                <c:pt idx="6">
                  <c:v>12.48</c:v>
                </c:pt>
                <c:pt idx="7">
                  <c:v>10.72</c:v>
                </c:pt>
                <c:pt idx="8">
                  <c:v>12.59</c:v>
                </c:pt>
                <c:pt idx="9">
                  <c:v>16.14</c:v>
                </c:pt>
                <c:pt idx="10">
                  <c:v>13.26</c:v>
                </c:pt>
                <c:pt idx="11">
                  <c:v>14.37</c:v>
                </c:pt>
                <c:pt idx="12">
                  <c:v>12.51</c:v>
                </c:pt>
                <c:pt idx="13">
                  <c:v>13.56</c:v>
                </c:pt>
                <c:pt idx="14">
                  <c:v>11.12</c:v>
                </c:pt>
                <c:pt idx="15">
                  <c:v>12.2</c:v>
                </c:pt>
                <c:pt idx="16">
                  <c:v>11.84</c:v>
                </c:pt>
                <c:pt idx="17">
                  <c:v>11.3</c:v>
                </c:pt>
                <c:pt idx="18">
                  <c:v>12.56</c:v>
                </c:pt>
                <c:pt idx="19">
                  <c:v>11.06</c:v>
                </c:pt>
                <c:pt idx="20">
                  <c:v>14.49</c:v>
                </c:pt>
                <c:pt idx="21">
                  <c:v>11.4</c:v>
                </c:pt>
                <c:pt idx="22">
                  <c:v>11.63</c:v>
                </c:pt>
                <c:pt idx="23">
                  <c:v>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85-8540-AA38-6F39BEB63A25}"/>
            </c:ext>
          </c:extLst>
        </c:ser>
        <c:ser>
          <c:idx val="2"/>
          <c:order val="2"/>
          <c:tx>
            <c:strRef>
              <c:f>'Category Behaviour'!$W$307:$W$308</c:f>
              <c:strCache>
                <c:ptCount val="1"/>
                <c:pt idx="0">
                  <c:v>Computers &amp; Accessories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Behaviour'!$W$309:$W$333</c:f>
              <c:numCache>
                <c:formatCode>General</c:formatCode>
                <c:ptCount val="24"/>
                <c:pt idx="1">
                  <c:v>6.02</c:v>
                </c:pt>
                <c:pt idx="3">
                  <c:v>3.39</c:v>
                </c:pt>
                <c:pt idx="4">
                  <c:v>5.6</c:v>
                </c:pt>
                <c:pt idx="5">
                  <c:v>5.46</c:v>
                </c:pt>
                <c:pt idx="6">
                  <c:v>5.54</c:v>
                </c:pt>
                <c:pt idx="7">
                  <c:v>6.8</c:v>
                </c:pt>
                <c:pt idx="8">
                  <c:v>6.96</c:v>
                </c:pt>
                <c:pt idx="9">
                  <c:v>6.38</c:v>
                </c:pt>
                <c:pt idx="10">
                  <c:v>7.05</c:v>
                </c:pt>
                <c:pt idx="11">
                  <c:v>7.17</c:v>
                </c:pt>
                <c:pt idx="12">
                  <c:v>5.57</c:v>
                </c:pt>
                <c:pt idx="13">
                  <c:v>5.91</c:v>
                </c:pt>
                <c:pt idx="14">
                  <c:v>5.57</c:v>
                </c:pt>
                <c:pt idx="15">
                  <c:v>6.92</c:v>
                </c:pt>
                <c:pt idx="16">
                  <c:v>11.04</c:v>
                </c:pt>
                <c:pt idx="17">
                  <c:v>10.01</c:v>
                </c:pt>
                <c:pt idx="18">
                  <c:v>7.85</c:v>
                </c:pt>
                <c:pt idx="19">
                  <c:v>5.95</c:v>
                </c:pt>
                <c:pt idx="20">
                  <c:v>5.75</c:v>
                </c:pt>
                <c:pt idx="21">
                  <c:v>6.47</c:v>
                </c:pt>
                <c:pt idx="22">
                  <c:v>6.29</c:v>
                </c:pt>
                <c:pt idx="23">
                  <c:v>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E85-8540-AA38-6F39BEB63A25}"/>
            </c:ext>
          </c:extLst>
        </c:ser>
        <c:ser>
          <c:idx val="3"/>
          <c:order val="3"/>
          <c:tx>
            <c:strRef>
              <c:f>'Category Behaviour'!$X$307:$X$308</c:f>
              <c:strCache>
                <c:ptCount val="1"/>
                <c:pt idx="0">
                  <c:v>Construction_Tools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Behaviour'!$X$309:$X$333</c:f>
              <c:numCache>
                <c:formatCode>General</c:formatCode>
                <c:ptCount val="24"/>
                <c:pt idx="1">
                  <c:v>2.34</c:v>
                </c:pt>
                <c:pt idx="3">
                  <c:v>4.46</c:v>
                </c:pt>
                <c:pt idx="4">
                  <c:v>4.8499999999999996</c:v>
                </c:pt>
                <c:pt idx="5">
                  <c:v>5.04</c:v>
                </c:pt>
                <c:pt idx="6">
                  <c:v>5.0599999999999996</c:v>
                </c:pt>
                <c:pt idx="7">
                  <c:v>6.72</c:v>
                </c:pt>
                <c:pt idx="8">
                  <c:v>6.06</c:v>
                </c:pt>
                <c:pt idx="9">
                  <c:v>6.83</c:v>
                </c:pt>
                <c:pt idx="10">
                  <c:v>5.84</c:v>
                </c:pt>
                <c:pt idx="11">
                  <c:v>5.17</c:v>
                </c:pt>
                <c:pt idx="12">
                  <c:v>6.13</c:v>
                </c:pt>
                <c:pt idx="13">
                  <c:v>5.63</c:v>
                </c:pt>
                <c:pt idx="14">
                  <c:v>4.84</c:v>
                </c:pt>
                <c:pt idx="15">
                  <c:v>5.63</c:v>
                </c:pt>
                <c:pt idx="16">
                  <c:v>4.29</c:v>
                </c:pt>
                <c:pt idx="17">
                  <c:v>5.0199999999999996</c:v>
                </c:pt>
                <c:pt idx="18">
                  <c:v>5.28</c:v>
                </c:pt>
                <c:pt idx="19">
                  <c:v>5.37</c:v>
                </c:pt>
                <c:pt idx="20">
                  <c:v>4.37</c:v>
                </c:pt>
                <c:pt idx="21">
                  <c:v>5.38</c:v>
                </c:pt>
                <c:pt idx="22">
                  <c:v>5.44</c:v>
                </c:pt>
                <c:pt idx="23">
                  <c:v>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E85-8540-AA38-6F39BEB63A25}"/>
            </c:ext>
          </c:extLst>
        </c:ser>
        <c:ser>
          <c:idx val="4"/>
          <c:order val="4"/>
          <c:tx>
            <c:strRef>
              <c:f>'Category Behaviour'!$Y$307:$Y$308</c:f>
              <c:strCache>
                <c:ptCount val="1"/>
                <c:pt idx="0">
                  <c:v>Electronics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Behaviour'!$Y$309:$Y$333</c:f>
              <c:numCache>
                <c:formatCode>General</c:formatCode>
                <c:ptCount val="24"/>
                <c:pt idx="1">
                  <c:v>3.01</c:v>
                </c:pt>
                <c:pt idx="3">
                  <c:v>2.5</c:v>
                </c:pt>
                <c:pt idx="4">
                  <c:v>1.87</c:v>
                </c:pt>
                <c:pt idx="5">
                  <c:v>2.99</c:v>
                </c:pt>
                <c:pt idx="6">
                  <c:v>3.42</c:v>
                </c:pt>
                <c:pt idx="7">
                  <c:v>3.33</c:v>
                </c:pt>
                <c:pt idx="8">
                  <c:v>2.56</c:v>
                </c:pt>
                <c:pt idx="9">
                  <c:v>3.5</c:v>
                </c:pt>
                <c:pt idx="10">
                  <c:v>2.64</c:v>
                </c:pt>
                <c:pt idx="11">
                  <c:v>2.4900000000000002</c:v>
                </c:pt>
                <c:pt idx="12">
                  <c:v>2.71</c:v>
                </c:pt>
                <c:pt idx="13">
                  <c:v>3.38</c:v>
                </c:pt>
                <c:pt idx="14">
                  <c:v>4.47</c:v>
                </c:pt>
                <c:pt idx="15">
                  <c:v>5.76</c:v>
                </c:pt>
                <c:pt idx="16">
                  <c:v>5.8</c:v>
                </c:pt>
                <c:pt idx="17">
                  <c:v>5.0599999999999996</c:v>
                </c:pt>
                <c:pt idx="18">
                  <c:v>4.4000000000000004</c:v>
                </c:pt>
                <c:pt idx="19">
                  <c:v>4.95</c:v>
                </c:pt>
                <c:pt idx="20">
                  <c:v>4.25</c:v>
                </c:pt>
                <c:pt idx="21">
                  <c:v>3.46</c:v>
                </c:pt>
                <c:pt idx="22">
                  <c:v>3.28</c:v>
                </c:pt>
                <c:pt idx="23">
                  <c:v>5.19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85-8540-AA38-6F39BEB63A25}"/>
            </c:ext>
          </c:extLst>
        </c:ser>
        <c:ser>
          <c:idx val="5"/>
          <c:order val="5"/>
          <c:tx>
            <c:strRef>
              <c:f>'Category Behaviour'!$Z$307:$Z$308</c:f>
              <c:strCache>
                <c:ptCount val="1"/>
                <c:pt idx="0">
                  <c:v>Fashion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Behaviour'!$Z$309:$Z$333</c:f>
              <c:numCache>
                <c:formatCode>General</c:formatCode>
                <c:ptCount val="24"/>
                <c:pt idx="1">
                  <c:v>3.01</c:v>
                </c:pt>
                <c:pt idx="2">
                  <c:v>100</c:v>
                </c:pt>
                <c:pt idx="3">
                  <c:v>5.36</c:v>
                </c:pt>
                <c:pt idx="4">
                  <c:v>2.99</c:v>
                </c:pt>
                <c:pt idx="5">
                  <c:v>3.03</c:v>
                </c:pt>
                <c:pt idx="6">
                  <c:v>3.66</c:v>
                </c:pt>
                <c:pt idx="7">
                  <c:v>3.44</c:v>
                </c:pt>
                <c:pt idx="8">
                  <c:v>3.65</c:v>
                </c:pt>
                <c:pt idx="9">
                  <c:v>2.66</c:v>
                </c:pt>
                <c:pt idx="10">
                  <c:v>3.43</c:v>
                </c:pt>
                <c:pt idx="11">
                  <c:v>3.12</c:v>
                </c:pt>
                <c:pt idx="12">
                  <c:v>2.83</c:v>
                </c:pt>
                <c:pt idx="13">
                  <c:v>3.08</c:v>
                </c:pt>
                <c:pt idx="14">
                  <c:v>2.65</c:v>
                </c:pt>
                <c:pt idx="15">
                  <c:v>2.1</c:v>
                </c:pt>
                <c:pt idx="16">
                  <c:v>1.88</c:v>
                </c:pt>
                <c:pt idx="17">
                  <c:v>1.97</c:v>
                </c:pt>
                <c:pt idx="18">
                  <c:v>1.63</c:v>
                </c:pt>
                <c:pt idx="19">
                  <c:v>1.81</c:v>
                </c:pt>
                <c:pt idx="20">
                  <c:v>1.74</c:v>
                </c:pt>
                <c:pt idx="21">
                  <c:v>1.39</c:v>
                </c:pt>
                <c:pt idx="22">
                  <c:v>1.89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E85-8540-AA38-6F39BEB63A25}"/>
            </c:ext>
          </c:extLst>
        </c:ser>
        <c:ser>
          <c:idx val="6"/>
          <c:order val="6"/>
          <c:tx>
            <c:strRef>
              <c:f>'Category Behaviour'!$AA$307:$AA$308</c:f>
              <c:strCache>
                <c:ptCount val="1"/>
                <c:pt idx="0">
                  <c:v>Food &amp; Beverages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Behaviour'!$AA$309:$AA$333</c:f>
              <c:numCache>
                <c:formatCode>General</c:formatCode>
                <c:ptCount val="24"/>
                <c:pt idx="1">
                  <c:v>16.05</c:v>
                </c:pt>
                <c:pt idx="3">
                  <c:v>13.57</c:v>
                </c:pt>
                <c:pt idx="4">
                  <c:v>11.82</c:v>
                </c:pt>
                <c:pt idx="5">
                  <c:v>9.18</c:v>
                </c:pt>
                <c:pt idx="6">
                  <c:v>8.14</c:v>
                </c:pt>
                <c:pt idx="7">
                  <c:v>8.1999999999999993</c:v>
                </c:pt>
                <c:pt idx="8">
                  <c:v>8.3800000000000008</c:v>
                </c:pt>
                <c:pt idx="9">
                  <c:v>8.0299999999999994</c:v>
                </c:pt>
                <c:pt idx="10">
                  <c:v>8.76</c:v>
                </c:pt>
                <c:pt idx="11">
                  <c:v>9.49</c:v>
                </c:pt>
                <c:pt idx="12">
                  <c:v>8.82</c:v>
                </c:pt>
                <c:pt idx="13">
                  <c:v>7.77</c:v>
                </c:pt>
                <c:pt idx="14">
                  <c:v>9.57</c:v>
                </c:pt>
                <c:pt idx="15">
                  <c:v>9.61</c:v>
                </c:pt>
                <c:pt idx="16">
                  <c:v>10.01</c:v>
                </c:pt>
                <c:pt idx="17">
                  <c:v>10.41</c:v>
                </c:pt>
                <c:pt idx="18">
                  <c:v>10.18</c:v>
                </c:pt>
                <c:pt idx="19">
                  <c:v>11.84</c:v>
                </c:pt>
                <c:pt idx="20">
                  <c:v>13.9</c:v>
                </c:pt>
                <c:pt idx="21">
                  <c:v>14.11</c:v>
                </c:pt>
                <c:pt idx="22">
                  <c:v>13.91</c:v>
                </c:pt>
                <c:pt idx="23">
                  <c:v>20.78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E85-8540-AA38-6F39BEB63A25}"/>
            </c:ext>
          </c:extLst>
        </c:ser>
        <c:ser>
          <c:idx val="7"/>
          <c:order val="7"/>
          <c:tx>
            <c:strRef>
              <c:f>'Category Behaviour'!$AB$307:$AB$308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Behaviour'!$AB$309:$AB$333</c:f>
              <c:numCache>
                <c:formatCode>General</c:formatCode>
                <c:ptCount val="24"/>
                <c:pt idx="1">
                  <c:v>18.39</c:v>
                </c:pt>
                <c:pt idx="3">
                  <c:v>20.89</c:v>
                </c:pt>
                <c:pt idx="4">
                  <c:v>15.93</c:v>
                </c:pt>
                <c:pt idx="5">
                  <c:v>14.21</c:v>
                </c:pt>
                <c:pt idx="6">
                  <c:v>9.73</c:v>
                </c:pt>
                <c:pt idx="7">
                  <c:v>8.65</c:v>
                </c:pt>
                <c:pt idx="8">
                  <c:v>7.5</c:v>
                </c:pt>
                <c:pt idx="9">
                  <c:v>8.9</c:v>
                </c:pt>
                <c:pt idx="10">
                  <c:v>9.94</c:v>
                </c:pt>
                <c:pt idx="11">
                  <c:v>7.78</c:v>
                </c:pt>
                <c:pt idx="12">
                  <c:v>7.31</c:v>
                </c:pt>
                <c:pt idx="13">
                  <c:v>8.3000000000000007</c:v>
                </c:pt>
                <c:pt idx="14">
                  <c:v>7.55</c:v>
                </c:pt>
                <c:pt idx="15">
                  <c:v>8.3000000000000007</c:v>
                </c:pt>
                <c:pt idx="16">
                  <c:v>6.88</c:v>
                </c:pt>
                <c:pt idx="17">
                  <c:v>8.2100000000000009</c:v>
                </c:pt>
                <c:pt idx="18">
                  <c:v>8.66</c:v>
                </c:pt>
                <c:pt idx="19">
                  <c:v>7.89</c:v>
                </c:pt>
                <c:pt idx="20">
                  <c:v>6.61</c:v>
                </c:pt>
                <c:pt idx="21">
                  <c:v>7.4</c:v>
                </c:pt>
                <c:pt idx="22">
                  <c:v>6.92</c:v>
                </c:pt>
                <c:pt idx="23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85-8540-AA38-6F39BEB63A25}"/>
            </c:ext>
          </c:extLst>
        </c:ser>
        <c:ser>
          <c:idx val="8"/>
          <c:order val="8"/>
          <c:tx>
            <c:strRef>
              <c:f>'Category Behaviour'!$AC$307:$AC$308</c:f>
              <c:strCache>
                <c:ptCount val="1"/>
                <c:pt idx="0">
                  <c:v>Home_Appliances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Behaviour'!$AC$309:$AC$333</c:f>
              <c:numCache>
                <c:formatCode>General</c:formatCode>
                <c:ptCount val="24"/>
                <c:pt idx="1">
                  <c:v>5.69</c:v>
                </c:pt>
                <c:pt idx="3">
                  <c:v>8.75</c:v>
                </c:pt>
                <c:pt idx="4">
                  <c:v>8.59</c:v>
                </c:pt>
                <c:pt idx="5">
                  <c:v>11.95</c:v>
                </c:pt>
                <c:pt idx="6">
                  <c:v>11.42</c:v>
                </c:pt>
                <c:pt idx="7">
                  <c:v>12.95</c:v>
                </c:pt>
                <c:pt idx="8">
                  <c:v>13.56</c:v>
                </c:pt>
                <c:pt idx="9">
                  <c:v>12.67</c:v>
                </c:pt>
                <c:pt idx="10">
                  <c:v>12.01</c:v>
                </c:pt>
                <c:pt idx="11">
                  <c:v>11.52</c:v>
                </c:pt>
                <c:pt idx="12">
                  <c:v>10.18</c:v>
                </c:pt>
                <c:pt idx="13">
                  <c:v>12.29</c:v>
                </c:pt>
                <c:pt idx="14">
                  <c:v>10.26</c:v>
                </c:pt>
                <c:pt idx="15">
                  <c:v>9.0399999999999991</c:v>
                </c:pt>
                <c:pt idx="16">
                  <c:v>10.14</c:v>
                </c:pt>
                <c:pt idx="17">
                  <c:v>10.08</c:v>
                </c:pt>
                <c:pt idx="18">
                  <c:v>12.53</c:v>
                </c:pt>
                <c:pt idx="19">
                  <c:v>13.37</c:v>
                </c:pt>
                <c:pt idx="20">
                  <c:v>12.99</c:v>
                </c:pt>
                <c:pt idx="21">
                  <c:v>13.13</c:v>
                </c:pt>
                <c:pt idx="22">
                  <c:v>13.2</c:v>
                </c:pt>
                <c:pt idx="23">
                  <c:v>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85-8540-AA38-6F39BEB63A25}"/>
            </c:ext>
          </c:extLst>
        </c:ser>
        <c:ser>
          <c:idx val="9"/>
          <c:order val="9"/>
          <c:tx>
            <c:strRef>
              <c:f>'Category Behaviour'!$AD$307:$AD$308</c:f>
              <c:strCache>
                <c:ptCount val="1"/>
                <c:pt idx="0">
                  <c:v>Luggage_Accessories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Behaviour'!$AD$309:$AD$333</c:f>
              <c:numCache>
                <c:formatCode>General</c:formatCode>
                <c:ptCount val="24"/>
                <c:pt idx="1">
                  <c:v>8.36</c:v>
                </c:pt>
                <c:pt idx="3">
                  <c:v>9.4600000000000009</c:v>
                </c:pt>
                <c:pt idx="4">
                  <c:v>11.82</c:v>
                </c:pt>
                <c:pt idx="5">
                  <c:v>10.029999999999999</c:v>
                </c:pt>
                <c:pt idx="6">
                  <c:v>10.84</c:v>
                </c:pt>
                <c:pt idx="7">
                  <c:v>11.08</c:v>
                </c:pt>
                <c:pt idx="8">
                  <c:v>10.39</c:v>
                </c:pt>
                <c:pt idx="9">
                  <c:v>11.78</c:v>
                </c:pt>
                <c:pt idx="10">
                  <c:v>12.12</c:v>
                </c:pt>
                <c:pt idx="11">
                  <c:v>11.76</c:v>
                </c:pt>
                <c:pt idx="12">
                  <c:v>11.97</c:v>
                </c:pt>
                <c:pt idx="13">
                  <c:v>9.5299999999999994</c:v>
                </c:pt>
                <c:pt idx="14">
                  <c:v>9.24</c:v>
                </c:pt>
                <c:pt idx="15">
                  <c:v>9.99</c:v>
                </c:pt>
                <c:pt idx="16">
                  <c:v>11.15</c:v>
                </c:pt>
                <c:pt idx="17">
                  <c:v>10.96</c:v>
                </c:pt>
                <c:pt idx="18">
                  <c:v>10.35</c:v>
                </c:pt>
                <c:pt idx="19">
                  <c:v>8.41</c:v>
                </c:pt>
                <c:pt idx="20">
                  <c:v>8.1300000000000008</c:v>
                </c:pt>
                <c:pt idx="21">
                  <c:v>8.42</c:v>
                </c:pt>
                <c:pt idx="22">
                  <c:v>8.8000000000000007</c:v>
                </c:pt>
                <c:pt idx="23">
                  <c:v>9.09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E85-8540-AA38-6F39BEB63A25}"/>
            </c:ext>
          </c:extLst>
        </c:ser>
        <c:ser>
          <c:idx val="10"/>
          <c:order val="10"/>
          <c:tx>
            <c:strRef>
              <c:f>'Category Behaviour'!$AE$307:$AE$308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Behaviour'!$AE$309:$AE$333</c:f>
              <c:numCache>
                <c:formatCode>General</c:formatCode>
                <c:ptCount val="24"/>
                <c:pt idx="1">
                  <c:v>0.67</c:v>
                </c:pt>
                <c:pt idx="3">
                  <c:v>1.25</c:v>
                </c:pt>
                <c:pt idx="4">
                  <c:v>2.99</c:v>
                </c:pt>
                <c:pt idx="5">
                  <c:v>2.1800000000000002</c:v>
                </c:pt>
                <c:pt idx="6">
                  <c:v>2.75</c:v>
                </c:pt>
                <c:pt idx="7">
                  <c:v>2.35</c:v>
                </c:pt>
                <c:pt idx="8">
                  <c:v>2.02</c:v>
                </c:pt>
                <c:pt idx="9">
                  <c:v>1.31</c:v>
                </c:pt>
                <c:pt idx="10">
                  <c:v>1.39</c:v>
                </c:pt>
                <c:pt idx="11">
                  <c:v>1.68</c:v>
                </c:pt>
                <c:pt idx="12">
                  <c:v>1.27</c:v>
                </c:pt>
                <c:pt idx="13">
                  <c:v>1.6</c:v>
                </c:pt>
                <c:pt idx="14">
                  <c:v>1.76</c:v>
                </c:pt>
                <c:pt idx="15">
                  <c:v>3.1</c:v>
                </c:pt>
                <c:pt idx="16">
                  <c:v>1.77</c:v>
                </c:pt>
                <c:pt idx="17">
                  <c:v>1.66</c:v>
                </c:pt>
                <c:pt idx="18">
                  <c:v>1.21</c:v>
                </c:pt>
                <c:pt idx="19">
                  <c:v>0.56000000000000005</c:v>
                </c:pt>
                <c:pt idx="20">
                  <c:v>0.4</c:v>
                </c:pt>
                <c:pt idx="21">
                  <c:v>0.6</c:v>
                </c:pt>
                <c:pt idx="22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E85-8540-AA38-6F39BEB63A25}"/>
            </c:ext>
          </c:extLst>
        </c:ser>
        <c:ser>
          <c:idx val="11"/>
          <c:order val="11"/>
          <c:tx>
            <c:strRef>
              <c:f>'Category Behaviour'!$AF$307:$AF$308</c:f>
              <c:strCache>
                <c:ptCount val="1"/>
                <c:pt idx="0">
                  <c:v>Pet_Shop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Behaviour'!$AF$309:$AF$333</c:f>
              <c:numCache>
                <c:formatCode>General</c:formatCode>
                <c:ptCount val="24"/>
                <c:pt idx="1">
                  <c:v>1.34</c:v>
                </c:pt>
                <c:pt idx="3">
                  <c:v>2.14</c:v>
                </c:pt>
                <c:pt idx="4">
                  <c:v>1.99</c:v>
                </c:pt>
                <c:pt idx="5">
                  <c:v>1.66</c:v>
                </c:pt>
                <c:pt idx="6">
                  <c:v>1.73</c:v>
                </c:pt>
                <c:pt idx="7">
                  <c:v>1.82</c:v>
                </c:pt>
                <c:pt idx="8">
                  <c:v>1.84</c:v>
                </c:pt>
                <c:pt idx="9">
                  <c:v>1.93</c:v>
                </c:pt>
                <c:pt idx="10">
                  <c:v>1.46</c:v>
                </c:pt>
                <c:pt idx="11">
                  <c:v>1.81</c:v>
                </c:pt>
                <c:pt idx="12">
                  <c:v>1.54</c:v>
                </c:pt>
                <c:pt idx="13">
                  <c:v>0.97</c:v>
                </c:pt>
                <c:pt idx="14">
                  <c:v>1.22</c:v>
                </c:pt>
                <c:pt idx="15">
                  <c:v>1.1399999999999999</c:v>
                </c:pt>
                <c:pt idx="16">
                  <c:v>1.27</c:v>
                </c:pt>
                <c:pt idx="17">
                  <c:v>1.42</c:v>
                </c:pt>
                <c:pt idx="18">
                  <c:v>2.12</c:v>
                </c:pt>
                <c:pt idx="19">
                  <c:v>2</c:v>
                </c:pt>
                <c:pt idx="20">
                  <c:v>2.2799999999999998</c:v>
                </c:pt>
                <c:pt idx="21">
                  <c:v>2.29</c:v>
                </c:pt>
                <c:pt idx="22">
                  <c:v>2.54</c:v>
                </c:pt>
                <c:pt idx="2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E85-8540-AA38-6F39BEB63A25}"/>
            </c:ext>
          </c:extLst>
        </c:ser>
        <c:ser>
          <c:idx val="12"/>
          <c:order val="12"/>
          <c:tx>
            <c:strRef>
              <c:f>'Category Behaviour'!$AG$307:$AG$308</c:f>
              <c:strCache>
                <c:ptCount val="1"/>
                <c:pt idx="0">
                  <c:v>Stationery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Behaviour'!$AG$309:$AG$333</c:f>
              <c:numCache>
                <c:formatCode>General</c:formatCode>
                <c:ptCount val="24"/>
                <c:pt idx="0">
                  <c:v>100</c:v>
                </c:pt>
                <c:pt idx="1">
                  <c:v>3.01</c:v>
                </c:pt>
                <c:pt idx="3">
                  <c:v>2.68</c:v>
                </c:pt>
                <c:pt idx="4">
                  <c:v>7.34</c:v>
                </c:pt>
                <c:pt idx="5">
                  <c:v>7.6</c:v>
                </c:pt>
                <c:pt idx="6">
                  <c:v>8.48</c:v>
                </c:pt>
                <c:pt idx="7">
                  <c:v>8</c:v>
                </c:pt>
                <c:pt idx="8">
                  <c:v>6.33</c:v>
                </c:pt>
                <c:pt idx="9">
                  <c:v>4.9800000000000004</c:v>
                </c:pt>
                <c:pt idx="10">
                  <c:v>5.35</c:v>
                </c:pt>
                <c:pt idx="11">
                  <c:v>5.25</c:v>
                </c:pt>
                <c:pt idx="12">
                  <c:v>6.61</c:v>
                </c:pt>
                <c:pt idx="13">
                  <c:v>7.17</c:v>
                </c:pt>
                <c:pt idx="14">
                  <c:v>7.39</c:v>
                </c:pt>
                <c:pt idx="15">
                  <c:v>10.48</c:v>
                </c:pt>
                <c:pt idx="16">
                  <c:v>7.95</c:v>
                </c:pt>
                <c:pt idx="17">
                  <c:v>6.4</c:v>
                </c:pt>
                <c:pt idx="18">
                  <c:v>6.04</c:v>
                </c:pt>
                <c:pt idx="19">
                  <c:v>5.0199999999999996</c:v>
                </c:pt>
                <c:pt idx="20">
                  <c:v>5.92</c:v>
                </c:pt>
                <c:pt idx="21">
                  <c:v>5.19</c:v>
                </c:pt>
                <c:pt idx="22">
                  <c:v>6.57</c:v>
                </c:pt>
                <c:pt idx="23">
                  <c:v>7.79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E85-8540-AA38-6F39BEB63A25}"/>
            </c:ext>
          </c:extLst>
        </c:ser>
        <c:ser>
          <c:idx val="13"/>
          <c:order val="13"/>
          <c:tx>
            <c:strRef>
              <c:f>'Category Behaviour'!$AH$307:$AH$308</c:f>
              <c:strCache>
                <c:ptCount val="1"/>
                <c:pt idx="0">
                  <c:v>Toys &amp; Gifts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'Category Behaviour'!$T$309:$T$333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'Category Behaviour'!$AH$309:$AH$333</c:f>
              <c:numCache>
                <c:formatCode>General</c:formatCode>
                <c:ptCount val="24"/>
                <c:pt idx="1">
                  <c:v>23.75</c:v>
                </c:pt>
                <c:pt idx="3">
                  <c:v>13.75</c:v>
                </c:pt>
                <c:pt idx="4">
                  <c:v>10.210000000000001</c:v>
                </c:pt>
                <c:pt idx="5">
                  <c:v>14.08</c:v>
                </c:pt>
                <c:pt idx="6">
                  <c:v>13.78</c:v>
                </c:pt>
                <c:pt idx="7">
                  <c:v>13.57</c:v>
                </c:pt>
                <c:pt idx="8">
                  <c:v>15.25</c:v>
                </c:pt>
                <c:pt idx="9">
                  <c:v>12.7</c:v>
                </c:pt>
                <c:pt idx="10">
                  <c:v>14.23</c:v>
                </c:pt>
                <c:pt idx="11">
                  <c:v>16.71</c:v>
                </c:pt>
                <c:pt idx="12">
                  <c:v>20.05</c:v>
                </c:pt>
                <c:pt idx="13">
                  <c:v>18.02</c:v>
                </c:pt>
                <c:pt idx="14">
                  <c:v>20.63</c:v>
                </c:pt>
                <c:pt idx="15">
                  <c:v>12.71</c:v>
                </c:pt>
                <c:pt idx="16">
                  <c:v>11.86</c:v>
                </c:pt>
                <c:pt idx="17">
                  <c:v>13.41</c:v>
                </c:pt>
                <c:pt idx="18">
                  <c:v>12.78</c:v>
                </c:pt>
                <c:pt idx="19">
                  <c:v>17.920000000000002</c:v>
                </c:pt>
                <c:pt idx="20">
                  <c:v>15.62</c:v>
                </c:pt>
                <c:pt idx="21">
                  <c:v>15.96</c:v>
                </c:pt>
                <c:pt idx="22">
                  <c:v>14.24</c:v>
                </c:pt>
                <c:pt idx="23">
                  <c:v>15.58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AE85-8540-AA38-6F39BEB63A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84408016"/>
        <c:axId val="1320787808"/>
      </c:barChart>
      <c:catAx>
        <c:axId val="128440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80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787808"/>
        <c:crosses val="autoZero"/>
        <c:auto val="1"/>
        <c:lblAlgn val="ctr"/>
        <c:lblOffset val="100"/>
        <c:noMultiLvlLbl val="0"/>
      </c:catAx>
      <c:valAx>
        <c:axId val="132078780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440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rgbClr val="DDDDDD">
          <a:shade val="15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Discount Seeker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 Behaviour'!$C$37</c:f>
              <c:strCache>
                <c:ptCount val="1"/>
                <c:pt idx="0">
                  <c:v>Total Customer</c:v>
                </c:pt>
              </c:strCache>
            </c:strRef>
          </c:tx>
          <c:spPr>
            <a:ln>
              <a:noFill/>
            </a:ln>
          </c:spPr>
          <c:explosion val="1"/>
          <c:dPt>
            <c:idx val="0"/>
            <c:bubble3D val="0"/>
            <c:spPr>
              <a:solidFill>
                <a:srgbClr val="338D9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49E-E942-9E7E-B616524698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49E-E942-9E7E-B6165246987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FC32643-0263-8944-84A5-FC4CF191ACFD}" type="PERCENTAGE">
                      <a:rPr lang="en-US" smtClean="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49E-E942-9E7E-B616524698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9CD2326-8862-2248-8BD1-5D054461C801}" type="PERCENTAGE">
                      <a:rPr lang="en-US" smtClean="0"/>
                      <a:pPr/>
                      <a:t>[PERCENTAGE]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49E-E942-9E7E-B616524698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Behaviour'!$B$38:$B$39</c:f>
              <c:strCache>
                <c:ptCount val="2"/>
                <c:pt idx="0">
                  <c:v>Discount Seeker</c:v>
                </c:pt>
                <c:pt idx="1">
                  <c:v>Non-Discount Seeker</c:v>
                </c:pt>
              </c:strCache>
            </c:strRef>
          </c:cat>
          <c:val>
            <c:numRef>
              <c:f>'Customer Behaviour'!$C$38:$C$39</c:f>
              <c:numCache>
                <c:formatCode>General</c:formatCode>
                <c:ptCount val="2"/>
                <c:pt idx="0">
                  <c:v>39068</c:v>
                </c:pt>
                <c:pt idx="1">
                  <c:v>57740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9E-E942-9E7E-B616524698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0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Discount</a:t>
            </a:r>
            <a:r>
              <a:rPr lang="en-US" sz="1200" b="1" baseline="0" dirty="0"/>
              <a:t> 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'Customer Behaviour'!$B$47</c:f>
              <c:strCache>
                <c:ptCount val="1"/>
                <c:pt idx="0">
                  <c:v>Discount Seeker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Behaviour'!$C$46:$D$46</c:f>
              <c:strCache>
                <c:ptCount val="2"/>
                <c:pt idx="0">
                  <c:v>Male Customer</c:v>
                </c:pt>
                <c:pt idx="1">
                  <c:v>Female Customer</c:v>
                </c:pt>
              </c:strCache>
            </c:strRef>
          </c:cat>
          <c:val>
            <c:numRef>
              <c:f>'Customer Behaviour'!$C$47:$D$47</c:f>
              <c:numCache>
                <c:formatCode>0%</c:formatCode>
                <c:ptCount val="2"/>
                <c:pt idx="0">
                  <c:v>0.40194533872183025</c:v>
                </c:pt>
                <c:pt idx="1">
                  <c:v>0.40425972489276735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7E-574A-AC32-AD0355E57676}"/>
            </c:ext>
          </c:extLst>
        </c:ser>
        <c:ser>
          <c:idx val="1"/>
          <c:order val="1"/>
          <c:tx>
            <c:strRef>
              <c:f>'Customer Behaviour'!$B$48</c:f>
              <c:strCache>
                <c:ptCount val="1"/>
                <c:pt idx="0">
                  <c:v>Non-Discount Seeker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Behaviour'!$C$46:$D$46</c:f>
              <c:strCache>
                <c:ptCount val="2"/>
                <c:pt idx="0">
                  <c:v>Male Customer</c:v>
                </c:pt>
                <c:pt idx="1">
                  <c:v>Female Customer</c:v>
                </c:pt>
              </c:strCache>
            </c:strRef>
          </c:cat>
          <c:val>
            <c:numRef>
              <c:f>'Customer Behaviour'!$C$48:$D$48</c:f>
              <c:numCache>
                <c:formatCode>0%</c:formatCode>
                <c:ptCount val="2"/>
                <c:pt idx="0">
                  <c:v>0.59805466127816975</c:v>
                </c:pt>
                <c:pt idx="1">
                  <c:v>0.59574027510723271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7E-574A-AC32-AD0355E5767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248227696"/>
        <c:axId val="387554623"/>
      </c:barChart>
      <c:catAx>
        <c:axId val="124822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554623"/>
        <c:crosses val="autoZero"/>
        <c:auto val="1"/>
        <c:lblAlgn val="ctr"/>
        <c:lblOffset val="100"/>
        <c:noMultiLvlLbl val="0"/>
      </c:catAx>
      <c:valAx>
        <c:axId val="387554623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822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'Customer Behaviour'!$K$3</c:f>
              <c:strCache>
                <c:ptCount val="1"/>
                <c:pt idx="0">
                  <c:v>Revenue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38D9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46-CD4A-96BA-2E0475890DEF}"/>
              </c:ext>
            </c:extLst>
          </c:dPt>
          <c:dPt>
            <c:idx val="1"/>
            <c:bubble3D val="0"/>
            <c:explosion val="2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46-CD4A-96BA-2E0475890DE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'Customer Behaviour'!$J$4:$J$5</c:f>
              <c:strCache>
                <c:ptCount val="2"/>
                <c:pt idx="0">
                  <c:v>Discount Seeker</c:v>
                </c:pt>
                <c:pt idx="1">
                  <c:v>Non-Discount Seeker</c:v>
                </c:pt>
              </c:strCache>
            </c:strRef>
          </c:cat>
          <c:val>
            <c:numRef>
              <c:f>'Customer Behaviour'!$K$4:$K$5</c:f>
              <c:numCache>
                <c:formatCode>General</c:formatCode>
                <c:ptCount val="2"/>
                <c:pt idx="0">
                  <c:v>6484903.9099999703</c:v>
                </c:pt>
                <c:pt idx="1">
                  <c:v>9248971.0499995798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46-CD4A-96BA-2E0475890D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0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Average</a:t>
            </a:r>
            <a:r>
              <a:rPr lang="en-US" sz="1200" b="1" baseline="0" dirty="0"/>
              <a:t> Rating</a:t>
            </a:r>
            <a:endParaRPr lang="en-US" sz="12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Behaviour'!$V$36</c:f>
              <c:strCache>
                <c:ptCount val="1"/>
                <c:pt idx="0">
                  <c:v>Avg 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A71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27-A54B-B20F-1EEA180632A7}"/>
              </c:ext>
            </c:extLst>
          </c:dPt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 Behaviour'!$U$37:$U$38</c:f>
              <c:strCache>
                <c:ptCount val="2"/>
                <c:pt idx="0">
                  <c:v>Discount Seeker</c:v>
                </c:pt>
                <c:pt idx="1">
                  <c:v>Non-Discount Seeker</c:v>
                </c:pt>
              </c:strCache>
            </c:strRef>
          </c:cat>
          <c:val>
            <c:numRef>
              <c:f>'Customer Behaviour'!$V$37:$V$38</c:f>
              <c:numCache>
                <c:formatCode>General</c:formatCode>
                <c:ptCount val="2"/>
                <c:pt idx="0">
                  <c:v>4.0684019999999999</c:v>
                </c:pt>
                <c:pt idx="1">
                  <c:v>4.1181739999999998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27-A54B-B20F-1EEA180632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5467968"/>
        <c:axId val="1954817648"/>
      </c:barChart>
      <c:catAx>
        <c:axId val="195546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4817648"/>
        <c:crosses val="autoZero"/>
        <c:auto val="1"/>
        <c:lblAlgn val="ctr"/>
        <c:lblOffset val="100"/>
        <c:noMultiLvlLbl val="0"/>
      </c:catAx>
      <c:valAx>
        <c:axId val="19548176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55467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2B2B2">
        <a:lumMod val="20000"/>
        <a:lumOff val="80000"/>
      </a:srgbClr>
    </a:solidFill>
    <a:ln>
      <a:solidFill>
        <a:srgbClr val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Category Rating</a:t>
            </a:r>
          </a:p>
        </c:rich>
      </c:tx>
      <c:layout>
        <c:manualLayout>
          <c:xMode val="edge"/>
          <c:yMode val="edge"/>
          <c:x val="0.3838359024518701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622805120054171"/>
          <c:y val="0.1129188264342755"/>
          <c:w val="0.71749452161727501"/>
          <c:h val="0.874576320140001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Customer_satisfaction!$C$3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Customer_satisfaction!$B$4:$B$17</c:f>
              <c:strCache>
                <c:ptCount val="14"/>
                <c:pt idx="0">
                  <c:v>Others</c:v>
                </c:pt>
                <c:pt idx="1">
                  <c:v>Furniture</c:v>
                </c:pt>
                <c:pt idx="2">
                  <c:v>Baby</c:v>
                </c:pt>
                <c:pt idx="3">
                  <c:v>Computers &amp; Accessories</c:v>
                </c:pt>
                <c:pt idx="4">
                  <c:v>Electronics</c:v>
                </c:pt>
                <c:pt idx="5">
                  <c:v>Auto</c:v>
                </c:pt>
                <c:pt idx="6">
                  <c:v>Stationery</c:v>
                </c:pt>
                <c:pt idx="7">
                  <c:v>Home_Appliances</c:v>
                </c:pt>
                <c:pt idx="8">
                  <c:v>Construction_Tools</c:v>
                </c:pt>
                <c:pt idx="9">
                  <c:v>Fashion</c:v>
                </c:pt>
                <c:pt idx="10">
                  <c:v>Toys &amp; Gifts</c:v>
                </c:pt>
                <c:pt idx="11">
                  <c:v>Luggage_Accessories</c:v>
                </c:pt>
                <c:pt idx="12">
                  <c:v>Food &amp; Beverages</c:v>
                </c:pt>
                <c:pt idx="13">
                  <c:v>Pet_Shop</c:v>
                </c:pt>
              </c:strCache>
            </c:strRef>
          </c:cat>
          <c:val>
            <c:numRef>
              <c:f>Customer_satisfaction!$C$4:$C$17</c:f>
              <c:numCache>
                <c:formatCode>General</c:formatCode>
                <c:ptCount val="14"/>
                <c:pt idx="0">
                  <c:v>3.89</c:v>
                </c:pt>
                <c:pt idx="1">
                  <c:v>3.93</c:v>
                </c:pt>
                <c:pt idx="2">
                  <c:v>3.97</c:v>
                </c:pt>
                <c:pt idx="3">
                  <c:v>4.0199999999999996</c:v>
                </c:pt>
                <c:pt idx="4">
                  <c:v>4.07</c:v>
                </c:pt>
                <c:pt idx="5">
                  <c:v>4.08</c:v>
                </c:pt>
                <c:pt idx="6">
                  <c:v>4.09</c:v>
                </c:pt>
                <c:pt idx="7">
                  <c:v>4.1100000000000003</c:v>
                </c:pt>
                <c:pt idx="8">
                  <c:v>4.12</c:v>
                </c:pt>
                <c:pt idx="9">
                  <c:v>4.13</c:v>
                </c:pt>
                <c:pt idx="10">
                  <c:v>4.13</c:v>
                </c:pt>
                <c:pt idx="11">
                  <c:v>4.16</c:v>
                </c:pt>
                <c:pt idx="12">
                  <c:v>4.16</c:v>
                </c:pt>
                <c:pt idx="13">
                  <c:v>4.22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90-8246-A9D9-6C47A62AC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145505296"/>
        <c:axId val="2145507008"/>
      </c:barChart>
      <c:catAx>
        <c:axId val="2145505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507008"/>
        <c:crosses val="autoZero"/>
        <c:auto val="1"/>
        <c:lblAlgn val="ctr"/>
        <c:lblOffset val="100"/>
        <c:noMultiLvlLbl val="0"/>
      </c:catAx>
      <c:valAx>
        <c:axId val="21455070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4550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Seller State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Customer_satisfaction!$O$26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Customer_satisfaction!$N$27:$N$33</c:f>
              <c:strCache>
                <c:ptCount val="7"/>
                <c:pt idx="0">
                  <c:v>West Bengal</c:v>
                </c:pt>
                <c:pt idx="1">
                  <c:v>Chhattisgarh</c:v>
                </c:pt>
                <c:pt idx="2">
                  <c:v>Haryana</c:v>
                </c:pt>
                <c:pt idx="3">
                  <c:v>Andhra Pradesh</c:v>
                </c:pt>
                <c:pt idx="4">
                  <c:v>Madhya Pradesh</c:v>
                </c:pt>
                <c:pt idx="5">
                  <c:v>Delhi</c:v>
                </c:pt>
                <c:pt idx="6">
                  <c:v>Gujarat</c:v>
                </c:pt>
              </c:strCache>
            </c:strRef>
          </c:cat>
          <c:val>
            <c:numRef>
              <c:f>Customer_satisfaction!$O$27:$O$33</c:f>
              <c:numCache>
                <c:formatCode>General</c:formatCode>
                <c:ptCount val="7"/>
                <c:pt idx="0">
                  <c:v>4.16</c:v>
                </c:pt>
                <c:pt idx="1">
                  <c:v>4.1500000000000004</c:v>
                </c:pt>
                <c:pt idx="2">
                  <c:v>4.1100000000000003</c:v>
                </c:pt>
                <c:pt idx="3">
                  <c:v>4.09</c:v>
                </c:pt>
                <c:pt idx="4">
                  <c:v>4.04</c:v>
                </c:pt>
                <c:pt idx="5">
                  <c:v>4.04</c:v>
                </c:pt>
                <c:pt idx="6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B5-9140-9B89-70AC56E251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54093616"/>
        <c:axId val="234407247"/>
      </c:barChart>
      <c:catAx>
        <c:axId val="6540936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407247"/>
        <c:crosses val="autoZero"/>
        <c:auto val="1"/>
        <c:lblAlgn val="ctr"/>
        <c:lblOffset val="100"/>
        <c:noMultiLvlLbl val="0"/>
      </c:catAx>
      <c:valAx>
        <c:axId val="2344072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5409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Region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Customer_satisfaction!$C$40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Customer_satisfaction!$B$41:$B$44</c:f>
              <c:strCache>
                <c:ptCount val="4"/>
                <c:pt idx="0">
                  <c:v>East</c:v>
                </c:pt>
                <c:pt idx="1">
                  <c:v>South</c:v>
                </c:pt>
                <c:pt idx="2">
                  <c:v>North</c:v>
                </c:pt>
                <c:pt idx="3">
                  <c:v>West</c:v>
                </c:pt>
              </c:strCache>
            </c:strRef>
          </c:cat>
          <c:val>
            <c:numRef>
              <c:f>Customer_satisfaction!$C$41:$C$44</c:f>
              <c:numCache>
                <c:formatCode>General</c:formatCode>
                <c:ptCount val="4"/>
                <c:pt idx="0">
                  <c:v>4.16</c:v>
                </c:pt>
                <c:pt idx="1">
                  <c:v>4.09</c:v>
                </c:pt>
                <c:pt idx="2">
                  <c:v>4.09</c:v>
                </c:pt>
                <c:pt idx="3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47-8848-ABA0-6CEB78707B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890751"/>
        <c:axId val="176894095"/>
      </c:barChart>
      <c:catAx>
        <c:axId val="17689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4095"/>
        <c:crosses val="autoZero"/>
        <c:auto val="1"/>
        <c:lblAlgn val="ctr"/>
        <c:lblOffset val="100"/>
        <c:noMultiLvlLbl val="0"/>
      </c:catAx>
      <c:valAx>
        <c:axId val="176894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89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Store</a:t>
            </a:r>
            <a:r>
              <a:rPr lang="en-US" b="1" baseline="0" dirty="0">
                <a:solidFill>
                  <a:schemeClr val="tx1"/>
                </a:solidFill>
              </a:rPr>
              <a:t> Rating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Customer_satisfaction!$C$59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Customer_satisfaction!$B$60:$B$96</c:f>
              <c:strCache>
                <c:ptCount val="37"/>
                <c:pt idx="0">
                  <c:v>ST138</c:v>
                </c:pt>
                <c:pt idx="1">
                  <c:v>ST301</c:v>
                </c:pt>
                <c:pt idx="2">
                  <c:v>ST106</c:v>
                </c:pt>
                <c:pt idx="3">
                  <c:v>ST414</c:v>
                </c:pt>
                <c:pt idx="4">
                  <c:v>ST130</c:v>
                </c:pt>
                <c:pt idx="5">
                  <c:v>ST120</c:v>
                </c:pt>
                <c:pt idx="6">
                  <c:v>ST118</c:v>
                </c:pt>
                <c:pt idx="7">
                  <c:v>ST230</c:v>
                </c:pt>
                <c:pt idx="8">
                  <c:v>ST135</c:v>
                </c:pt>
                <c:pt idx="9">
                  <c:v>ST603</c:v>
                </c:pt>
                <c:pt idx="10">
                  <c:v>ST110</c:v>
                </c:pt>
                <c:pt idx="11">
                  <c:v>ST593</c:v>
                </c:pt>
                <c:pt idx="12">
                  <c:v>ST555</c:v>
                </c:pt>
                <c:pt idx="13">
                  <c:v>ST144</c:v>
                </c:pt>
                <c:pt idx="14">
                  <c:v>ST132</c:v>
                </c:pt>
                <c:pt idx="15">
                  <c:v>ST129</c:v>
                </c:pt>
                <c:pt idx="16">
                  <c:v>ST253</c:v>
                </c:pt>
                <c:pt idx="17">
                  <c:v>ST218</c:v>
                </c:pt>
                <c:pt idx="18">
                  <c:v>ST102</c:v>
                </c:pt>
                <c:pt idx="19">
                  <c:v>ST354</c:v>
                </c:pt>
                <c:pt idx="20">
                  <c:v>ST188</c:v>
                </c:pt>
                <c:pt idx="21">
                  <c:v>ST116</c:v>
                </c:pt>
                <c:pt idx="22">
                  <c:v>ST112</c:v>
                </c:pt>
                <c:pt idx="23">
                  <c:v>ST125</c:v>
                </c:pt>
                <c:pt idx="24">
                  <c:v>ST103</c:v>
                </c:pt>
                <c:pt idx="25">
                  <c:v>ST166</c:v>
                </c:pt>
                <c:pt idx="26">
                  <c:v>ST186</c:v>
                </c:pt>
                <c:pt idx="27">
                  <c:v>ST101</c:v>
                </c:pt>
                <c:pt idx="28">
                  <c:v>ST410</c:v>
                </c:pt>
                <c:pt idx="29">
                  <c:v>ST199</c:v>
                </c:pt>
                <c:pt idx="30">
                  <c:v>ST233</c:v>
                </c:pt>
                <c:pt idx="31">
                  <c:v>ST133</c:v>
                </c:pt>
                <c:pt idx="32">
                  <c:v>ST177</c:v>
                </c:pt>
                <c:pt idx="33">
                  <c:v>ST167</c:v>
                </c:pt>
                <c:pt idx="34">
                  <c:v>ST463</c:v>
                </c:pt>
                <c:pt idx="35">
                  <c:v>ST143</c:v>
                </c:pt>
                <c:pt idx="36">
                  <c:v>ST180</c:v>
                </c:pt>
              </c:strCache>
            </c:strRef>
          </c:cat>
          <c:val>
            <c:numRef>
              <c:f>Customer_satisfaction!$C$60:$C$96</c:f>
              <c:numCache>
                <c:formatCode>General</c:formatCode>
                <c:ptCount val="37"/>
                <c:pt idx="0">
                  <c:v>4.26</c:v>
                </c:pt>
                <c:pt idx="1">
                  <c:v>4.2300000000000004</c:v>
                </c:pt>
                <c:pt idx="2">
                  <c:v>4.22</c:v>
                </c:pt>
                <c:pt idx="3">
                  <c:v>4.21</c:v>
                </c:pt>
                <c:pt idx="4">
                  <c:v>4.2</c:v>
                </c:pt>
                <c:pt idx="5">
                  <c:v>4.1900000000000004</c:v>
                </c:pt>
                <c:pt idx="6">
                  <c:v>4.18</c:v>
                </c:pt>
                <c:pt idx="7">
                  <c:v>4.17</c:v>
                </c:pt>
                <c:pt idx="8">
                  <c:v>4.16</c:v>
                </c:pt>
                <c:pt idx="9">
                  <c:v>4.16</c:v>
                </c:pt>
                <c:pt idx="10">
                  <c:v>4.1500000000000004</c:v>
                </c:pt>
                <c:pt idx="11">
                  <c:v>4.13</c:v>
                </c:pt>
                <c:pt idx="12">
                  <c:v>4.13</c:v>
                </c:pt>
                <c:pt idx="13">
                  <c:v>4.13</c:v>
                </c:pt>
                <c:pt idx="14">
                  <c:v>4.12</c:v>
                </c:pt>
                <c:pt idx="15">
                  <c:v>4.12</c:v>
                </c:pt>
                <c:pt idx="16">
                  <c:v>4.12</c:v>
                </c:pt>
                <c:pt idx="17">
                  <c:v>4.12</c:v>
                </c:pt>
                <c:pt idx="18">
                  <c:v>4.1100000000000003</c:v>
                </c:pt>
                <c:pt idx="19">
                  <c:v>4.0999999999999996</c:v>
                </c:pt>
                <c:pt idx="20">
                  <c:v>4.09</c:v>
                </c:pt>
                <c:pt idx="21">
                  <c:v>4.09</c:v>
                </c:pt>
                <c:pt idx="22">
                  <c:v>4.09</c:v>
                </c:pt>
                <c:pt idx="23">
                  <c:v>4.08</c:v>
                </c:pt>
                <c:pt idx="24">
                  <c:v>4.07</c:v>
                </c:pt>
                <c:pt idx="25">
                  <c:v>4.0599999999999996</c:v>
                </c:pt>
                <c:pt idx="26">
                  <c:v>4.05</c:v>
                </c:pt>
                <c:pt idx="27">
                  <c:v>4.04</c:v>
                </c:pt>
                <c:pt idx="28">
                  <c:v>4.04</c:v>
                </c:pt>
                <c:pt idx="29">
                  <c:v>4.0199999999999996</c:v>
                </c:pt>
                <c:pt idx="30">
                  <c:v>4.0199999999999996</c:v>
                </c:pt>
                <c:pt idx="31">
                  <c:v>4</c:v>
                </c:pt>
                <c:pt idx="32">
                  <c:v>4</c:v>
                </c:pt>
                <c:pt idx="33">
                  <c:v>3.98</c:v>
                </c:pt>
                <c:pt idx="34">
                  <c:v>3.91</c:v>
                </c:pt>
                <c:pt idx="35">
                  <c:v>3.9</c:v>
                </c:pt>
                <c:pt idx="36">
                  <c:v>3.76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33-A84E-82D7-BECAFA5DD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94191"/>
        <c:axId val="46695903"/>
      </c:barChart>
      <c:catAx>
        <c:axId val="46694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95903"/>
        <c:crosses val="autoZero"/>
        <c:auto val="1"/>
        <c:lblAlgn val="ctr"/>
        <c:lblOffset val="100"/>
        <c:noMultiLvlLbl val="0"/>
      </c:catAx>
      <c:valAx>
        <c:axId val="466959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694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>
                <a:solidFill>
                  <a:schemeClr val="tx1">
                    <a:lumMod val="95000"/>
                    <a:lumOff val="5000"/>
                  </a:schemeClr>
                </a:solidFill>
              </a:rPr>
              <a:t>Trend Analysis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161943073099851E-2"/>
          <c:y val="0.10944959327225916"/>
          <c:w val="0.89829970538913828"/>
          <c:h val="0.77341425456516466"/>
        </c:manualLayout>
      </c:layout>
      <c:lineChart>
        <c:grouping val="standard"/>
        <c:varyColors val="0"/>
        <c:ser>
          <c:idx val="0"/>
          <c:order val="0"/>
          <c:tx>
            <c:strRef>
              <c:f>'High level'!$C$32</c:f>
              <c:strCache>
                <c:ptCount val="1"/>
                <c:pt idx="0">
                  <c:v>Total Revenue</c:v>
                </c:pt>
              </c:strCache>
            </c:strRef>
          </c:tx>
          <c:spPr>
            <a:ln w="34925" cap="rnd">
              <a:solidFill>
                <a:srgbClr val="338D9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5"/>
            <c:spPr>
              <a:solidFill>
                <a:srgbClr val="DDDDDD"/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dLbls>
            <c:dLbl>
              <c:idx val="18"/>
              <c:layout>
                <c:manualLayout>
                  <c:x val="-2.2232895727382886E-2"/>
                  <c:y val="-4.6628532946794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18E-D141-AF5D-6416F003301D}"/>
                </c:ext>
              </c:extLst>
            </c:dLbl>
            <c:dLbl>
              <c:idx val="20"/>
              <c:layout>
                <c:manualLayout>
                  <c:x val="-1.7797405307954879E-2"/>
                  <c:y val="-4.6628532946794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18E-D141-AF5D-6416F003301D}"/>
                </c:ext>
              </c:extLst>
            </c:dLbl>
            <c:dLbl>
              <c:idx val="21"/>
              <c:layout>
                <c:manualLayout>
                  <c:x val="-2.8886131356525058E-2"/>
                  <c:y val="-3.8806055952268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18E-D141-AF5D-6416F003301D}"/>
                </c:ext>
              </c:extLst>
            </c:dLbl>
            <c:numFmt formatCode="#,##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FF9300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'High level'!$B$33:$B$56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level'!$C$33:$C$56</c:f>
              <c:numCache>
                <c:formatCode>General</c:formatCode>
                <c:ptCount val="24"/>
                <c:pt idx="0">
                  <c:v>75.06</c:v>
                </c:pt>
                <c:pt idx="1">
                  <c:v>55333.66</c:v>
                </c:pt>
                <c:pt idx="2">
                  <c:v>19.62</c:v>
                </c:pt>
                <c:pt idx="3">
                  <c:v>88904.12</c:v>
                </c:pt>
                <c:pt idx="4">
                  <c:v>274917.15999999997</c:v>
                </c:pt>
                <c:pt idx="5">
                  <c:v>383756.02</c:v>
                </c:pt>
                <c:pt idx="6">
                  <c:v>345509.57</c:v>
                </c:pt>
                <c:pt idx="7">
                  <c:v>567703.79</c:v>
                </c:pt>
                <c:pt idx="8">
                  <c:v>526932.80000000005</c:v>
                </c:pt>
                <c:pt idx="9">
                  <c:v>532899.39</c:v>
                </c:pt>
                <c:pt idx="10">
                  <c:v>640126.88</c:v>
                </c:pt>
                <c:pt idx="11">
                  <c:v>697364.51</c:v>
                </c:pt>
                <c:pt idx="12">
                  <c:v>741667.93</c:v>
                </c:pt>
                <c:pt idx="13">
                  <c:v>995649.17</c:v>
                </c:pt>
                <c:pt idx="14">
                  <c:v>1021308.73</c:v>
                </c:pt>
                <c:pt idx="15">
                  <c:v>962845.14</c:v>
                </c:pt>
                <c:pt idx="16">
                  <c:v>928077.54</c:v>
                </c:pt>
                <c:pt idx="17">
                  <c:v>1187101.1399999999</c:v>
                </c:pt>
                <c:pt idx="18">
                  <c:v>1091339.75</c:v>
                </c:pt>
                <c:pt idx="19">
                  <c:v>1216711.2</c:v>
                </c:pt>
                <c:pt idx="20">
                  <c:v>1001357.41</c:v>
                </c:pt>
                <c:pt idx="21">
                  <c:v>942455.19</c:v>
                </c:pt>
                <c:pt idx="22">
                  <c:v>1233315.58</c:v>
                </c:pt>
                <c:pt idx="23">
                  <c:v>15785.25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E3-E449-89A9-1BC6596058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979439"/>
        <c:axId val="624981151"/>
      </c:lineChart>
      <c:catAx>
        <c:axId val="624979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8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81151"/>
        <c:crosses val="autoZero"/>
        <c:auto val="1"/>
        <c:lblAlgn val="ctr"/>
        <c:lblOffset val="100"/>
        <c:noMultiLvlLbl val="0"/>
      </c:catAx>
      <c:valAx>
        <c:axId val="624981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Revenue</a:t>
                </a:r>
                <a:r>
                  <a:rPr lang="en-GB" sz="1200" b="1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(in Millions)</a:t>
                </a:r>
                <a:endParaRPr lang="en-GB" sz="12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7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DDDDDD">
          <a:shade val="15000"/>
        </a:srgbClr>
      </a:solidFill>
      <a:prstDash val="solid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[Retail_Analysis.xlsx]High level!PivotTable2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Revenue by</a:t>
            </a:r>
            <a:r>
              <a:rPr lang="en-GB" sz="1200" b="1" baseline="0">
                <a:solidFill>
                  <a:schemeClr val="tx1">
                    <a:lumMod val="85000"/>
                    <a:lumOff val="15000"/>
                  </a:schemeClr>
                </a:solidFill>
              </a:rPr>
              <a:t> New vs Exsiting Customer</a:t>
            </a:r>
            <a:endParaRPr lang="en-GB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7"/>
          <c:spPr>
            <a:solidFill>
              <a:schemeClr val="accent2"/>
            </a:solidFill>
            <a:ln w="9525"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088006205702018E-2"/>
          <c:y val="0.12700355948657102"/>
          <c:w val="0.82336145169702402"/>
          <c:h val="0.717653405215450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level'!$AE$186:$AE$187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6.2690957737873094E-17"/>
                  <c:y val="2.59898713173938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E1C-084C-A174-9C016E470A77}"/>
                </c:ext>
              </c:extLst>
            </c:dLbl>
            <c:dLbl>
              <c:idx val="17"/>
              <c:layout>
                <c:manualLayout>
                  <c:x val="0"/>
                  <c:y val="1.03959485269573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E1C-084C-A174-9C016E470A77}"/>
                </c:ext>
              </c:extLst>
            </c:dLbl>
            <c:dLbl>
              <c:idx val="21"/>
              <c:layout>
                <c:manualLayout>
                  <c:x val="-1.2538191547574619E-16"/>
                  <c:y val="2.59898713173938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1C-084C-A174-9C016E470A77}"/>
                </c:ext>
              </c:extLst>
            </c:dLbl>
            <c:dLbl>
              <c:idx val="22"/>
              <c:layout>
                <c:manualLayout>
                  <c:x val="2.5646597161022664E-2"/>
                  <c:y val="5.197974263478766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1C-084C-A174-9C016E470A77}"/>
                </c:ext>
              </c:extLst>
            </c:dLbl>
            <c:numFmt formatCode="&quot;₹&quot;#,##0.00,\ 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level'!$AD$188:$AD$212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level'!$AE$188:$AE$212</c:f>
              <c:numCache>
                <c:formatCode>General</c:formatCode>
                <c:ptCount val="24"/>
                <c:pt idx="5">
                  <c:v>364.96</c:v>
                </c:pt>
                <c:pt idx="9">
                  <c:v>163.06</c:v>
                </c:pt>
                <c:pt idx="10">
                  <c:v>81.98</c:v>
                </c:pt>
                <c:pt idx="11">
                  <c:v>351.8</c:v>
                </c:pt>
                <c:pt idx="12">
                  <c:v>145.25</c:v>
                </c:pt>
                <c:pt idx="13">
                  <c:v>354.76</c:v>
                </c:pt>
                <c:pt idx="14">
                  <c:v>572.30999999999995</c:v>
                </c:pt>
                <c:pt idx="15">
                  <c:v>662.87</c:v>
                </c:pt>
                <c:pt idx="16">
                  <c:v>778.23</c:v>
                </c:pt>
                <c:pt idx="17">
                  <c:v>704.75</c:v>
                </c:pt>
                <c:pt idx="18">
                  <c:v>1302.56</c:v>
                </c:pt>
                <c:pt idx="19">
                  <c:v>1985.2</c:v>
                </c:pt>
                <c:pt idx="20">
                  <c:v>932.69</c:v>
                </c:pt>
                <c:pt idx="21">
                  <c:v>3008.99</c:v>
                </c:pt>
                <c:pt idx="22">
                  <c:v>2730.59</c:v>
                </c:pt>
                <c:pt idx="23">
                  <c:v>1480.51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82-3643-9A03-911BEC24C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1733974416"/>
        <c:axId val="151378383"/>
      </c:barChart>
      <c:lineChart>
        <c:grouping val="standard"/>
        <c:varyColors val="0"/>
        <c:ser>
          <c:idx val="1"/>
          <c:order val="1"/>
          <c:tx>
            <c:strRef>
              <c:f>'High level'!$AF$186:$AF$187</c:f>
              <c:strCache>
                <c:ptCount val="1"/>
                <c:pt idx="0">
                  <c:v>New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dLbl>
              <c:idx val="9"/>
              <c:layout>
                <c:manualLayout>
                  <c:x val="-2.4513973423932463E-2"/>
                  <c:y val="-3.3481502885796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E1C-084C-A174-9C016E470A77}"/>
                </c:ext>
              </c:extLst>
            </c:dLbl>
            <c:dLbl>
              <c:idx val="13"/>
              <c:layout>
                <c:manualLayout>
                  <c:x val="-5.016057058495519E-2"/>
                  <c:y val="-3.3481502885796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1C-084C-A174-9C016E470A77}"/>
                </c:ext>
              </c:extLst>
            </c:dLbl>
            <c:dLbl>
              <c:idx val="20"/>
              <c:layout>
                <c:manualLayout>
                  <c:x val="-3.3062839144273354E-2"/>
                  <c:y val="-4.127846428101481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E1C-084C-A174-9C016E470A77}"/>
                </c:ext>
              </c:extLst>
            </c:dLbl>
            <c:dLbl>
              <c:idx val="23"/>
              <c:layout>
                <c:manualLayout>
                  <c:x val="-2.9643292856137121E-2"/>
                  <c:y val="-3.08825157540574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E1C-084C-A174-9C016E470A77}"/>
                </c:ext>
              </c:extLst>
            </c:dLbl>
            <c:numFmt formatCode="&quot;₹&quot;#,##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level'!$AD$188:$AD$212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level'!$AF$188:$AF$212</c:f>
              <c:numCache>
                <c:formatCode>General</c:formatCode>
                <c:ptCount val="24"/>
                <c:pt idx="0">
                  <c:v>75.06</c:v>
                </c:pt>
                <c:pt idx="1">
                  <c:v>55333.66</c:v>
                </c:pt>
                <c:pt idx="2">
                  <c:v>19.62</c:v>
                </c:pt>
                <c:pt idx="3">
                  <c:v>88904.12</c:v>
                </c:pt>
                <c:pt idx="4">
                  <c:v>274917.15999999997</c:v>
                </c:pt>
                <c:pt idx="5">
                  <c:v>383391.06</c:v>
                </c:pt>
                <c:pt idx="6">
                  <c:v>345509.57</c:v>
                </c:pt>
                <c:pt idx="7">
                  <c:v>567703.79</c:v>
                </c:pt>
                <c:pt idx="8">
                  <c:v>526932.80000000005</c:v>
                </c:pt>
                <c:pt idx="9">
                  <c:v>532736.32999999996</c:v>
                </c:pt>
                <c:pt idx="10">
                  <c:v>640044.9</c:v>
                </c:pt>
                <c:pt idx="11">
                  <c:v>697012.71</c:v>
                </c:pt>
                <c:pt idx="12">
                  <c:v>741522.68</c:v>
                </c:pt>
                <c:pt idx="13">
                  <c:v>995294.41</c:v>
                </c:pt>
                <c:pt idx="14">
                  <c:v>1020736.42</c:v>
                </c:pt>
                <c:pt idx="15">
                  <c:v>962182.27</c:v>
                </c:pt>
                <c:pt idx="16">
                  <c:v>927299.31</c:v>
                </c:pt>
                <c:pt idx="17">
                  <c:v>1186396.3899999999</c:v>
                </c:pt>
                <c:pt idx="18">
                  <c:v>1090037.19</c:v>
                </c:pt>
                <c:pt idx="19">
                  <c:v>1214726</c:v>
                </c:pt>
                <c:pt idx="20">
                  <c:v>1000424.72</c:v>
                </c:pt>
                <c:pt idx="21">
                  <c:v>939446.2</c:v>
                </c:pt>
                <c:pt idx="22">
                  <c:v>1230584.99</c:v>
                </c:pt>
                <c:pt idx="23">
                  <c:v>14304.74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82-3643-9A03-911BEC24C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1247136"/>
        <c:axId val="1930952400"/>
      </c:lineChart>
      <c:catAx>
        <c:axId val="1733974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78383"/>
        <c:crosses val="autoZero"/>
        <c:auto val="1"/>
        <c:lblAlgn val="ctr"/>
        <c:lblOffset val="100"/>
        <c:noMultiLvlLbl val="0"/>
      </c:catAx>
      <c:valAx>
        <c:axId val="1513783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 by Existing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#,##0.0,\ 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974416"/>
        <c:crosses val="autoZero"/>
        <c:crossBetween val="between"/>
      </c:valAx>
      <c:valAx>
        <c:axId val="193095240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Revenue</a:t>
                </a:r>
                <a:r>
                  <a:rPr lang="en-GB" b="1" baseline="0"/>
                  <a:t> by New Customer</a:t>
                </a:r>
                <a:endParaRPr lang="en-GB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&quot;₹&quot;#,##0.0,,\ 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1247136"/>
        <c:crosses val="max"/>
        <c:crossBetween val="between"/>
      </c:valAx>
      <c:catAx>
        <c:axId val="19312471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30952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947750964327829"/>
          <c:y val="2.868110236220479E-2"/>
          <c:w val="0.18611920473503565"/>
          <c:h val="6.03599935282062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200" b="1">
                <a:solidFill>
                  <a:schemeClr val="tx1"/>
                </a:solidFill>
              </a:rPr>
              <a:t>Channel</a:t>
            </a:r>
            <a:r>
              <a:rPr lang="en-GB" sz="1200" b="1" baseline="0">
                <a:solidFill>
                  <a:schemeClr val="tx1"/>
                </a:solidFill>
              </a:rPr>
              <a:t> Analysis</a:t>
            </a:r>
            <a:endParaRPr lang="en-GB" sz="1200" b="1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 level'!$T$123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7547542435175274E-4"/>
                  <c:y val="7.19786416465380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7A2-B64D-82A8-ED7C5DF43F49}"/>
                </c:ext>
              </c:extLst>
            </c:dLbl>
            <c:dLbl>
              <c:idx val="2"/>
              <c:layout>
                <c:manualLayout>
                  <c:x val="-1.5758552178675677E-2"/>
                  <c:y val="1.120613672022958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A5919EC-7F32-ED47-9727-16A009ADB5AF}" type="VALUE">
                      <a:rPr lang="en-US">
                        <a:solidFill>
                          <a:schemeClr val="tx1"/>
                        </a:solidFill>
                      </a:rPr>
                      <a:pPr>
                        <a:defRPr sz="900" b="1">
                          <a:solidFill>
                            <a:schemeClr val="bg2"/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numFmt formatCode="0.00,,\ &quot;M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87A2-B64D-82A8-ED7C5DF43F49}"/>
                </c:ext>
              </c:extLst>
            </c:dLbl>
            <c:numFmt formatCode="0.0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level'!$S$124:$S$126</c:f>
              <c:strCache>
                <c:ptCount val="3"/>
                <c:pt idx="0">
                  <c:v>Instore</c:v>
                </c:pt>
                <c:pt idx="1">
                  <c:v>Phone Delivery</c:v>
                </c:pt>
                <c:pt idx="2">
                  <c:v>Online</c:v>
                </c:pt>
              </c:strCache>
            </c:strRef>
          </c:cat>
          <c:val>
            <c:numRef>
              <c:f>'High level'!$T$124:$T$126</c:f>
              <c:numCache>
                <c:formatCode>General</c:formatCode>
                <c:ptCount val="3"/>
                <c:pt idx="0">
                  <c:v>13542617.67</c:v>
                </c:pt>
                <c:pt idx="1">
                  <c:v>1626826.26</c:v>
                </c:pt>
                <c:pt idx="2">
                  <c:v>281712.68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A2-B64D-82A8-ED7C5DF43F49}"/>
            </c:ext>
          </c:extLst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34014368"/>
        <c:axId val="106582223"/>
      </c:barChart>
      <c:lineChart>
        <c:grouping val="standard"/>
        <c:varyColors val="0"/>
        <c:ser>
          <c:idx val="1"/>
          <c:order val="1"/>
          <c:tx>
            <c:strRef>
              <c:f>'High level'!$U$123</c:f>
              <c:strCache>
                <c:ptCount val="1"/>
                <c:pt idx="0">
                  <c:v>Percentage Contribution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3877784435390899E-2"/>
                  <c:y val="-2.76954647404386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A2-B64D-82A8-ED7C5DF43F49}"/>
                </c:ext>
              </c:extLst>
            </c:dLbl>
            <c:dLbl>
              <c:idx val="1"/>
              <c:layout>
                <c:manualLayout>
                  <c:x val="6.9388922176954497E-3"/>
                  <c:y val="-5.53909294808772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2-B64D-82A8-ED7C5DF43F49}"/>
                </c:ext>
              </c:extLst>
            </c:dLbl>
            <c:dLbl>
              <c:idx val="2"/>
              <c:layout>
                <c:manualLayout>
                  <c:x val="2.3129640725651501E-2"/>
                  <c:y val="-9.23182158014621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7A2-B64D-82A8-ED7C5DF43F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level'!$S$124:$S$126</c:f>
              <c:strCache>
                <c:ptCount val="3"/>
                <c:pt idx="0">
                  <c:v>Instore</c:v>
                </c:pt>
                <c:pt idx="1">
                  <c:v>Phone Delivery</c:v>
                </c:pt>
                <c:pt idx="2">
                  <c:v>Online</c:v>
                </c:pt>
              </c:strCache>
            </c:strRef>
          </c:cat>
          <c:val>
            <c:numRef>
              <c:f>'High level'!$U$124:$U$126</c:f>
              <c:numCache>
                <c:formatCode>0%</c:formatCode>
                <c:ptCount val="3"/>
                <c:pt idx="0">
                  <c:v>0.87647921847062293</c:v>
                </c:pt>
                <c:pt idx="1">
                  <c:v>0.10528831601817543</c:v>
                </c:pt>
                <c:pt idx="2">
                  <c:v>1.8232465511201622E-2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7A2-B64D-82A8-ED7C5DF43F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15431040"/>
        <c:axId val="248593968"/>
      </c:lineChart>
      <c:catAx>
        <c:axId val="1734014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582223"/>
        <c:crosses val="autoZero"/>
        <c:auto val="1"/>
        <c:lblAlgn val="ctr"/>
        <c:lblOffset val="100"/>
        <c:noMultiLvlLbl val="0"/>
      </c:catAx>
      <c:valAx>
        <c:axId val="106582223"/>
        <c:scaling>
          <c:orientation val="minMax"/>
        </c:scaling>
        <c:delete val="0"/>
        <c:axPos val="l"/>
        <c:numFmt formatCode="&quot;₹&quot;#,##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4014368"/>
        <c:crosses val="autoZero"/>
        <c:crossBetween val="between"/>
      </c:valAx>
      <c:valAx>
        <c:axId val="248593968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431040"/>
        <c:crosses val="max"/>
        <c:crossBetween val="between"/>
      </c:valAx>
      <c:catAx>
        <c:axId val="19154310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4859396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>
          <a:lumMod val="75000"/>
          <a:lumOff val="25000"/>
        </a:sys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>
                <a:solidFill>
                  <a:schemeClr val="tx1"/>
                </a:solidFill>
              </a:rPr>
              <a:t>Top 3 Popular Categories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62089001128243E-2"/>
          <c:y val="0.11173912369083308"/>
          <c:w val="0.8429063278787593"/>
          <c:h val="0.52227559339328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level'!$D$82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level'!$D$83:$D$103</c:f>
              <c:numCache>
                <c:formatCode>General</c:formatCode>
                <c:ptCount val="21"/>
                <c:pt idx="0">
                  <c:v>2037877.17</c:v>
                </c:pt>
                <c:pt idx="1">
                  <c:v>1305431.19</c:v>
                </c:pt>
                <c:pt idx="2">
                  <c:v>1323673.82</c:v>
                </c:pt>
                <c:pt idx="3">
                  <c:v>118588.64</c:v>
                </c:pt>
                <c:pt idx="4">
                  <c:v>69818.94</c:v>
                </c:pt>
                <c:pt idx="5">
                  <c:v>147102.81</c:v>
                </c:pt>
                <c:pt idx="6">
                  <c:v>48130.25</c:v>
                </c:pt>
                <c:pt idx="7">
                  <c:v>51704.69</c:v>
                </c:pt>
                <c:pt idx="8">
                  <c:v>52853.46</c:v>
                </c:pt>
                <c:pt idx="9">
                  <c:v>617309.11</c:v>
                </c:pt>
                <c:pt idx="10">
                  <c:v>284830.59999999998</c:v>
                </c:pt>
                <c:pt idx="11">
                  <c:v>97947.91</c:v>
                </c:pt>
                <c:pt idx="12">
                  <c:v>79354.289999999994</c:v>
                </c:pt>
                <c:pt idx="13">
                  <c:v>65995.94</c:v>
                </c:pt>
                <c:pt idx="14">
                  <c:v>65597.740000000005</c:v>
                </c:pt>
                <c:pt idx="15">
                  <c:v>125376.63</c:v>
                </c:pt>
                <c:pt idx="16">
                  <c:v>92503.98</c:v>
                </c:pt>
                <c:pt idx="17">
                  <c:v>85026.26</c:v>
                </c:pt>
                <c:pt idx="18">
                  <c:v>73349.84</c:v>
                </c:pt>
                <c:pt idx="19">
                  <c:v>28250.799999999999</c:v>
                </c:pt>
                <c:pt idx="20">
                  <c:v>62951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2221791"/>
        <c:axId val="922223503"/>
      </c:barChart>
      <c:lineChart>
        <c:grouping val="standard"/>
        <c:varyColors val="0"/>
        <c:ser>
          <c:idx val="1"/>
          <c:order val="1"/>
          <c:tx>
            <c:strRef>
              <c:f>'High level'!$E$82</c:f>
              <c:strCache>
                <c:ptCount val="1"/>
                <c:pt idx="0">
                  <c:v>Total Units Sold</c:v>
                </c:pt>
              </c:strCache>
            </c:strRef>
          </c:tx>
          <c:spPr>
            <a:ln w="28575" cap="rnd">
              <a:solidFill>
                <a:srgbClr val="FF9300"/>
              </a:solidFill>
              <a:round/>
            </a:ln>
            <a:effectLst/>
          </c:spPr>
          <c:marker>
            <c:symbol val="none"/>
          </c:marker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level'!$E$83:$E$103</c:f>
              <c:numCache>
                <c:formatCode>General</c:formatCode>
                <c:ptCount val="21"/>
                <c:pt idx="0">
                  <c:v>12524</c:v>
                </c:pt>
                <c:pt idx="1">
                  <c:v>10608</c:v>
                </c:pt>
                <c:pt idx="2">
                  <c:v>9406</c:v>
                </c:pt>
                <c:pt idx="3">
                  <c:v>672</c:v>
                </c:pt>
                <c:pt idx="4">
                  <c:v>566</c:v>
                </c:pt>
                <c:pt idx="5">
                  <c:v>489</c:v>
                </c:pt>
                <c:pt idx="6">
                  <c:v>315</c:v>
                </c:pt>
                <c:pt idx="7">
                  <c:v>312</c:v>
                </c:pt>
                <c:pt idx="8">
                  <c:v>295</c:v>
                </c:pt>
                <c:pt idx="9">
                  <c:v>6018</c:v>
                </c:pt>
                <c:pt idx="10">
                  <c:v>1507</c:v>
                </c:pt>
                <c:pt idx="11">
                  <c:v>1140</c:v>
                </c:pt>
                <c:pt idx="12">
                  <c:v>655</c:v>
                </c:pt>
                <c:pt idx="13">
                  <c:v>633</c:v>
                </c:pt>
                <c:pt idx="14">
                  <c:v>548</c:v>
                </c:pt>
                <c:pt idx="15">
                  <c:v>504</c:v>
                </c:pt>
                <c:pt idx="16">
                  <c:v>462</c:v>
                </c:pt>
                <c:pt idx="17">
                  <c:v>448</c:v>
                </c:pt>
                <c:pt idx="18">
                  <c:v>450</c:v>
                </c:pt>
                <c:pt idx="19">
                  <c:v>369</c:v>
                </c:pt>
                <c:pt idx="20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632655"/>
        <c:axId val="2079969264"/>
      </c:lineChart>
      <c:catAx>
        <c:axId val="9222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State and Popular</a:t>
                </a:r>
                <a:r>
                  <a:rPr lang="en-US" sz="1100" b="1" baseline="0" dirty="0">
                    <a:solidFill>
                      <a:schemeClr val="tx1"/>
                    </a:solidFill>
                  </a:rPr>
                  <a:t> Categories</a:t>
                </a:r>
                <a:endParaRPr lang="en-US" sz="11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3503"/>
        <c:crosses val="autoZero"/>
        <c:auto val="1"/>
        <c:lblAlgn val="ctr"/>
        <c:lblOffset val="100"/>
        <c:noMultiLvlLbl val="0"/>
      </c:catAx>
      <c:valAx>
        <c:axId val="9222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#,##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1791"/>
        <c:crosses val="autoZero"/>
        <c:crossBetween val="between"/>
      </c:valAx>
      <c:valAx>
        <c:axId val="2079969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="1" dirty="0">
                    <a:solidFill>
                      <a:schemeClr val="tx1"/>
                    </a:solidFill>
                  </a:rPr>
                  <a:t>Quantity</a:t>
                </a:r>
                <a:r>
                  <a:rPr lang="en-US" sz="1100" b="1" baseline="0" dirty="0">
                    <a:solidFill>
                      <a:schemeClr val="tx1"/>
                    </a:solidFill>
                  </a:rPr>
                  <a:t> (in Thousands)</a:t>
                </a:r>
                <a:endParaRPr lang="en-US" sz="1100" b="1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32655"/>
        <c:crosses val="max"/>
        <c:crossBetween val="between"/>
      </c:valAx>
      <c:catAx>
        <c:axId val="7376326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996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702098327320352"/>
          <c:y val="2.0726831419850215E-2"/>
          <c:w val="0.27560415997360938"/>
          <c:h val="4.3048770689378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lang="en-US" cap="non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Gender</a:t>
            </a:r>
            <a:endParaRPr lang="en-US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26135097209202124"/>
          <c:y val="2.50050905956695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level'!$C$138</c:f>
              <c:strCache>
                <c:ptCount val="1"/>
                <c:pt idx="0">
                  <c:v>Revenue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38D9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2D-AF45-BCD1-A7495C1BC945}"/>
              </c:ext>
            </c:extLst>
          </c:dPt>
          <c:dPt>
            <c:idx val="1"/>
            <c:bubble3D val="0"/>
            <c:spPr>
              <a:solidFill>
                <a:srgbClr val="FF93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2D-AF45-BCD1-A7495C1BC945}"/>
              </c:ext>
            </c:extLst>
          </c:dPt>
          <c:dLbls>
            <c:dLbl>
              <c:idx val="0"/>
              <c:layout>
                <c:manualLayout>
                  <c:x val="-0.1218409886264217"/>
                  <c:y val="-0.1265675123942841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2D-AF45-BCD1-A7495C1BC945}"/>
                </c:ext>
              </c:extLst>
            </c:dLbl>
            <c:dLbl>
              <c:idx val="1"/>
              <c:layout>
                <c:manualLayout>
                  <c:x val="0.14460666375036449"/>
                  <c:y val="9.95778691160391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2D-AF45-BCD1-A7495C1BC9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level'!$B$139:$B$140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'High level'!$C$139:$C$140</c:f>
              <c:numCache>
                <c:formatCode>General</c:formatCode>
                <c:ptCount val="2"/>
                <c:pt idx="0">
                  <c:v>11008466.359999999</c:v>
                </c:pt>
                <c:pt idx="1">
                  <c:v>4726355.91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D-AF45-BCD1-A7495C1BC9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Revenue</a:t>
            </a:r>
            <a:r>
              <a:rPr lang="en-US" sz="1200" baseline="0" dirty="0">
                <a:solidFill>
                  <a:schemeClr val="tx1"/>
                </a:solidFill>
              </a:rPr>
              <a:t> by </a:t>
            </a:r>
            <a:r>
              <a:rPr lang="en-US" sz="1200" dirty="0">
                <a:solidFill>
                  <a:schemeClr val="tx1"/>
                </a:solidFill>
              </a:rPr>
              <a:t>Payment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level'!$C$157</c:f>
              <c:strCache>
                <c:ptCount val="1"/>
                <c:pt idx="0">
                  <c:v>Number of Customers</c:v>
                </c:pt>
              </c:strCache>
            </c:strRef>
          </c:tx>
          <c:dPt>
            <c:idx val="0"/>
            <c:bubble3D val="0"/>
            <c:spPr>
              <a:solidFill>
                <a:srgbClr val="338D9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44-6B4E-91C0-8511C103681B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44-6B4E-91C0-8511C103681B}"/>
              </c:ext>
            </c:extLst>
          </c:dPt>
          <c:dPt>
            <c:idx val="2"/>
            <c:bubble3D val="0"/>
            <c:spPr>
              <a:solidFill>
                <a:srgbClr val="FF930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44-6B4E-91C0-8511C103681B}"/>
              </c:ext>
            </c:extLst>
          </c:dPt>
          <c:dPt>
            <c:idx val="3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44-6B4E-91C0-8511C103681B}"/>
              </c:ext>
            </c:extLst>
          </c:dPt>
          <c:dLbls>
            <c:dLbl>
              <c:idx val="0"/>
              <c:layout>
                <c:manualLayout>
                  <c:x val="2.7777777777777776E-2"/>
                  <c:y val="-8.4875562720133283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44-6B4E-91C0-8511C103681B}"/>
                </c:ext>
              </c:extLst>
            </c:dLbl>
            <c:dLbl>
              <c:idx val="1"/>
              <c:layout>
                <c:manualLayout>
                  <c:x val="-1.9444444444444445E-2"/>
                  <c:y val="4.629629629629544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44-6B4E-91C0-8511C103681B}"/>
                </c:ext>
              </c:extLst>
            </c:dLbl>
            <c:dLbl>
              <c:idx val="2"/>
              <c:layout>
                <c:manualLayout>
                  <c:x val="-1.9444444444444497E-2"/>
                  <c:y val="-4.629629629629629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44-6B4E-91C0-8511C103681B}"/>
                </c:ext>
              </c:extLst>
            </c:dLbl>
            <c:dLbl>
              <c:idx val="3"/>
              <c:layout>
                <c:manualLayout>
                  <c:x val="1.1111111111111162E-2"/>
                  <c:y val="-2.31481481481481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44-6B4E-91C0-8511C1036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level'!$B$158:$B$161</c:f>
              <c:strCache>
                <c:ptCount val="4"/>
                <c:pt idx="0">
                  <c:v>credit_card</c:v>
                </c:pt>
                <c:pt idx="1">
                  <c:v>debit_card</c:v>
                </c:pt>
                <c:pt idx="2">
                  <c:v>UPI/Cash</c:v>
                </c:pt>
                <c:pt idx="3">
                  <c:v>voucher</c:v>
                </c:pt>
              </c:strCache>
            </c:strRef>
          </c:cat>
          <c:val>
            <c:numRef>
              <c:f>'High level'!$C$158:$C$161</c:f>
              <c:numCache>
                <c:formatCode>General</c:formatCode>
                <c:ptCount val="4"/>
                <c:pt idx="0">
                  <c:v>74503</c:v>
                </c:pt>
                <c:pt idx="1">
                  <c:v>1489</c:v>
                </c:pt>
                <c:pt idx="2">
                  <c:v>19315</c:v>
                </c:pt>
                <c:pt idx="3">
                  <c:v>3714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44-6B4E-91C0-8511C1036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/>
                </a:solidFill>
              </a:rPr>
              <a:t>Revenue</a:t>
            </a:r>
            <a:r>
              <a:rPr lang="en-US" sz="1200" b="1" baseline="0" dirty="0">
                <a:solidFill>
                  <a:schemeClr val="tx1"/>
                </a:solidFill>
              </a:rPr>
              <a:t> by Region</a:t>
            </a:r>
            <a:endParaRPr lang="en-US" sz="12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level'!$C$61</c:f>
              <c:strCache>
                <c:ptCount val="1"/>
                <c:pt idx="0">
                  <c:v>Total Revenue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38D9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37-E247-8781-81D9D70F47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37-E247-8781-81D9D70F472D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37-E247-8781-81D9D70F47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37-E247-8781-81D9D70F472D}"/>
              </c:ext>
            </c:extLst>
          </c:dPt>
          <c:dLbls>
            <c:dLbl>
              <c:idx val="0"/>
              <c:layout>
                <c:manualLayout>
                  <c:x val="-0.12484870539010667"/>
                  <c:y val="-0.1446014531847710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537-E247-8781-81D9D70F472D}"/>
                </c:ext>
              </c:extLst>
            </c:dLbl>
            <c:dLbl>
              <c:idx val="1"/>
              <c:layout>
                <c:manualLayout>
                  <c:x val="0.13752547512236096"/>
                  <c:y val="4.166678542417803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537-E247-8781-81D9D70F472D}"/>
                </c:ext>
              </c:extLst>
            </c:dLbl>
            <c:dLbl>
              <c:idx val="2"/>
              <c:layout>
                <c:manualLayout>
                  <c:x val="9.1869130974704949E-2"/>
                  <c:y val="0.13179518604551738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537-E247-8781-81D9D70F472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537-E247-8781-81D9D70F47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level'!$B$62:$B$65</c:f>
              <c:strCache>
                <c:ptCount val="4"/>
                <c:pt idx="0">
                  <c:v>South</c:v>
                </c:pt>
                <c:pt idx="1">
                  <c:v>North</c:v>
                </c:pt>
                <c:pt idx="2">
                  <c:v>West</c:v>
                </c:pt>
                <c:pt idx="3">
                  <c:v>East</c:v>
                </c:pt>
              </c:strCache>
            </c:strRef>
          </c:cat>
          <c:val>
            <c:numRef>
              <c:f>'High level'!$C$62:$C$65</c:f>
              <c:numCache>
                <c:formatCode>General</c:formatCode>
                <c:ptCount val="4"/>
                <c:pt idx="0">
                  <c:v>11544668.970000001</c:v>
                </c:pt>
                <c:pt idx="1">
                  <c:v>2538637.5</c:v>
                </c:pt>
                <c:pt idx="2">
                  <c:v>1625035.76</c:v>
                </c:pt>
                <c:pt idx="3">
                  <c:v>259541.7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37-E247-8781-81D9D70F472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tx1"/>
                </a:solidFill>
              </a:rPr>
              <a:t>Top 3 Product</a:t>
            </a:r>
            <a:r>
              <a:rPr lang="en-US" b="1" baseline="0" dirty="0">
                <a:solidFill>
                  <a:schemeClr val="tx1"/>
                </a:solidFill>
              </a:rPr>
              <a:t> by Seller State</a:t>
            </a:r>
            <a:endParaRPr lang="en-US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'High level'!$P$221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numFmt formatCode="&quot;₹&quot;#,##0.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'High level'!$N$222:$O$242</c:f>
              <c:multiLvlStrCache>
                <c:ptCount val="21"/>
                <c:lvl>
                  <c:pt idx="0">
                    <c:v>bb50f2e236e5eea0100680137654686c</c:v>
                  </c:pt>
                  <c:pt idx="1">
                    <c:v>6cdd53843498f92890544667809f1595</c:v>
                  </c:pt>
                  <c:pt idx="2">
                    <c:v>3dd2a17168ec895c781a9191c1e95ad7</c:v>
                  </c:pt>
                  <c:pt idx="3">
                    <c:v>f49e985b4cb2d0543890d6dd00077663</c:v>
                  </c:pt>
                  <c:pt idx="4">
                    <c:v>87feb07adc221a4c6cdf051ea1afd0ff</c:v>
                  </c:pt>
                  <c:pt idx="5">
                    <c:v>25292482a61cb3298df8dbe15ea69daf</c:v>
                  </c:pt>
                  <c:pt idx="6">
                    <c:v>16c4e87b98a9370a9cbc3a4658a3f45b</c:v>
                  </c:pt>
                  <c:pt idx="7">
                    <c:v>bee2e070c39f3dd2f6883a17a5f0da45</c:v>
                  </c:pt>
                  <c:pt idx="8">
                    <c:v>8aa6223e400af9c97b07c75993142721</c:v>
                  </c:pt>
                  <c:pt idx="9">
                    <c:v>d6160fb7873f184099d9bc95e30376af</c:v>
                  </c:pt>
                  <c:pt idx="10">
                    <c:v>99a4788cb24856965c36a24e339b6058</c:v>
                  </c:pt>
                  <c:pt idx="11">
                    <c:v>7a10781637204d8d10485c71a6108a2e</c:v>
                  </c:pt>
                  <c:pt idx="12">
                    <c:v>d5991653e037ccb7af6ed7d94246b249</c:v>
                  </c:pt>
                  <c:pt idx="13">
                    <c:v>fe59a1e006df3ac42bf0ceb876d70969</c:v>
                  </c:pt>
                  <c:pt idx="14">
                    <c:v>679d1a26cc192f14e7e30ae397f8b089</c:v>
                  </c:pt>
                  <c:pt idx="15">
                    <c:v>25c38557cf793876c5abdd5931f922db</c:v>
                  </c:pt>
                  <c:pt idx="16">
                    <c:v>af51d485dc5255ba2e18b21b550156e6</c:v>
                  </c:pt>
                  <c:pt idx="17">
                    <c:v>fbce4c4cb307679d89a3bf3d3bb353b9</c:v>
                  </c:pt>
                  <c:pt idx="18">
                    <c:v>d1c427060a0f73f6b889a5c7c61f2ac4</c:v>
                  </c:pt>
                  <c:pt idx="19">
                    <c:v>52c80cedd4e90108bf4fa6a206ef6b03</c:v>
                  </c:pt>
                  <c:pt idx="20">
                    <c:v>c4baedd846ed09b85f78a781b522f126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level'!$P$222:$P$242</c:f>
              <c:numCache>
                <c:formatCode>General</c:formatCode>
                <c:ptCount val="21"/>
                <c:pt idx="0">
                  <c:v>66908</c:v>
                </c:pt>
                <c:pt idx="1">
                  <c:v>58704</c:v>
                </c:pt>
                <c:pt idx="2">
                  <c:v>47813</c:v>
                </c:pt>
                <c:pt idx="3">
                  <c:v>15723</c:v>
                </c:pt>
                <c:pt idx="4">
                  <c:v>15138</c:v>
                </c:pt>
                <c:pt idx="5">
                  <c:v>12827</c:v>
                </c:pt>
                <c:pt idx="6">
                  <c:v>26630</c:v>
                </c:pt>
                <c:pt idx="7">
                  <c:v>14954</c:v>
                </c:pt>
                <c:pt idx="8">
                  <c:v>9912</c:v>
                </c:pt>
                <c:pt idx="9">
                  <c:v>50326</c:v>
                </c:pt>
                <c:pt idx="10">
                  <c:v>48491</c:v>
                </c:pt>
                <c:pt idx="11">
                  <c:v>31240</c:v>
                </c:pt>
                <c:pt idx="12">
                  <c:v>17263</c:v>
                </c:pt>
                <c:pt idx="13">
                  <c:v>8958</c:v>
                </c:pt>
                <c:pt idx="14">
                  <c:v>8020</c:v>
                </c:pt>
                <c:pt idx="15">
                  <c:v>33776</c:v>
                </c:pt>
                <c:pt idx="16">
                  <c:v>18136</c:v>
                </c:pt>
                <c:pt idx="17">
                  <c:v>10027</c:v>
                </c:pt>
                <c:pt idx="18">
                  <c:v>62141</c:v>
                </c:pt>
                <c:pt idx="19">
                  <c:v>25005</c:v>
                </c:pt>
                <c:pt idx="20">
                  <c:v>20185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2-EE4C-8A7E-8DEFC4D410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298271"/>
        <c:axId val="466345887"/>
      </c:barChart>
      <c:catAx>
        <c:axId val="466298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345887"/>
        <c:crosses val="autoZero"/>
        <c:auto val="1"/>
        <c:lblAlgn val="ctr"/>
        <c:lblOffset val="100"/>
        <c:noMultiLvlLbl val="0"/>
      </c:catAx>
      <c:valAx>
        <c:axId val="466345887"/>
        <c:scaling>
          <c:orientation val="minMax"/>
        </c:scaling>
        <c:delete val="0"/>
        <c:axPos val="l"/>
        <c:numFmt formatCode="&quot;₹&quot;#,##0,\ 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298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B2B2B2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'High level'!$B$174:$B$187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Stationery</cx:pt>
          <cx:pt idx="9">Auto</cx:pt>
          <cx:pt idx="10">Electronics</cx:pt>
          <cx:pt idx="11">Pet_Shop</cx:pt>
          <cx:pt idx="12">Fashion</cx:pt>
          <cx:pt idx="13">Others</cx:pt>
        </cx:lvl>
      </cx:strDim>
      <cx:numDim type="val">
        <cx:f>'High level'!$C$174:$C$187</cx:f>
        <cx:lvl ptCount="14" formatCode="General">
          <cx:pt idx="0">2599936.1699999999</cx:pt>
          <cx:pt idx="1">1756575.5700000001</cx:pt>
          <cx:pt idx="2">1637476.53</cx:pt>
          <cx:pt idx="3">1624635.1599999999</cx:pt>
          <cx:pt idx="4">1619750.6799999999</cx:pt>
          <cx:pt idx="5">1304454.4399999999</cx:pt>
          <cx:pt idx="6">1256511.4299999999</cx:pt>
          <cx:pt idx="7">1089436.03</cx:pt>
          <cx:pt idx="8">664706.35999999999</cx:pt>
          <cx:pt idx="9">664250.67000000004</cx:pt>
          <cx:pt idx="10">544306.12</cx:pt>
          <cx:pt idx="11">247804.51999999999</cx:pt>
          <cx:pt idx="12">230227.59</cx:pt>
          <cx:pt idx="13">211085.34</cx:pt>
        </cx:lvl>
      </cx:numDim>
    </cx:data>
  </cx:chartData>
  <cx:chart>
    <cx:title pos="t" align="ctr" overlay="0">
      <cx:tx>
        <cx:txData>
          <cx:v>Category Pareto Analysis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 b="1">
              <a:solidFill>
                <a:schemeClr val="tx1"/>
              </a:solidFill>
            </a:defRPr>
          </a:pPr>
          <a:r>
            <a:rPr lang="en-GB" sz="1400" b="1" i="0" u="none" strike="noStrike" baseline="0" dirty="0">
              <a:solidFill>
                <a:schemeClr val="tx1"/>
              </a:solidFill>
              <a:latin typeface="Aptos Narrow" panose="02110004020202020204"/>
            </a:rPr>
            <a:t>Category Pareto Analysis</a:t>
          </a:r>
        </a:p>
      </cx:txPr>
    </cx:title>
    <cx:plotArea>
      <cx:plotAreaRegion>
        <cx:series layoutId="clusteredColumn" uniqueId="{6A4C8BEC-D7E2-7A40-A31B-6F5D07C4846C}">
          <cx:tx>
            <cx:txData>
              <cx:f>'High level'!$C$173</cx:f>
              <cx:v>Revenue</cx:v>
            </cx:txData>
          </cx:tx>
          <cx:spPr>
            <a:solidFill>
              <a:srgbClr val="338D90"/>
            </a:solidFill>
          </cx:spPr>
          <cx:dataLabels pos="outEnd">
            <cx:numFmt formatCode="#,##0.00,, &quot;M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GB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C5A18B5F-6D8C-B044-BA29-A80C09B6002A}">
          <cx:spPr>
            <a:ln>
              <a:solidFill>
                <a:srgbClr val="FF9300"/>
              </a:solidFill>
            </a:ln>
          </cx:spPr>
          <cx:axisId val="2"/>
        </cx:series>
      </cx:plotAreaRegion>
      <cx:axis id="0">
        <cx:catScaling gapWidth="0"/>
        <cx:title>
          <cx:tx>
            <cx:txData>
              <cx:v>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Category</a:t>
              </a:r>
            </a:p>
          </cx:txPr>
        </cx:title>
        <cx:tickLabels/>
      </cx:axis>
      <cx:axis id="1">
        <cx:valScaling/>
        <cx:title>
          <cx:tx>
            <cx:txData>
              <cx:v>Total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Total Revenue</a:t>
              </a:r>
            </a:p>
          </cx:txPr>
        </cx:title>
        <cx:majorGridlines/>
        <cx:tickLabels/>
        <cx:numFmt formatCode="#,##0.00,, &quot;M&quot;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endParaRPr lang="en-GB" sz="900" b="0" i="0" u="none" strike="noStrike" baseline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cx:txPr>
      </cx:axis>
      <cx:axis id="2">
        <cx:valScaling max="1" min="0"/>
        <cx:units unit="percentage"/>
        <cx:tickLabels/>
      </cx:axis>
    </cx:plotArea>
  </cx:chart>
  <cx:spPr>
    <a:solidFill>
      <a:schemeClr val="bg1">
        <a:lumMod val="85000"/>
      </a:schemeClr>
    </a:solidFill>
    <a:ln>
      <a:solidFill>
        <a:sysClr val="windowText" lastClr="000000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13/07/25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CF642-B155-3EAA-0E23-97793C0E3936}"/>
              </a:ext>
            </a:extLst>
          </p:cNvPr>
          <p:cNvSpPr txBox="1"/>
          <p:nvPr/>
        </p:nvSpPr>
        <p:spPr>
          <a:xfrm>
            <a:off x="6300219" y="1347837"/>
            <a:ext cx="5654358" cy="415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RETAIL STORE </a:t>
            </a:r>
          </a:p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DATA ANALYSIS</a:t>
            </a: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Presented by: Dipesh Yadav</a:t>
            </a: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Date: 3 July, 2025</a:t>
            </a:r>
            <a:endParaRPr lang="en-IN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DB97-A173-C80B-3A02-AB5437A7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D010D-7282-5133-93A0-63C02EFBEEE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(4/4)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CFF9881-3F9F-7E30-E20E-B1EC50DC9333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B88125C-A0C9-705B-972A-4647D3586916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B46F435-F35D-6CF5-26D9-58537C0C230C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OrderPayments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7E94BB-781D-9A1C-31CF-AC0931FD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7978"/>
              </p:ext>
            </p:extLst>
          </p:nvPr>
        </p:nvGraphicFramePr>
        <p:xfrm>
          <a:off x="639080" y="2577556"/>
          <a:ext cx="5179967" cy="17018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payment to an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method used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Amount paid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4A70D35B-B7E7-97E7-E826-A8DFE152F026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3114933-E171-490A-33B3-8AED7EB2BF6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BB0919B0-90AB-8A2E-78FA-A73A1A2BEB45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12B986B8-8D87-002E-D043-DC8E7E8C8783}"/>
              </a:ext>
            </a:extLst>
          </p:cNvPr>
          <p:cNvSpPr txBox="1"/>
          <p:nvPr/>
        </p:nvSpPr>
        <p:spPr>
          <a:xfrm>
            <a:off x="6924667" y="1741516"/>
            <a:ext cx="4511994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OrderRating_Review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8FD64C-D89B-A1D0-9E17-3C10E850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4594"/>
              </p:ext>
            </p:extLst>
          </p:nvPr>
        </p:nvGraphicFramePr>
        <p:xfrm>
          <a:off x="6654024" y="2577556"/>
          <a:ext cx="5053280" cy="128668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0478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048496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review to an order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marR="755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 score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175" marR="64643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Rating given by the customer i.e. between 1-5</a:t>
                      </a: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5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FC30-B9F4-1DA0-6EE4-E17C7230F46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IMPORT ISSUES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0638"/>
              </p:ext>
            </p:extLst>
          </p:nvPr>
        </p:nvGraphicFramePr>
        <p:xfrm>
          <a:off x="411895" y="1207293"/>
          <a:ext cx="11368210" cy="47677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2603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9156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9175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Data Type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Some columns may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contain mixed data types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(e.g., numeric columns having text values).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 column meant for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have string values like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"N/A"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"Unknown".</a:t>
                      </a:r>
                      <a:endParaRPr lang="en-US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Incorrect Date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Different date formats (YYYY-MM-DD, MM/DD/YYYY)  not match SQL Server's default format.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01-12-2025 (Ambiguous: is it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Jan 12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Dec 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Encoding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the CSV file is encoded in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but SQL Server expects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Latin-1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special characters may be garbled.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names with accents (e.g., José, François) may not import correctly.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Duplicate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no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key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constraints exist,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duplicate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rows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be inserted.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StoreInfo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may contain multiple records with the same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Null and Blank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Missing data in CSV files may cause errors when inserting into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NOT NULL columns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Null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values where applicable.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150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Foreign Key Violations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a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referenced value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doesn’t exist in the parent table, SQL Server will reject the insert.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OrderPayments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doesn’t exist in Orders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C1AB6-6AA4-2B17-AF9E-C3F83DFAC35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ER DIAGRAM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pic>
        <p:nvPicPr>
          <p:cNvPr id="4" name="Picture 3" descr="A diagram of a data flow&#10;&#10;AI-generated content may be incorrect.">
            <a:extLst>
              <a:ext uri="{FF2B5EF4-FFF2-40B4-BE49-F238E27FC236}">
                <a16:creationId xmlns:a16="http://schemas.microsoft.com/office/drawing/2014/main" id="{1E834058-E4A7-B674-9F6B-967FF712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" y="1026367"/>
            <a:ext cx="10472267" cy="5062878"/>
          </a:xfrm>
          <a:prstGeom prst="roundRect">
            <a:avLst>
              <a:gd name="adj" fmla="val 3531"/>
            </a:avLst>
          </a:prstGeom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32B5-2EF8-8ED2-A49E-0555C430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9C2FA5-8DE5-B16F-E993-E588AECD1D3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(1/2)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B5CC6166-8FE0-5283-35C4-722ECAC7D4AA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6CF2A76-969E-8D2D-B6AD-9A2291111723}"/>
              </a:ext>
            </a:extLst>
          </p:cNvPr>
          <p:cNvSpPr txBox="1"/>
          <p:nvPr/>
        </p:nvSpPr>
        <p:spPr>
          <a:xfrm>
            <a:off x="411895" y="1207292"/>
            <a:ext cx="5503714" cy="43630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CC2968F-CC7A-9449-2F99-2ECF2221F008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Cleaning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3223F29-26F9-9E7F-36A4-BFF0ABC1CFAE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A8442C9-4781-E8DC-893E-B826EC45B03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3A83DC-E8D1-3C54-D952-23844189ACC3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66D3B16-92F9-7485-371C-2E0F61267E4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Standardization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7C0C8-0F1F-7DE7-6D2A-76326B5F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6293"/>
              </p:ext>
            </p:extLst>
          </p:nvPr>
        </p:nvGraphicFramePr>
        <p:xfrm>
          <a:off x="496576" y="2257788"/>
          <a:ext cx="5334351" cy="3279140"/>
        </p:xfrm>
        <a:graphic>
          <a:graphicData uri="http://schemas.openxmlformats.org/drawingml/2006/table">
            <a:tbl>
              <a:tblPr/>
              <a:tblGrid>
                <a:gridCol w="2508875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825476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3562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🧹 Remove Duplicates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identical transaction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❌ Handle Nulls/Blanks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Fill missing values or remove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🔢 Fix Incorrect Data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text → numeric, date,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✂️ Trim Whitespaces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Remove leading/trailing 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🔄 Replace Erroneous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Correct invalid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66955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💣 Remove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using z-score or IQR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008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0DAD8-88B3-3148-46E6-2FD66B70A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1083"/>
              </p:ext>
            </p:extLst>
          </p:nvPr>
        </p:nvGraphicFramePr>
        <p:xfrm>
          <a:off x="6448349" y="2251624"/>
          <a:ext cx="5258955" cy="3142463"/>
        </p:xfrm>
        <a:graphic>
          <a:graphicData uri="http://schemas.openxmlformats.org/drawingml/2006/table">
            <a:tbl>
              <a:tblPr/>
              <a:tblGrid>
                <a:gridCol w="232553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33418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Standardize Text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Format category names, locations,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Normalize Date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to consistent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7293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🎨 Format Currency Fields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decimals and symbols are consistent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📇 Encode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consistent codes or names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🌐 Language Consistency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Translate or unify language if mixed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1319-C9B6-5A29-C04A-7318A273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55973-FD85-312B-59D4-38B06EEE3B8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(2/2)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66B0E8FF-1E93-26DB-F1F3-46BDEAAEDDEB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B8827C5-2F9E-CFEA-C2E9-FA7AA159E83D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Validation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E0F5289E-16C4-2E37-E112-ABD39B80E5A8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925E27C-9E59-14EE-68B3-721072F416E8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A592156-DB9F-8D8B-7C6C-166FBE58B8C8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8B984B54-CBC0-F9E8-890C-FDC8C29E9413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Enrichment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9F67D4-8067-E939-F299-321D8EBA6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6622"/>
              </p:ext>
            </p:extLst>
          </p:nvPr>
        </p:nvGraphicFramePr>
        <p:xfrm>
          <a:off x="484696" y="2250400"/>
          <a:ext cx="5241190" cy="3228848"/>
        </p:xfrm>
        <a:graphic>
          <a:graphicData uri="http://schemas.openxmlformats.org/drawingml/2006/table">
            <a:tbl>
              <a:tblPr/>
              <a:tblGrid>
                <a:gridCol w="2443561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4907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Validate Ranges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Check numeric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Check Referential Integrity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Match IDs with master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Validate Totals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= (Price - Discount) * 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Transaction Uniqueness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is unique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Validate Date/Time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 future dates or invalid timestamps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42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BDE818-CCFC-530E-7E85-C8A9B0E6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6154"/>
              </p:ext>
            </p:extLst>
          </p:nvPr>
        </p:nvGraphicFramePr>
        <p:xfrm>
          <a:off x="6396136" y="2250400"/>
          <a:ext cx="5334349" cy="3252089"/>
        </p:xfrm>
        <a:graphic>
          <a:graphicData uri="http://schemas.openxmlformats.org/drawingml/2006/table">
            <a:tbl>
              <a:tblPr/>
              <a:tblGrid>
                <a:gridCol w="202431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3310032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4542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Derive Discount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/ Price *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Extract Date Parts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Year, Month, Day, Weekday from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Transaction_Date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Calculate Basket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per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Segment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segmentation: Recency, Frequency, Monetary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Product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Selling Price - Cost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86F6-D5B6-EDF0-7AD4-68823CB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4C710-8B52-F59C-AE09-0B148C879E8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(1/3)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2F11072-2E02-2693-C0EB-F51AA20DC668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3730DE27-97FB-BFA9-5217-672A9562F7E7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B7BECD0-6D40-5670-8028-1590DB05B54F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58EBA51-61CB-DC83-0F5D-0DB2FB968B52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F004A0B9-5404-DD7E-E5AE-0FF8C88F58E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7C3A0AD-1981-C71D-19D6-6D7733CD99DC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90B70C-E361-2C53-5CD1-CD123048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71474"/>
              </p:ext>
            </p:extLst>
          </p:nvPr>
        </p:nvGraphicFramePr>
        <p:xfrm>
          <a:off x="531157" y="2293640"/>
          <a:ext cx="5168625" cy="3208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896">
                  <a:extLst>
                    <a:ext uri="{9D8B030D-6E8A-4147-A177-3AD203B41FA5}">
                      <a16:colId xmlns:a16="http://schemas.microsoft.com/office/drawing/2014/main" val="2605197764"/>
                    </a:ext>
                  </a:extLst>
                </a:gridCol>
                <a:gridCol w="2727729">
                  <a:extLst>
                    <a:ext uri="{9D8B030D-6E8A-4147-A177-3AD203B41FA5}">
                      <a16:colId xmlns:a16="http://schemas.microsoft.com/office/drawing/2014/main" val="3046672736"/>
                    </a:ext>
                  </a:extLst>
                </a:gridCol>
              </a:tblGrid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567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6810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31663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8817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customer states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56688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 (i.e. ’M’: Male, and ‘F’: Female)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97254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878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D61C6-E45F-DA47-63A6-EE2F26B8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0866"/>
              </p:ext>
            </p:extLst>
          </p:nvPr>
        </p:nvGraphicFramePr>
        <p:xfrm>
          <a:off x="6372955" y="2293640"/>
          <a:ext cx="5503713" cy="3405573"/>
        </p:xfrm>
        <a:graphic>
          <a:graphicData uri="http://schemas.openxmlformats.org/drawingml/2006/table">
            <a:tbl>
              <a:tblPr/>
              <a:tblGrid>
                <a:gridCol w="2554608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49105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112,650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98,666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10,225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products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Instore, Online, &amp; Phone delivery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without payment details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Wrong data 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6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5FBDA-52E2-F6D4-4B66-A3A711E1FD1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(2/3)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19507191-9188-A115-4CFA-E4D254B2335F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 Info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 Info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13793"/>
              </p:ext>
            </p:extLst>
          </p:nvPr>
        </p:nvGraphicFramePr>
        <p:xfrm>
          <a:off x="604597" y="2355547"/>
          <a:ext cx="5021745" cy="3027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 (ST410)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628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store IDs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regions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North, South, East, West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 (only 1 store in each 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0940"/>
              </p:ext>
            </p:extLst>
          </p:nvPr>
        </p:nvGraphicFramePr>
        <p:xfrm>
          <a:off x="6499926" y="2355547"/>
          <a:ext cx="5153207" cy="3083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274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813933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32,951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2,461 (in multiple columns)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916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– 623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dimensions – 2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Name length &amp; description length – 610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5644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13253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product category present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14 (one of them is #N/A)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8940-FB93-CD77-0D97-22BEB7ED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6BDD32-3131-D6BC-1894-6EADC46E94A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(3/3)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C5D50529-C626-5E53-3FA9-F84622B9FA46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173F72-50BA-AE21-7507-19F52784AC8F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Payment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879BD09A-2B4C-797C-5A74-9C6760F10CFA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46E9144-B683-8975-5F6B-89BDFA2AF975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7AA6865-D74C-BE33-4E0F-E126C2137FF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F47505D-FF63-51FC-E7B6-4A5FC7EC3324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Review Rating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D2F99-991B-53B9-A48E-B48245D6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83845"/>
              </p:ext>
            </p:extLst>
          </p:nvPr>
        </p:nvGraphicFramePr>
        <p:xfrm>
          <a:off x="501104" y="2359780"/>
          <a:ext cx="5228731" cy="3291840"/>
        </p:xfrm>
        <a:graphic>
          <a:graphicData uri="http://schemas.openxmlformats.org/drawingml/2006/table">
            <a:tbl>
              <a:tblPr/>
              <a:tblGrid>
                <a:gridCol w="2333132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103,886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615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payment methods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types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Credit card, Debit card, UPI/ Cash, Voucher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830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(not exist in Orders table)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value – 9 (orders with 0 amount 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1E730C-9D57-ED23-4BE1-C9E4FEC9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66318"/>
              </p:ext>
            </p:extLst>
          </p:nvPr>
        </p:nvGraphicFramePr>
        <p:xfrm>
          <a:off x="6417559" y="2356388"/>
          <a:ext cx="5317941" cy="3273008"/>
        </p:xfrm>
        <a:graphic>
          <a:graphicData uri="http://schemas.openxmlformats.org/drawingml/2006/table">
            <a:tbl>
              <a:tblPr/>
              <a:tblGrid>
                <a:gridCol w="2323670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94271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reviews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satisfaction score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 unique values (i.e. 1-5)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778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order_ids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FD2F7-9B17-0E9B-362F-D05F0FA9207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(1/5)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D3C8854-39BA-AD72-953F-ECD47D84B8F9}"/>
              </a:ext>
            </a:extLst>
          </p:cNvPr>
          <p:cNvSpPr txBox="1"/>
          <p:nvPr/>
        </p:nvSpPr>
        <p:spPr>
          <a:xfrm>
            <a:off x="341663" y="1202812"/>
            <a:ext cx="115086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TABLE:</a:t>
            </a:r>
            <a:endParaRPr lang="en-US" sz="2000" b="1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Quantity and Total Amount are cumulative.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MRP varies for the same Product ID.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47FD4-EC50-1766-12E2-E64C645BB541}"/>
              </a:ext>
            </a:extLst>
          </p:cNvPr>
          <p:cNvGrpSpPr/>
          <p:nvPr/>
        </p:nvGrpSpPr>
        <p:grpSpPr>
          <a:xfrm>
            <a:off x="341663" y="2264110"/>
            <a:ext cx="11508674" cy="1669274"/>
            <a:chOff x="906433" y="7186398"/>
            <a:chExt cx="15598487" cy="2071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80621-C949-8F17-06A7-ECA3FE4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33" y="7186398"/>
              <a:ext cx="15598487" cy="207190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56455BD4-B16D-015C-3EF6-F2B5D83EFD0C}"/>
                </a:ext>
              </a:extLst>
            </p:cNvPr>
            <p:cNvSpPr/>
            <p:nvPr/>
          </p:nvSpPr>
          <p:spPr>
            <a:xfrm>
              <a:off x="11277600" y="7544168"/>
              <a:ext cx="106680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93FD8880-AF54-E58C-6627-E8B898E54D88}"/>
                </a:ext>
              </a:extLst>
            </p:cNvPr>
            <p:cNvSpPr/>
            <p:nvPr/>
          </p:nvSpPr>
          <p:spPr>
            <a:xfrm>
              <a:off x="13639800" y="7544168"/>
              <a:ext cx="609600" cy="1714131"/>
            </a:xfrm>
            <a:prstGeom prst="frame">
              <a:avLst>
                <a:gd name="adj1" fmla="val 8055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6997AC12-D6F4-2B40-CE76-DAF89D50D89D}"/>
                </a:ext>
              </a:extLst>
            </p:cNvPr>
            <p:cNvSpPr/>
            <p:nvPr/>
          </p:nvSpPr>
          <p:spPr>
            <a:xfrm>
              <a:off x="15240000" y="7544168"/>
              <a:ext cx="126492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417381-36A1-A49F-AD9E-61851E654FDF}"/>
              </a:ext>
            </a:extLst>
          </p:cNvPr>
          <p:cNvSpPr txBox="1"/>
          <p:nvPr/>
        </p:nvSpPr>
        <p:spPr>
          <a:xfrm>
            <a:off x="207714" y="4405717"/>
            <a:ext cx="1091580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at the same time,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379B67-1D66-8F15-82D7-4A7F5E346B25}"/>
              </a:ext>
            </a:extLst>
          </p:cNvPr>
          <p:cNvGrpSpPr/>
          <p:nvPr/>
        </p:nvGrpSpPr>
        <p:grpSpPr>
          <a:xfrm>
            <a:off x="341663" y="5025554"/>
            <a:ext cx="11508674" cy="756000"/>
            <a:chOff x="892735" y="7096161"/>
            <a:chExt cx="15628967" cy="10026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6CF5D1-1ACE-45E3-30E8-7A300083FB1A}"/>
                </a:ext>
              </a:extLst>
            </p:cNvPr>
            <p:cNvGrpSpPr/>
            <p:nvPr/>
          </p:nvGrpSpPr>
          <p:grpSpPr>
            <a:xfrm>
              <a:off x="892735" y="7096161"/>
              <a:ext cx="15628967" cy="1002645"/>
              <a:chOff x="906433" y="3759855"/>
              <a:chExt cx="15628967" cy="100264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01DA8A5-AA4F-892C-D43D-FC99FB162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873"/>
              <a:stretch/>
            </p:blipFill>
            <p:spPr>
              <a:xfrm>
                <a:off x="906433" y="3759855"/>
                <a:ext cx="15628967" cy="1002645"/>
              </a:xfrm>
              <a:prstGeom prst="rect">
                <a:avLst/>
              </a:prstGeom>
              <a:solidFill>
                <a:srgbClr val="C0B4A0"/>
              </a:solidFill>
            </p:spPr>
          </p:pic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813F8CA6-FEF2-06A6-FE9B-3B11E8928EFE}"/>
                  </a:ext>
                </a:extLst>
              </p:cNvPr>
              <p:cNvSpPr/>
              <p:nvPr/>
            </p:nvSpPr>
            <p:spPr>
              <a:xfrm>
                <a:off x="2438400" y="4152900"/>
                <a:ext cx="2514600" cy="609600"/>
              </a:xfrm>
              <a:prstGeom prst="frame">
                <a:avLst>
                  <a:gd name="adj1" fmla="val 8604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45F22BA4-A3EE-9301-43B9-4C81273DAE6D}"/>
                  </a:ext>
                </a:extLst>
              </p:cNvPr>
              <p:cNvSpPr/>
              <p:nvPr/>
            </p:nvSpPr>
            <p:spPr>
              <a:xfrm>
                <a:off x="7239000" y="4152900"/>
                <a:ext cx="832200" cy="609600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Frame 23">
                <a:extLst>
                  <a:ext uri="{FF2B5EF4-FFF2-40B4-BE49-F238E27FC236}">
                    <a16:creationId xmlns:a16="http://schemas.microsoft.com/office/drawing/2014/main" id="{FF953412-B794-39FB-1232-B4DC16C3BAA0}"/>
                  </a:ext>
                </a:extLst>
              </p:cNvPr>
              <p:cNvSpPr/>
              <p:nvPr/>
            </p:nvSpPr>
            <p:spPr>
              <a:xfrm>
                <a:off x="8136452" y="4422901"/>
                <a:ext cx="1007548" cy="339599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Frame 24">
                <a:extLst>
                  <a:ext uri="{FF2B5EF4-FFF2-40B4-BE49-F238E27FC236}">
                    <a16:creationId xmlns:a16="http://schemas.microsoft.com/office/drawing/2014/main" id="{4D424271-3B13-C9BE-E3D8-EBADDAA6EFDC}"/>
                  </a:ext>
                </a:extLst>
              </p:cNvPr>
              <p:cNvSpPr/>
              <p:nvPr/>
            </p:nvSpPr>
            <p:spPr>
              <a:xfrm>
                <a:off x="8136452" y="4130146"/>
                <a:ext cx="1007548" cy="327554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8E2E8392-49B8-F2F4-3B9D-0BD15D30AFAF}"/>
                </a:ext>
              </a:extLst>
            </p:cNvPr>
            <p:cNvSpPr/>
            <p:nvPr/>
          </p:nvSpPr>
          <p:spPr>
            <a:xfrm>
              <a:off x="9677400" y="7466452"/>
              <a:ext cx="1447800" cy="632354"/>
            </a:xfrm>
            <a:prstGeom prst="frame">
              <a:avLst>
                <a:gd name="adj1" fmla="val 7552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1843A-77DC-30AF-FCDB-8A5E02F7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BC449-6F55-8B90-12DC-910558EAD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(2/5)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5A66-4F25-C0B9-6438-674EC0F47629}"/>
              </a:ext>
            </a:extLst>
          </p:cNvPr>
          <p:cNvSpPr txBox="1"/>
          <p:nvPr/>
        </p:nvSpPr>
        <p:spPr>
          <a:xfrm>
            <a:off x="341663" y="1202811"/>
            <a:ext cx="11508674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on different date 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F847C2-7DFE-E0B0-F201-CF88D8CEB8B3}"/>
              </a:ext>
            </a:extLst>
          </p:cNvPr>
          <p:cNvGrpSpPr/>
          <p:nvPr/>
        </p:nvGrpSpPr>
        <p:grpSpPr>
          <a:xfrm>
            <a:off x="341663" y="1832447"/>
            <a:ext cx="11425794" cy="756000"/>
            <a:chOff x="919317" y="3213613"/>
            <a:chExt cx="14701683" cy="786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345B26-9F3D-0615-B390-2D2A6372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8" b="57004"/>
            <a:stretch/>
          </p:blipFill>
          <p:spPr>
            <a:xfrm>
              <a:off x="919317" y="3213613"/>
              <a:ext cx="14701683" cy="71068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816D81E-EB75-E8D6-2353-AF4A1975C637}"/>
                </a:ext>
              </a:extLst>
            </p:cNvPr>
            <p:cNvSpPr/>
            <p:nvPr/>
          </p:nvSpPr>
          <p:spPr>
            <a:xfrm>
              <a:off x="1981200" y="3446575"/>
              <a:ext cx="2362200" cy="55392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AC1103E9-96D2-3DC4-FE1A-CA9AD1C7799D}"/>
                </a:ext>
              </a:extLst>
            </p:cNvPr>
            <p:cNvSpPr/>
            <p:nvPr/>
          </p:nvSpPr>
          <p:spPr>
            <a:xfrm>
              <a:off x="7543800" y="3456838"/>
              <a:ext cx="889001" cy="537429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234702DB-8732-4DDF-98AB-63FFDA9075F6}"/>
                </a:ext>
              </a:extLst>
            </p:cNvPr>
            <p:cNvSpPr/>
            <p:nvPr/>
          </p:nvSpPr>
          <p:spPr>
            <a:xfrm>
              <a:off x="9067800" y="3467101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6139CC48-204F-0C7E-CBD8-21CB81D64B57}"/>
                </a:ext>
              </a:extLst>
            </p:cNvPr>
            <p:cNvSpPr/>
            <p:nvPr/>
          </p:nvSpPr>
          <p:spPr>
            <a:xfrm>
              <a:off x="6629400" y="3467101"/>
              <a:ext cx="914400" cy="5334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876BF205-080E-3EEC-F393-818CAFE036F2}"/>
                </a:ext>
              </a:extLst>
            </p:cNvPr>
            <p:cNvSpPr/>
            <p:nvPr/>
          </p:nvSpPr>
          <p:spPr>
            <a:xfrm>
              <a:off x="9071344" y="3717304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F4E4D7-5466-5684-04F1-FA9D1EFE3A3F}"/>
              </a:ext>
            </a:extLst>
          </p:cNvPr>
          <p:cNvSpPr txBox="1"/>
          <p:nvPr/>
        </p:nvSpPr>
        <p:spPr>
          <a:xfrm>
            <a:off x="245240" y="3092637"/>
            <a:ext cx="116050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When the Orders and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OrderPayments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tables are joined, multiple records show a discrepancy between the Total Amount and the Payment Value.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4BE5B7-2430-865F-3D38-9CC8FEA41275}"/>
              </a:ext>
            </a:extLst>
          </p:cNvPr>
          <p:cNvGrpSpPr/>
          <p:nvPr/>
        </p:nvGrpSpPr>
        <p:grpSpPr>
          <a:xfrm>
            <a:off x="341663" y="4267602"/>
            <a:ext cx="11425794" cy="1173690"/>
            <a:chOff x="1008216" y="6295299"/>
            <a:chExt cx="15857384" cy="1667947"/>
          </a:xfrm>
        </p:grpSpPr>
        <p:pic>
          <p:nvPicPr>
            <p:cNvPr id="28" name="Picture 2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F54CB76-3963-4BD0-09B5-CEF6194E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03"/>
            <a:stretch/>
          </p:blipFill>
          <p:spPr>
            <a:xfrm>
              <a:off x="1008216" y="6295299"/>
              <a:ext cx="15857384" cy="1667947"/>
            </a:xfrm>
            <a:prstGeom prst="rect">
              <a:avLst/>
            </a:prstGeom>
          </p:spPr>
        </p:pic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3B3DA346-D6C7-61A0-3006-14233E605E21}"/>
                </a:ext>
              </a:extLst>
            </p:cNvPr>
            <p:cNvSpPr/>
            <p:nvPr/>
          </p:nvSpPr>
          <p:spPr>
            <a:xfrm>
              <a:off x="10591800" y="7048113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C02300E1-ABC4-39AC-4624-821709C8E924}"/>
                </a:ext>
              </a:extLst>
            </p:cNvPr>
            <p:cNvSpPr/>
            <p:nvPr/>
          </p:nvSpPr>
          <p:spPr>
            <a:xfrm>
              <a:off x="15082818" y="6672628"/>
              <a:ext cx="17573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6588C82B-B838-BD60-1908-A4668B9A82D6}"/>
                </a:ext>
              </a:extLst>
            </p:cNvPr>
            <p:cNvSpPr/>
            <p:nvPr/>
          </p:nvSpPr>
          <p:spPr>
            <a:xfrm>
              <a:off x="10591800" y="6672628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B012A5ED-6836-A53C-DBEE-D168AB2529FD}"/>
                </a:ext>
              </a:extLst>
            </p:cNvPr>
            <p:cNvSpPr/>
            <p:nvPr/>
          </p:nvSpPr>
          <p:spPr>
            <a:xfrm>
              <a:off x="15095518" y="7048113"/>
              <a:ext cx="17446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5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2ADEA-BAF6-183A-1042-188E669BACA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CONTENT</a:t>
            </a:r>
            <a:endParaRPr lang="en-US" sz="6000" b="1" dirty="0">
              <a:solidFill>
                <a:srgbClr val="252D37"/>
              </a:solidFill>
              <a:latin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EF0ECA2-ADB9-A215-1131-1A2811DB6B60}"/>
              </a:ext>
            </a:extLst>
          </p:cNvPr>
          <p:cNvSpPr/>
          <p:nvPr/>
        </p:nvSpPr>
        <p:spPr>
          <a:xfrm>
            <a:off x="1232170" y="1448350"/>
            <a:ext cx="9727660" cy="4199611"/>
          </a:xfrm>
          <a:custGeom>
            <a:avLst/>
            <a:gdLst/>
            <a:ahLst/>
            <a:cxnLst/>
            <a:rect l="l" t="t" r="r" b="b"/>
            <a:pathLst>
              <a:path w="3678810" h="1332685">
                <a:moveTo>
                  <a:pt x="28267" y="0"/>
                </a:moveTo>
                <a:lnTo>
                  <a:pt x="3650543" y="0"/>
                </a:lnTo>
                <a:cubicBezTo>
                  <a:pt x="3666155" y="0"/>
                  <a:pt x="3678810" y="12656"/>
                  <a:pt x="3678810" y="28267"/>
                </a:cubicBezTo>
                <a:lnTo>
                  <a:pt x="3678810" y="1304418"/>
                </a:lnTo>
                <a:cubicBezTo>
                  <a:pt x="3678810" y="1320029"/>
                  <a:pt x="3666155" y="1332685"/>
                  <a:pt x="3650543" y="1332685"/>
                </a:cubicBezTo>
                <a:lnTo>
                  <a:pt x="28267" y="1332685"/>
                </a:lnTo>
                <a:cubicBezTo>
                  <a:pt x="20770" y="1332685"/>
                  <a:pt x="13580" y="1329707"/>
                  <a:pt x="8279" y="1324406"/>
                </a:cubicBezTo>
                <a:cubicBezTo>
                  <a:pt x="2978" y="1319105"/>
                  <a:pt x="0" y="1311915"/>
                  <a:pt x="0" y="1304418"/>
                </a:cubicBezTo>
                <a:lnTo>
                  <a:pt x="0" y="28267"/>
                </a:lnTo>
                <a:cubicBezTo>
                  <a:pt x="0" y="12656"/>
                  <a:pt x="12656" y="0"/>
                  <a:pt x="28267" y="0"/>
                </a:cubicBezTo>
                <a:close/>
              </a:path>
            </a:pathLst>
          </a:custGeom>
          <a:solidFill>
            <a:schemeClr val="accent1">
              <a:alpha val="20784"/>
            </a:schemeClr>
          </a:solidFill>
          <a:ln w="28575" cap="rnd">
            <a:solidFill>
              <a:schemeClr val="accent1">
                <a:lumMod val="50000"/>
              </a:schemeClr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0499D-0EB7-BA90-9A06-91AC52E497FC}"/>
              </a:ext>
            </a:extLst>
          </p:cNvPr>
          <p:cNvSpPr txBox="1"/>
          <p:nvPr/>
        </p:nvSpPr>
        <p:spPr>
          <a:xfrm>
            <a:off x="1713264" y="1448350"/>
            <a:ext cx="346872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Context 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Problem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Technology Stack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Overview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Dictionary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Import Issues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ER-Diagram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Processing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Audit</a:t>
            </a:r>
            <a:endParaRPr lang="en-US" sz="2800" b="1" dirty="0">
              <a:solidFill>
                <a:srgbClr val="252930"/>
              </a:solidFill>
              <a:latin typeface="Maven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46621-9E34-1BAE-93D3-C0A27353CA7D}"/>
              </a:ext>
            </a:extLst>
          </p:cNvPr>
          <p:cNvSpPr txBox="1"/>
          <p:nvPr/>
        </p:nvSpPr>
        <p:spPr>
          <a:xfrm>
            <a:off x="7010011" y="1448350"/>
            <a:ext cx="3611787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rgbClr val="252D37"/>
                </a:solidFill>
                <a:latin typeface="Maven Pro Bold"/>
              </a:defRPr>
            </a:lvl1pPr>
          </a:lstStyle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Data Discrepancy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Diagnostic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Predictive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Cognitive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Real-Time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Dashboards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2811-53D5-D2CB-00C5-14A853DA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65C8C-1035-20C9-F633-0FB08391939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(3/5)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98653CB-37E3-D09E-F75E-73BF6AC519DE}"/>
              </a:ext>
            </a:extLst>
          </p:cNvPr>
          <p:cNvSpPr txBox="1"/>
          <p:nvPr/>
        </p:nvSpPr>
        <p:spPr>
          <a:xfrm>
            <a:off x="334890" y="1329724"/>
            <a:ext cx="1142579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is associated to different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customer_id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A6870-2CED-75AB-2460-71C81EF61E35}"/>
              </a:ext>
            </a:extLst>
          </p:cNvPr>
          <p:cNvGrpSpPr/>
          <p:nvPr/>
        </p:nvGrpSpPr>
        <p:grpSpPr>
          <a:xfrm>
            <a:off x="341663" y="1859889"/>
            <a:ext cx="11407493" cy="1044732"/>
            <a:chOff x="1371598" y="3115551"/>
            <a:chExt cx="15628968" cy="17250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FB49A7-3155-F681-3FFD-390CBEB8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3115551"/>
              <a:ext cx="15628967" cy="1696061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2D4B262C-62B1-A158-4B52-1F0AF7849545}"/>
                </a:ext>
              </a:extLst>
            </p:cNvPr>
            <p:cNvSpPr/>
            <p:nvPr/>
          </p:nvSpPr>
          <p:spPr>
            <a:xfrm>
              <a:off x="3048000" y="3588096"/>
              <a:ext cx="3505200" cy="1223515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FC9561BF-02AF-75D4-429B-BD292383292B}"/>
                </a:ext>
              </a:extLst>
            </p:cNvPr>
            <p:cNvSpPr/>
            <p:nvPr/>
          </p:nvSpPr>
          <p:spPr>
            <a:xfrm>
              <a:off x="1371598" y="3604978"/>
              <a:ext cx="1668435" cy="776521"/>
            </a:xfrm>
            <a:prstGeom prst="frame">
              <a:avLst>
                <a:gd name="adj1" fmla="val 7943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455F9A25-312C-5C31-932E-4652EC0D09E4}"/>
                </a:ext>
              </a:extLst>
            </p:cNvPr>
            <p:cNvSpPr/>
            <p:nvPr/>
          </p:nvSpPr>
          <p:spPr>
            <a:xfrm>
              <a:off x="1379565" y="4381500"/>
              <a:ext cx="1668435" cy="459134"/>
            </a:xfrm>
            <a:prstGeom prst="frame">
              <a:avLst>
                <a:gd name="adj1" fmla="val 13788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CD6EC1-124E-0923-A485-636BAF9CFD65}"/>
              </a:ext>
            </a:extLst>
          </p:cNvPr>
          <p:cNvSpPr txBox="1"/>
          <p:nvPr/>
        </p:nvSpPr>
        <p:spPr>
          <a:xfrm>
            <a:off x="287687" y="3330687"/>
            <a:ext cx="1151544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4 records associated with 3 distinct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that have dates falling outside the range of September 2021 to October 2023.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DA8C4-BCFF-4207-6C00-1593EDD012CF}"/>
              </a:ext>
            </a:extLst>
          </p:cNvPr>
          <p:cNvGrpSpPr/>
          <p:nvPr/>
        </p:nvGrpSpPr>
        <p:grpSpPr>
          <a:xfrm>
            <a:off x="341663" y="4453494"/>
            <a:ext cx="11419022" cy="1413902"/>
            <a:chOff x="341663" y="4453494"/>
            <a:chExt cx="11419022" cy="14139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B49284-7535-E049-A716-6A17A788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3" y="4453494"/>
              <a:ext cx="11419022" cy="1413902"/>
            </a:xfrm>
            <a:prstGeom prst="rect">
              <a:avLst/>
            </a:prstGeom>
          </p:spPr>
        </p:pic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EE05821D-1F20-3857-689A-7C6391461AA3}"/>
                </a:ext>
              </a:extLst>
            </p:cNvPr>
            <p:cNvSpPr/>
            <p:nvPr/>
          </p:nvSpPr>
          <p:spPr>
            <a:xfrm>
              <a:off x="9067800" y="4742286"/>
              <a:ext cx="1839686" cy="1125110"/>
            </a:xfrm>
            <a:prstGeom prst="frame">
              <a:avLst>
                <a:gd name="adj1" fmla="val 5475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9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FABE3-D897-FF24-BEDF-10C8A02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BBABC-F90F-88B3-8BF8-740B3A3A712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(4/5)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1D90-E018-378E-ACD1-E36C7B1D53B9}"/>
              </a:ext>
            </a:extLst>
          </p:cNvPr>
          <p:cNvSpPr txBox="1"/>
          <p:nvPr/>
        </p:nvSpPr>
        <p:spPr>
          <a:xfrm>
            <a:off x="341663" y="1267809"/>
            <a:ext cx="1141902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PAYMENT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Multiple orders are fully paid using vouchers.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2302-294A-7EDA-C6D4-3A51A9CE27D0}"/>
              </a:ext>
            </a:extLst>
          </p:cNvPr>
          <p:cNvGrpSpPr/>
          <p:nvPr/>
        </p:nvGrpSpPr>
        <p:grpSpPr>
          <a:xfrm>
            <a:off x="388869" y="1989405"/>
            <a:ext cx="6784818" cy="1265080"/>
            <a:chOff x="919316" y="3165842"/>
            <a:chExt cx="9520083" cy="1749058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2BA4E39-DDC0-35E3-3C32-E0A31CBE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16" y="3165842"/>
              <a:ext cx="9520083" cy="174905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36D1CA5B-E8EE-6B14-BB90-0D6B98E0C7CE}"/>
                </a:ext>
              </a:extLst>
            </p:cNvPr>
            <p:cNvSpPr/>
            <p:nvPr/>
          </p:nvSpPr>
          <p:spPr>
            <a:xfrm>
              <a:off x="919316" y="35433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0232E7E-BCED-2138-BF66-FD2178805000}"/>
                </a:ext>
              </a:extLst>
            </p:cNvPr>
            <p:cNvSpPr/>
            <p:nvPr/>
          </p:nvSpPr>
          <p:spPr>
            <a:xfrm>
              <a:off x="919316" y="42291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7BAD2F5-154E-5359-98D7-943C765ED722}"/>
              </a:ext>
            </a:extLst>
          </p:cNvPr>
          <p:cNvSpPr txBox="1">
            <a:spLocks/>
          </p:cNvSpPr>
          <p:nvPr/>
        </p:nvSpPr>
        <p:spPr>
          <a:xfrm>
            <a:off x="341755" y="3554425"/>
            <a:ext cx="11418929" cy="413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9 records with a payment value of 0.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52DD15-42BF-1191-428E-A60EB6BA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115925"/>
            <a:ext cx="6099017" cy="20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0769-E438-4C90-CEFA-DF35E6EF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40756-A753-E861-C359-7B8F293D629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(5/5)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5A8A7BF-F282-5050-EACF-523D08ADBB93}"/>
              </a:ext>
            </a:extLst>
          </p:cNvPr>
          <p:cNvSpPr txBox="1"/>
          <p:nvPr/>
        </p:nvSpPr>
        <p:spPr>
          <a:xfrm>
            <a:off x="341755" y="1252034"/>
            <a:ext cx="11418929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order has been partially paid using the same payment method</a:t>
            </a:r>
            <a:r>
              <a:rPr lang="en-IN" sz="2000" dirty="0"/>
              <a:t>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C00C1-D980-6A97-C092-6FC8E5654B86}"/>
              </a:ext>
            </a:extLst>
          </p:cNvPr>
          <p:cNvGrpSpPr/>
          <p:nvPr/>
        </p:nvGrpSpPr>
        <p:grpSpPr>
          <a:xfrm>
            <a:off x="388869" y="1817465"/>
            <a:ext cx="11418929" cy="1611535"/>
            <a:chOff x="1524000" y="3661498"/>
            <a:chExt cx="15586885" cy="16664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0EBC58-84FD-D17F-9760-AB34D0A6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661498"/>
              <a:ext cx="15586885" cy="166644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CF87F439-B16A-229D-4743-801288C47C50}"/>
                </a:ext>
              </a:extLst>
            </p:cNvPr>
            <p:cNvSpPr/>
            <p:nvPr/>
          </p:nvSpPr>
          <p:spPr>
            <a:xfrm>
              <a:off x="1524000" y="40766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5B09DB9C-65CB-12AB-522C-EBE480AEAA3B}"/>
                </a:ext>
              </a:extLst>
            </p:cNvPr>
            <p:cNvSpPr/>
            <p:nvPr/>
          </p:nvSpPr>
          <p:spPr>
            <a:xfrm>
              <a:off x="1524000" y="46862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7728A65A-FEDE-B09C-A29E-FA03EDE54B3E}"/>
              </a:ext>
            </a:extLst>
          </p:cNvPr>
          <p:cNvSpPr txBox="1"/>
          <p:nvPr/>
        </p:nvSpPr>
        <p:spPr>
          <a:xfrm>
            <a:off x="388869" y="3830521"/>
            <a:ext cx="1137181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REVIEW RATING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Single </a:t>
            </a:r>
            <a:r>
              <a:rPr lang="en-US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US" sz="2000" dirty="0">
                <a:solidFill>
                  <a:srgbClr val="252930"/>
                </a:solidFill>
                <a:latin typeface="Maven Pro"/>
              </a:rPr>
              <a:t> has multiple ratings.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85A2EB-45F8-8F0E-18ED-6F0FFF20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577266"/>
            <a:ext cx="5249931" cy="9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A7492-B2AF-EC77-E223-2F702D5D884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(1/6)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21D6-A75A-C329-283B-055B0B0057E5}"/>
              </a:ext>
            </a:extLst>
          </p:cNvPr>
          <p:cNvSpPr txBox="1"/>
          <p:nvPr/>
        </p:nvSpPr>
        <p:spPr>
          <a:xfrm>
            <a:off x="366162" y="928235"/>
            <a:ext cx="11636542" cy="165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Answering: ”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WHAT HAPPENED?"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This involves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summarizing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 the data using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statistics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KPIs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aggregations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visualizations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UNIVARIATE ANALYSIS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9B4B12-5F87-712A-272F-098F778DA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0328"/>
              </p:ext>
            </p:extLst>
          </p:nvPr>
        </p:nvGraphicFramePr>
        <p:xfrm>
          <a:off x="679960" y="3041082"/>
          <a:ext cx="11008945" cy="30972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48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356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37846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Histogram, mean, median,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revenue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plot,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number of 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Boxplot,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and discount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%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popularity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Bar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Preferred payment modes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384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spread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Most common product 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Average,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feedback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1F6C-1875-67DC-3833-0AB37B8B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6836C-A03C-78E3-80C2-00D50058D57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DA48-FC7D-A941-B419-9EAAA4D42911}"/>
              </a:ext>
            </a:extLst>
          </p:cNvPr>
          <p:cNvSpPr txBox="1"/>
          <p:nvPr/>
        </p:nvSpPr>
        <p:spPr>
          <a:xfrm>
            <a:off x="493294" y="1201926"/>
            <a:ext cx="11008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BIVARIATE &amp; MULTIVARIATE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58E0C-21E4-63A1-9A37-B90FDFFF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1881"/>
              </p:ext>
            </p:extLst>
          </p:nvPr>
        </p:nvGraphicFramePr>
        <p:xfrm>
          <a:off x="762802" y="1884327"/>
          <a:ext cx="10739438" cy="35898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8032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9384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797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Scatter plot,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Is discount boosting sales?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43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Deviation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Underpayment or overpayment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quantity,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Feature interaction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sensitivity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Monthly, weekly sales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Cross-state transaction pattern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8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MRP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 consistency for a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4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D9EF-7DD2-EF1C-E0D9-083C68D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36DF0-5E56-09D3-1D54-AE95DA8CC72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61C8-CA73-E195-6EA0-0C9ED1DB8164}"/>
              </a:ext>
            </a:extLst>
          </p:cNvPr>
          <p:cNvSpPr txBox="1"/>
          <p:nvPr/>
        </p:nvSpPr>
        <p:spPr>
          <a:xfrm>
            <a:off x="474845" y="1152962"/>
            <a:ext cx="10959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09CE3-0C34-8BAC-AB7C-3E718EA24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8163"/>
              </p:ext>
            </p:extLst>
          </p:nvPr>
        </p:nvGraphicFramePr>
        <p:xfrm>
          <a:off x="977966" y="1840624"/>
          <a:ext cx="10755231" cy="41462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429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66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426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82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Measure overall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Total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Volume of 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👤 Unique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base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Average Order Value (AOV)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Average Basket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5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COUNT(customers with &gt;1 order) / COUNT(unique customers)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Loyalty 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Top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RANK() OVER (ORDER BY SUM(quantity))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and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Channel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% of orders by 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usage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Store-wise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090316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⏱️ Sales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Trend &amp;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32EC-B907-DC8E-0B1E-9336F5C6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AEA9-DE4C-9B1B-348E-53458E9BF29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35522-D115-4D1C-4E18-D14E6DD49E56}"/>
              </a:ext>
            </a:extLst>
          </p:cNvPr>
          <p:cNvSpPr txBox="1"/>
          <p:nvPr/>
        </p:nvSpPr>
        <p:spPr>
          <a:xfrm>
            <a:off x="458803" y="968418"/>
            <a:ext cx="11274394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Functional performance metrics (sales, customer </a:t>
            </a:r>
            <a:r>
              <a:rPr lang="en-IN" sz="2000" i="1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sz="2000" i="1" dirty="0">
                <a:solidFill>
                  <a:srgbClr val="252930"/>
                </a:solidFill>
                <a:latin typeface="Maven Pro"/>
              </a:rPr>
              <a:t>, product movement).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0BB7BF-F8CB-BC34-8489-6BFCF57E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31926"/>
              </p:ext>
            </p:extLst>
          </p:nvPr>
        </p:nvGraphicFramePr>
        <p:xfrm>
          <a:off x="1042739" y="2171877"/>
          <a:ext cx="10690458" cy="3607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3736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103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5686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91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Revenue, quantity sold, return rate per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SUM(quantity), SUM(total_amount)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Frequency, recency, monetary value (RFM)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Store-wise revenue and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SUM(total_amount) BY store_id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💬 Customer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customer satisfaction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AVG(customer_satisfaction_score)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📆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by hour, day,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impact of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Revenue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3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B1A7-7B9D-C0FE-E89D-EEA3565D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0F64AA-63C8-5AB1-9BB1-5F074A0FC3C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EFFF2-A01C-2286-BC27-A69DC415C059}"/>
              </a:ext>
            </a:extLst>
          </p:cNvPr>
          <p:cNvSpPr txBox="1"/>
          <p:nvPr/>
        </p:nvSpPr>
        <p:spPr>
          <a:xfrm>
            <a:off x="480461" y="968418"/>
            <a:ext cx="11252736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Highlight potential threats or inefficiencies.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16042-5A69-5861-665D-0BCB3BCD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7910"/>
              </p:ext>
            </p:extLst>
          </p:nvPr>
        </p:nvGraphicFramePr>
        <p:xfrm>
          <a:off x="1025492" y="2171877"/>
          <a:ext cx="10563325" cy="3545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3377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54375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66198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06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Metric/Indicator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🛑 High Discount 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% = SUM(Discount)/SUM(Price)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Threat to profit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🚫 Frequent Product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Rate &gt;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dissatisfaction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Low Stock Turnover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/ Sales (high value = low turnover)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Overstocking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💵 Unusual Payment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Spikes in specific 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🧮 Sales Volatility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Standard deviation of daily/weekly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Unstable revenue 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43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🕵️ Anomalous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Quantity, or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or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7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9E0E-447D-9581-F0D3-78A190BA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81A1E-232D-4AA4-048A-EA099D956F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A2666-674F-3F0B-AE13-9ADF2CBD28FB}"/>
              </a:ext>
            </a:extLst>
          </p:cNvPr>
          <p:cNvSpPr txBox="1"/>
          <p:nvPr/>
        </p:nvSpPr>
        <p:spPr>
          <a:xfrm>
            <a:off x="483670" y="1140591"/>
            <a:ext cx="1102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DESCRIPTIVE STATISTICS &amp;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9B9DB5-8C3F-FD91-3C7E-4642CB34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22"/>
              </p:ext>
            </p:extLst>
          </p:nvPr>
        </p:nvGraphicFramePr>
        <p:xfrm>
          <a:off x="904776" y="1805840"/>
          <a:ext cx="10607040" cy="35650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72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980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41765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Mean, median, min, max, std.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dispersion, revenue health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Buying pattern, bulk purchases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Peak periods,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or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 clustering, bar plots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of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loyalty or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3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DA25-AA39-B8BB-5F36-F5D6EE33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5BBCB-89F9-D482-2AAC-C0A8805D004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(1/6)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403AF-F614-1041-29DD-B4B22BB097EE}"/>
              </a:ext>
            </a:extLst>
          </p:cNvPr>
          <p:cNvSpPr txBox="1"/>
          <p:nvPr/>
        </p:nvSpPr>
        <p:spPr>
          <a:xfrm>
            <a:off x="459005" y="976361"/>
            <a:ext cx="112739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Answering: “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WHY DID IT HAPPEN?”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It helps explain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root causes 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of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trends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changes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anomalies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observed in descriptive data.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252930"/>
                </a:solidFill>
                <a:latin typeface="Maven Pro"/>
              </a:rPr>
              <a:t>KPIs show the outcomes we are trying to explain</a:t>
            </a:r>
            <a:r>
              <a:rPr lang="en-IN" i="1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DF2DB-35B3-BB4E-CD07-20E036DC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02946"/>
              </p:ext>
            </p:extLst>
          </p:nvPr>
        </p:nvGraphicFramePr>
        <p:xfrm>
          <a:off x="629454" y="2846831"/>
          <a:ext cx="11188766" cy="3130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75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523614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1787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Revenue Drop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to previous periods → identify time, location, product category, or customer segment causing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source of revenue decline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Basket Size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Segment by customer, category, store → find reason for drop in quantity 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changing customer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48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Change in Payment Method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Shift in method usage → look at payment failure,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Discover friction in checkout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Product Demand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Drop/increase in sales by product/category → seasonal factors, 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Change in Average Selling Price (ASP)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ASP = Revenue / Quantity → understand price sensitivity or discount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Track discount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DB3E-45DA-DE23-6057-A9F0C5B1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6A5B7-1EAD-80A3-D7BC-03969F58038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BUISNESS CONTEXT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AD2CC4E-DFD7-2E38-1EC1-740D4F6409A9}"/>
              </a:ext>
            </a:extLst>
          </p:cNvPr>
          <p:cNvSpPr txBox="1"/>
          <p:nvPr/>
        </p:nvSpPr>
        <p:spPr>
          <a:xfrm>
            <a:off x="325317" y="1938847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is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multi-channel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retail operation with a presence across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various states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regions in India.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It sells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diverse range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of products, including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Electronics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Home Appliances, Furniture, Baby products,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more.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A04ED64-B8D3-9E1B-5C05-C8744F7B0318}"/>
              </a:ext>
            </a:extLst>
          </p:cNvPr>
          <p:cNvSpPr txBox="1"/>
          <p:nvPr/>
        </p:nvSpPr>
        <p:spPr>
          <a:xfrm>
            <a:off x="6628597" y="1943016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Sales channels include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In-store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purchases,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Phone Delivery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and an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Online platform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tracks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customer information, order details, payments,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and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post-purchase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782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328F-DD50-5539-51AF-63655175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2A9A3-1D0D-2718-9D06-149E9ECD9A4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9DA1F-1BE2-7A77-FE0A-B27BA050F3A8}"/>
              </a:ext>
            </a:extLst>
          </p:cNvPr>
          <p:cNvSpPr txBox="1"/>
          <p:nvPr/>
        </p:nvSpPr>
        <p:spPr>
          <a:xfrm>
            <a:off x="557463" y="1103172"/>
            <a:ext cx="11040979" cy="98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KRAs are functional areas where root cause analysis is needed</a:t>
            </a:r>
            <a:r>
              <a:rPr lang="en-IN" sz="2000" i="1" dirty="0"/>
              <a:t>.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4F0684-F3F8-2383-33F2-E7C350C7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584"/>
              </p:ext>
            </p:extLst>
          </p:nvPr>
        </p:nvGraphicFramePr>
        <p:xfrm>
          <a:off x="956111" y="2333171"/>
          <a:ext cx="10642331" cy="3184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825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68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571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Metrics/Variables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🧍‍♀️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customer retention dropping?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Recency, Frequency, Spend,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a top product’s sales drop?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MRP, category, review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Store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certain stores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location, order volume,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Invoice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low/high orders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 sales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9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F552-D4DA-F474-FD06-658A3AE5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66BC5-DA9B-EC8F-9B9B-B04E0F02FD0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FF16-46FF-AD79-0DFB-773EBF5B5136}"/>
              </a:ext>
            </a:extLst>
          </p:cNvPr>
          <p:cNvSpPr txBox="1"/>
          <p:nvPr/>
        </p:nvSpPr>
        <p:spPr>
          <a:xfrm>
            <a:off x="542624" y="1134547"/>
            <a:ext cx="1105581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6B4D2-9C81-6CCC-D9BF-0CF5C7C78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06045"/>
              </p:ext>
            </p:extLst>
          </p:nvPr>
        </p:nvGraphicFramePr>
        <p:xfrm>
          <a:off x="760396" y="1977038"/>
          <a:ext cx="10953548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0345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1411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Measures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Sudden Revenue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Change-point detection in time series, split by store/product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Pinpoint exact drop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❌ High Return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Reason Analysis, Product/Customer-specific return ratios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defects, wrong sizing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🎯 Promotions Not Driving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Campaign effectiveness = Lift in sales / Cost of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ineffective discounting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Declining Customer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of unique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in new or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🧾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Z-score or IQR to find unusually high discounts → employee misuse or pricing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Reduce margin leakage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8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6D52-BDA7-06BA-8C59-2A7D7F7F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6FDC5-F8A3-0F82-5FF1-F888750FAE6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65AD1-4C0F-32C4-04E0-BE04FAD5F6D4}"/>
              </a:ext>
            </a:extLst>
          </p:cNvPr>
          <p:cNvSpPr txBox="1"/>
          <p:nvPr/>
        </p:nvSpPr>
        <p:spPr>
          <a:xfrm>
            <a:off x="532196" y="1122422"/>
            <a:ext cx="11127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IMPORTANT VARIABLES FOR DIAGNOSTIC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A4DE-6536-36AA-01E6-4C03FF88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16958"/>
              </p:ext>
            </p:extLst>
          </p:nvPr>
        </p:nvGraphicFramePr>
        <p:xfrm>
          <a:off x="1054635" y="1825381"/>
          <a:ext cx="8522503" cy="36258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9331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291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1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Transaction/customer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Behavioral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segment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total_amount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Pricing logic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product_id,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trends and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mismatch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proxy for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222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Date validity and trend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10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58035-E924-216C-1C61-A17E450A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406F9-7CCB-8F94-43E8-5FBD94A42F3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BD6D7-70E0-435C-E205-15FB90BDE605}"/>
              </a:ext>
            </a:extLst>
          </p:cNvPr>
          <p:cNvSpPr txBox="1"/>
          <p:nvPr/>
        </p:nvSpPr>
        <p:spPr>
          <a:xfrm>
            <a:off x="590550" y="996154"/>
            <a:ext cx="110109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DIAGNOSTIC ANALYSIS TECHNIQUES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6A71C3-E986-AF2B-AACB-BEB0E7197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812"/>
              </p:ext>
            </p:extLst>
          </p:nvPr>
        </p:nvGraphicFramePr>
        <p:xfrm>
          <a:off x="1145407" y="1825380"/>
          <a:ext cx="10347158" cy="38002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847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0593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30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59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Time-over-Time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same metric across periods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drop from Jan to 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🪜 Drill-Down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Break metrics by subcategories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↓ → store-wise → product-wise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🔎 Outlier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Spot abnormal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 &gt;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🔄 Before vs After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Assess impact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Before/after promotion or new pricing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🔬 Correlation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Find relationships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↑ vs sales ↑?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Classification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of low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Which variables explain satisfaction &lt; 3?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Trend Decomposition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Split into trend, seasonality,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fluctuations over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A465-9EE8-798C-D712-65EC8B9F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429E8-6847-2B10-7B5E-4705D5AB1E7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BBCE-9A0D-98FC-7923-6939799364E5}"/>
              </a:ext>
            </a:extLst>
          </p:cNvPr>
          <p:cNvSpPr txBox="1"/>
          <p:nvPr/>
        </p:nvSpPr>
        <p:spPr>
          <a:xfrm>
            <a:off x="565853" y="996154"/>
            <a:ext cx="109267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SAMPLE DIAGNOSTIC QUESTIONS &amp;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58E02-C2C5-CB13-32AE-E7CB0B61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4143"/>
              </p:ext>
            </p:extLst>
          </p:nvPr>
        </p:nvGraphicFramePr>
        <p:xfrm>
          <a:off x="1022685" y="1836580"/>
          <a:ext cx="10469879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974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00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24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sales drop last month?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X had inventory issue, Product Y sales 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Basket Size low in Region 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channel,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Low upselling or seasonal product unavailability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Store B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 volume, satisfaction,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complaints, few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discount not increasing sales?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discount,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on non-popular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there zero payment orders?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System issue or fraud 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9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32530-29AD-66AE-2137-9326DE86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E72644-D710-DC93-F763-8E9B9F40A6B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3D4C4-4451-BB34-84DC-14700C6B14CA}"/>
              </a:ext>
            </a:extLst>
          </p:cNvPr>
          <p:cNvSpPr txBox="1"/>
          <p:nvPr/>
        </p:nvSpPr>
        <p:spPr>
          <a:xfrm>
            <a:off x="507332" y="1040322"/>
            <a:ext cx="11194582" cy="12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Anticipate future outcomes using historical data.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PREDICTIVE KPIs &amp; MODELS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342D1-D3D1-8F94-10BD-F0D62799BE7E}"/>
              </a:ext>
            </a:extLst>
          </p:cNvPr>
          <p:cNvGraphicFramePr>
            <a:graphicFrameLocks noGrp="1"/>
          </p:cNvGraphicFramePr>
          <p:nvPr/>
        </p:nvGraphicFramePr>
        <p:xfrm>
          <a:off x="980975" y="2454598"/>
          <a:ext cx="10720939" cy="36805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910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29742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9838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  <a:gridCol w="2663792">
                  <a:extLst>
                    <a:ext uri="{9D8B030D-6E8A-4147-A177-3AD203B41FA5}">
                      <a16:colId xmlns:a16="http://schemas.microsoft.com/office/drawing/2014/main" val="133838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Prediction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Input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Sales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(ARIMA, Prophet, 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revenue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Customer 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Classification (Logistic,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RFM, channel, recency,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Targeted retention campaigns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Product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category, time, promotion, past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procurement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Basket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Recommendation Engine (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Apriori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ML models)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customer_id, product_id,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Cross-selling &amp; personalization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Satisfaction Score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 or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Product, store, payment, delivery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&amp; service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Discount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Elasticity (regression)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 %, quantity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pricing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46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1EEB5-2228-1137-A11B-244DC655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97DC-9CC1-8EFF-9FD8-391BE80DD32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PRESCRIPTIVE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6506-9D28-D14D-66C7-E9830FA173C4}"/>
              </a:ext>
            </a:extLst>
          </p:cNvPr>
          <p:cNvSpPr txBox="1"/>
          <p:nvPr/>
        </p:nvSpPr>
        <p:spPr>
          <a:xfrm>
            <a:off x="490086" y="1209427"/>
            <a:ext cx="11211827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Suggest the best possible decision based on predicted outcomes and business constraints. </a:t>
            </a: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PRESCRIPTIVE KPIs &amp; TECHNIQUES: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72F741-8F49-1B7E-8F9A-ACE5D2E0E035}"/>
              </a:ext>
            </a:extLst>
          </p:cNvPr>
          <p:cNvGraphicFramePr>
            <a:graphicFrameLocks noGrp="1"/>
          </p:cNvGraphicFramePr>
          <p:nvPr/>
        </p:nvGraphicFramePr>
        <p:xfrm>
          <a:off x="1025192" y="2836645"/>
          <a:ext cx="10676722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8937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2560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174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Optimization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Inventory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Linear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Units per store per SKU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What-if analysis, price elasticity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Best discount % per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🧑‍🤝‍🧑 Customer Targeting for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Uplift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 list with expected 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⏰ Staff 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Staff per store per time 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🚚 Delivery Route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TSP or Reinforcement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Fastest/cheapest delivery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6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6831-AD0E-0B92-C2CC-7C4D49B51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B6E6F-5BDB-731C-9953-B8CBDF728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COGNITIVE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52E1-4D1B-1FA4-CFF4-4AD754ED5769}"/>
              </a:ext>
            </a:extLst>
          </p:cNvPr>
          <p:cNvSpPr txBox="1"/>
          <p:nvPr/>
        </p:nvSpPr>
        <p:spPr>
          <a:xfrm>
            <a:off x="535806" y="1087264"/>
            <a:ext cx="10917856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Use AI and human-like reasoning (NLP, vision, voice) to extract insights from unstructured data.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COGNITIVE USE CASES: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B5E0E2-A2CA-713F-1921-7045DB047CCF}"/>
              </a:ext>
            </a:extLst>
          </p:cNvPr>
          <p:cNvGraphicFramePr>
            <a:graphicFrameLocks noGrp="1"/>
          </p:cNvGraphicFramePr>
          <p:nvPr/>
        </p:nvGraphicFramePr>
        <p:xfrm>
          <a:off x="1055569" y="2675662"/>
          <a:ext cx="10504371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66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5334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3623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📝 Customer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NLP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Detect product issues, service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Support 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Topic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(LDA, BERT)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Common complaint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📷 Product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Computer Vision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defects, tag attributes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Chatbot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Intent Recognition (NLP)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Automate customer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🗣️ Voice/Call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Speech-to-Text + 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assurance for call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centers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2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CAE0-3512-B577-AC36-2A5D182E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0D8B7-D116-6498-E206-7A61493547E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REAL-TIME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F1639-3390-E551-85B9-FDF71AC56573}"/>
              </a:ext>
            </a:extLst>
          </p:cNvPr>
          <p:cNvSpPr txBox="1"/>
          <p:nvPr/>
        </p:nvSpPr>
        <p:spPr>
          <a:xfrm>
            <a:off x="434741" y="1139989"/>
            <a:ext cx="9238648" cy="109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</a:t>
            </a:r>
            <a:r>
              <a:rPr lang="en-IN" sz="2400" dirty="0"/>
              <a:t> 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Monitor and respond to events immediately</a:t>
            </a:r>
            <a:r>
              <a:rPr lang="en-IN" sz="2400" dirty="0"/>
              <a:t>. 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REAL-TIME KPIs &amp; SYTEMS: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56CCAB-AD12-357A-108C-972E74D8CDBB}"/>
              </a:ext>
            </a:extLst>
          </p:cNvPr>
          <p:cNvGraphicFramePr>
            <a:graphicFrameLocks noGrp="1"/>
          </p:cNvGraphicFramePr>
          <p:nvPr/>
        </p:nvGraphicFramePr>
        <p:xfrm>
          <a:off x="909688" y="2457249"/>
          <a:ext cx="10746506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152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3218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1759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⚠️ Fraud Detection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Streaming payment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Block suspicious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Live Orders per 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Capacity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Stock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sensor 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Trigger reorder/restock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⏳ Wait Time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POS system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staff allocation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🚀 Real-Time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Browsing/clickstream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Improve conversions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74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792F-A047-5E75-6B2F-22D073BA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EF77A-642A-5FC5-9807-BA235717D4B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(1/12)</a:t>
            </a:r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4C157380-6B83-081F-3E6C-49DA7039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604865"/>
            <a:ext cx="11396433" cy="460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46D42-5D00-EC18-14AA-F4FB892BB2F8}"/>
              </a:ext>
            </a:extLst>
          </p:cNvPr>
          <p:cNvSpPr txBox="1"/>
          <p:nvPr/>
        </p:nvSpPr>
        <p:spPr>
          <a:xfrm>
            <a:off x="397782" y="1073377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CUSTOMER BEHAVIOUR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101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7F6DD-72C5-18C8-75AC-9B5635F89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BUSINESS</a:t>
            </a:r>
            <a:r>
              <a:rPr lang="en-US" sz="4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PROBLEM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26753C8-1AC3-AC17-11E3-AEC7C1E0C7FD}"/>
              </a:ext>
            </a:extLst>
          </p:cNvPr>
          <p:cNvSpPr/>
          <p:nvPr/>
        </p:nvSpPr>
        <p:spPr>
          <a:xfrm>
            <a:off x="553378" y="1390344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60375" indent="-457200">
              <a:lnSpc>
                <a:spcPct val="150000"/>
              </a:lnSpc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Limited Customer Insights 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Difficulty in segmenting customers, understanding purchasing behaviour, and improving satisfaction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endParaRPr lang="en-IN" sz="2000" dirty="0">
              <a:solidFill>
                <a:srgbClr val="252930"/>
              </a:solidFill>
              <a:latin typeface="Maven Pro"/>
            </a:endParaRPr>
          </a:p>
          <a:p>
            <a:pPr marL="460375" indent="-457200"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Unoptimized Product Performance</a:t>
            </a:r>
          </a:p>
          <a:p>
            <a:pPr marL="917575" lvl="2" indent="-4572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Lack of clarity on best-selling products, slow-moving inventory, and cross-selling opportunities.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49C04A0-74DB-A640-11AA-F7D105D929E7}"/>
              </a:ext>
            </a:extLst>
          </p:cNvPr>
          <p:cNvGrpSpPr/>
          <p:nvPr/>
        </p:nvGrpSpPr>
        <p:grpSpPr>
          <a:xfrm>
            <a:off x="6277585" y="1259282"/>
            <a:ext cx="5361037" cy="4538403"/>
            <a:chOff x="0" y="-38100"/>
            <a:chExt cx="1836416" cy="1319319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4BEFFF24-C97D-B0AF-2097-3959D2A44548}"/>
                </a:ext>
              </a:extLst>
            </p:cNvPr>
            <p:cNvSpPr/>
            <p:nvPr/>
          </p:nvSpPr>
          <p:spPr>
            <a:xfrm>
              <a:off x="51000" y="0"/>
              <a:ext cx="1785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  <p:txBody>
            <a:bodyPr anchor="ctr"/>
            <a:lstStyle/>
            <a:p>
              <a:pPr marL="460375" indent="-457200"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Inefficient Store &amp; Channel Performance</a:t>
              </a:r>
            </a:p>
            <a:p>
              <a:pPr marL="953135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Need to assess store-level sales, regional demand variations, and the impact of different sales channels</a:t>
              </a:r>
              <a:r>
                <a:rPr lang="en-IN" sz="2000" dirty="0">
                  <a:solidFill>
                    <a:srgbClr val="323232"/>
                  </a:solidFill>
                  <a:cs typeface="Lucida Sans Unicode"/>
                </a:rPr>
                <a:t>.</a:t>
              </a:r>
            </a:p>
            <a:p>
              <a:pPr marL="1067435" lvl="1">
                <a:spcBef>
                  <a:spcPts val="5"/>
                </a:spcBef>
              </a:pPr>
              <a:endParaRPr lang="en-IN" sz="2000" dirty="0">
                <a:cs typeface="Trebuchet MS"/>
              </a:endParaRPr>
            </a:p>
            <a:p>
              <a:pPr marL="460375" indent="-457200">
                <a:lnSpc>
                  <a:spcPct val="10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Sales Growth Challenges</a:t>
              </a:r>
            </a:p>
            <a:p>
              <a:pPr marL="953135" lvl="1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No clear strategy to increase revenue, optimize promotions, and enhance customer retention.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5E56EDD8-D574-7BE7-8EA8-28C6B2DE00B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3B0E-0200-6394-C801-FB864767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8F2AC-CF39-E506-3161-CFB13F9A2F0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0DE1-FFC9-5877-10CD-A77A57004B67}"/>
              </a:ext>
            </a:extLst>
          </p:cNvPr>
          <p:cNvSpPr txBox="1"/>
          <p:nvPr/>
        </p:nvSpPr>
        <p:spPr>
          <a:xfrm>
            <a:off x="401217" y="849086"/>
            <a:ext cx="850970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CUSTOMER BEHAVIOUR ANALYSIS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Understand customer demographics and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campaigns based on repeat customers and segment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Customer Relationship Management (CRM)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Focus on customer retention, loyalty, 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and reward high-value customers.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Sales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customer purchase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potential upselling opportunities.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Product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which customer segments prefer which categories and basket sizes.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Improve product bundling strategies.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CX (Customer Experience)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average ratings, understand pain points and improve experience.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Finance/Strategy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Estimate Customer Lifetime Value (CLV).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acquisition vs retention cost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tradeoffs</a:t>
            </a:r>
            <a:r>
              <a:rPr lang="en-IN" sz="1600" dirty="0">
                <a:solidFill>
                  <a:srgbClr val="252930"/>
                </a:solidFill>
                <a:latin typeface="Maven Pro"/>
              </a:rPr>
              <a:t>.</a:t>
            </a:r>
            <a:endParaRPr lang="en-IN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6889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D446-B3E9-48D9-CC11-ACFEF5F6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38DBD-A868-FA16-86CD-9C54EA840B0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Times New Roman" panose="02020603050405020304" pitchFamily="18" charset="0"/>
                <a:sym typeface="Maven Pro Bold"/>
              </a:rPr>
              <a:t>DASHBOARD (3/12)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ED7C2-DBEC-667B-3672-8769A75D02B0}"/>
              </a:ext>
            </a:extLst>
          </p:cNvPr>
          <p:cNvSpPr txBox="1"/>
          <p:nvPr/>
        </p:nvSpPr>
        <p:spPr>
          <a:xfrm>
            <a:off x="401217" y="895738"/>
            <a:ext cx="6804107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FDC93-EA63-560F-91EF-274DEA54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483"/>
              </p:ext>
            </p:extLst>
          </p:nvPr>
        </p:nvGraphicFramePr>
        <p:xfrm>
          <a:off x="763891" y="1612182"/>
          <a:ext cx="10925476" cy="412737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405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692142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Cust, AOV, % Repeat Cust,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Snapshot of customer metrics: revenue per user, loyalty rate, satisfaction (ratings), engagement (basket size, categories)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Column Chart (Top 10 Customers by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most valuable customers for loyalty rewards or upsell focus.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(Cust per 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Discover geographic distribution of customers.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Donut Chart (Gender or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Determine gender or region-wise customer 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Line Chart (New Customer Trend)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Analyze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customer acquisition over time—see the effect of campaigns, launches.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80/20 analysis—find if a small % of customers are driving most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Pie Chart (Cust Segment /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segment preferences and popular payment modes.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65FD-E783-3EA5-8913-415B607E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2CBD2-CAD6-58C3-F9EF-21F45EDC8CD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(4/12)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238A-4951-78CC-FD49-556F5D6BD09A}"/>
              </a:ext>
            </a:extLst>
          </p:cNvPr>
          <p:cNvSpPr txBox="1"/>
          <p:nvPr/>
        </p:nvSpPr>
        <p:spPr>
          <a:xfrm>
            <a:off x="401217" y="867742"/>
            <a:ext cx="10513263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285E1-F321-BF8C-8CEE-C62B25BA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92028"/>
              </p:ext>
            </p:extLst>
          </p:nvPr>
        </p:nvGraphicFramePr>
        <p:xfrm>
          <a:off x="773221" y="1596932"/>
          <a:ext cx="11048664" cy="41809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726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90140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increasing % Repeat Customers with loyalty programs, win-back campaigns.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Targeted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Gender, Region, Cust Segment to create segment-specific offers.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Top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Top 10 Revenue Customers chart to design exclusive VIP perks or personalized recommendations.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Promote or simplify most used payment methods; troubleshoot unpopular 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Category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categories per customer is low, promote cross-category offers/bundles.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UX/Service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ratings are low but basket size is high, there might be post-purchase service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day/time and weekday/weekend slicers to schedule campaigns during high-conversion windows.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Acquisition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ad spends during periods with low new customer acquisition (from Line Chart).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4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7A03-0AA3-4236-7240-6A3E22F9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A56A2-EC29-3601-26B2-875D5AFFD9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(5/12)</a:t>
            </a:r>
          </a:p>
        </p:txBody>
      </p:sp>
      <p:pic>
        <p:nvPicPr>
          <p:cNvPr id="3" name="Picture 2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1F4675E6-2CE1-B684-BB64-183D8C1C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6" y="1511559"/>
            <a:ext cx="11332689" cy="4699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FBB6E-92FD-4F70-0479-11408623E2D5}"/>
              </a:ext>
            </a:extLst>
          </p:cNvPr>
          <p:cNvSpPr txBox="1"/>
          <p:nvPr/>
        </p:nvSpPr>
        <p:spPr>
          <a:xfrm>
            <a:off x="397782" y="989400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ORDER-LEVEL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265096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9CD3-C2FC-5C07-1FB4-9DDFAE77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44026-EFCF-C8F2-C15E-2003689A088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(6/12)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F3607-3211-9A1E-D134-07D1FAEF58A9}"/>
              </a:ext>
            </a:extLst>
          </p:cNvPr>
          <p:cNvSpPr txBox="1"/>
          <p:nvPr/>
        </p:nvSpPr>
        <p:spPr>
          <a:xfrm>
            <a:off x="401217" y="849084"/>
            <a:ext cx="786567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Order-Level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Sales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monitor order volumes, revenue, and discounts.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Understand which channels or regions are performing well.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</a:t>
            </a:r>
            <a:r>
              <a:rPr lang="en-IN" sz="1600" dirty="0" err="1">
                <a:solidFill>
                  <a:srgbClr val="252930"/>
                </a:solidFill>
                <a:latin typeface="Maven Pro"/>
                <a:sym typeface="Arial"/>
              </a:rPr>
              <a:t>analyze</a:t>
            </a: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 impact of discounts and promotions.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Identify high-value customer segments for targeted campaigns.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Operations/Logistics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ensure resource allocation based on order volumes by time, region, or day.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Optimize delivery routes and warehouse operations.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Customer Experience (CX)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Use ratings and basket size to understand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Improve post-purchase experience based on order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Finance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track revenue, average order value (AOV), and price breakdowns.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Monitor cost-impact of discounts and payment method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Store Managers / Regional Heads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For performance comparison of stores/regions (via Tree Map and Bar Charts).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Make staffing or inventory decisions.</a:t>
            </a:r>
          </a:p>
        </p:txBody>
      </p:sp>
    </p:spTree>
    <p:extLst>
      <p:ext uri="{BB962C8B-B14F-4D97-AF65-F5344CB8AC3E}">
        <p14:creationId xmlns:p14="http://schemas.microsoft.com/office/powerpoint/2010/main" val="1820054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609D-1E15-F4C8-6E96-31ED28D0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83BEE-96AD-7BA1-7CA2-0AB7375C064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(7/12)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4D1BA-1EF5-8954-889C-C3135381892B}"/>
              </a:ext>
            </a:extLst>
          </p:cNvPr>
          <p:cNvSpPr txBox="1"/>
          <p:nvPr/>
        </p:nvSpPr>
        <p:spPr>
          <a:xfrm>
            <a:off x="401217" y="858409"/>
            <a:ext cx="4942379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852E4F-FA72-5ECD-4EA3-5F806868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98642"/>
              </p:ext>
            </p:extLst>
          </p:nvPr>
        </p:nvGraphicFramePr>
        <p:xfrm>
          <a:off x="763891" y="1598883"/>
          <a:ext cx="10925476" cy="3395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overall performance via metrics like Total Orders, Revenue, AOV,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Dual Axis Line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Spot trends in order volume vs AOV over time (e.g., seasonal spikes, declining average order size).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Waterfall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Breakdown of order price—helpful for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analyzing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contribution of base price, taxes, shipping, discounts.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discount percentage and quantity purchased—find discount sweet spots.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Orders by channel &amp; region—determine best performing sales channels and regions.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Peak shopping times—optimize staffing, marketing push, and server/inventory readiness.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Tree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performance—identify high/low performing stores for intervention or incentives.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28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9251-7A86-812D-FCF1-71116E14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B9549-D6C3-7DAB-FEED-6046B4F1BA0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(8/12)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E8CEF-3775-F8D2-3BE6-237EA9E144CA}"/>
              </a:ext>
            </a:extLst>
          </p:cNvPr>
          <p:cNvSpPr txBox="1"/>
          <p:nvPr/>
        </p:nvSpPr>
        <p:spPr>
          <a:xfrm>
            <a:off x="401217" y="886403"/>
            <a:ext cx="8621014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F9DA15-DCD1-6F7E-C094-389BB7504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83110"/>
              </p:ext>
            </p:extLst>
          </p:nvPr>
        </p:nvGraphicFramePr>
        <p:xfrm>
          <a:off x="773221" y="1615593"/>
          <a:ext cx="11048664" cy="454672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1824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546840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Marketing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high discounts don’t yield more quantity (from scatter plot), revise strategy.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Tailor marketing based on Customer Segment + Region slicers.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Channel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Boost underperforming but high-potential channels using insights from channel-based order volumes.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Checkout 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payment method slicer shows strong preference for one method, consider simplifying or promoting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Staff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heatmap to increase staff/logistics support during peak hours/days.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Rating-Driven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Rating is low despite high AOV, investigate post-sale service.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Basket Size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bundle offers 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Basket Size is low despite high AOV.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Revenue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dual-line chart and KPIs for trend-based revenue forecasting.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3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26C8-CD36-CF0A-646A-740E3E5E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0CFB6-5A0C-2AED-B0C1-C51D3BE998E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(9/12)</a:t>
            </a:r>
          </a:p>
        </p:txBody>
      </p:sp>
      <p:pic>
        <p:nvPicPr>
          <p:cNvPr id="4" name="Picture 3" descr="A screenshot of a chart&#10;&#10;AI-generated content may be incorrect.">
            <a:extLst>
              <a:ext uri="{FF2B5EF4-FFF2-40B4-BE49-F238E27FC236}">
                <a16:creationId xmlns:a16="http://schemas.microsoft.com/office/drawing/2014/main" id="{A0F92C59-8BD4-3FA6-5D48-25006909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362269"/>
            <a:ext cx="11330798" cy="484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4E6A1-9F60-D8CB-71F0-4B27DADB0C9E}"/>
              </a:ext>
            </a:extLst>
          </p:cNvPr>
          <p:cNvSpPr txBox="1"/>
          <p:nvPr/>
        </p:nvSpPr>
        <p:spPr>
          <a:xfrm>
            <a:off x="397782" y="896096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STORE-LEVEL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28325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B898-0544-4DB3-8D96-A36EBA1B4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2D06F-5AD7-4F10-63DF-F76478C3A1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(10/12)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1227B-53AB-D78F-689C-AEDBE44D5D06}"/>
              </a:ext>
            </a:extLst>
          </p:cNvPr>
          <p:cNvSpPr txBox="1"/>
          <p:nvPr/>
        </p:nvSpPr>
        <p:spPr>
          <a:xfrm>
            <a:off x="401217" y="886402"/>
            <a:ext cx="108718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STORE-LEVEL DASHBOARD: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Regional &amp; Store Managers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store performance by orders, revenue, rating, and basket size.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Take location-specific actions to boost underperforming stores.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Operations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52930"/>
                </a:solidFill>
                <a:latin typeface="Maven Pro"/>
              </a:rPr>
              <a:t>Analyze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patterns in store traffic and payment methods to streamline in-store operations and logistics.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Finance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store-level revenue performance and evaluate discount strategies.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Marketing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store-specific campaigns based on customer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performance insights.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Customer Experience (CX)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Use rating insights to improve service quality at poorly rated locations.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Strategy &amp; Leadership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expansion or consolidation decisions using store-wise profitability and customer metrics.</a:t>
            </a:r>
          </a:p>
        </p:txBody>
      </p:sp>
    </p:spTree>
    <p:extLst>
      <p:ext uri="{BB962C8B-B14F-4D97-AF65-F5344CB8AC3E}">
        <p14:creationId xmlns:p14="http://schemas.microsoft.com/office/powerpoint/2010/main" val="1905756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4513-704A-C275-00D1-34562FEF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0F6FF-4ABF-4594-1879-65951FA40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(11/12)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9C4D3-7822-64FA-1F42-D348CD3D514C}"/>
              </a:ext>
            </a:extLst>
          </p:cNvPr>
          <p:cNvSpPr txBox="1"/>
          <p:nvPr/>
        </p:nvSpPr>
        <p:spPr>
          <a:xfrm>
            <a:off x="401217" y="895735"/>
            <a:ext cx="4862998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1B0D5A-C11E-C1F1-50E9-59C6B5B62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6006"/>
              </p:ext>
            </p:extLst>
          </p:nvPr>
        </p:nvGraphicFramePr>
        <p:xfrm>
          <a:off x="754560" y="1623065"/>
          <a:ext cx="10925476" cy="42703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313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781716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Stores, AOV, Ratings, </a:t>
                      </a:r>
                      <a:r>
                        <a:rPr lang="en-IN" sz="1600" b="1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Discount %,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Quick summary of performance across stores—identify trends, performance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Clustered Bar Chart (Orders &amp;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See which stores generate high orders vs high revenue—identify high-value vs high-traffic stores.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(Top 10 Least Rated Stores)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Pinpoint customer dissatisfaction hotspots for urgent CX improvements.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Stacked Bar Chart (Revenue by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payment method preferences store-wise to optimize POS setups.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 (Revenue vs Rating)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customer satisfaction and revenue—identify stores that earn well but deliver poor experiences.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Apply 80/20 rule—see if 20% of stores bring 80% of the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(Revenue by Store Location)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Geospatial distribution of revenue—plan for expansion or redistribution of resources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3863D-E252-69AF-BECB-F8606C5D3E1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TECHNOLOGY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98835"/>
              </p:ext>
            </p:extLst>
          </p:nvPr>
        </p:nvGraphicFramePr>
        <p:xfrm>
          <a:off x="633262" y="1401590"/>
          <a:ext cx="10925476" cy="44120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441931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 in this Project</a:t>
                      </a:r>
                    </a:p>
                  </a:txBody>
                  <a:tcPr marL="0" marR="0" marT="19050" marB="19050" anchor="b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731723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Microsoft Excel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Initial data review, quick data profiling, and handling of smaller lookup files (like the Stores data).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SQL (SQL Server)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core of data processing. Used for data ingestion, performing robust data quality checks, cleaning inconsistencies, and joining the six disparate data sources into a master analysis table. All complex aggregations will be done here.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 BI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visualization and dashboarding tool. Used to connect to the SQL Server database to create interactive dashboards, visualize KPIs, and enable drill-down capabilities for descriptive and diagnostic analysis.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PowerPoint (PPT)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reporting and communication tool. Used to present the key findings, insights, and strategic recommendations to the client in a clear and structured narrative.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87132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3C11-369E-C1E0-52CC-2A69C377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6D7E7-0486-0837-A131-4A0B7409E5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DB79-FF4E-C8CE-9FE8-21DC2E7D75A6}"/>
              </a:ext>
            </a:extLst>
          </p:cNvPr>
          <p:cNvSpPr txBox="1"/>
          <p:nvPr/>
        </p:nvSpPr>
        <p:spPr>
          <a:xfrm>
            <a:off x="401217" y="886406"/>
            <a:ext cx="8607421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7076BA-B5A6-692B-DC83-9C782F79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60224"/>
              </p:ext>
            </p:extLst>
          </p:nvPr>
        </p:nvGraphicFramePr>
        <p:xfrm>
          <a:off x="773221" y="1626482"/>
          <a:ext cx="11048664" cy="38152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237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13629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low-rated stores for training, customer service quality programs.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Location-Based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visualization can help decide where to open/close stores or expand marketing.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Discount Effectiveness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Evaluate whether stores offering high discounts are getting ROI (via AOV, discount %, rating).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Setup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Modify or promote store-specific payment methods based on revenue breakdown.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Time of Day, Weekday/Weekend to optimize operations for footfall.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Behavior Adaptation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Adapt in-store strategies based on customer segment, gender, and region filters.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25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6595-0573-51C7-91A4-17578591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276D0-6FFD-DDB0-D3AB-63B00427924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CAB7CED-EC50-3FB5-370E-A27C01446584}"/>
              </a:ext>
            </a:extLst>
          </p:cNvPr>
          <p:cNvGrpSpPr/>
          <p:nvPr/>
        </p:nvGrpSpPr>
        <p:grpSpPr>
          <a:xfrm>
            <a:off x="2845253" y="944914"/>
            <a:ext cx="6501494" cy="5150498"/>
            <a:chOff x="0" y="0"/>
            <a:chExt cx="1836416" cy="1281219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13BAA05-8139-4FBA-7090-D126103C9C7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6B80FAEB-74BA-344C-30E7-4237AD01361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0E3447-0BB6-6345-29CC-1045D71C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11899"/>
              </p:ext>
            </p:extLst>
          </p:nvPr>
        </p:nvGraphicFramePr>
        <p:xfrm>
          <a:off x="3300941" y="1387155"/>
          <a:ext cx="5590117" cy="466344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4202743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387374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108.83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31.75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Payment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27029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₹15.45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₹13.27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₹2.18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₹538.89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Profit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29312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2384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Order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₹159.46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104229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43978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6639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47873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13579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Number of Days Between Two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6.07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817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82E6F7-77D7-E283-60BC-40002373BB33}"/>
              </a:ext>
            </a:extLst>
          </p:cNvPr>
          <p:cNvSpPr txBox="1"/>
          <p:nvPr/>
        </p:nvSpPr>
        <p:spPr>
          <a:xfrm>
            <a:off x="5451463" y="988335"/>
            <a:ext cx="1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8032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B019A-990F-75A5-98BE-D5F9DC13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147FB-28BE-0854-830E-BA0AA332EF9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73418E1-31EE-A5E0-5BC0-FCFDC2CDB678}"/>
              </a:ext>
            </a:extLst>
          </p:cNvPr>
          <p:cNvGrpSpPr/>
          <p:nvPr/>
        </p:nvGrpSpPr>
        <p:grpSpPr>
          <a:xfrm>
            <a:off x="6632510" y="1581262"/>
            <a:ext cx="4853475" cy="3867815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592ACD5-8FBE-C239-B0D3-80A706B30230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5B309D4-F42F-5D27-D66C-613F2644BD12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30E68F-9FA5-21A1-945B-3E4B4504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49726"/>
              </p:ext>
            </p:extLst>
          </p:nvPr>
        </p:nvGraphicFramePr>
        <p:xfrm>
          <a:off x="6972690" y="2199282"/>
          <a:ext cx="4173116" cy="301752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States Stores Located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₹417.59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2.94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₹59.02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₹13.29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2.65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Rating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Customer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2.65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7900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560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DF3CEFA-1C35-2D26-428E-B010CD163C17}"/>
              </a:ext>
            </a:extLst>
          </p:cNvPr>
          <p:cNvSpPr txBox="1"/>
          <p:nvPr/>
        </p:nvSpPr>
        <p:spPr>
          <a:xfrm>
            <a:off x="8613195" y="1667044"/>
            <a:ext cx="8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STORES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1B622EA1-C459-0C43-2450-AD0D8EE684C3}"/>
              </a:ext>
            </a:extLst>
          </p:cNvPr>
          <p:cNvGrpSpPr/>
          <p:nvPr/>
        </p:nvGrpSpPr>
        <p:grpSpPr>
          <a:xfrm>
            <a:off x="706015" y="1581263"/>
            <a:ext cx="4853475" cy="3867814"/>
            <a:chOff x="0" y="0"/>
            <a:chExt cx="1836416" cy="1281219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DC2A5B0-C44D-B982-950F-AE1A544ADEB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70F0849-50FF-EEE9-205C-2E374042416B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456E6F-D8C4-53B9-8082-4D1B2E14C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80439"/>
              </p:ext>
            </p:extLst>
          </p:nvPr>
        </p:nvGraphicFramePr>
        <p:xfrm>
          <a:off x="1046194" y="2199282"/>
          <a:ext cx="4173116" cy="246888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 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4,092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₹162.54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Repeating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0.04%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One Time Buyers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AACC0F7-5F7E-75DE-CD37-3F2EA01EE849}"/>
              </a:ext>
            </a:extLst>
          </p:cNvPr>
          <p:cNvSpPr txBox="1"/>
          <p:nvPr/>
        </p:nvSpPr>
        <p:spPr>
          <a:xfrm>
            <a:off x="2449455" y="1654616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88161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576E-E660-63CD-58F0-8230E4F4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1AC3-6773-9A71-2E20-E5AC7790CD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61B25C-FEEF-ACBD-E1AC-4E77E31F0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917520"/>
              </p:ext>
            </p:extLst>
          </p:nvPr>
        </p:nvGraphicFramePr>
        <p:xfrm>
          <a:off x="375032" y="1184031"/>
          <a:ext cx="11437523" cy="470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582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D9E3-8CB0-BA00-A5E3-472BFF26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F948A-906E-AD70-D09A-807ECB5DE1F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5529E5-5678-652F-B6A5-F58DA429C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831261"/>
              </p:ext>
            </p:extLst>
          </p:nvPr>
        </p:nvGraphicFramePr>
        <p:xfrm>
          <a:off x="369463" y="1145710"/>
          <a:ext cx="11453074" cy="4960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627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E746-9136-CE32-6EFB-E1FC7A1D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7AE305-35DE-F75F-768E-3FA29BB61EF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1BC0304-6292-7C00-09C3-6F800FEA46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915192"/>
              </p:ext>
            </p:extLst>
          </p:nvPr>
        </p:nvGraphicFramePr>
        <p:xfrm>
          <a:off x="205029" y="1072578"/>
          <a:ext cx="7427886" cy="488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E6B6E5-61B6-5766-EBFA-561C543600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50713"/>
              </p:ext>
            </p:extLst>
          </p:nvPr>
        </p:nvGraphicFramePr>
        <p:xfrm>
          <a:off x="7880889" y="1072578"/>
          <a:ext cx="4029558" cy="4886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974371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7BAE-4EBA-388D-396F-4AD2274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7E83-E9F5-4D98-D21C-32B6CEEFB77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47A798-2FA1-6B4B-E216-2960F5F4D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120070"/>
              </p:ext>
            </p:extLst>
          </p:nvPr>
        </p:nvGraphicFramePr>
        <p:xfrm>
          <a:off x="257910" y="1066800"/>
          <a:ext cx="8124090" cy="496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4DAC1C-999C-7C9C-F9A0-D0E89AF62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178503"/>
              </p:ext>
            </p:extLst>
          </p:nvPr>
        </p:nvGraphicFramePr>
        <p:xfrm>
          <a:off x="8499231" y="1066800"/>
          <a:ext cx="3434860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498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6D8B-43D2-3E3A-94D3-4FC9DAD3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C032-EC8C-928F-2E5F-7D9C38B4CCC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48525121"/>
                  </p:ext>
                </p:extLst>
              </p:nvPr>
            </p:nvGraphicFramePr>
            <p:xfrm>
              <a:off x="299915" y="1125415"/>
              <a:ext cx="8410331" cy="49119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5" y="1125415"/>
                <a:ext cx="8410331" cy="491197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194BC2-FA70-00D6-2659-E58B1A01F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81934"/>
              </p:ext>
            </p:extLst>
          </p:nvPr>
        </p:nvGraphicFramePr>
        <p:xfrm>
          <a:off x="8968153" y="1125415"/>
          <a:ext cx="2923931" cy="223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5659709-3077-960B-2B2B-03E5E862C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60469"/>
              </p:ext>
            </p:extLst>
          </p:nvPr>
        </p:nvGraphicFramePr>
        <p:xfrm>
          <a:off x="8968153" y="3581400"/>
          <a:ext cx="2923930" cy="2455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29256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6F4A-17DF-93F6-1E70-F43A762C3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005E4E-E9AF-1AB0-3365-4C836D4970D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C186E05-521E-058C-66C9-CDF841C8A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495279"/>
              </p:ext>
            </p:extLst>
          </p:nvPr>
        </p:nvGraphicFramePr>
        <p:xfrm>
          <a:off x="277639" y="1104333"/>
          <a:ext cx="8884467" cy="4907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67013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08AB-9D2A-013E-5975-CC8A88ED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EF744A-5CC3-7002-9B36-A848C550ABB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CATERGORY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A76C5B6-27DA-65B4-D7E7-6C184E62B9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394032"/>
              </p:ext>
            </p:extLst>
          </p:nvPr>
        </p:nvGraphicFramePr>
        <p:xfrm>
          <a:off x="324282" y="1003300"/>
          <a:ext cx="6123013" cy="5041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51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96481-9747-E254-1C71-E328DD9C9FA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95EAEF-2E7E-335F-0F6B-22D856DC93CB}"/>
              </a:ext>
            </a:extLst>
          </p:cNvPr>
          <p:cNvGrpSpPr/>
          <p:nvPr/>
        </p:nvGrpSpPr>
        <p:grpSpPr>
          <a:xfrm>
            <a:off x="1901209" y="1429414"/>
            <a:ext cx="8389582" cy="4646593"/>
            <a:chOff x="3540710" y="2952699"/>
            <a:chExt cx="11206575" cy="4646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DA919-0429-9594-6B04-93E2B2FC04FD}"/>
                </a:ext>
              </a:extLst>
            </p:cNvPr>
            <p:cNvSpPr txBox="1"/>
            <p:nvPr/>
          </p:nvSpPr>
          <p:spPr>
            <a:xfrm>
              <a:off x="3540710" y="2952699"/>
              <a:ext cx="11206575" cy="276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timeframe: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Sep 2021 - Oct 2023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Covers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39 randomly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selected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stores out of 535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Product Categories: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Specific categories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included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Randomly selected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is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present in 6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different tables: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A51D80-2026-870F-F372-FE054B330BA7}"/>
                </a:ext>
              </a:extLst>
            </p:cNvPr>
            <p:cNvSpPr txBox="1"/>
            <p:nvPr/>
          </p:nvSpPr>
          <p:spPr>
            <a:xfrm>
              <a:off x="3981650" y="5716725"/>
              <a:ext cx="3714750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/>
                <a:tabLst>
                  <a:tab pos="431165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</a:t>
              </a: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/>
                <a:tabLst>
                  <a:tab pos="435609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Orders</a:t>
              </a: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OrderPayments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/>
              </a:pP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7830AA-A19D-5A50-0895-D08BCF35C64D}"/>
                </a:ext>
              </a:extLst>
            </p:cNvPr>
            <p:cNvSpPr txBox="1"/>
            <p:nvPr/>
          </p:nvSpPr>
          <p:spPr>
            <a:xfrm>
              <a:off x="8085122" y="5716725"/>
              <a:ext cx="4849301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 startAt="4"/>
                <a:tabLst>
                  <a:tab pos="431165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StoresInfo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 startAt="4"/>
                <a:tabLst>
                  <a:tab pos="435609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ProductsInfo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 startAt="4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OrdersRating_Review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 startAt="4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340C-0ED3-FBBE-CB59-61199A1A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2EEF0-7889-0178-75B5-11BBB0B2853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CATEGORY PENETRATION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20DA78-0AF6-62AB-E02F-54374BD63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996549"/>
              </p:ext>
            </p:extLst>
          </p:nvPr>
        </p:nvGraphicFramePr>
        <p:xfrm>
          <a:off x="299545" y="1127891"/>
          <a:ext cx="11564007" cy="498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7170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BA03-0D6E-3ABC-594D-919A4FA3C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0E426C-66E4-8861-5776-425EFF55ECF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CATEGORY PENETRATION</a:t>
            </a:r>
          </a:p>
        </p:txBody>
      </p:sp>
    </p:spTree>
    <p:extLst>
      <p:ext uri="{BB962C8B-B14F-4D97-AF65-F5344CB8AC3E}">
        <p14:creationId xmlns:p14="http://schemas.microsoft.com/office/powerpoint/2010/main" val="3060954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DECB-4617-91BC-6074-F4718E7FA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8">
            <a:extLst>
              <a:ext uri="{FF2B5EF4-FFF2-40B4-BE49-F238E27FC236}">
                <a16:creationId xmlns:a16="http://schemas.microsoft.com/office/drawing/2014/main" id="{C21D9AC6-B2FF-3522-3D4C-16BDAB6272E5}"/>
              </a:ext>
            </a:extLst>
          </p:cNvPr>
          <p:cNvSpPr/>
          <p:nvPr/>
        </p:nvSpPr>
        <p:spPr>
          <a:xfrm>
            <a:off x="7235250" y="1593436"/>
            <a:ext cx="4726260" cy="286576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  <a:ln>
            <a:solidFill>
              <a:schemeClr val="accent1">
                <a:shade val="15000"/>
              </a:schemeClr>
            </a:solidFill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A94400-BA95-E9C0-2668-9F256E53B17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endParaRPr lang="en-US" sz="48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70FD0C1-E32D-71BB-1DD2-32F3C25CF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441275"/>
              </p:ext>
            </p:extLst>
          </p:nvPr>
        </p:nvGraphicFramePr>
        <p:xfrm>
          <a:off x="230490" y="882103"/>
          <a:ext cx="3229303" cy="275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660299-64DB-1AC1-DBCE-972DB9648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642808"/>
              </p:ext>
            </p:extLst>
          </p:nvPr>
        </p:nvGraphicFramePr>
        <p:xfrm>
          <a:off x="3639739" y="882103"/>
          <a:ext cx="2867463" cy="2758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1B574D-8A5C-6AB2-EF3C-A99CEF056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12968"/>
              </p:ext>
            </p:extLst>
          </p:nvPr>
        </p:nvGraphicFramePr>
        <p:xfrm>
          <a:off x="7498746" y="1781502"/>
          <a:ext cx="4199268" cy="249883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06295">
                  <a:extLst>
                    <a:ext uri="{9D8B030D-6E8A-4147-A177-3AD203B41FA5}">
                      <a16:colId xmlns:a16="http://schemas.microsoft.com/office/drawing/2014/main" val="4144233514"/>
                    </a:ext>
                  </a:extLst>
                </a:gridCol>
                <a:gridCol w="1300656">
                  <a:extLst>
                    <a:ext uri="{9D8B030D-6E8A-4147-A177-3AD203B41FA5}">
                      <a16:colId xmlns:a16="http://schemas.microsoft.com/office/drawing/2014/main" val="1032713300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251566586"/>
                    </a:ext>
                  </a:extLst>
                </a:gridCol>
              </a:tblGrid>
              <a:tr h="2883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Flag</a:t>
                      </a:r>
                      <a:endParaRPr lang="en-IN" sz="120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Discount Seeker</a:t>
                      </a:r>
                      <a:endParaRPr lang="en-IN" sz="120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20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Non-Discount Seeker</a:t>
                      </a:r>
                      <a:endParaRPr lang="en-IN" sz="120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996220333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Total Customer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39068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57740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158331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Male Customer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11736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17462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547123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Female Customer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27332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40278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8199309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Average Qty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1.140165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1.14974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179375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Average Categories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1.008421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1.00355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4656600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Average Products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1.020297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1.008209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362380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AOV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>
                          <a:solidFill>
                            <a:srgbClr val="252930"/>
                          </a:solidFill>
                          <a:sym typeface="Arial"/>
                        </a:rPr>
                        <a:t>165.990169</a:t>
                      </a:r>
                      <a:endParaRPr lang="en-IN" sz="1050" b="0" i="0" u="none" strike="noStrike" kern="1200" cap="none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160.18308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25803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Average Discount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14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0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9310317"/>
                  </a:ext>
                </a:extLst>
              </a:tr>
              <a:tr h="245003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1050" b="1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Average Profit</a:t>
                      </a:r>
                      <a:endParaRPr lang="en-IN" sz="1050" b="1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>
                          <a:solidFill>
                            <a:srgbClr val="252930"/>
                          </a:solidFill>
                          <a:sym typeface="Arial"/>
                        </a:rPr>
                        <a:t>27.8559972</a:t>
                      </a:r>
                      <a:endParaRPr lang="en-IN" sz="1050" b="0" i="0" u="none" strike="noStrike" kern="1200" cap="none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lnSpc>
                          <a:spcPct val="150000"/>
                        </a:lnSpc>
                      </a:pPr>
                      <a:r>
                        <a:rPr lang="en-IN" sz="1050" b="0" u="none" strike="noStrike" kern="1200" cap="none" dirty="0">
                          <a:solidFill>
                            <a:srgbClr val="252930"/>
                          </a:solidFill>
                          <a:sym typeface="Arial"/>
                        </a:rPr>
                        <a:t>19.696907</a:t>
                      </a:r>
                      <a:endParaRPr lang="en-IN" sz="1050" b="0" i="0" u="none" strike="noStrike" kern="1200" cap="none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185748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8C06D8B-0840-0821-894C-D2D06B285F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5380034"/>
              </p:ext>
            </p:extLst>
          </p:nvPr>
        </p:nvGraphicFramePr>
        <p:xfrm>
          <a:off x="230489" y="3822353"/>
          <a:ext cx="3229303" cy="233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A16AF57-0E1E-C2DF-47C2-55DBD52430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7549090"/>
              </p:ext>
            </p:extLst>
          </p:nvPr>
        </p:nvGraphicFramePr>
        <p:xfrm>
          <a:off x="3639739" y="3822353"/>
          <a:ext cx="2867463" cy="233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493935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F0FA-2FF8-75E3-65BB-BE81CC9B1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A105AC-E0E1-BAD9-268D-E202BCAF493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RATINGS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66931A9-53D2-BF58-6BE2-0E066013B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412132"/>
              </p:ext>
            </p:extLst>
          </p:nvPr>
        </p:nvGraphicFramePr>
        <p:xfrm>
          <a:off x="278970" y="914401"/>
          <a:ext cx="6602277" cy="246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617D643-E503-C821-6620-B497189B79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189023"/>
              </p:ext>
            </p:extLst>
          </p:nvPr>
        </p:nvGraphicFramePr>
        <p:xfrm>
          <a:off x="7121471" y="914401"/>
          <a:ext cx="4734731" cy="2464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82E7A70-6E69-BF5E-8EF7-E1C98143D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959700"/>
              </p:ext>
            </p:extLst>
          </p:nvPr>
        </p:nvGraphicFramePr>
        <p:xfrm>
          <a:off x="8593810" y="3479370"/>
          <a:ext cx="3262392" cy="272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9A435A6-53C9-2020-91FE-8A445F613A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322648"/>
              </p:ext>
            </p:extLst>
          </p:nvPr>
        </p:nvGraphicFramePr>
        <p:xfrm>
          <a:off x="278970" y="3479371"/>
          <a:ext cx="8097864" cy="2723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15655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974FEE-3710-E088-BFC8-97F36AB3A39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EB80-6248-A550-111E-0E86678BD3D8}"/>
              </a:ext>
            </a:extLst>
          </p:cNvPr>
          <p:cNvSpPr txBox="1"/>
          <p:nvPr/>
        </p:nvSpPr>
        <p:spPr>
          <a:xfrm>
            <a:off x="401217" y="1133774"/>
            <a:ext cx="286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CHALLENGES FACED: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D37AD1-ECCE-4AD9-17EC-82D99DB5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49682"/>
              </p:ext>
            </p:extLst>
          </p:nvPr>
        </p:nvGraphicFramePr>
        <p:xfrm>
          <a:off x="646825" y="1704841"/>
          <a:ext cx="10898350" cy="38978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66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631685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🚧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Quality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Encountered missing values, duplicate orders, MRP inconsistencies, and incorrect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calculations. Required custom data validation logic.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Encoding &amp; Import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 character encoding errors while importing CSVs into MySQL and Power BI — required pre-processing and format conversion.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Complex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Handling foreign key relationships across multiple tables (Customers, Orders, Products, Payments, Stores) made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non-trivial.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Discrepancy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Manual creation of validation flags (e.g. underpaid orders, cross-state in-store orders) to uncover hidden data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Large Volume &amp;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Query performance dropped when working with large joins and aggregations; required indexing and filtering.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Designing Meaningful Visuals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Choosing the right chart type for RFM, customer engagement, and satisfaction required careful planning to avoid clutter.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7B-8242-FF5F-0944-34BD631B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4BD15-FF0F-C7C5-D9DC-8DAD51D086D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0944-5426-514B-3492-85510F77AD07}"/>
              </a:ext>
            </a:extLst>
          </p:cNvPr>
          <p:cNvSpPr txBox="1"/>
          <p:nvPr/>
        </p:nvSpPr>
        <p:spPr>
          <a:xfrm>
            <a:off x="387569" y="1195705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LEARNINGS: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4FB96-F306-30B6-79F3-598C511F4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2828"/>
              </p:ext>
            </p:extLst>
          </p:nvPr>
        </p:nvGraphicFramePr>
        <p:xfrm>
          <a:off x="604934" y="1733217"/>
          <a:ext cx="10982131" cy="38509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931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58281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6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💡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Importance of Data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validation and cleaning are essential before any analysis — especially with transactional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Thinking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Going beyond KPIs to explore “Why” behind trends helped identify root causes and improve data quality.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Visual Storytelling in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Learned how to create interactive dashboards with slicers, cards, drill-downs, and what-if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Implemented RFM analysis, repeat rate, and basket size to profile customers effectively.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Real-World Retail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Understood real business challenges like partial payments, product performance variance, and store-level KPIs.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Relationships Matter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Strong ER design and maintaining referential integrity across tables makes analysis robust and scalable.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314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/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32B106-E9E7-E981-2020-4FF94B5989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(1/4)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6E45F764-8D43-192E-1DE9-1728FF39A58A}"/>
              </a:ext>
            </a:extLst>
          </p:cNvPr>
          <p:cNvGrpSpPr/>
          <p:nvPr/>
        </p:nvGrpSpPr>
        <p:grpSpPr>
          <a:xfrm>
            <a:off x="1926876" y="1392958"/>
            <a:ext cx="8338244" cy="4745376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410DB39-94F1-33E4-6713-A414A39303B4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18CEAFFA-602B-4A74-B078-24F7AE22A45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9B5F3E40-57AF-A69C-D71C-28128025CFE8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5C96CB-6AAF-AEED-E906-4419573F2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97447"/>
              </p:ext>
            </p:extLst>
          </p:nvPr>
        </p:nvGraphicFramePr>
        <p:xfrm>
          <a:off x="2334705" y="2267324"/>
          <a:ext cx="7930415" cy="36470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order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Purchase channel (e.g., online, in-store)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responsible for order delivery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marR="1174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73914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Timestamp of when the order was billed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items in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 per unit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Maximum Retail Price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applied to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1263132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amount after discount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5284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A8850-141A-E7D0-C3E1-6E7FD855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C7DA-E403-CCB0-7C25-ECE09E636880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(2/4)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2A12D6B-EC62-6E9E-D8CA-6150E0B8A2B8}"/>
              </a:ext>
            </a:extLst>
          </p:cNvPr>
          <p:cNvGrpSpPr/>
          <p:nvPr/>
        </p:nvGrpSpPr>
        <p:grpSpPr>
          <a:xfrm>
            <a:off x="1926876" y="1392958"/>
            <a:ext cx="8338244" cy="4531981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04C7774-589C-8D8B-17F5-6D19493BE0A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EDA2B82-BE91-C5E1-C5EE-4266D2F6CD9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47FF0953-0143-C5B4-3CBF-220DAAC03A0D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ProductsInfo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3164B7-08FC-EC4E-A709-6447EE57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64645"/>
              </p:ext>
            </p:extLst>
          </p:nvPr>
        </p:nvGraphicFramePr>
        <p:xfrm>
          <a:off x="2334705" y="2360634"/>
          <a:ext cx="7930415" cy="298234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of the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product_name_length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name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marR="15875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product_description_length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description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product_photos_qty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product photos available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product_weight_g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Weight of the product in grams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product_length_cm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product_height_cm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Height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product_width_cm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Width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5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D745-AA99-F27D-897F-7D961517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70044-097B-562A-741B-82BA7F26A9F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(3/4)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40B3D319-FB49-B40E-8B92-A141CA13710D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6E4E9C2-BD1C-B07D-5C8C-CD69005F6805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63AFFE4-91F8-4C78-7EF1-2E046B34D4DB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1E5DE1-AB86-AB4C-2F6F-B7958F273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4856"/>
              </p:ext>
            </p:extLst>
          </p:nvPr>
        </p:nvGraphicFramePr>
        <p:xfrm>
          <a:off x="639080" y="2577556"/>
          <a:ext cx="5179967" cy="24779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customer_city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77603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882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 of the customer i.e. 'M': Male, 'F': Female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DCBC1F64-C161-4E86-9975-D5A8756BD3D0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E3219F-8AEE-D89F-22F5-D90C8B7C79C0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FFD6350-F771-4AB1-B376-79F9A264747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DDEF4B2-79B4-F59C-F9DE-D1012188F63F}"/>
              </a:ext>
            </a:extLst>
          </p:cNvPr>
          <p:cNvSpPr txBox="1"/>
          <p:nvPr/>
        </p:nvSpPr>
        <p:spPr>
          <a:xfrm>
            <a:off x="7549181" y="1735463"/>
            <a:ext cx="3455792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StoresInfo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38AB57-60E8-5D55-E97B-F6209D02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99052"/>
              </p:ext>
            </p:extLst>
          </p:nvPr>
        </p:nvGraphicFramePr>
        <p:xfrm>
          <a:off x="6654024" y="2577556"/>
          <a:ext cx="5053280" cy="23618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81249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17203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store</a:t>
                      </a:r>
                      <a:endParaRPr sz="1600" b="0" kern="120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seller_city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Geographical region classification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82191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23318</TotalTime>
  <Words>5447</Words>
  <Application>Microsoft Macintosh PowerPoint</Application>
  <PresentationFormat>Widescreen</PresentationFormat>
  <Paragraphs>1119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9" baseType="lpstr">
      <vt:lpstr>Aptos Narrow</vt:lpstr>
      <vt:lpstr>Arial</vt:lpstr>
      <vt:lpstr>Calibri</vt:lpstr>
      <vt:lpstr>Courier New</vt:lpstr>
      <vt:lpstr>Lucida Sans Unicode</vt:lpstr>
      <vt:lpstr>Maven Pro</vt:lpstr>
      <vt:lpstr>Maven Pro Bold</vt:lpstr>
      <vt:lpstr>Open Sans</vt:lpstr>
      <vt:lpstr>PT Sans Narrow</vt:lpstr>
      <vt:lpstr>Raleway</vt:lpstr>
      <vt:lpstr>Trebuchet MS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102</cp:revision>
  <cp:lastPrinted>2025-07-04T04:53:13Z</cp:lastPrinted>
  <dcterms:created xsi:type="dcterms:W3CDTF">2025-04-04T02:52:34Z</dcterms:created>
  <dcterms:modified xsi:type="dcterms:W3CDTF">2025-07-15T17:45:05Z</dcterms:modified>
</cp:coreProperties>
</file>