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Ex1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1119" r:id="rId2"/>
    <p:sldId id="1496" r:id="rId3"/>
    <p:sldId id="1499" r:id="rId4"/>
    <p:sldId id="1497" r:id="rId5"/>
    <p:sldId id="1498" r:id="rId6"/>
    <p:sldId id="1500" r:id="rId7"/>
    <p:sldId id="1501" r:id="rId8"/>
    <p:sldId id="1514" r:id="rId9"/>
    <p:sldId id="1515" r:id="rId10"/>
    <p:sldId id="1516" r:id="rId11"/>
    <p:sldId id="1517" r:id="rId12"/>
    <p:sldId id="1518" r:id="rId13"/>
    <p:sldId id="1525" r:id="rId14"/>
    <p:sldId id="1526" r:id="rId15"/>
    <p:sldId id="1527" r:id="rId16"/>
    <p:sldId id="1528" r:id="rId17"/>
    <p:sldId id="1529" r:id="rId18"/>
    <p:sldId id="1530" r:id="rId19"/>
    <p:sldId id="1531" r:id="rId20"/>
    <p:sldId id="1532" r:id="rId21"/>
    <p:sldId id="1533" r:id="rId22"/>
    <p:sldId id="1534" r:id="rId23"/>
    <p:sldId id="1535" r:id="rId24"/>
    <p:sldId id="1540" r:id="rId25"/>
    <p:sldId id="1541" r:id="rId26"/>
    <p:sldId id="1542" r:id="rId27"/>
    <p:sldId id="1543" r:id="rId28"/>
    <p:sldId id="1544" r:id="rId29"/>
    <p:sldId id="1545" r:id="rId30"/>
    <p:sldId id="1546" r:id="rId31"/>
    <p:sldId id="1547" r:id="rId32"/>
    <p:sldId id="1548" r:id="rId33"/>
    <p:sldId id="1549" r:id="rId34"/>
    <p:sldId id="1550" r:id="rId35"/>
    <p:sldId id="1539" r:id="rId36"/>
    <p:sldId id="1538" r:id="rId37"/>
    <p:sldId id="1537" r:id="rId38"/>
    <p:sldId id="1536" r:id="rId39"/>
    <p:sldId id="1502" r:id="rId40"/>
    <p:sldId id="1508" r:id="rId41"/>
    <p:sldId id="1509" r:id="rId42"/>
    <p:sldId id="1510" r:id="rId43"/>
    <p:sldId id="1503" r:id="rId44"/>
    <p:sldId id="1505" r:id="rId45"/>
    <p:sldId id="1506" r:id="rId46"/>
    <p:sldId id="1507" r:id="rId47"/>
    <p:sldId id="1504" r:id="rId48"/>
    <p:sldId id="1513" r:id="rId49"/>
    <p:sldId id="1511" r:id="rId50"/>
    <p:sldId id="1512" r:id="rId51"/>
    <p:sldId id="1521" r:id="rId52"/>
    <p:sldId id="1522" r:id="rId53"/>
    <p:sldId id="1523" r:id="rId54"/>
    <p:sldId id="1524" r:id="rId55"/>
    <p:sldId id="1551" r:id="rId56"/>
    <p:sldId id="1552" r:id="rId57"/>
    <p:sldId id="1519" r:id="rId58"/>
    <p:sldId id="1520" r:id="rId59"/>
    <p:sldId id="301" r:id="rId60"/>
    <p:sldId id="699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90"/>
    <a:srgbClr val="B68A15"/>
    <a:srgbClr val="CC99FF"/>
    <a:srgbClr val="E0C1FF"/>
    <a:srgbClr val="44C5C8"/>
    <a:srgbClr val="3BA9AB"/>
    <a:srgbClr val="4CE5E9"/>
    <a:srgbClr val="AEFCFC"/>
    <a:srgbClr val="2CB22F"/>
    <a:srgbClr val="005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2" autoAdjust="0"/>
    <p:restoredTop sz="95031" autoAdjust="0"/>
  </p:normalViewPr>
  <p:slideViewPr>
    <p:cSldViewPr snapToGrid="0">
      <p:cViewPr>
        <p:scale>
          <a:sx n="109" d="100"/>
          <a:sy n="109" d="100"/>
        </p:scale>
        <p:origin x="223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../embeddings/oleObject4.bin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5.bin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../embeddings/oleObject6.bin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oleObject" Target="../embeddings/oleObject7.bin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https://d.docs.live.net/12e557f68ce789a8/ALabsPractice/Retail_Analysis.xlsx" TargetMode="External"/><Relationship Id="rId4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</a:rPr>
              <a:t>New Customers Acquired Each</a:t>
            </a:r>
            <a:r>
              <a:rPr lang="en-US" sz="1800" baseline="0">
                <a:solidFill>
                  <a:schemeClr val="tx1">
                    <a:lumMod val="95000"/>
                    <a:lumOff val="5000"/>
                  </a:schemeClr>
                </a:solidFill>
              </a:rPr>
              <a:t> Month</a:t>
            </a:r>
            <a:endParaRPr 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'High level'!$C$4</c:f>
              <c:strCache>
                <c:ptCount val="1"/>
                <c:pt idx="0">
                  <c:v>Customers Acquired</c:v>
                </c:pt>
              </c:strCache>
            </c:strRef>
          </c:tx>
          <c:spPr>
            <a:ln w="31750" cap="rnd">
              <a:solidFill>
                <a:srgbClr val="338D90"/>
              </a:solidFill>
              <a:round/>
            </a:ln>
            <a:effectLst/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12700">
                <a:solidFill>
                  <a:schemeClr val="l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rgbClr val="44C5C8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'High level'!$B$5:$B$28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'High level'!$C$5:$C$28</c:f>
              <c:numCache>
                <c:formatCode>General</c:formatCode>
                <c:ptCount val="24"/>
                <c:pt idx="0">
                  <c:v>1</c:v>
                </c:pt>
                <c:pt idx="1">
                  <c:v>299</c:v>
                </c:pt>
                <c:pt idx="2">
                  <c:v>1</c:v>
                </c:pt>
                <c:pt idx="3">
                  <c:v>560</c:v>
                </c:pt>
                <c:pt idx="4">
                  <c:v>1607</c:v>
                </c:pt>
                <c:pt idx="5">
                  <c:v>2342</c:v>
                </c:pt>
                <c:pt idx="6">
                  <c:v>2076</c:v>
                </c:pt>
                <c:pt idx="7">
                  <c:v>3573</c:v>
                </c:pt>
                <c:pt idx="8">
                  <c:v>3319</c:v>
                </c:pt>
                <c:pt idx="9">
                  <c:v>3574</c:v>
                </c:pt>
                <c:pt idx="10">
                  <c:v>4313</c:v>
                </c:pt>
                <c:pt idx="11">
                  <c:v>4096</c:v>
                </c:pt>
                <c:pt idx="12">
                  <c:v>4418</c:v>
                </c:pt>
                <c:pt idx="13">
                  <c:v>6173</c:v>
                </c:pt>
                <c:pt idx="14">
                  <c:v>6643</c:v>
                </c:pt>
                <c:pt idx="15">
                  <c:v>6510</c:v>
                </c:pt>
                <c:pt idx="16">
                  <c:v>6316</c:v>
                </c:pt>
                <c:pt idx="17">
                  <c:v>7523</c:v>
                </c:pt>
                <c:pt idx="18">
                  <c:v>6541</c:v>
                </c:pt>
                <c:pt idx="19">
                  <c:v>7435</c:v>
                </c:pt>
                <c:pt idx="20">
                  <c:v>5916</c:v>
                </c:pt>
                <c:pt idx="21">
                  <c:v>5822</c:v>
                </c:pt>
                <c:pt idx="22">
                  <c:v>7681</c:v>
                </c:pt>
                <c:pt idx="23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BD9-5B4A-A488-06E196E86C2E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rgbClr val="338D90"/>
              </a:solidFill>
              <a:prstDash val="dash"/>
            </a:ln>
            <a:effectLst/>
          </c:spPr>
        </c:dropLines>
        <c:marker val="1"/>
        <c:smooth val="0"/>
        <c:axId val="2080368480"/>
        <c:axId val="1877359696"/>
      </c:lineChart>
      <c:catAx>
        <c:axId val="2080368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8D9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359696"/>
        <c:crosses val="autoZero"/>
        <c:auto val="1"/>
        <c:lblAlgn val="ctr"/>
        <c:lblOffset val="100"/>
        <c:noMultiLvlLbl val="0"/>
      </c:catAx>
      <c:valAx>
        <c:axId val="18773596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Number of Customers (in thousands)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,\ &quot;k&quot;" sourceLinked="0"/>
        <c:majorTickMark val="none"/>
        <c:minorTickMark val="none"/>
        <c:tickLblPos val="nextTo"/>
        <c:spPr>
          <a:noFill/>
          <a:ln>
            <a:solidFill>
              <a:srgbClr val="338D9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368480"/>
        <c:crosses val="autoZero"/>
        <c:crossBetween val="between"/>
      </c:valAx>
      <c:spPr>
        <a:solidFill>
          <a:srgbClr val="808080">
            <a:lumMod val="20000"/>
            <a:lumOff val="80000"/>
          </a:srgb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808080">
        <a:lumMod val="20000"/>
        <a:lumOff val="80000"/>
      </a:srgbClr>
    </a:solidFill>
    <a:ln>
      <a:solidFill>
        <a:srgbClr val="969696">
          <a:lumMod val="50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>
                <a:solidFill>
                  <a:schemeClr val="tx1">
                    <a:lumMod val="95000"/>
                    <a:lumOff val="5000"/>
                  </a:schemeClr>
                </a:solidFill>
              </a:rPr>
              <a:t>Trend Analysis over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161943073099851E-2"/>
          <c:y val="0.10944959327225916"/>
          <c:w val="0.85838029161428631"/>
          <c:h val="0.773414254565164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'High level'!$C$32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numFmt formatCode="#,##0.00,,\ &quot;M&quot;" sourceLinked="0"/>
            <c:spPr>
              <a:solidFill>
                <a:srgbClr val="DDDDDD">
                  <a:alpha val="49000"/>
                </a:srgbClr>
              </a:solidFill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'High level'!$B$33:$B$56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'High level'!$C$33:$C$56</c:f>
              <c:numCache>
                <c:formatCode>General</c:formatCode>
                <c:ptCount val="24"/>
                <c:pt idx="0">
                  <c:v>75.06</c:v>
                </c:pt>
                <c:pt idx="1">
                  <c:v>55333.66</c:v>
                </c:pt>
                <c:pt idx="2">
                  <c:v>19.62</c:v>
                </c:pt>
                <c:pt idx="3">
                  <c:v>88904.12</c:v>
                </c:pt>
                <c:pt idx="4">
                  <c:v>274917.15999999997</c:v>
                </c:pt>
                <c:pt idx="5">
                  <c:v>383756.02</c:v>
                </c:pt>
                <c:pt idx="6">
                  <c:v>345509.57</c:v>
                </c:pt>
                <c:pt idx="7">
                  <c:v>567703.79</c:v>
                </c:pt>
                <c:pt idx="8">
                  <c:v>526932.80000000005</c:v>
                </c:pt>
                <c:pt idx="9">
                  <c:v>532899.39</c:v>
                </c:pt>
                <c:pt idx="10">
                  <c:v>640126.88</c:v>
                </c:pt>
                <c:pt idx="11">
                  <c:v>697364.51</c:v>
                </c:pt>
                <c:pt idx="12">
                  <c:v>741667.93</c:v>
                </c:pt>
                <c:pt idx="13">
                  <c:v>995649.17</c:v>
                </c:pt>
                <c:pt idx="14">
                  <c:v>1021308.73</c:v>
                </c:pt>
                <c:pt idx="15">
                  <c:v>962845.14</c:v>
                </c:pt>
                <c:pt idx="16">
                  <c:v>928077.54</c:v>
                </c:pt>
                <c:pt idx="17">
                  <c:v>1187101.1399999999</c:v>
                </c:pt>
                <c:pt idx="18">
                  <c:v>1091339.75</c:v>
                </c:pt>
                <c:pt idx="19">
                  <c:v>1216711.2</c:v>
                </c:pt>
                <c:pt idx="20">
                  <c:v>1001357.41</c:v>
                </c:pt>
                <c:pt idx="21">
                  <c:v>942455.19</c:v>
                </c:pt>
                <c:pt idx="22">
                  <c:v>1233315.58</c:v>
                </c:pt>
                <c:pt idx="23">
                  <c:v>15785.25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E3-E449-89A9-1BC65960587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4979439"/>
        <c:axId val="624981151"/>
      </c:barChart>
      <c:lineChart>
        <c:grouping val="standard"/>
        <c:varyColors val="0"/>
        <c:ser>
          <c:idx val="1"/>
          <c:order val="1"/>
          <c:tx>
            <c:strRef>
              <c:f>'High level'!$D$32</c:f>
              <c:strCache>
                <c:ptCount val="1"/>
                <c:pt idx="0">
                  <c:v>Total Quantity</c:v>
                </c:pt>
              </c:strCache>
            </c:strRef>
          </c:tx>
          <c:spPr>
            <a:ln w="34925" cap="rnd">
              <a:solidFill>
                <a:srgbClr val="FFC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dLbl>
              <c:idx val="0"/>
              <c:layout>
                <c:manualLayout>
                  <c:x val="-1.1953646680358478E-2"/>
                  <c:y val="-0.14080458590147385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2AE3-E449-89A9-1BC659605878}"/>
                </c:ext>
              </c:extLst>
            </c:dLbl>
            <c:dLbl>
              <c:idx val="1"/>
              <c:layout>
                <c:manualLayout>
                  <c:x val="-1.7010105758506405E-2"/>
                  <c:y val="-9.6477216265824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AE3-E449-89A9-1BC659605878}"/>
                </c:ext>
              </c:extLst>
            </c:dLbl>
            <c:dLbl>
              <c:idx val="2"/>
              <c:layout>
                <c:manualLayout>
                  <c:x val="-1.0844774075501476E-2"/>
                  <c:y val="-0.12776712424392989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AE3-E449-89A9-1BC659605878}"/>
                </c:ext>
              </c:extLst>
            </c:dLbl>
            <c:dLbl>
              <c:idx val="3"/>
              <c:layout>
                <c:manualLayout>
                  <c:x val="-2.033672357307743E-2"/>
                  <c:y val="-8.60472469397895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AE3-E449-89A9-1BC659605878}"/>
                </c:ext>
              </c:extLst>
            </c:dLbl>
            <c:dLbl>
              <c:idx val="4"/>
              <c:layout>
                <c:manualLayout>
                  <c:x val="-2.1756080507294374E-2"/>
                  <c:y val="-4.69348619671579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AE3-E449-89A9-1BC659605878}"/>
                </c:ext>
              </c:extLst>
            </c:dLbl>
            <c:dLbl>
              <c:idx val="5"/>
              <c:layout>
                <c:manualLayout>
                  <c:x val="-1.953833529758037E-2"/>
                  <c:y val="-4.171987730414046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AE3-E449-89A9-1BC659605878}"/>
                </c:ext>
              </c:extLst>
            </c:dLbl>
            <c:dLbl>
              <c:idx val="6"/>
              <c:layout>
                <c:manualLayout>
                  <c:x val="-2.0647207902437414E-2"/>
                  <c:y val="-7.822476994526318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AE3-E449-89A9-1BC659605878}"/>
                </c:ext>
              </c:extLst>
            </c:dLbl>
            <c:dLbl>
              <c:idx val="7"/>
              <c:layout>
                <c:manualLayout>
                  <c:x val="-1.953833529758037E-2"/>
                  <c:y val="-4.69348619671579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E3-E449-89A9-1BC659605878}"/>
                </c:ext>
              </c:extLst>
            </c:dLbl>
            <c:dLbl>
              <c:idx val="8"/>
              <c:layout>
                <c:manualLayout>
                  <c:x val="-1.8429462692723369E-2"/>
                  <c:y val="-4.69348619671580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AE3-E449-89A9-1BC659605878}"/>
                </c:ext>
              </c:extLst>
            </c:dLbl>
            <c:dLbl>
              <c:idx val="9"/>
              <c:layout>
                <c:manualLayout>
                  <c:x val="-2.0647207902437372E-2"/>
                  <c:y val="-3.911238497263159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2AE3-E449-89A9-1BC659605878}"/>
                </c:ext>
              </c:extLst>
            </c:dLbl>
            <c:dLbl>
              <c:idx val="10"/>
              <c:layout>
                <c:manualLayout>
                  <c:x val="-1.953833529758037E-2"/>
                  <c:y val="-3.12899079781052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2AE3-E449-89A9-1BC659605878}"/>
                </c:ext>
              </c:extLst>
            </c:dLbl>
            <c:dLbl>
              <c:idx val="11"/>
              <c:layout>
                <c:manualLayout>
                  <c:x val="-1.6211717483009366E-2"/>
                  <c:y val="-5.997232362470178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2AE3-E449-89A9-1BC659605878}"/>
                </c:ext>
              </c:extLst>
            </c:dLbl>
            <c:dLbl>
              <c:idx val="12"/>
              <c:layout>
                <c:manualLayout>
                  <c:x val="-2.3973825717008457E-2"/>
                  <c:y val="-4.171987730414027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2AE3-E449-89A9-1BC659605878}"/>
                </c:ext>
              </c:extLst>
            </c:dLbl>
            <c:dLbl>
              <c:idx val="13"/>
              <c:layout>
                <c:manualLayout>
                  <c:x val="-1.953833529758037E-2"/>
                  <c:y val="-3.12899079781052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2AE3-E449-89A9-1BC659605878}"/>
                </c:ext>
              </c:extLst>
            </c:dLbl>
            <c:dLbl>
              <c:idx val="14"/>
              <c:layout>
                <c:manualLayout>
                  <c:x val="-1.953833529758045E-2"/>
                  <c:y val="-3.389740030961405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2AE3-E449-89A9-1BC659605878}"/>
                </c:ext>
              </c:extLst>
            </c:dLbl>
            <c:dLbl>
              <c:idx val="15"/>
              <c:layout>
                <c:manualLayout>
                  <c:x val="-1.953833529758045E-2"/>
                  <c:y val="-3.650489264112282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2AE3-E449-89A9-1BC659605878}"/>
                </c:ext>
              </c:extLst>
            </c:dLbl>
            <c:dLbl>
              <c:idx val="16"/>
              <c:layout>
                <c:manualLayout>
                  <c:x val="-2.0647207902437372E-2"/>
                  <c:y val="-4.693486196715791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2AE3-E449-89A9-1BC659605878}"/>
                </c:ext>
              </c:extLst>
            </c:dLbl>
            <c:dLbl>
              <c:idx val="17"/>
              <c:layout>
                <c:manualLayout>
                  <c:x val="-1.953833529758045E-2"/>
                  <c:y val="-1.825244632056143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2AE3-E449-89A9-1BC659605878}"/>
                </c:ext>
              </c:extLst>
            </c:dLbl>
            <c:dLbl>
              <c:idx val="18"/>
              <c:layout>
                <c:manualLayout>
                  <c:x val="-1.953833529758037E-2"/>
                  <c:y val="-6.77948006192281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2AE3-E449-89A9-1BC659605878}"/>
                </c:ext>
              </c:extLst>
            </c:dLbl>
            <c:dLbl>
              <c:idx val="19"/>
              <c:layout>
                <c:manualLayout>
                  <c:x val="-1.953833529758037E-2"/>
                  <c:y val="-5.99723236247018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2AE3-E449-89A9-1BC659605878}"/>
                </c:ext>
              </c:extLst>
            </c:dLbl>
            <c:dLbl>
              <c:idx val="20"/>
              <c:layout>
                <c:manualLayout>
                  <c:x val="-1.7320590087866367E-2"/>
                  <c:y val="-6.51873082877193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2AE3-E449-89A9-1BC659605878}"/>
                </c:ext>
              </c:extLst>
            </c:dLbl>
            <c:dLbl>
              <c:idx val="21"/>
              <c:layout>
                <c:manualLayout>
                  <c:x val="-1.953833529758037E-2"/>
                  <c:y val="-6.257981595621055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2AE3-E449-89A9-1BC659605878}"/>
                </c:ext>
              </c:extLst>
            </c:dLbl>
            <c:dLbl>
              <c:idx val="22"/>
              <c:layout>
                <c:manualLayout>
                  <c:x val="-1.953833529758037E-2"/>
                  <c:y val="-5.21498466301754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2AE3-E449-89A9-1BC659605878}"/>
                </c:ext>
              </c:extLst>
            </c:dLbl>
            <c:dLbl>
              <c:idx val="23"/>
              <c:layout>
                <c:manualLayout>
                  <c:x val="-8.937513195147434E-3"/>
                  <c:y val="-0.1147296625863861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AE3-E449-89A9-1BC6596058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'High level'!$B$33:$B$56</c:f>
              <c:strCache>
                <c:ptCount val="24"/>
                <c:pt idx="0">
                  <c:v>2021-09</c:v>
                </c:pt>
                <c:pt idx="1">
                  <c:v>2021-10</c:v>
                </c:pt>
                <c:pt idx="2">
                  <c:v>2021-12</c:v>
                </c:pt>
                <c:pt idx="3">
                  <c:v>2022-01</c:v>
                </c:pt>
                <c:pt idx="4">
                  <c:v>2022-02</c:v>
                </c:pt>
                <c:pt idx="5">
                  <c:v>2022-03</c:v>
                </c:pt>
                <c:pt idx="6">
                  <c:v>2022-04</c:v>
                </c:pt>
                <c:pt idx="7">
                  <c:v>2022-05</c:v>
                </c:pt>
                <c:pt idx="8">
                  <c:v>2022-06</c:v>
                </c:pt>
                <c:pt idx="9">
                  <c:v>2022-07</c:v>
                </c:pt>
                <c:pt idx="10">
                  <c:v>2022-08</c:v>
                </c:pt>
                <c:pt idx="11">
                  <c:v>2022-09</c:v>
                </c:pt>
                <c:pt idx="12">
                  <c:v>2022-10</c:v>
                </c:pt>
                <c:pt idx="13">
                  <c:v>2022-11</c:v>
                </c:pt>
                <c:pt idx="14">
                  <c:v>2022-12</c:v>
                </c:pt>
                <c:pt idx="15">
                  <c:v>2023-01</c:v>
                </c:pt>
                <c:pt idx="16">
                  <c:v>2023-02</c:v>
                </c:pt>
                <c:pt idx="17">
                  <c:v>2023-03</c:v>
                </c:pt>
                <c:pt idx="18">
                  <c:v>2023-04</c:v>
                </c:pt>
                <c:pt idx="19">
                  <c:v>2023-05</c:v>
                </c:pt>
                <c:pt idx="20">
                  <c:v>2023-06</c:v>
                </c:pt>
                <c:pt idx="21">
                  <c:v>2023-07</c:v>
                </c:pt>
                <c:pt idx="22">
                  <c:v>2023-08</c:v>
                </c:pt>
                <c:pt idx="23">
                  <c:v>2023-09</c:v>
                </c:pt>
              </c:strCache>
            </c:strRef>
          </c:cat>
          <c:val>
            <c:numRef>
              <c:f>'High level'!$D$33:$D$56</c:f>
              <c:numCache>
                <c:formatCode>General</c:formatCode>
                <c:ptCount val="24"/>
                <c:pt idx="0">
                  <c:v>1</c:v>
                </c:pt>
                <c:pt idx="1">
                  <c:v>345</c:v>
                </c:pt>
                <c:pt idx="2">
                  <c:v>1</c:v>
                </c:pt>
                <c:pt idx="3">
                  <c:v>655</c:v>
                </c:pt>
                <c:pt idx="4">
                  <c:v>1780</c:v>
                </c:pt>
                <c:pt idx="5">
                  <c:v>2621</c:v>
                </c:pt>
                <c:pt idx="6">
                  <c:v>2296</c:v>
                </c:pt>
                <c:pt idx="7">
                  <c:v>3949</c:v>
                </c:pt>
                <c:pt idx="8">
                  <c:v>3674</c:v>
                </c:pt>
                <c:pt idx="9">
                  <c:v>3987</c:v>
                </c:pt>
                <c:pt idx="10">
                  <c:v>4885</c:v>
                </c:pt>
                <c:pt idx="11">
                  <c:v>4577</c:v>
                </c:pt>
                <c:pt idx="12">
                  <c:v>5012</c:v>
                </c:pt>
                <c:pt idx="13">
                  <c:v>7026</c:v>
                </c:pt>
                <c:pt idx="14">
                  <c:v>7451</c:v>
                </c:pt>
                <c:pt idx="15">
                  <c:v>7249</c:v>
                </c:pt>
                <c:pt idx="16">
                  <c:v>7117</c:v>
                </c:pt>
                <c:pt idx="17">
                  <c:v>8511</c:v>
                </c:pt>
                <c:pt idx="18">
                  <c:v>7392</c:v>
                </c:pt>
                <c:pt idx="19">
                  <c:v>8468</c:v>
                </c:pt>
                <c:pt idx="20">
                  <c:v>6689</c:v>
                </c:pt>
                <c:pt idx="21">
                  <c:v>6481</c:v>
                </c:pt>
                <c:pt idx="22">
                  <c:v>8574</c:v>
                </c:pt>
                <c:pt idx="23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E3-E449-89A9-1BC65960587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0988768"/>
        <c:axId val="909071328"/>
      </c:lineChart>
      <c:catAx>
        <c:axId val="6249794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981151"/>
        <c:crosses val="autoZero"/>
        <c:auto val="1"/>
        <c:lblAlgn val="ctr"/>
        <c:lblOffset val="100"/>
        <c:noMultiLvlLbl val="0"/>
      </c:catAx>
      <c:valAx>
        <c:axId val="6249811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Revenue</a:t>
                </a:r>
                <a:r>
                  <a:rPr lang="en-GB" sz="1200" b="1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(in Millions)</a:t>
                </a:r>
                <a:endParaRPr lang="en-GB" sz="1200" b="1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0.0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979439"/>
        <c:crosses val="autoZero"/>
        <c:crossBetween val="between"/>
      </c:valAx>
      <c:valAx>
        <c:axId val="90907132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 b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Qunatity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988768"/>
        <c:crosses val="max"/>
        <c:crossBetween val="between"/>
      </c:valAx>
      <c:catAx>
        <c:axId val="195098876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0907132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054673493682142"/>
          <c:y val="1.7188013368832491E-2"/>
          <c:w val="0.22408459188503077"/>
          <c:h val="5.24583168111180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969696">
        <a:lumMod val="20000"/>
        <a:lumOff val="80000"/>
      </a:srgbClr>
    </a:solidFill>
    <a:ln>
      <a:solidFill>
        <a:srgbClr val="DDDDDD">
          <a:shade val="15000"/>
        </a:srgbClr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800" b="1" dirty="0"/>
              <a:t>Top 3 Popular Categories by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662089001128243E-2"/>
          <c:y val="0.11173912369083308"/>
          <c:w val="0.8429063278787593"/>
          <c:h val="0.522275593393284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'High level'!$D$82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cat>
            <c:multiLvlStrRef>
              <c:f>'High level'!$B$83:$C$103</c:f>
              <c:multiLvlStrCache>
                <c:ptCount val="21"/>
                <c:lvl>
                  <c:pt idx="0">
                    <c:v>Toys &amp; Gifts</c:v>
                  </c:pt>
                  <c:pt idx="1">
                    <c:v>Home_Appliances</c:v>
                  </c:pt>
                  <c:pt idx="2">
                    <c:v>Food &amp; Beverages</c:v>
                  </c:pt>
                  <c:pt idx="3">
                    <c:v>Toys &amp; Gifts</c:v>
                  </c:pt>
                  <c:pt idx="4">
                    <c:v>Baby</c:v>
                  </c:pt>
                  <c:pt idx="5">
                    <c:v>Home_Appliances</c:v>
                  </c:pt>
                  <c:pt idx="6">
                    <c:v>Food &amp; Beverages</c:v>
                  </c:pt>
                  <c:pt idx="7">
                    <c:v>Toys &amp; Gifts</c:v>
                  </c:pt>
                  <c:pt idx="8">
                    <c:v>Luggage_Accessories</c:v>
                  </c:pt>
                  <c:pt idx="9">
                    <c:v>Baby</c:v>
                  </c:pt>
                  <c:pt idx="10">
                    <c:v>Toys &amp; Gifts</c:v>
                  </c:pt>
                  <c:pt idx="11">
                    <c:v>Furniture</c:v>
                  </c:pt>
                  <c:pt idx="12">
                    <c:v>Luggage_Accessories</c:v>
                  </c:pt>
                  <c:pt idx="13">
                    <c:v>Home_Appliances</c:v>
                  </c:pt>
                  <c:pt idx="14">
                    <c:v>Food &amp; Beverages</c:v>
                  </c:pt>
                  <c:pt idx="15">
                    <c:v>Baby</c:v>
                  </c:pt>
                  <c:pt idx="16">
                    <c:v>Luggage_Accessories</c:v>
                  </c:pt>
                  <c:pt idx="17">
                    <c:v>Furniture</c:v>
                  </c:pt>
                  <c:pt idx="18">
                    <c:v>Home_Appliances</c:v>
                  </c:pt>
                  <c:pt idx="19">
                    <c:v>Auto</c:v>
                  </c:pt>
                  <c:pt idx="20">
                    <c:v>Computers &amp; Accessories</c:v>
                  </c:pt>
                </c:lvl>
                <c:lvl>
                  <c:pt idx="0">
                    <c:v>Andhra Pradesh</c:v>
                  </c:pt>
                  <c:pt idx="3">
                    <c:v>Chhattisgarh</c:v>
                  </c:pt>
                  <c:pt idx="6">
                    <c:v>Delhi</c:v>
                  </c:pt>
                  <c:pt idx="9">
                    <c:v>Gujarat</c:v>
                  </c:pt>
                  <c:pt idx="12">
                    <c:v>Haryana</c:v>
                  </c:pt>
                  <c:pt idx="15">
                    <c:v>Madhya Pradesh</c:v>
                  </c:pt>
                  <c:pt idx="18">
                    <c:v>West Bengal</c:v>
                  </c:pt>
                </c:lvl>
              </c:multiLvlStrCache>
            </c:multiLvlStrRef>
          </c:cat>
          <c:val>
            <c:numRef>
              <c:f>'High level'!$D$83:$D$103</c:f>
              <c:numCache>
                <c:formatCode>General</c:formatCode>
                <c:ptCount val="21"/>
                <c:pt idx="0">
                  <c:v>2037877.17</c:v>
                </c:pt>
                <c:pt idx="1">
                  <c:v>1305431.19</c:v>
                </c:pt>
                <c:pt idx="2">
                  <c:v>1323673.82</c:v>
                </c:pt>
                <c:pt idx="3">
                  <c:v>118588.64</c:v>
                </c:pt>
                <c:pt idx="4">
                  <c:v>69818.94</c:v>
                </c:pt>
                <c:pt idx="5">
                  <c:v>147102.81</c:v>
                </c:pt>
                <c:pt idx="6">
                  <c:v>48130.25</c:v>
                </c:pt>
                <c:pt idx="7">
                  <c:v>51704.69</c:v>
                </c:pt>
                <c:pt idx="8">
                  <c:v>52853.46</c:v>
                </c:pt>
                <c:pt idx="9">
                  <c:v>617309.11</c:v>
                </c:pt>
                <c:pt idx="10">
                  <c:v>284830.59999999998</c:v>
                </c:pt>
                <c:pt idx="11">
                  <c:v>97947.91</c:v>
                </c:pt>
                <c:pt idx="12">
                  <c:v>79354.289999999994</c:v>
                </c:pt>
                <c:pt idx="13">
                  <c:v>65995.94</c:v>
                </c:pt>
                <c:pt idx="14">
                  <c:v>65597.740000000005</c:v>
                </c:pt>
                <c:pt idx="15">
                  <c:v>125376.63</c:v>
                </c:pt>
                <c:pt idx="16">
                  <c:v>92503.98</c:v>
                </c:pt>
                <c:pt idx="17">
                  <c:v>85026.26</c:v>
                </c:pt>
                <c:pt idx="18">
                  <c:v>73349.84</c:v>
                </c:pt>
                <c:pt idx="19">
                  <c:v>28250.799999999999</c:v>
                </c:pt>
                <c:pt idx="20">
                  <c:v>62951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92-3C49-B012-FCCF653FA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22221791"/>
        <c:axId val="922223503"/>
      </c:barChart>
      <c:lineChart>
        <c:grouping val="standard"/>
        <c:varyColors val="0"/>
        <c:ser>
          <c:idx val="1"/>
          <c:order val="1"/>
          <c:tx>
            <c:strRef>
              <c:f>'High level'!$E$82</c:f>
              <c:strCache>
                <c:ptCount val="1"/>
                <c:pt idx="0">
                  <c:v>Total Units Sold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multiLvlStrRef>
              <c:f>'High level'!$B$83:$C$103</c:f>
              <c:multiLvlStrCache>
                <c:ptCount val="21"/>
                <c:lvl>
                  <c:pt idx="0">
                    <c:v>Toys &amp; Gifts</c:v>
                  </c:pt>
                  <c:pt idx="1">
                    <c:v>Home_Appliances</c:v>
                  </c:pt>
                  <c:pt idx="2">
                    <c:v>Food &amp; Beverages</c:v>
                  </c:pt>
                  <c:pt idx="3">
                    <c:v>Toys &amp; Gifts</c:v>
                  </c:pt>
                  <c:pt idx="4">
                    <c:v>Baby</c:v>
                  </c:pt>
                  <c:pt idx="5">
                    <c:v>Home_Appliances</c:v>
                  </c:pt>
                  <c:pt idx="6">
                    <c:v>Food &amp; Beverages</c:v>
                  </c:pt>
                  <c:pt idx="7">
                    <c:v>Toys &amp; Gifts</c:v>
                  </c:pt>
                  <c:pt idx="8">
                    <c:v>Luggage_Accessories</c:v>
                  </c:pt>
                  <c:pt idx="9">
                    <c:v>Baby</c:v>
                  </c:pt>
                  <c:pt idx="10">
                    <c:v>Toys &amp; Gifts</c:v>
                  </c:pt>
                  <c:pt idx="11">
                    <c:v>Furniture</c:v>
                  </c:pt>
                  <c:pt idx="12">
                    <c:v>Luggage_Accessories</c:v>
                  </c:pt>
                  <c:pt idx="13">
                    <c:v>Home_Appliances</c:v>
                  </c:pt>
                  <c:pt idx="14">
                    <c:v>Food &amp; Beverages</c:v>
                  </c:pt>
                  <c:pt idx="15">
                    <c:v>Baby</c:v>
                  </c:pt>
                  <c:pt idx="16">
                    <c:v>Luggage_Accessories</c:v>
                  </c:pt>
                  <c:pt idx="17">
                    <c:v>Furniture</c:v>
                  </c:pt>
                  <c:pt idx="18">
                    <c:v>Home_Appliances</c:v>
                  </c:pt>
                  <c:pt idx="19">
                    <c:v>Auto</c:v>
                  </c:pt>
                  <c:pt idx="20">
                    <c:v>Computers &amp; Accessories</c:v>
                  </c:pt>
                </c:lvl>
                <c:lvl>
                  <c:pt idx="0">
                    <c:v>Andhra Pradesh</c:v>
                  </c:pt>
                  <c:pt idx="3">
                    <c:v>Chhattisgarh</c:v>
                  </c:pt>
                  <c:pt idx="6">
                    <c:v>Delhi</c:v>
                  </c:pt>
                  <c:pt idx="9">
                    <c:v>Gujarat</c:v>
                  </c:pt>
                  <c:pt idx="12">
                    <c:v>Haryana</c:v>
                  </c:pt>
                  <c:pt idx="15">
                    <c:v>Madhya Pradesh</c:v>
                  </c:pt>
                  <c:pt idx="18">
                    <c:v>West Bengal</c:v>
                  </c:pt>
                </c:lvl>
              </c:multiLvlStrCache>
            </c:multiLvlStrRef>
          </c:cat>
          <c:val>
            <c:numRef>
              <c:f>'High level'!$E$83:$E$103</c:f>
              <c:numCache>
                <c:formatCode>General</c:formatCode>
                <c:ptCount val="21"/>
                <c:pt idx="0">
                  <c:v>12524</c:v>
                </c:pt>
                <c:pt idx="1">
                  <c:v>10608</c:v>
                </c:pt>
                <c:pt idx="2">
                  <c:v>9406</c:v>
                </c:pt>
                <c:pt idx="3">
                  <c:v>672</c:v>
                </c:pt>
                <c:pt idx="4">
                  <c:v>566</c:v>
                </c:pt>
                <c:pt idx="5">
                  <c:v>489</c:v>
                </c:pt>
                <c:pt idx="6">
                  <c:v>315</c:v>
                </c:pt>
                <c:pt idx="7">
                  <c:v>312</c:v>
                </c:pt>
                <c:pt idx="8">
                  <c:v>295</c:v>
                </c:pt>
                <c:pt idx="9">
                  <c:v>6018</c:v>
                </c:pt>
                <c:pt idx="10">
                  <c:v>1507</c:v>
                </c:pt>
                <c:pt idx="11">
                  <c:v>1140</c:v>
                </c:pt>
                <c:pt idx="12">
                  <c:v>655</c:v>
                </c:pt>
                <c:pt idx="13">
                  <c:v>633</c:v>
                </c:pt>
                <c:pt idx="14">
                  <c:v>548</c:v>
                </c:pt>
                <c:pt idx="15">
                  <c:v>504</c:v>
                </c:pt>
                <c:pt idx="16">
                  <c:v>462</c:v>
                </c:pt>
                <c:pt idx="17">
                  <c:v>448</c:v>
                </c:pt>
                <c:pt idx="18">
                  <c:v>450</c:v>
                </c:pt>
                <c:pt idx="19">
                  <c:v>369</c:v>
                </c:pt>
                <c:pt idx="20">
                  <c:v>354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92-3C49-B012-FCCF653FA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7632655"/>
        <c:axId val="2079969264"/>
      </c:lineChart>
      <c:catAx>
        <c:axId val="9222217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/>
                  <a:t>State and Popular</a:t>
                </a:r>
                <a:r>
                  <a:rPr lang="en-US" sz="1200" b="1" baseline="0" dirty="0"/>
                  <a:t> Categories</a:t>
                </a:r>
                <a:endParaRPr lang="en-US" sz="12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223503"/>
        <c:crosses val="autoZero"/>
        <c:auto val="1"/>
        <c:lblAlgn val="ctr"/>
        <c:lblOffset val="100"/>
        <c:noMultiLvlLbl val="0"/>
      </c:catAx>
      <c:valAx>
        <c:axId val="92222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/>
                  <a:t>Revenue (in Millions)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#,##0.00,,\ 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221791"/>
        <c:crosses val="autoZero"/>
        <c:crossBetween val="between"/>
      </c:valAx>
      <c:valAx>
        <c:axId val="207996926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/>
                  <a:t>Quantity</a:t>
                </a:r>
                <a:r>
                  <a:rPr lang="en-US" sz="1200" b="1" baseline="0" dirty="0"/>
                  <a:t> (in Thousands)</a:t>
                </a:r>
                <a:endParaRPr lang="en-US" sz="1200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,\ &quot;k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632655"/>
        <c:crosses val="max"/>
        <c:crossBetween val="between"/>
      </c:valAx>
      <c:catAx>
        <c:axId val="7376326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79969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8575594717327015"/>
          <c:y val="2.0726739514703569E-2"/>
          <c:w val="0.23026991029106436"/>
          <c:h val="4.30487706893781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808080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Revenue</a:t>
            </a:r>
            <a:r>
              <a:rPr lang="en-US" cap="none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By Gender</a:t>
            </a:r>
            <a:endParaRPr lang="en-US" cap="non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layout>
        <c:manualLayout>
          <c:xMode val="edge"/>
          <c:yMode val="edge"/>
          <c:x val="0.20958770778652669"/>
          <c:y val="8.95210782852053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'High level'!$C$138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explosion val="2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92D-AF45-BCD1-A7495C1BC94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92D-AF45-BCD1-A7495C1BC945}"/>
              </c:ext>
            </c:extLst>
          </c:dPt>
          <c:dLbls>
            <c:dLbl>
              <c:idx val="0"/>
              <c:layout>
                <c:manualLayout>
                  <c:x val="-0.1218409886264217"/>
                  <c:y val="-0.1265675123942841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92D-AF45-BCD1-A7495C1BC945}"/>
                </c:ext>
              </c:extLst>
            </c:dLbl>
            <c:dLbl>
              <c:idx val="1"/>
              <c:layout>
                <c:manualLayout>
                  <c:x val="0.14460666375036449"/>
                  <c:y val="9.957786911603916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2D-AF45-BCD1-A7495C1BC94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'High level'!$B$139:$B$140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'High level'!$C$139:$C$140</c:f>
              <c:numCache>
                <c:formatCode>General</c:formatCode>
                <c:ptCount val="2"/>
                <c:pt idx="0">
                  <c:v>11008466.359999999</c:v>
                </c:pt>
                <c:pt idx="1">
                  <c:v>4726355.91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92D-AF45-BCD1-A7495C1BC94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lumMod val="85000"/>
      </a:sys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Top 5 Categories by Profit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'High level'!$C$120</c:f>
              <c:strCache>
                <c:ptCount val="1"/>
                <c:pt idx="0">
                  <c:v>Total Profit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dLbls>
            <c:numFmt formatCode="&quot;₹&quot;#,##0.00,\ 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'High level'!$B$121:$B$125</c:f>
              <c:strCache>
                <c:ptCount val="5"/>
                <c:pt idx="0">
                  <c:v>Home_Appliances</c:v>
                </c:pt>
                <c:pt idx="1">
                  <c:v>Toys &amp; Gifts</c:v>
                </c:pt>
                <c:pt idx="2">
                  <c:v>Baby</c:v>
                </c:pt>
                <c:pt idx="3">
                  <c:v>Furniture</c:v>
                </c:pt>
                <c:pt idx="4">
                  <c:v>Luggage_Accessories</c:v>
                </c:pt>
              </c:strCache>
            </c:strRef>
          </c:cat>
          <c:val>
            <c:numRef>
              <c:f>'High level'!$C$121:$C$125</c:f>
              <c:numCache>
                <c:formatCode>General</c:formatCode>
                <c:ptCount val="5"/>
                <c:pt idx="0">
                  <c:v>293247.96000000002</c:v>
                </c:pt>
                <c:pt idx="1">
                  <c:v>269421.37</c:v>
                </c:pt>
                <c:pt idx="2">
                  <c:v>259258.67</c:v>
                </c:pt>
                <c:pt idx="3">
                  <c:v>253317.26</c:v>
                </c:pt>
                <c:pt idx="4">
                  <c:v>226284.56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70-6646-8E5D-8B22D83032D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922627247"/>
        <c:axId val="922628959"/>
      </c:barChart>
      <c:catAx>
        <c:axId val="9226272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2628959"/>
        <c:crosses val="autoZero"/>
        <c:auto val="1"/>
        <c:lblAlgn val="ctr"/>
        <c:lblOffset val="100"/>
        <c:noMultiLvlLbl val="0"/>
      </c:catAx>
      <c:valAx>
        <c:axId val="922628959"/>
        <c:scaling>
          <c:orientation val="minMax"/>
        </c:scaling>
        <c:delete val="1"/>
        <c:axPos val="b"/>
        <c:numFmt formatCode="&quot;₹&quot;#,##0.00,\ &quot;k&quot;" sourceLinked="0"/>
        <c:majorTickMark val="none"/>
        <c:minorTickMark val="none"/>
        <c:tickLblPos val="nextTo"/>
        <c:crossAx val="922627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>
        <a:lumMod val="85000"/>
      </a:sys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Payment Method</a:t>
            </a:r>
            <a:r>
              <a:rPr lang="en-US" sz="1200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Used by Customers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'High level'!$C$157</c:f>
              <c:strCache>
                <c:ptCount val="1"/>
                <c:pt idx="0">
                  <c:v>Number of Customers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B44-6B4E-91C0-8511C103681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B44-6B4E-91C0-8511C103681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B44-6B4E-91C0-8511C103681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B44-6B4E-91C0-8511C103681B}"/>
              </c:ext>
            </c:extLst>
          </c:dPt>
          <c:dLbls>
            <c:dLbl>
              <c:idx val="0"/>
              <c:layout>
                <c:manualLayout>
                  <c:x val="2.7777777777777776E-2"/>
                  <c:y val="-8.4875562720133283E-17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B44-6B4E-91C0-8511C103681B}"/>
                </c:ext>
              </c:extLst>
            </c:dLbl>
            <c:dLbl>
              <c:idx val="1"/>
              <c:layout>
                <c:manualLayout>
                  <c:x val="-1.9444444444444445E-2"/>
                  <c:y val="4.6296296296295444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B44-6B4E-91C0-8511C103681B}"/>
                </c:ext>
              </c:extLst>
            </c:dLbl>
            <c:dLbl>
              <c:idx val="2"/>
              <c:layout>
                <c:manualLayout>
                  <c:x val="-1.9444444444444497E-2"/>
                  <c:y val="-4.6296296296296294E-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B44-6B4E-91C0-8511C103681B}"/>
                </c:ext>
              </c:extLst>
            </c:dLbl>
            <c:dLbl>
              <c:idx val="3"/>
              <c:layout>
                <c:manualLayout>
                  <c:x val="1.1111111111111162E-2"/>
                  <c:y val="-2.3148148148148168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B44-6B4E-91C0-8511C10368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'High level'!$B$158:$B$161</c:f>
              <c:strCache>
                <c:ptCount val="4"/>
                <c:pt idx="0">
                  <c:v>credit_card</c:v>
                </c:pt>
                <c:pt idx="1">
                  <c:v>debit_card</c:v>
                </c:pt>
                <c:pt idx="2">
                  <c:v>UPI/Cash</c:v>
                </c:pt>
                <c:pt idx="3">
                  <c:v>voucher</c:v>
                </c:pt>
              </c:strCache>
            </c:strRef>
          </c:cat>
          <c:val>
            <c:numRef>
              <c:f>'High level'!$C$158:$C$161</c:f>
              <c:numCache>
                <c:formatCode>General</c:formatCode>
                <c:ptCount val="4"/>
                <c:pt idx="0">
                  <c:v>74503</c:v>
                </c:pt>
                <c:pt idx="1">
                  <c:v>1489</c:v>
                </c:pt>
                <c:pt idx="2">
                  <c:v>19315</c:v>
                </c:pt>
                <c:pt idx="3">
                  <c:v>3714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B44-6B4E-91C0-8511C10368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808080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Regional</a:t>
            </a:r>
            <a:r>
              <a:rPr lang="en-US" sz="1200" b="1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Avg Rating</a:t>
            </a:r>
            <a:endParaRPr lang="en-US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Customer_satisfaction!$C$40</c:f>
              <c:strCache>
                <c:ptCount val="1"/>
                <c:pt idx="0">
                  <c:v>Rating</c:v>
                </c:pt>
              </c:strCache>
            </c:strRef>
          </c:tx>
          <c:spPr>
            <a:solidFill>
              <a:srgbClr val="338D9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Customer_satisfaction!$B$41:$B$44</c:f>
              <c:strCache>
                <c:ptCount val="4"/>
                <c:pt idx="0">
                  <c:v>East</c:v>
                </c:pt>
                <c:pt idx="1">
                  <c:v>South</c:v>
                </c:pt>
                <c:pt idx="2">
                  <c:v>North</c:v>
                </c:pt>
                <c:pt idx="3">
                  <c:v>West</c:v>
                </c:pt>
              </c:strCache>
            </c:strRef>
          </c:cat>
          <c:val>
            <c:numRef>
              <c:f>Customer_satisfaction!$C$41:$C$44</c:f>
              <c:numCache>
                <c:formatCode>General</c:formatCode>
                <c:ptCount val="4"/>
                <c:pt idx="0">
                  <c:v>4.16</c:v>
                </c:pt>
                <c:pt idx="1">
                  <c:v>4.09</c:v>
                </c:pt>
                <c:pt idx="2">
                  <c:v>4.09</c:v>
                </c:pt>
                <c:pt idx="3">
                  <c:v>3.98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F19-A440-8539-7E3DEA223E7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6890751"/>
        <c:axId val="176894095"/>
      </c:barChart>
      <c:catAx>
        <c:axId val="176890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894095"/>
        <c:crosses val="autoZero"/>
        <c:auto val="1"/>
        <c:lblAlgn val="ctr"/>
        <c:lblOffset val="100"/>
        <c:noMultiLvlLbl val="0"/>
      </c:catAx>
      <c:valAx>
        <c:axId val="1768940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6890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808080">
        <a:lumMod val="20000"/>
        <a:lumOff val="80000"/>
      </a:srgbClr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'High level'!$B$174:$B$187</cx:f>
        <cx:lvl ptCount="14">
          <cx:pt idx="0">Toys &amp; Gifts</cx:pt>
          <cx:pt idx="1">Home_Appliances</cx:pt>
          <cx:pt idx="2">Baby</cx:pt>
          <cx:pt idx="3">Food &amp; Beverages</cx:pt>
          <cx:pt idx="4">Luggage_Accessories</cx:pt>
          <cx:pt idx="5">Furniture</cx:pt>
          <cx:pt idx="6">Computers &amp; Accessories</cx:pt>
          <cx:pt idx="7">Construction_Tools</cx:pt>
          <cx:pt idx="8">Stationery</cx:pt>
          <cx:pt idx="9">Auto</cx:pt>
          <cx:pt idx="10">Electronics</cx:pt>
          <cx:pt idx="11">Pet_Shop</cx:pt>
          <cx:pt idx="12">Fashion</cx:pt>
          <cx:pt idx="13">Others</cx:pt>
        </cx:lvl>
      </cx:strDim>
      <cx:numDim type="val">
        <cx:f>'High level'!$C$174:$C$187</cx:f>
        <cx:lvl ptCount="14" formatCode="General">
          <cx:pt idx="0">2599936.1699999999</cx:pt>
          <cx:pt idx="1">1756575.5700000001</cx:pt>
          <cx:pt idx="2">1637476.53</cx:pt>
          <cx:pt idx="3">1624635.1599999999</cx:pt>
          <cx:pt idx="4">1619750.6799999999</cx:pt>
          <cx:pt idx="5">1304454.4399999999</cx:pt>
          <cx:pt idx="6">1256511.4299999999</cx:pt>
          <cx:pt idx="7">1089436.03</cx:pt>
          <cx:pt idx="8">664706.35999999999</cx:pt>
          <cx:pt idx="9">664250.67000000004</cx:pt>
          <cx:pt idx="10">544306.12</cx:pt>
          <cx:pt idx="11">247804.51999999999</cx:pt>
          <cx:pt idx="12">230227.59</cx:pt>
          <cx:pt idx="13">211085.34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 b="1">
                <a:solidFill>
                  <a:schemeClr val="tx1">
                    <a:lumMod val="95000"/>
                    <a:lumOff val="5000"/>
                  </a:schemeClr>
                </a:solidFill>
              </a:defRPr>
            </a:pPr>
            <a:r>
              <a:rPr lang="en-GB" sz="1600" b="1" i="0" u="none" strike="noStrike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ptos Narrow" panose="02110004020202020204"/>
              </a:rPr>
              <a:t>Category Pareto Analysis</a:t>
            </a:r>
          </a:p>
        </cx:rich>
      </cx:tx>
    </cx:title>
    <cx:plotArea>
      <cx:plotAreaRegion>
        <cx:series layoutId="clusteredColumn" uniqueId="{6A4C8BEC-D7E2-7A40-A31B-6F5D07C4846C}">
          <cx:tx>
            <cx:txData>
              <cx:f>'High level'!$C$173</cx:f>
              <cx:v>Revenue</cx:v>
            </cx:txData>
          </cx:tx>
          <cx:spPr>
            <a:solidFill>
              <a:srgbClr val="338D90"/>
            </a:solidFill>
          </cx:spPr>
          <cx:dataLabels pos="outEnd">
            <cx:numFmt formatCode="#,##0.00,, &quot;M&quot;" sourceLinked="0"/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/>
                </a:pPr>
                <a:endParaRPr lang="en-GB" sz="9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endParaRPr>
              </a:p>
            </cx:txPr>
            <cx:visibility seriesName="0" categoryName="0" value="1"/>
            <cx:separator>, </cx:separator>
          </cx:dataLabels>
          <cx:dataId val="0"/>
          <cx:layoutPr>
            <cx:aggregation/>
          </cx:layoutPr>
          <cx:axisId val="1"/>
        </cx:series>
        <cx:series layoutId="paretoLine" ownerIdx="0" uniqueId="{C5A18B5F-6D8C-B044-BA29-A80C09B6002A}">
          <cx:spPr>
            <a:ln>
              <a:solidFill>
                <a:srgbClr val="FFC000"/>
              </a:solidFill>
            </a:ln>
          </cx:spPr>
          <cx:axisId val="2"/>
        </cx:series>
      </cx:plotAreaRegion>
      <cx:axis id="0">
        <cx:catScaling gapWidth="0"/>
        <cx:title>
          <cx:tx>
            <cx:txData>
              <cx:v>Category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100" b="1"/>
              </a:pPr>
              <a:r>
                <a:rPr lang="en-GB" sz="11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rPr>
                <a:t>Category</a:t>
              </a:r>
            </a:p>
          </cx:txPr>
        </cx:title>
        <cx:tickLabels/>
      </cx:axis>
      <cx:axis id="1">
        <cx:valScaling/>
        <cx:title>
          <cx:tx>
            <cx:txData>
              <cx:v>Total Revenue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 sz="1100" b="1"/>
              </a:pPr>
              <a:r>
                <a:rPr lang="en-GB" sz="1100" b="1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Aptos Narrow" panose="02110004020202020204"/>
                </a:rPr>
                <a:t>Total Revenue</a:t>
              </a:r>
            </a:p>
          </cx:txPr>
        </cx:title>
        <cx:majorGridlines/>
        <cx:tickLabels/>
        <cx:numFmt formatCode="#,##0.00,, &quot;M&quot;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pPr>
            <a:endParaRPr lang="en-GB" sz="900" b="0" i="0" u="none" strike="noStrike" baseline="0">
              <a:solidFill>
                <a:schemeClr val="tx1">
                  <a:lumMod val="95000"/>
                  <a:lumOff val="5000"/>
                </a:schemeClr>
              </a:solidFill>
              <a:latin typeface="Calibri"/>
            </a:endParaRPr>
          </a:p>
        </cx:txPr>
      </cx:axis>
      <cx:axis id="2">
        <cx:valScaling max="1" min="0"/>
        <cx:units unit="percentage"/>
        <cx:tickLabels/>
      </cx:axis>
    </cx:plotArea>
  </cx:chart>
  <cx:spPr>
    <a:solidFill>
      <a:schemeClr val="bg1">
        <a:lumMod val="85000"/>
      </a:schemeClr>
    </a:solidFill>
    <a:ln>
      <a:solidFill>
        <a:sysClr val="windowText" lastClr="000000"/>
      </a:solidFill>
    </a:ln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13B3-6425-4A6D-806E-021B84DD5758}" type="datetimeFigureOut">
              <a:rPr lang="en-IN" smtClean="0"/>
              <a:t>03/07/25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93CE8-3B10-43B2-8860-AFD81546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5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84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54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chemeClr val="tx2"/>
              </a:buClr>
              <a:defRPr sz="1700">
                <a:solidFill>
                  <a:schemeClr val="tx1"/>
                </a:solidFill>
                <a:latin typeface="Arial" charset="0"/>
              </a:defRPr>
            </a:lvl1pPr>
            <a:lvl2pPr marL="785343" indent="-302055">
              <a:buClr>
                <a:schemeClr val="tx2"/>
              </a:buClr>
              <a:buSzPct val="120000"/>
              <a:buFont typeface="Arial" charset="0"/>
              <a:buChar char="▪"/>
              <a:defRPr sz="1700">
                <a:solidFill>
                  <a:schemeClr val="tx1"/>
                </a:solidFill>
                <a:latin typeface="Arial" charset="0"/>
              </a:defRPr>
            </a:lvl2pPr>
            <a:lvl3pPr marL="1208220" indent="-241644">
              <a:buClr>
                <a:schemeClr val="tx2"/>
              </a:buClr>
              <a:buSzPct val="120000"/>
              <a:buFont typeface="Arial" charset="0"/>
              <a:buChar char="–"/>
              <a:defRPr sz="1700">
                <a:solidFill>
                  <a:schemeClr val="tx1"/>
                </a:solidFill>
                <a:latin typeface="Arial" charset="0"/>
              </a:defRPr>
            </a:lvl3pPr>
            <a:lvl4pPr marL="1691508" indent="-241644">
              <a:buClr>
                <a:schemeClr val="tx2"/>
              </a:buClr>
              <a:buFont typeface="Arial" charset="0"/>
              <a:buChar char="▫"/>
              <a:defRPr sz="1700">
                <a:solidFill>
                  <a:schemeClr val="tx1"/>
                </a:solidFill>
                <a:latin typeface="Arial" charset="0"/>
              </a:defRPr>
            </a:lvl4pPr>
            <a:lvl5pPr marL="2174795" indent="-241644">
              <a:buClr>
                <a:schemeClr val="tx2"/>
              </a:buClr>
              <a:buSzPct val="89000"/>
              <a:buFont typeface="Arial" charset="0"/>
              <a:buChar char="-"/>
              <a:defRPr sz="1700">
                <a:solidFill>
                  <a:schemeClr val="tx1"/>
                </a:solidFill>
                <a:latin typeface="Arial" charset="0"/>
              </a:defRPr>
            </a:lvl5pPr>
            <a:lvl6pPr marL="2658083" indent="-241644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700">
                <a:solidFill>
                  <a:schemeClr val="tx1"/>
                </a:solidFill>
                <a:latin typeface="Arial" charset="0"/>
              </a:defRPr>
            </a:lvl6pPr>
            <a:lvl7pPr marL="3141370" indent="-241644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700">
                <a:solidFill>
                  <a:schemeClr val="tx1"/>
                </a:solidFill>
                <a:latin typeface="Arial" charset="0"/>
              </a:defRPr>
            </a:lvl7pPr>
            <a:lvl8pPr marL="3624660" indent="-241644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700">
                <a:solidFill>
                  <a:schemeClr val="tx1"/>
                </a:solidFill>
                <a:latin typeface="Arial" charset="0"/>
              </a:defRPr>
            </a:lvl8pPr>
            <a:lvl9pPr marL="4107947" indent="-241644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7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ClrTx/>
            </a:pPr>
            <a:fld id="{8BD988D0-9821-47C1-8538-FAA1204A3CEF}" type="slidenum">
              <a:rPr lang="en-US" altLang="en-US" sz="1300"/>
              <a:pPr>
                <a:buClrTx/>
              </a:pPr>
              <a:t>60</a:t>
            </a:fld>
            <a:endParaRPr lang="en-US" altLang="en-US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93663" y="601663"/>
            <a:ext cx="7510463" cy="4225925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381" y="5157569"/>
            <a:ext cx="6233763" cy="25233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252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etrix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3">
            <a:extLst>
              <a:ext uri="{FF2B5EF4-FFF2-40B4-BE49-F238E27FC236}">
                <a16:creationId xmlns:a16="http://schemas.microsoft.com/office/drawing/2014/main" id="{2F306997-3B2B-2B65-053F-A3D89D2F2DA0}"/>
              </a:ext>
            </a:extLst>
          </p:cNvPr>
          <p:cNvSpPr/>
          <p:nvPr userDrawn="1"/>
        </p:nvSpPr>
        <p:spPr>
          <a:xfrm>
            <a:off x="-67" y="0"/>
            <a:ext cx="12192000" cy="6327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D558F-750C-7F7A-EF36-7477B28E66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636" b="4250"/>
          <a:stretch/>
        </p:blipFill>
        <p:spPr>
          <a:xfrm flipH="1">
            <a:off x="937527" y="1260007"/>
            <a:ext cx="5091797" cy="44863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D13BBF-8BF9-58E8-2D48-8C25E8436E1D}"/>
              </a:ext>
            </a:extLst>
          </p:cNvPr>
          <p:cNvSpPr/>
          <p:nvPr userDrawn="1"/>
        </p:nvSpPr>
        <p:spPr>
          <a:xfrm>
            <a:off x="0" y="0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2" name="Google Shape;37;p60">
            <a:extLst>
              <a:ext uri="{FF2B5EF4-FFF2-40B4-BE49-F238E27FC236}">
                <a16:creationId xmlns:a16="http://schemas.microsoft.com/office/drawing/2014/main" id="{E6481E89-02DE-7518-CF7A-DC982067B7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79061" y="2107188"/>
            <a:ext cx="545574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7">
            <a:extLst>
              <a:ext uri="{FF2B5EF4-FFF2-40B4-BE49-F238E27FC236}">
                <a16:creationId xmlns:a16="http://schemas.microsoft.com/office/drawing/2014/main" id="{564256A3-4B60-B37C-3C15-AB3FE9B6D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24C27D-E9CF-52B2-895E-3ABEC7AD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2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83060A7-945A-2E96-761C-7E7F8D3C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3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>
            <a:spLocks noGrp="1"/>
          </p:cNvSpPr>
          <p:nvPr>
            <p:ph type="subTitle" idx="1"/>
          </p:nvPr>
        </p:nvSpPr>
        <p:spPr>
          <a:xfrm>
            <a:off x="2840535" y="4195828"/>
            <a:ext cx="64940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6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838200" y="6356352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800" b="1" i="0">
                <a:solidFill>
                  <a:srgbClr val="3E3A48"/>
                </a:solidFill>
                <a:latin typeface="Plus Jakarta Sans SemiBold"/>
                <a:ea typeface="Plus Jakarta Sans SemiBold"/>
                <a:cs typeface="Plus Jakarta Sans SemiBold"/>
                <a:sym typeface="Plus Jakarta Sans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7967598" y="6350529"/>
            <a:ext cx="31690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54D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54D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54D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54D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54D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54D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54D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54D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00254D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3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4289085"/>
            <a:ext cx="114284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aleway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" name="Google Shape;8;p1">
            <a:extLst>
              <a:ext uri="{FF2B5EF4-FFF2-40B4-BE49-F238E27FC236}">
                <a16:creationId xmlns:a16="http://schemas.microsoft.com/office/drawing/2014/main" id="{9DF37ADA-1D1E-F64E-723D-3F6E9A1200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1362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081404" y="5270123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70" lvl="0" indent="-3047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3200">
                <a:latin typeface="Raleway" pitchFamily="2" charset="0"/>
                <a:ea typeface="Raleway" pitchFamily="2" charset="0"/>
                <a:cs typeface="Raleway" pitchFamily="2" charset="0"/>
                <a:sym typeface="PT Sans Narrow"/>
              </a:defRPr>
            </a:lvl1pPr>
          </a:lstStyle>
          <a:p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176E-C771-72C8-F8E5-906AAEAB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15600" y="1672836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09" lvl="2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278" lvl="3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48" lvl="4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18" lvl="5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987" lvl="6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557" lvl="7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126" lvl="8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5" name="Google Shape;45;p7">
            <a:extLst>
              <a:ext uri="{FF2B5EF4-FFF2-40B4-BE49-F238E27FC236}">
                <a16:creationId xmlns:a16="http://schemas.microsoft.com/office/drawing/2014/main" id="{482C3779-B2BB-CEE4-3E2C-334B9C6C7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3AC460-69CA-8F48-E3C8-41474223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1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630DA-C8F6-4DCB-07B4-8474A714C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3"/>
            <a:ext cx="617220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3ABE9-772D-629A-0846-B8D8655E4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oogle Shape;45;p7">
            <a:extLst>
              <a:ext uri="{FF2B5EF4-FFF2-40B4-BE49-F238E27FC236}">
                <a16:creationId xmlns:a16="http://schemas.microsoft.com/office/drawing/2014/main" id="{2DDA5E8B-7438-C891-2771-F57700CCD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E10E01B-527E-6CF6-D575-6D430AD2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838200" y="2023409"/>
            <a:ext cx="10515600" cy="395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70" lvl="0" indent="-42331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09" lvl="2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278" lvl="3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848" lvl="4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418" lvl="5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6987" lvl="6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557" lvl="7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126" lvl="8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4" name="Google Shape;45;p7">
            <a:extLst>
              <a:ext uri="{FF2B5EF4-FFF2-40B4-BE49-F238E27FC236}">
                <a16:creationId xmlns:a16="http://schemas.microsoft.com/office/drawing/2014/main" id="{EB44CB0A-F4B1-A402-3759-2C3528AB8E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6617F3-2402-6614-1A74-28C7B4C5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8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896A-68C9-7523-8C07-666BD0EF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2602499"/>
            <a:ext cx="11360800" cy="315321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Raleway" pitchFamily="2" charset="0"/>
              </a:defRPr>
            </a:lvl2pPr>
            <a:lvl3pPr>
              <a:defRPr>
                <a:latin typeface="Raleway" pitchFamily="2" charset="0"/>
              </a:defRPr>
            </a:lvl3pPr>
            <a:lvl4pPr>
              <a:defRPr>
                <a:latin typeface="Raleway" pitchFamily="2" charset="0"/>
              </a:defRPr>
            </a:lvl4pPr>
            <a:lvl5pPr>
              <a:defRPr>
                <a:latin typeface="Raleway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Google Shape;45;p7">
            <a:extLst>
              <a:ext uri="{FF2B5EF4-FFF2-40B4-BE49-F238E27FC236}">
                <a16:creationId xmlns:a16="http://schemas.microsoft.com/office/drawing/2014/main" id="{2B1567C0-4287-5016-773D-60FC69447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4CBDA10-C463-8A5E-0969-8CFE1D30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userDrawn="1">
  <p:cSld name="Title and two columns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8027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"/>
          </p:nvPr>
        </p:nvSpPr>
        <p:spPr>
          <a:xfrm>
            <a:off x="18027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3"/>
          </p:nvPr>
        </p:nvSpPr>
        <p:spPr>
          <a:xfrm>
            <a:off x="67430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4"/>
          </p:nvPr>
        </p:nvSpPr>
        <p:spPr>
          <a:xfrm>
            <a:off x="67430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3" name="Google Shape;45;p7">
            <a:extLst>
              <a:ext uri="{FF2B5EF4-FFF2-40B4-BE49-F238E27FC236}">
                <a16:creationId xmlns:a16="http://schemas.microsoft.com/office/drawing/2014/main" id="{D0B48D13-027A-4AFE-4CD9-AAE135E2B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201" y="115200"/>
            <a:ext cx="10550999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32BB4C-0FFD-F107-637F-62075DD5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236481"/>
            <a:ext cx="113608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415600" y="4490881"/>
            <a:ext cx="113608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57178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418" lvl="5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F22A34-8630-7179-6BE7-3A5ED218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8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3200" y="115200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573FB6-F6A4-C682-F4CD-14CE8176A144}"/>
              </a:ext>
            </a:extLst>
          </p:cNvPr>
          <p:cNvSpPr/>
          <p:nvPr userDrawn="1"/>
        </p:nvSpPr>
        <p:spPr>
          <a:xfrm>
            <a:off x="0" y="6331391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9456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333" b="0" i="0" u="none" strike="noStrike" cap="none">
          <a:solidFill>
            <a:schemeClr val="tx1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3.xml"/><Relationship Id="rId18" Type="http://schemas.openxmlformats.org/officeDocument/2006/relationships/image" Target="../media/image18.jpe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3.xml"/><Relationship Id="rId17" Type="http://schemas.openxmlformats.org/officeDocument/2006/relationships/hyperlink" Target="https://whoknowsabout.com/blogpage/hidden-gems-boutiques-and-independent-consultants.html" TargetMode="External"/><Relationship Id="rId2" Type="http://schemas.openxmlformats.org/officeDocument/2006/relationships/tags" Target="../tags/tag2.xml"/><Relationship Id="rId16" Type="http://schemas.openxmlformats.org/officeDocument/2006/relationships/hyperlink" Target="https://www.analyticsindiamag.com/top-10-data-scientists-in-india-2015/)" TargetMode="Externa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7.emf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CF642-B155-3EAA-0E23-97793C0E3936}"/>
              </a:ext>
            </a:extLst>
          </p:cNvPr>
          <p:cNvSpPr txBox="1"/>
          <p:nvPr/>
        </p:nvSpPr>
        <p:spPr>
          <a:xfrm>
            <a:off x="6300219" y="1347837"/>
            <a:ext cx="5654358" cy="4155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40">
              <a:lnSpc>
                <a:spcPct val="150000"/>
              </a:lnSpc>
              <a:buClr>
                <a:srgbClr val="000000"/>
              </a:buClr>
            </a:pPr>
            <a:r>
              <a:rPr lang="en-IN" sz="48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  <a:sym typeface="Arial"/>
              </a:rPr>
              <a:t>RETAIL STORE </a:t>
            </a:r>
          </a:p>
          <a:p>
            <a:pPr algn="ctr" defTabSz="1219140">
              <a:lnSpc>
                <a:spcPct val="150000"/>
              </a:lnSpc>
              <a:buClr>
                <a:srgbClr val="000000"/>
              </a:buClr>
            </a:pPr>
            <a:r>
              <a:rPr lang="en-IN" sz="48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  <a:sym typeface="Arial"/>
              </a:rPr>
              <a:t>DATA ANALYSIS</a:t>
            </a:r>
          </a:p>
          <a:p>
            <a:pPr algn="ctr" defTabSz="1219140">
              <a:buClr>
                <a:srgbClr val="000000"/>
              </a:buClr>
            </a:pPr>
            <a:endParaRPr lang="en-IN" sz="2667" b="1" kern="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  <a:sym typeface="Arial"/>
            </a:endParaRPr>
          </a:p>
          <a:p>
            <a:pPr algn="ctr" defTabSz="1219140">
              <a:buClr>
                <a:srgbClr val="000000"/>
              </a:buClr>
            </a:pPr>
            <a:endParaRPr lang="en-IN" sz="2667" b="1" kern="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  <a:sym typeface="Arial"/>
            </a:endParaRPr>
          </a:p>
          <a:p>
            <a:pPr algn="ctr" defTabSz="1219140">
              <a:buClr>
                <a:srgbClr val="000000"/>
              </a:buClr>
            </a:pPr>
            <a:endParaRPr lang="en-IN" sz="2667" b="1" kern="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  <a:sym typeface="Arial"/>
            </a:endParaRPr>
          </a:p>
          <a:p>
            <a:pPr defTabSz="1219140">
              <a:buClr>
                <a:srgbClr val="000000"/>
              </a:buClr>
            </a:pPr>
            <a:r>
              <a:rPr lang="en-IN" sz="20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  <a:sym typeface="Arial"/>
              </a:rPr>
              <a:t>Presented by: Dipesh Yadav</a:t>
            </a:r>
          </a:p>
          <a:p>
            <a:pPr defTabSz="1219140">
              <a:buClr>
                <a:srgbClr val="000000"/>
              </a:buClr>
            </a:pPr>
            <a:r>
              <a:rPr lang="en-IN" sz="2000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  <a:sym typeface="Arial"/>
              </a:rPr>
              <a:t>Date: 3 July, 2025</a:t>
            </a:r>
            <a:endParaRPr lang="en-IN" sz="1600" b="1" kern="0" dirty="0">
              <a:solidFill>
                <a:prstClr val="black">
                  <a:lumMod val="65000"/>
                  <a:lumOff val="35000"/>
                </a:prstClr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345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BDB97-A173-C80B-3A02-AB5437A7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BD010D-7282-5133-93A0-63C02EFBEEE3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DICTIONARY (4/4)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2CFF9881-3F9F-7E30-E20E-B1EC50DC9333}"/>
              </a:ext>
            </a:extLst>
          </p:cNvPr>
          <p:cNvSpPr/>
          <p:nvPr/>
        </p:nvSpPr>
        <p:spPr>
          <a:xfrm>
            <a:off x="411895" y="1362151"/>
            <a:ext cx="5407152" cy="420822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B88125C-A0C9-705B-972A-4647D3586916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8B46F435-F35D-6CF5-26D9-58537C0C230C}"/>
              </a:ext>
            </a:extLst>
          </p:cNvPr>
          <p:cNvSpPr txBox="1"/>
          <p:nvPr/>
        </p:nvSpPr>
        <p:spPr>
          <a:xfrm>
            <a:off x="1501168" y="1741516"/>
            <a:ext cx="3455793" cy="5336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 err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OrderPayments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7E94BB-781D-9A1C-31CF-AC0931FDF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247978"/>
              </p:ext>
            </p:extLst>
          </p:nvPr>
        </p:nvGraphicFramePr>
        <p:xfrm>
          <a:off x="639080" y="2577556"/>
          <a:ext cx="5179967" cy="170186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30893">
                  <a:extLst>
                    <a:ext uri="{9D8B030D-6E8A-4147-A177-3AD203B41FA5}">
                      <a16:colId xmlns:a16="http://schemas.microsoft.com/office/drawing/2014/main" val="3873086710"/>
                    </a:ext>
                  </a:extLst>
                </a:gridCol>
                <a:gridCol w="3449074">
                  <a:extLst>
                    <a:ext uri="{9D8B030D-6E8A-4147-A177-3AD203B41FA5}">
                      <a16:colId xmlns:a16="http://schemas.microsoft.com/office/drawing/2014/main" val="1690666765"/>
                    </a:ext>
                  </a:extLst>
                </a:gridCol>
              </a:tblGrid>
              <a:tr h="7062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Identifier linking payment to an order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36246139"/>
                  </a:ext>
                </a:extLst>
              </a:tr>
              <a:tr h="497784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payment_type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 method used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3343990444"/>
                  </a:ext>
                </a:extLst>
              </a:tr>
              <a:tr h="497784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payment_value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Amount paid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40597597"/>
                  </a:ext>
                </a:extLst>
              </a:tr>
            </a:tbl>
          </a:graphicData>
        </a:graphic>
      </p:graphicFrame>
      <p:grpSp>
        <p:nvGrpSpPr>
          <p:cNvPr id="9" name="Group 7">
            <a:extLst>
              <a:ext uri="{FF2B5EF4-FFF2-40B4-BE49-F238E27FC236}">
                <a16:creationId xmlns:a16="http://schemas.microsoft.com/office/drawing/2014/main" id="{4A70D35B-B7E7-97E7-E826-A8DFE152F026}"/>
              </a:ext>
            </a:extLst>
          </p:cNvPr>
          <p:cNvGrpSpPr/>
          <p:nvPr/>
        </p:nvGrpSpPr>
        <p:grpSpPr>
          <a:xfrm>
            <a:off x="6276392" y="1228606"/>
            <a:ext cx="5503714" cy="434177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3114933-E171-490A-33B3-8AED7EB2BF6C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BB0919B0-90AB-8A2E-78FA-A73A1A2BEB45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12B986B8-8D87-002E-D043-DC8E7E8C8783}"/>
              </a:ext>
            </a:extLst>
          </p:cNvPr>
          <p:cNvSpPr txBox="1"/>
          <p:nvPr/>
        </p:nvSpPr>
        <p:spPr>
          <a:xfrm>
            <a:off x="6924667" y="1741516"/>
            <a:ext cx="4511994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 err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OrderRating_Review</a:t>
            </a:r>
            <a:endParaRPr lang="en-US" sz="4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88FD64C-D89B-A1D0-9E17-3C10E850B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134594"/>
              </p:ext>
            </p:extLst>
          </p:nvPr>
        </p:nvGraphicFramePr>
        <p:xfrm>
          <a:off x="6654024" y="2577556"/>
          <a:ext cx="5053280" cy="1286681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004784">
                  <a:extLst>
                    <a:ext uri="{9D8B030D-6E8A-4147-A177-3AD203B41FA5}">
                      <a16:colId xmlns:a16="http://schemas.microsoft.com/office/drawing/2014/main" val="3873086710"/>
                    </a:ext>
                  </a:extLst>
                </a:gridCol>
                <a:gridCol w="3048496">
                  <a:extLst>
                    <a:ext uri="{9D8B030D-6E8A-4147-A177-3AD203B41FA5}">
                      <a16:colId xmlns:a16="http://schemas.microsoft.com/office/drawing/2014/main" val="1690666765"/>
                    </a:ext>
                  </a:extLst>
                </a:gridCol>
              </a:tblGrid>
              <a:tr h="59046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Identifier linking review to an order</a:t>
                      </a: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436246139"/>
                  </a:ext>
                </a:extLst>
              </a:tr>
              <a:tr h="590467">
                <a:tc>
                  <a:txBody>
                    <a:bodyPr/>
                    <a:lstStyle/>
                    <a:p>
                      <a:pPr marL="3175" marR="7556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customer_satisfaction_ score</a:t>
                      </a: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 marL="3175" marR="64643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Rating given by the customer i.e. between 1-5</a:t>
                      </a:r>
                    </a:p>
                  </a:txBody>
                  <a:tcPr marL="0" marR="0" marT="2540" marB="0"/>
                </a:tc>
                <a:extLst>
                  <a:ext uri="{0D108BD9-81ED-4DB2-BD59-A6C34878D82A}">
                    <a16:rowId xmlns:a16="http://schemas.microsoft.com/office/drawing/2014/main" val="3343990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95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B6E7-5C42-C054-A044-B1B24A04A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3FFC30-B9F4-1DA0-6EE4-E17C7230F46E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IMPORT ISSUES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3B29D5DF-8EAE-8A21-4B55-D666C6AB6B6A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BBD513-2F57-3C27-27ED-8EE10F235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10638"/>
              </p:ext>
            </p:extLst>
          </p:nvPr>
        </p:nvGraphicFramePr>
        <p:xfrm>
          <a:off x="411895" y="1207293"/>
          <a:ext cx="11368210" cy="476777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52603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8915607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</a:tblGrid>
              <a:tr h="39175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Reason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7593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Data Type Mismatch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Some columns may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contain mixed data types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(e.g., numeric columns having text values).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 column meant for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may have string values like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"N/A"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"Unknown".</a:t>
                      </a:r>
                      <a:endParaRPr lang="en-US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7593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Incorrect Date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Different date formats (YYYY-MM-DD, MM/DD/YYYY)  not match SQL Server's default format.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01-12-2025 (Ambiguous: is it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Jan 12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Dec 1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?)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7593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Encoding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If the CSV file is encoded in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UTF-8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but SQL Server expects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Latin-1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special characters may be garbled.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 names with accents (e.g., José, François) may not import correctly.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75938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Duplicate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If no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primary key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constraints exist,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duplicate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rows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may be inserted.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The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StoreInfo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table may contain multiple records with the same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759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Null and Blank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Missing data in CSV files may cause errors when inserting into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NOT NULL columns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Allow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Null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values where applicable.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150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Foreign Key Violations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If a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referenced value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doesn’t exist in the parent table, SQL Server will reject the insert.</a:t>
                      </a: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Example: 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An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in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OrderPayments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table doesn’t exist in Orders table.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06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9AC00-1EE3-E098-1609-1528B1454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AC1AB6-6AA4-2B17-AF9E-C3F83DFAC356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ER DIAGRAM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534710C-0E17-B9D5-823C-3A68832F59C3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pic>
        <p:nvPicPr>
          <p:cNvPr id="4" name="Picture 3" descr="A diagram of a data flow&#10;&#10;AI-generated content may be incorrect.">
            <a:extLst>
              <a:ext uri="{FF2B5EF4-FFF2-40B4-BE49-F238E27FC236}">
                <a16:creationId xmlns:a16="http://schemas.microsoft.com/office/drawing/2014/main" id="{1E834058-E4A7-B674-9F6B-967FF712AA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6" y="1026367"/>
            <a:ext cx="10472267" cy="5062878"/>
          </a:xfrm>
          <a:prstGeom prst="roundRect">
            <a:avLst>
              <a:gd name="adj" fmla="val 3531"/>
            </a:avLst>
          </a:prstGeom>
        </p:spPr>
      </p:pic>
    </p:spTree>
    <p:extLst>
      <p:ext uri="{BB962C8B-B14F-4D97-AF65-F5344CB8AC3E}">
        <p14:creationId xmlns:p14="http://schemas.microsoft.com/office/powerpoint/2010/main" val="879102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832B5-2EF8-8ED2-A49E-0555C430C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9C2FA5-8DE5-B16F-E993-E588AECD1D38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PROCESSING (1/2)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B5CC6166-8FE0-5283-35C4-722ECAC7D4AA}"/>
              </a:ext>
            </a:extLst>
          </p:cNvPr>
          <p:cNvSpPr/>
          <p:nvPr/>
        </p:nvSpPr>
        <p:spPr>
          <a:xfrm>
            <a:off x="411895" y="1362151"/>
            <a:ext cx="5407152" cy="446170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B6CF2A76-969E-8D2D-B6AD-9A2291111723}"/>
              </a:ext>
            </a:extLst>
          </p:cNvPr>
          <p:cNvSpPr txBox="1"/>
          <p:nvPr/>
        </p:nvSpPr>
        <p:spPr>
          <a:xfrm>
            <a:off x="411895" y="1207292"/>
            <a:ext cx="5503714" cy="436308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BCC2968F-CC7A-9449-2F99-2ECF2221F008}"/>
              </a:ext>
            </a:extLst>
          </p:cNvPr>
          <p:cNvSpPr txBox="1"/>
          <p:nvPr/>
        </p:nvSpPr>
        <p:spPr>
          <a:xfrm>
            <a:off x="1387574" y="1598778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Cleaning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73223F29-26F9-9E7F-36A4-BFF0ABC1CFAE}"/>
              </a:ext>
            </a:extLst>
          </p:cNvPr>
          <p:cNvGrpSpPr/>
          <p:nvPr/>
        </p:nvGrpSpPr>
        <p:grpSpPr>
          <a:xfrm>
            <a:off x="6276392" y="1228606"/>
            <a:ext cx="5503714" cy="459525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A8442C9-4781-E8DC-893E-B826EC45B03C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EE3A83DC-E8D1-3C54-D952-23844189ACC3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266D3B16-92F9-7485-371C-2E0F61267E45}"/>
              </a:ext>
            </a:extLst>
          </p:cNvPr>
          <p:cNvSpPr txBox="1"/>
          <p:nvPr/>
        </p:nvSpPr>
        <p:spPr>
          <a:xfrm>
            <a:off x="6964928" y="1598778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Standardization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77C0C8-0F1F-7DE7-6D2A-76326B5FC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6293"/>
              </p:ext>
            </p:extLst>
          </p:nvPr>
        </p:nvGraphicFramePr>
        <p:xfrm>
          <a:off x="496576" y="2257788"/>
          <a:ext cx="5334351" cy="3279140"/>
        </p:xfrm>
        <a:graphic>
          <a:graphicData uri="http://schemas.openxmlformats.org/drawingml/2006/table">
            <a:tbl>
              <a:tblPr/>
              <a:tblGrid>
                <a:gridCol w="2508875">
                  <a:extLst>
                    <a:ext uri="{9D8B030D-6E8A-4147-A177-3AD203B41FA5}">
                      <a16:colId xmlns:a16="http://schemas.microsoft.com/office/drawing/2014/main" val="4107353963"/>
                    </a:ext>
                  </a:extLst>
                </a:gridCol>
                <a:gridCol w="2825476">
                  <a:extLst>
                    <a:ext uri="{9D8B030D-6E8A-4147-A177-3AD203B41FA5}">
                      <a16:colId xmlns:a16="http://schemas.microsoft.com/office/drawing/2014/main" val="3112697048"/>
                    </a:ext>
                  </a:extLst>
                </a:gridCol>
              </a:tblGrid>
              <a:tr h="35629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342017"/>
                  </a:ext>
                </a:extLst>
              </a:tr>
              <a:tr h="3582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🧹 Remove Duplicates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Drop identical transaction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171317"/>
                  </a:ext>
                </a:extLst>
              </a:tr>
              <a:tr h="3582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❌ Handle Nulls/Blanks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Fill missing values or remove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10174"/>
                  </a:ext>
                </a:extLst>
              </a:tr>
              <a:tr h="3582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🔢 Fix Incorrect Data Types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Convert text → numeric, date,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108526"/>
                  </a:ext>
                </a:extLst>
              </a:tr>
              <a:tr h="3582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✂️ Trim Whitespaces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Remove leading/trailing spaces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655109"/>
                  </a:ext>
                </a:extLst>
              </a:tr>
              <a:tr h="3582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🔄 Replace Erroneous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Correct invalid entries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669557"/>
                  </a:ext>
                </a:extLst>
              </a:tr>
              <a:tr h="35827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</a:rPr>
                        <a:t>💣 Remove Outliers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Identify using z-score or IQR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8008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A0DAD8-88B3-3148-46E6-2FD66B70A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51083"/>
              </p:ext>
            </p:extLst>
          </p:nvPr>
        </p:nvGraphicFramePr>
        <p:xfrm>
          <a:off x="6448349" y="2251624"/>
          <a:ext cx="5258955" cy="3142463"/>
        </p:xfrm>
        <a:graphic>
          <a:graphicData uri="http://schemas.openxmlformats.org/drawingml/2006/table">
            <a:tbl>
              <a:tblPr/>
              <a:tblGrid>
                <a:gridCol w="2325537">
                  <a:extLst>
                    <a:ext uri="{9D8B030D-6E8A-4147-A177-3AD203B41FA5}">
                      <a16:colId xmlns:a16="http://schemas.microsoft.com/office/drawing/2014/main" val="3062101068"/>
                    </a:ext>
                  </a:extLst>
                </a:gridCol>
                <a:gridCol w="2933418">
                  <a:extLst>
                    <a:ext uri="{9D8B030D-6E8A-4147-A177-3AD203B41FA5}">
                      <a16:colId xmlns:a16="http://schemas.microsoft.com/office/drawing/2014/main" val="3608924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72686"/>
                  </a:ext>
                </a:extLst>
              </a:tr>
              <a:tr h="37566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🏪 Standardize Text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Format category names, locations,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13706"/>
                  </a:ext>
                </a:extLst>
              </a:tr>
              <a:tr h="37566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📅 Normalize Date Format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Convert to consistent format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8760"/>
                  </a:ext>
                </a:extLst>
              </a:tr>
              <a:tr h="729336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🎨 Format Currency Fields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Ensure decimals and symbols are consistent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542560"/>
                  </a:ext>
                </a:extLst>
              </a:tr>
              <a:tr h="37566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📇 Encode Categories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Use consistent codes or names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046703"/>
                  </a:ext>
                </a:extLst>
              </a:tr>
              <a:tr h="37566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🌐 Language Consistency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Translate or unify language if mixed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92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641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01319-C9B6-5A29-C04A-7318A273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255973-FD85-312B-59D4-38B06EEE3B89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PROCESSING (2/2)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66B0E8FF-1E93-26DB-F1F3-46BDEAAEDDEB}"/>
              </a:ext>
            </a:extLst>
          </p:cNvPr>
          <p:cNvSpPr/>
          <p:nvPr/>
        </p:nvSpPr>
        <p:spPr>
          <a:xfrm>
            <a:off x="411895" y="1362151"/>
            <a:ext cx="5407152" cy="446170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AB8827C5-2F9E-CFEA-C2E9-FA7AA159E83D}"/>
              </a:ext>
            </a:extLst>
          </p:cNvPr>
          <p:cNvSpPr txBox="1"/>
          <p:nvPr/>
        </p:nvSpPr>
        <p:spPr>
          <a:xfrm>
            <a:off x="1387574" y="1598778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Validation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E0F5289E-16C4-2E37-E112-ABD39B80E5A8}"/>
              </a:ext>
            </a:extLst>
          </p:cNvPr>
          <p:cNvGrpSpPr/>
          <p:nvPr/>
        </p:nvGrpSpPr>
        <p:grpSpPr>
          <a:xfrm>
            <a:off x="6276392" y="1228606"/>
            <a:ext cx="5503714" cy="459525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C925E27C-9E59-14EE-68B3-721072F416E8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AA592156-DB9F-8D8B-7C6C-166FBE58B8C8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8B984B54-CBC0-F9E8-890C-FDC8C29E9413}"/>
              </a:ext>
            </a:extLst>
          </p:cNvPr>
          <p:cNvSpPr txBox="1"/>
          <p:nvPr/>
        </p:nvSpPr>
        <p:spPr>
          <a:xfrm>
            <a:off x="6964928" y="1598778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Enrichment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9F67D4-8067-E939-F299-321D8EBA6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6622"/>
              </p:ext>
            </p:extLst>
          </p:nvPr>
        </p:nvGraphicFramePr>
        <p:xfrm>
          <a:off x="484696" y="2250400"/>
          <a:ext cx="5241190" cy="3228848"/>
        </p:xfrm>
        <a:graphic>
          <a:graphicData uri="http://schemas.openxmlformats.org/drawingml/2006/table">
            <a:tbl>
              <a:tblPr/>
              <a:tblGrid>
                <a:gridCol w="2443561">
                  <a:extLst>
                    <a:ext uri="{9D8B030D-6E8A-4147-A177-3AD203B41FA5}">
                      <a16:colId xmlns:a16="http://schemas.microsoft.com/office/drawing/2014/main" val="4107353963"/>
                    </a:ext>
                  </a:extLst>
                </a:gridCol>
                <a:gridCol w="2797629">
                  <a:extLst>
                    <a:ext uri="{9D8B030D-6E8A-4147-A177-3AD203B41FA5}">
                      <a16:colId xmlns:a16="http://schemas.microsoft.com/office/drawing/2014/main" val="3112697048"/>
                    </a:ext>
                  </a:extLst>
                </a:gridCol>
              </a:tblGrid>
              <a:tr h="49079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342017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🔁 Validate Ranges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Check numeric limits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171317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🔍 Check Referential Integrity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Match IDs with master tables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81017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🧾 Validate Totals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= (Price - Discount) * Quantity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108526"/>
                  </a:ext>
                </a:extLst>
              </a:tr>
              <a:tr h="487475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🛒 Transaction Uniqueness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Ensure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Transaction_ID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is unique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6655109"/>
                  </a:ext>
                </a:extLst>
              </a:tr>
              <a:tr h="466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🕒 Validate Date/Time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No future dates or invalid timestamps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54265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BDE818-CCFC-530E-7E85-C8A9B0E6C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26154"/>
              </p:ext>
            </p:extLst>
          </p:nvPr>
        </p:nvGraphicFramePr>
        <p:xfrm>
          <a:off x="6396136" y="2250400"/>
          <a:ext cx="5334349" cy="3252089"/>
        </p:xfrm>
        <a:graphic>
          <a:graphicData uri="http://schemas.openxmlformats.org/drawingml/2006/table">
            <a:tbl>
              <a:tblPr/>
              <a:tblGrid>
                <a:gridCol w="2024317">
                  <a:extLst>
                    <a:ext uri="{9D8B030D-6E8A-4147-A177-3AD203B41FA5}">
                      <a16:colId xmlns:a16="http://schemas.microsoft.com/office/drawing/2014/main" val="3062101068"/>
                    </a:ext>
                  </a:extLst>
                </a:gridCol>
                <a:gridCol w="3310032">
                  <a:extLst>
                    <a:ext uri="{9D8B030D-6E8A-4147-A177-3AD203B41FA5}">
                      <a16:colId xmlns:a16="http://schemas.microsoft.com/office/drawing/2014/main" val="3608924357"/>
                    </a:ext>
                  </a:extLst>
                </a:gridCol>
              </a:tblGrid>
              <a:tr h="34542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72686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🧠 Derive Discount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 / Price * 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13706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📅 Extract Date Parts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Year, Month, Day, Weekday from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Transaction_Date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8760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🛍️ Calculate Basket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SUM(Quantity) per transaction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542560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🧑‍💼 Segment Customers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RFM segmentation: Recency, Frequency, Monetary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046703"/>
                  </a:ext>
                </a:extLst>
              </a:tr>
              <a:tr h="34733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🛍️ Product Margin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42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Selling Price - Cost 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92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92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C86F6-D5B6-EDF0-7AD4-68823CB10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B4C710-8B52-F59C-AE09-0B148C879E86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AUDIT (1/3)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D2F11072-2E02-2693-C0EB-F51AA20DC668}"/>
              </a:ext>
            </a:extLst>
          </p:cNvPr>
          <p:cNvSpPr/>
          <p:nvPr/>
        </p:nvSpPr>
        <p:spPr>
          <a:xfrm>
            <a:off x="411895" y="1362151"/>
            <a:ext cx="5407152" cy="446170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3730DE27-97FB-BFA9-5217-672A9562F7E7}"/>
              </a:ext>
            </a:extLst>
          </p:cNvPr>
          <p:cNvSpPr txBox="1"/>
          <p:nvPr/>
        </p:nvSpPr>
        <p:spPr>
          <a:xfrm>
            <a:off x="1387574" y="1598778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Customers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7B7BECD0-6D40-5670-8028-1590DB05B54F}"/>
              </a:ext>
            </a:extLst>
          </p:cNvPr>
          <p:cNvGrpSpPr/>
          <p:nvPr/>
        </p:nvGrpSpPr>
        <p:grpSpPr>
          <a:xfrm>
            <a:off x="6276392" y="1228606"/>
            <a:ext cx="5503714" cy="459525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58EBA51-61CB-DC83-0F5D-0DB2FB968B52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F004A0B9-5404-DD7E-E5AE-0FF8C88F58EC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57C3A0AD-1981-C71D-19D6-6D7733CD99DC}"/>
              </a:ext>
            </a:extLst>
          </p:cNvPr>
          <p:cNvSpPr txBox="1"/>
          <p:nvPr/>
        </p:nvSpPr>
        <p:spPr>
          <a:xfrm>
            <a:off x="6964928" y="1598778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90B70C-E361-2C53-5CD1-CD123048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71474"/>
              </p:ext>
            </p:extLst>
          </p:nvPr>
        </p:nvGraphicFramePr>
        <p:xfrm>
          <a:off x="531157" y="2293640"/>
          <a:ext cx="5168625" cy="32088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0896">
                  <a:extLst>
                    <a:ext uri="{9D8B030D-6E8A-4147-A177-3AD203B41FA5}">
                      <a16:colId xmlns:a16="http://schemas.microsoft.com/office/drawing/2014/main" val="2605197764"/>
                    </a:ext>
                  </a:extLst>
                </a:gridCol>
                <a:gridCol w="2727729">
                  <a:extLst>
                    <a:ext uri="{9D8B030D-6E8A-4147-A177-3AD203B41FA5}">
                      <a16:colId xmlns:a16="http://schemas.microsoft.com/office/drawing/2014/main" val="3046672736"/>
                    </a:ext>
                  </a:extLst>
                </a:gridCol>
              </a:tblGrid>
              <a:tr h="30836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55675"/>
                  </a:ext>
                </a:extLst>
              </a:tr>
              <a:tr h="3083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99,441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68105"/>
                  </a:ext>
                </a:extLst>
              </a:tr>
              <a:tr h="3083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missing values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31663"/>
                  </a:ext>
                </a:extLst>
              </a:tr>
              <a:tr h="3083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208817"/>
                  </a:ext>
                </a:extLst>
              </a:tr>
              <a:tr h="3083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customer states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56688"/>
                  </a:ext>
                </a:extLst>
              </a:tr>
              <a:tr h="308363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200000"/>
                        </a:lnSpc>
                        <a:buNone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2 (i.e. ’M’: Male, and ‘F’: Female)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897254"/>
                  </a:ext>
                </a:extLst>
              </a:tr>
              <a:tr h="30836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Customers with zero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866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8788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6D61C6-E45F-DA47-63A6-EE2F26B8F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960866"/>
              </p:ext>
            </p:extLst>
          </p:nvPr>
        </p:nvGraphicFramePr>
        <p:xfrm>
          <a:off x="6372955" y="2293640"/>
          <a:ext cx="5503713" cy="3405573"/>
        </p:xfrm>
        <a:graphic>
          <a:graphicData uri="http://schemas.openxmlformats.org/drawingml/2006/table">
            <a:tbl>
              <a:tblPr/>
              <a:tblGrid>
                <a:gridCol w="2554608">
                  <a:extLst>
                    <a:ext uri="{9D8B030D-6E8A-4147-A177-3AD203B41FA5}">
                      <a16:colId xmlns:a16="http://schemas.microsoft.com/office/drawing/2014/main" val="3062101068"/>
                    </a:ext>
                  </a:extLst>
                </a:gridCol>
                <a:gridCol w="2949105">
                  <a:extLst>
                    <a:ext uri="{9D8B030D-6E8A-4147-A177-3AD203B41FA5}">
                      <a16:colId xmlns:a16="http://schemas.microsoft.com/office/drawing/2014/main" val="3608924357"/>
                    </a:ext>
                  </a:extLst>
                </a:gridCol>
              </a:tblGrid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attributes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72686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112,650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13706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unique orders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98,666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8760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missing values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542560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10,225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046703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Multiple products per order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Same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appears multiple times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926568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Channel available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Instore, Online, &amp; Phone delivery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713126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Orders without payment details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143124"/>
                  </a:ext>
                </a:extLst>
              </a:tr>
              <a:tr h="328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Wrong data type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620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86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37BD5-B986-35CA-23D7-E008662F2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55FBDA-52E2-F6D4-4B66-A3A711E1FD13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AUDIT (2/3)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19507191-9188-A115-4CFA-E4D254B2335F}"/>
              </a:ext>
            </a:extLst>
          </p:cNvPr>
          <p:cNvSpPr/>
          <p:nvPr/>
        </p:nvSpPr>
        <p:spPr>
          <a:xfrm>
            <a:off x="411895" y="1362151"/>
            <a:ext cx="5407152" cy="446170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67ACDAE7-A7D7-FA80-8349-E1C17FB19526}"/>
              </a:ext>
            </a:extLst>
          </p:cNvPr>
          <p:cNvSpPr txBox="1"/>
          <p:nvPr/>
        </p:nvSpPr>
        <p:spPr>
          <a:xfrm>
            <a:off x="1387574" y="1598778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Stores Info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06A5E262-EA83-0EA5-A83A-43B963BA54D7}"/>
              </a:ext>
            </a:extLst>
          </p:cNvPr>
          <p:cNvGrpSpPr/>
          <p:nvPr/>
        </p:nvGrpSpPr>
        <p:grpSpPr>
          <a:xfrm>
            <a:off x="6276392" y="1228606"/>
            <a:ext cx="5503714" cy="459525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EF7AA0F-E3C3-2EB8-FDD0-5599256AFD5F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90332635-02D4-6728-8A3A-A0D5257D4C3D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C6B1DC96-2F4E-204A-C16D-7E929CB49A05}"/>
              </a:ext>
            </a:extLst>
          </p:cNvPr>
          <p:cNvSpPr txBox="1"/>
          <p:nvPr/>
        </p:nvSpPr>
        <p:spPr>
          <a:xfrm>
            <a:off x="6964928" y="1598778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Products Info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E70919-499E-DECD-EDF6-8D1618D6F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13793"/>
              </p:ext>
            </p:extLst>
          </p:nvPr>
        </p:nvGraphicFramePr>
        <p:xfrm>
          <a:off x="604597" y="2355547"/>
          <a:ext cx="5021745" cy="3027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1141">
                  <a:extLst>
                    <a:ext uri="{9D8B030D-6E8A-4147-A177-3AD203B41FA5}">
                      <a16:colId xmlns:a16="http://schemas.microsoft.com/office/drawing/2014/main" val="1758870340"/>
                    </a:ext>
                  </a:extLst>
                </a:gridCol>
                <a:gridCol w="2350604">
                  <a:extLst>
                    <a:ext uri="{9D8B030D-6E8A-4147-A177-3AD203B41FA5}">
                      <a16:colId xmlns:a16="http://schemas.microsoft.com/office/drawing/2014/main" val="3734122500"/>
                    </a:ext>
                  </a:extLst>
                </a:gridCol>
              </a:tblGrid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4755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95159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missing values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4934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 (ST410)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256282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store IDs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64428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regions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North, South, East, West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1908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534 (only 1 store in each city)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395132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Stores with zero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573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9C5628-21EA-7DCB-0704-725B1C27F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90940"/>
              </p:ext>
            </p:extLst>
          </p:nvPr>
        </p:nvGraphicFramePr>
        <p:xfrm>
          <a:off x="6499926" y="2355547"/>
          <a:ext cx="5153207" cy="3083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9274">
                  <a:extLst>
                    <a:ext uri="{9D8B030D-6E8A-4147-A177-3AD203B41FA5}">
                      <a16:colId xmlns:a16="http://schemas.microsoft.com/office/drawing/2014/main" val="3793409170"/>
                    </a:ext>
                  </a:extLst>
                </a:gridCol>
                <a:gridCol w="2813933">
                  <a:extLst>
                    <a:ext uri="{9D8B030D-6E8A-4147-A177-3AD203B41FA5}">
                      <a16:colId xmlns:a16="http://schemas.microsoft.com/office/drawing/2014/main" val="1817026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13614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32,951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87828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missing values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2,461 (in multiple columns)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52321"/>
                  </a:ext>
                </a:extLst>
              </a:tr>
              <a:tr h="9168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Key missing fields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Category – 623 missing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 dimensions – 2 missing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Name length &amp; description length – 610 missing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556441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013253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product category present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14 (one of them is #N/A)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22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869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88940-FB93-CD77-0D97-22BEB7ED6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6BDD32-3131-D6BC-1894-6EADC46E94A6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AUDIT (3/3)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C5D50529-C626-5E53-3FA9-F84622B9FA46}"/>
              </a:ext>
            </a:extLst>
          </p:cNvPr>
          <p:cNvSpPr/>
          <p:nvPr/>
        </p:nvSpPr>
        <p:spPr>
          <a:xfrm>
            <a:off x="411895" y="1362151"/>
            <a:ext cx="5407152" cy="446170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CF173F72-50BA-AE21-7507-19F52784AC8F}"/>
              </a:ext>
            </a:extLst>
          </p:cNvPr>
          <p:cNvSpPr txBox="1"/>
          <p:nvPr/>
        </p:nvSpPr>
        <p:spPr>
          <a:xfrm>
            <a:off x="1387574" y="1598778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Order Payment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879BD09A-2B4C-797C-5A74-9C6760F10CFA}"/>
              </a:ext>
            </a:extLst>
          </p:cNvPr>
          <p:cNvGrpSpPr/>
          <p:nvPr/>
        </p:nvGrpSpPr>
        <p:grpSpPr>
          <a:xfrm>
            <a:off x="6276392" y="1228606"/>
            <a:ext cx="5503714" cy="459525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46E9144-B683-8975-5F6B-89BDFA2AF975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97AA6865-D74C-BE33-4E0F-E126C2137FFC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2F47505D-FF63-51FC-E7B6-4A5FC7EC3324}"/>
              </a:ext>
            </a:extLst>
          </p:cNvPr>
          <p:cNvSpPr txBox="1"/>
          <p:nvPr/>
        </p:nvSpPr>
        <p:spPr>
          <a:xfrm>
            <a:off x="6964928" y="1598778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Order Review Rating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CD2F99-991B-53B9-A48E-B48245D6C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483845"/>
              </p:ext>
            </p:extLst>
          </p:nvPr>
        </p:nvGraphicFramePr>
        <p:xfrm>
          <a:off x="501104" y="2359780"/>
          <a:ext cx="5228731" cy="3291840"/>
        </p:xfrm>
        <a:graphic>
          <a:graphicData uri="http://schemas.openxmlformats.org/drawingml/2006/table">
            <a:tbl>
              <a:tblPr/>
              <a:tblGrid>
                <a:gridCol w="2333132">
                  <a:extLst>
                    <a:ext uri="{9D8B030D-6E8A-4147-A177-3AD203B41FA5}">
                      <a16:colId xmlns:a16="http://schemas.microsoft.com/office/drawing/2014/main" val="3062101068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3608924357"/>
                    </a:ext>
                  </a:extLst>
                </a:gridCol>
              </a:tblGrid>
              <a:tr h="182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attributes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72686"/>
                  </a:ext>
                </a:extLst>
              </a:tr>
              <a:tr h="182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103,886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13706"/>
                  </a:ext>
                </a:extLst>
              </a:tr>
              <a:tr h="182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missing values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8760"/>
                  </a:ext>
                </a:extLst>
              </a:tr>
              <a:tr h="1827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615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542560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Multiple payment methods per order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Same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appears multiple times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046703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 types available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Credit card, Debit card, UPI/ Cash, Voucher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926568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Invalid records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830 records have invalid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(not exist in Orders table)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713126"/>
                  </a:ext>
                </a:extLst>
              </a:tr>
              <a:tr h="310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Outliers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 value – 9 (orders with 0 amount 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14312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1E730C-9D57-ED23-4BE1-C9E4FEC9A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66318"/>
              </p:ext>
            </p:extLst>
          </p:nvPr>
        </p:nvGraphicFramePr>
        <p:xfrm>
          <a:off x="6417559" y="2356388"/>
          <a:ext cx="5317941" cy="3273008"/>
        </p:xfrm>
        <a:graphic>
          <a:graphicData uri="http://schemas.openxmlformats.org/drawingml/2006/table">
            <a:tbl>
              <a:tblPr/>
              <a:tblGrid>
                <a:gridCol w="2323670">
                  <a:extLst>
                    <a:ext uri="{9D8B030D-6E8A-4147-A177-3AD203B41FA5}">
                      <a16:colId xmlns:a16="http://schemas.microsoft.com/office/drawing/2014/main" val="3062101068"/>
                    </a:ext>
                  </a:extLst>
                </a:gridCol>
                <a:gridCol w="2994271">
                  <a:extLst>
                    <a:ext uri="{9D8B030D-6E8A-4147-A177-3AD203B41FA5}">
                      <a16:colId xmlns:a16="http://schemas.microsoft.com/office/drawing/2014/main" val="3608924357"/>
                    </a:ext>
                  </a:extLst>
                </a:gridCol>
              </a:tblGrid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attributes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872686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100,000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13706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missing values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08760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orders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99,441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542560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350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046703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Multiple reviews per order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Same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appears multiple times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926568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 satisfaction score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5 unique values (i.e. 1-5)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713126"/>
                  </a:ext>
                </a:extLst>
              </a:tr>
              <a:tr h="4091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Invalid records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778 records have invalid </a:t>
                      </a: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order_ids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14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7186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F9982-E7CF-2A4F-6F99-1984691EB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3FD2F7-9B17-0E9B-362F-D05F0FA92074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DISCREPANCY (1/5)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FD3C8854-39BA-AD72-953F-ECD47D84B8F9}"/>
              </a:ext>
            </a:extLst>
          </p:cNvPr>
          <p:cNvSpPr txBox="1"/>
          <p:nvPr/>
        </p:nvSpPr>
        <p:spPr>
          <a:xfrm>
            <a:off x="341663" y="1202812"/>
            <a:ext cx="11508674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252930"/>
                </a:solidFill>
                <a:latin typeface="Maven Pro Bold"/>
              </a:rPr>
              <a:t>IN ORDERS TABLE:</a:t>
            </a:r>
            <a:endParaRPr lang="en-US" sz="2000" b="1" dirty="0"/>
          </a:p>
          <a:p>
            <a:pPr marL="342900" indent="-342900" algn="just"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Quantity and Total Amount are cumulative.</a:t>
            </a:r>
          </a:p>
          <a:p>
            <a:pPr marL="342900" indent="-342900" algn="just"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MRP varies for the same Product ID.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147FD4-EC50-1766-12E2-E64C645BB541}"/>
              </a:ext>
            </a:extLst>
          </p:cNvPr>
          <p:cNvGrpSpPr/>
          <p:nvPr/>
        </p:nvGrpSpPr>
        <p:grpSpPr>
          <a:xfrm>
            <a:off x="341663" y="2264110"/>
            <a:ext cx="11508674" cy="1669274"/>
            <a:chOff x="906433" y="7186398"/>
            <a:chExt cx="15598487" cy="207190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080621-C949-8F17-06A7-ECA3FE4B3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433" y="7186398"/>
              <a:ext cx="15598487" cy="2071902"/>
            </a:xfrm>
            <a:prstGeom prst="rect">
              <a:avLst/>
            </a:prstGeom>
          </p:spPr>
        </p:pic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56455BD4-B16D-015C-3EF6-F2B5D83EFD0C}"/>
                </a:ext>
              </a:extLst>
            </p:cNvPr>
            <p:cNvSpPr/>
            <p:nvPr/>
          </p:nvSpPr>
          <p:spPr>
            <a:xfrm>
              <a:off x="11277600" y="7544168"/>
              <a:ext cx="1066800" cy="1714131"/>
            </a:xfrm>
            <a:prstGeom prst="frame">
              <a:avLst>
                <a:gd name="adj1" fmla="val 3889"/>
              </a:avLst>
            </a:prstGeom>
            <a:solidFill>
              <a:srgbClr val="C0B4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93FD8880-AF54-E58C-6627-E8B898E54D88}"/>
                </a:ext>
              </a:extLst>
            </p:cNvPr>
            <p:cNvSpPr/>
            <p:nvPr/>
          </p:nvSpPr>
          <p:spPr>
            <a:xfrm>
              <a:off x="13639800" y="7544168"/>
              <a:ext cx="609600" cy="1714131"/>
            </a:xfrm>
            <a:prstGeom prst="frame">
              <a:avLst>
                <a:gd name="adj1" fmla="val 8055"/>
              </a:avLst>
            </a:prstGeom>
            <a:solidFill>
              <a:srgbClr val="C0B4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6997AC12-D6F4-2B40-CE76-DAF89D50D89D}"/>
                </a:ext>
              </a:extLst>
            </p:cNvPr>
            <p:cNvSpPr/>
            <p:nvPr/>
          </p:nvSpPr>
          <p:spPr>
            <a:xfrm>
              <a:off x="15240000" y="7544168"/>
              <a:ext cx="1264920" cy="1714131"/>
            </a:xfrm>
            <a:prstGeom prst="frame">
              <a:avLst>
                <a:gd name="adj1" fmla="val 3889"/>
              </a:avLst>
            </a:prstGeom>
            <a:solidFill>
              <a:srgbClr val="C0B4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2417381-36A1-A49F-AD9E-61851E654FDF}"/>
              </a:ext>
            </a:extLst>
          </p:cNvPr>
          <p:cNvSpPr txBox="1"/>
          <p:nvPr/>
        </p:nvSpPr>
        <p:spPr>
          <a:xfrm>
            <a:off x="207714" y="4405717"/>
            <a:ext cx="10915809" cy="506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The same order is delivered by different stores at the same time, despite the channel being In-Store.</a:t>
            </a:r>
            <a:endParaRPr lang="en-US" sz="2000" dirty="0">
              <a:solidFill>
                <a:srgbClr val="252930"/>
              </a:solidFill>
              <a:latin typeface="Maven Pro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A379B67-1D66-8F15-82D7-4A7F5E346B25}"/>
              </a:ext>
            </a:extLst>
          </p:cNvPr>
          <p:cNvGrpSpPr/>
          <p:nvPr/>
        </p:nvGrpSpPr>
        <p:grpSpPr>
          <a:xfrm>
            <a:off x="341663" y="5025554"/>
            <a:ext cx="11508674" cy="756000"/>
            <a:chOff x="892735" y="7096161"/>
            <a:chExt cx="15628967" cy="100264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6CF5D1-1ACE-45E3-30E8-7A300083FB1A}"/>
                </a:ext>
              </a:extLst>
            </p:cNvPr>
            <p:cNvGrpSpPr/>
            <p:nvPr/>
          </p:nvGrpSpPr>
          <p:grpSpPr>
            <a:xfrm>
              <a:off x="892735" y="7096161"/>
              <a:ext cx="15628967" cy="1002645"/>
              <a:chOff x="906433" y="3759855"/>
              <a:chExt cx="15628967" cy="100264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01DA8A5-AA4F-892C-D43D-FC99FB1629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4873"/>
              <a:stretch/>
            </p:blipFill>
            <p:spPr>
              <a:xfrm>
                <a:off x="906433" y="3759855"/>
                <a:ext cx="15628967" cy="1002645"/>
              </a:xfrm>
              <a:prstGeom prst="rect">
                <a:avLst/>
              </a:prstGeom>
              <a:solidFill>
                <a:srgbClr val="C0B4A0"/>
              </a:solidFill>
            </p:spPr>
          </p:pic>
          <p:sp>
            <p:nvSpPr>
              <p:cNvPr id="22" name="Frame 21">
                <a:extLst>
                  <a:ext uri="{FF2B5EF4-FFF2-40B4-BE49-F238E27FC236}">
                    <a16:creationId xmlns:a16="http://schemas.microsoft.com/office/drawing/2014/main" id="{813F8CA6-FEF2-06A6-FE9B-3B11E8928EFE}"/>
                  </a:ext>
                </a:extLst>
              </p:cNvPr>
              <p:cNvSpPr/>
              <p:nvPr/>
            </p:nvSpPr>
            <p:spPr>
              <a:xfrm>
                <a:off x="2438400" y="4152900"/>
                <a:ext cx="2514600" cy="609600"/>
              </a:xfrm>
              <a:prstGeom prst="frame">
                <a:avLst>
                  <a:gd name="adj1" fmla="val 8604"/>
                </a:avLst>
              </a:prstGeom>
              <a:solidFill>
                <a:srgbClr val="C0B4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Frame 22">
                <a:extLst>
                  <a:ext uri="{FF2B5EF4-FFF2-40B4-BE49-F238E27FC236}">
                    <a16:creationId xmlns:a16="http://schemas.microsoft.com/office/drawing/2014/main" id="{45F22BA4-A3EE-9301-43B9-4C81273DAE6D}"/>
                  </a:ext>
                </a:extLst>
              </p:cNvPr>
              <p:cNvSpPr/>
              <p:nvPr/>
            </p:nvSpPr>
            <p:spPr>
              <a:xfrm>
                <a:off x="7239000" y="4152900"/>
                <a:ext cx="832200" cy="609600"/>
              </a:xfrm>
              <a:prstGeom prst="frame">
                <a:avLst>
                  <a:gd name="adj1" fmla="val 7552"/>
                </a:avLst>
              </a:prstGeom>
              <a:solidFill>
                <a:srgbClr val="C0B4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4" name="Frame 23">
                <a:extLst>
                  <a:ext uri="{FF2B5EF4-FFF2-40B4-BE49-F238E27FC236}">
                    <a16:creationId xmlns:a16="http://schemas.microsoft.com/office/drawing/2014/main" id="{FF953412-B794-39FB-1232-B4DC16C3BAA0}"/>
                  </a:ext>
                </a:extLst>
              </p:cNvPr>
              <p:cNvSpPr/>
              <p:nvPr/>
            </p:nvSpPr>
            <p:spPr>
              <a:xfrm>
                <a:off x="8136452" y="4422901"/>
                <a:ext cx="1007548" cy="339599"/>
              </a:xfrm>
              <a:prstGeom prst="frame">
                <a:avLst>
                  <a:gd name="adj1" fmla="val 7552"/>
                </a:avLst>
              </a:prstGeom>
              <a:solidFill>
                <a:srgbClr val="C0B4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5" name="Frame 24">
                <a:extLst>
                  <a:ext uri="{FF2B5EF4-FFF2-40B4-BE49-F238E27FC236}">
                    <a16:creationId xmlns:a16="http://schemas.microsoft.com/office/drawing/2014/main" id="{4D424271-3B13-C9BE-E3D8-EBADDAA6EFDC}"/>
                  </a:ext>
                </a:extLst>
              </p:cNvPr>
              <p:cNvSpPr/>
              <p:nvPr/>
            </p:nvSpPr>
            <p:spPr>
              <a:xfrm>
                <a:off x="8136452" y="4130146"/>
                <a:ext cx="1007548" cy="327554"/>
              </a:xfrm>
              <a:prstGeom prst="frame">
                <a:avLst>
                  <a:gd name="adj1" fmla="val 7552"/>
                </a:avLst>
              </a:prstGeom>
              <a:solidFill>
                <a:srgbClr val="C0B4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/>
                  <a:solidFill>
                    <a:sysClr val="windowText" lastClr="00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0" name="Frame 19">
              <a:extLst>
                <a:ext uri="{FF2B5EF4-FFF2-40B4-BE49-F238E27FC236}">
                  <a16:creationId xmlns:a16="http://schemas.microsoft.com/office/drawing/2014/main" id="{8E2E8392-49B8-F2F4-3B9D-0BD15D30AFAF}"/>
                </a:ext>
              </a:extLst>
            </p:cNvPr>
            <p:cNvSpPr/>
            <p:nvPr/>
          </p:nvSpPr>
          <p:spPr>
            <a:xfrm>
              <a:off x="9677400" y="7466452"/>
              <a:ext cx="1447800" cy="632354"/>
            </a:xfrm>
            <a:prstGeom prst="frame">
              <a:avLst>
                <a:gd name="adj1" fmla="val 7552"/>
              </a:avLst>
            </a:prstGeom>
            <a:solidFill>
              <a:srgbClr val="C0B4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68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1843A-77DC-30AF-FCDB-8A5E02F7B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CBC449-6F55-8B90-12DC-910558EAD6DB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DISCREPANCY (2/5)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B5A66-4F25-C0B9-6438-674EC0F47629}"/>
              </a:ext>
            </a:extLst>
          </p:cNvPr>
          <p:cNvSpPr txBox="1"/>
          <p:nvPr/>
        </p:nvSpPr>
        <p:spPr>
          <a:xfrm>
            <a:off x="341663" y="1202811"/>
            <a:ext cx="11508674" cy="413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The same order is delivered by different stores on different date , despite the channel being In-Store.</a:t>
            </a:r>
            <a:endParaRPr lang="en-US" sz="2000" dirty="0">
              <a:solidFill>
                <a:srgbClr val="252930"/>
              </a:solidFill>
              <a:latin typeface="Maven Pr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F847C2-7DFE-E0B0-F201-CF88D8CEB8B3}"/>
              </a:ext>
            </a:extLst>
          </p:cNvPr>
          <p:cNvGrpSpPr/>
          <p:nvPr/>
        </p:nvGrpSpPr>
        <p:grpSpPr>
          <a:xfrm>
            <a:off x="341663" y="1832447"/>
            <a:ext cx="11425794" cy="756000"/>
            <a:chOff x="919317" y="3213613"/>
            <a:chExt cx="14701683" cy="7868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345B26-9F3D-0615-B390-2D2A63720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38" b="57004"/>
            <a:stretch/>
          </p:blipFill>
          <p:spPr>
            <a:xfrm>
              <a:off x="919317" y="3213613"/>
              <a:ext cx="14701683" cy="710688"/>
            </a:xfrm>
            <a:prstGeom prst="rect">
              <a:avLst/>
            </a:prstGeom>
          </p:spPr>
        </p:pic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C816D81E-EB75-E8D6-2353-AF4A1975C637}"/>
                </a:ext>
              </a:extLst>
            </p:cNvPr>
            <p:cNvSpPr/>
            <p:nvPr/>
          </p:nvSpPr>
          <p:spPr>
            <a:xfrm>
              <a:off x="1981200" y="3446575"/>
              <a:ext cx="2362200" cy="553925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AC1103E9-96D2-3DC4-FE1A-CA9AD1C7799D}"/>
                </a:ext>
              </a:extLst>
            </p:cNvPr>
            <p:cNvSpPr/>
            <p:nvPr/>
          </p:nvSpPr>
          <p:spPr>
            <a:xfrm>
              <a:off x="7543800" y="3456838"/>
              <a:ext cx="889001" cy="537429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Frame 14">
              <a:extLst>
                <a:ext uri="{FF2B5EF4-FFF2-40B4-BE49-F238E27FC236}">
                  <a16:creationId xmlns:a16="http://schemas.microsoft.com/office/drawing/2014/main" id="{234702DB-8732-4DDF-98AB-63FFDA9075F6}"/>
                </a:ext>
              </a:extLst>
            </p:cNvPr>
            <p:cNvSpPr/>
            <p:nvPr/>
          </p:nvSpPr>
          <p:spPr>
            <a:xfrm>
              <a:off x="9067800" y="3467101"/>
              <a:ext cx="1676400" cy="276963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ame 15">
              <a:extLst>
                <a:ext uri="{FF2B5EF4-FFF2-40B4-BE49-F238E27FC236}">
                  <a16:creationId xmlns:a16="http://schemas.microsoft.com/office/drawing/2014/main" id="{6139CC48-204F-0C7E-CBD8-21CB81D64B57}"/>
                </a:ext>
              </a:extLst>
            </p:cNvPr>
            <p:cNvSpPr/>
            <p:nvPr/>
          </p:nvSpPr>
          <p:spPr>
            <a:xfrm>
              <a:off x="6629400" y="3467101"/>
              <a:ext cx="914400" cy="533400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876BF205-080E-3EEC-F393-818CAFE036F2}"/>
                </a:ext>
              </a:extLst>
            </p:cNvPr>
            <p:cNvSpPr/>
            <p:nvPr/>
          </p:nvSpPr>
          <p:spPr>
            <a:xfrm>
              <a:off x="9071344" y="3717304"/>
              <a:ext cx="1676400" cy="276963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5F4E4D7-5466-5684-04F1-FA9D1EFE3A3F}"/>
              </a:ext>
            </a:extLst>
          </p:cNvPr>
          <p:cNvSpPr txBox="1"/>
          <p:nvPr/>
        </p:nvSpPr>
        <p:spPr>
          <a:xfrm>
            <a:off x="245240" y="3092637"/>
            <a:ext cx="1160509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When the Orders and </a:t>
            </a:r>
            <a:r>
              <a:rPr lang="en-IN" sz="2000" dirty="0" err="1">
                <a:solidFill>
                  <a:srgbClr val="252930"/>
                </a:solidFill>
                <a:latin typeface="Maven Pro"/>
              </a:rPr>
              <a:t>OrderPayments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 tables are joined, multiple records show a discrepancy between the Total Amount and the Payment Value.</a:t>
            </a:r>
            <a:endParaRPr lang="en-US" sz="2000" dirty="0">
              <a:solidFill>
                <a:srgbClr val="252930"/>
              </a:solidFill>
              <a:latin typeface="Maven Pro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4BE5B7-2430-865F-3D38-9CC8FEA41275}"/>
              </a:ext>
            </a:extLst>
          </p:cNvPr>
          <p:cNvGrpSpPr/>
          <p:nvPr/>
        </p:nvGrpSpPr>
        <p:grpSpPr>
          <a:xfrm>
            <a:off x="341663" y="4267602"/>
            <a:ext cx="11425794" cy="1173690"/>
            <a:chOff x="1008216" y="6295299"/>
            <a:chExt cx="15857384" cy="1667947"/>
          </a:xfrm>
        </p:grpSpPr>
        <p:pic>
          <p:nvPicPr>
            <p:cNvPr id="28" name="Picture 27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1F54CB76-3963-4BD0-09B5-CEF6194EB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603"/>
            <a:stretch/>
          </p:blipFill>
          <p:spPr>
            <a:xfrm>
              <a:off x="1008216" y="6295299"/>
              <a:ext cx="15857384" cy="1667947"/>
            </a:xfrm>
            <a:prstGeom prst="rect">
              <a:avLst/>
            </a:prstGeom>
          </p:spPr>
        </p:pic>
        <p:sp>
          <p:nvSpPr>
            <p:cNvPr id="29" name="Frame 28">
              <a:extLst>
                <a:ext uri="{FF2B5EF4-FFF2-40B4-BE49-F238E27FC236}">
                  <a16:creationId xmlns:a16="http://schemas.microsoft.com/office/drawing/2014/main" id="{3B3DA346-D6C7-61A0-3006-14233E605E21}"/>
                </a:ext>
              </a:extLst>
            </p:cNvPr>
            <p:cNvSpPr/>
            <p:nvPr/>
          </p:nvSpPr>
          <p:spPr>
            <a:xfrm>
              <a:off x="10591800" y="7048113"/>
              <a:ext cx="1676400" cy="375485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C02300E1-ABC4-39AC-4624-821709C8E924}"/>
                </a:ext>
              </a:extLst>
            </p:cNvPr>
            <p:cNvSpPr/>
            <p:nvPr/>
          </p:nvSpPr>
          <p:spPr>
            <a:xfrm>
              <a:off x="15082818" y="6672628"/>
              <a:ext cx="1757382" cy="375485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Frame 30">
              <a:extLst>
                <a:ext uri="{FF2B5EF4-FFF2-40B4-BE49-F238E27FC236}">
                  <a16:creationId xmlns:a16="http://schemas.microsoft.com/office/drawing/2014/main" id="{6588C82B-B838-BD60-1908-A4668B9A82D6}"/>
                </a:ext>
              </a:extLst>
            </p:cNvPr>
            <p:cNvSpPr/>
            <p:nvPr/>
          </p:nvSpPr>
          <p:spPr>
            <a:xfrm>
              <a:off x="10591800" y="6672628"/>
              <a:ext cx="1676400" cy="375485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rame 31">
              <a:extLst>
                <a:ext uri="{FF2B5EF4-FFF2-40B4-BE49-F238E27FC236}">
                  <a16:creationId xmlns:a16="http://schemas.microsoft.com/office/drawing/2014/main" id="{B012A5ED-6836-A53C-DBEE-D168AB2529FD}"/>
                </a:ext>
              </a:extLst>
            </p:cNvPr>
            <p:cNvSpPr/>
            <p:nvPr/>
          </p:nvSpPr>
          <p:spPr>
            <a:xfrm>
              <a:off x="15095518" y="7048113"/>
              <a:ext cx="1744682" cy="375485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652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2ADEA-BAF6-183A-1042-188E669BACAE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CONTENT</a:t>
            </a:r>
            <a:endParaRPr lang="en-US" sz="6000" b="1" dirty="0">
              <a:solidFill>
                <a:srgbClr val="252D37"/>
              </a:solidFill>
              <a:latin typeface="Maven Pro Bold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EF0ECA2-ADB9-A215-1131-1A2811DB6B60}"/>
              </a:ext>
            </a:extLst>
          </p:cNvPr>
          <p:cNvSpPr/>
          <p:nvPr/>
        </p:nvSpPr>
        <p:spPr>
          <a:xfrm>
            <a:off x="1232170" y="1448350"/>
            <a:ext cx="9727660" cy="4199611"/>
          </a:xfrm>
          <a:custGeom>
            <a:avLst/>
            <a:gdLst/>
            <a:ahLst/>
            <a:cxnLst/>
            <a:rect l="l" t="t" r="r" b="b"/>
            <a:pathLst>
              <a:path w="3678810" h="1332685">
                <a:moveTo>
                  <a:pt x="28267" y="0"/>
                </a:moveTo>
                <a:lnTo>
                  <a:pt x="3650543" y="0"/>
                </a:lnTo>
                <a:cubicBezTo>
                  <a:pt x="3666155" y="0"/>
                  <a:pt x="3678810" y="12656"/>
                  <a:pt x="3678810" y="28267"/>
                </a:cubicBezTo>
                <a:lnTo>
                  <a:pt x="3678810" y="1304418"/>
                </a:lnTo>
                <a:cubicBezTo>
                  <a:pt x="3678810" y="1320029"/>
                  <a:pt x="3666155" y="1332685"/>
                  <a:pt x="3650543" y="1332685"/>
                </a:cubicBezTo>
                <a:lnTo>
                  <a:pt x="28267" y="1332685"/>
                </a:lnTo>
                <a:cubicBezTo>
                  <a:pt x="20770" y="1332685"/>
                  <a:pt x="13580" y="1329707"/>
                  <a:pt x="8279" y="1324406"/>
                </a:cubicBezTo>
                <a:cubicBezTo>
                  <a:pt x="2978" y="1319105"/>
                  <a:pt x="0" y="1311915"/>
                  <a:pt x="0" y="1304418"/>
                </a:cubicBezTo>
                <a:lnTo>
                  <a:pt x="0" y="28267"/>
                </a:lnTo>
                <a:cubicBezTo>
                  <a:pt x="0" y="12656"/>
                  <a:pt x="12656" y="0"/>
                  <a:pt x="28267" y="0"/>
                </a:cubicBezTo>
                <a:close/>
              </a:path>
            </a:pathLst>
          </a:custGeom>
          <a:solidFill>
            <a:schemeClr val="accent1">
              <a:alpha val="20784"/>
            </a:schemeClr>
          </a:solidFill>
          <a:ln w="28575" cap="rnd">
            <a:solidFill>
              <a:schemeClr val="accent1">
                <a:lumMod val="50000"/>
              </a:schemeClr>
            </a:solidFill>
            <a:prstDash val="solid"/>
            <a:round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0499D-0EB7-BA90-9A06-91AC52E497FC}"/>
              </a:ext>
            </a:extLst>
          </p:cNvPr>
          <p:cNvSpPr txBox="1"/>
          <p:nvPr/>
        </p:nvSpPr>
        <p:spPr>
          <a:xfrm>
            <a:off x="1713264" y="1448350"/>
            <a:ext cx="3468726" cy="4199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Business Context 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Business Problem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Technology Stack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Data Overview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Data Dictionary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Data Import Issues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ER-Diagram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Data Processing</a:t>
            </a:r>
          </a:p>
          <a:p>
            <a:pPr marL="457189" indent="-457189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52930"/>
                </a:solidFill>
                <a:latin typeface="Maven Pro"/>
              </a:rPr>
              <a:t>Data Audit</a:t>
            </a:r>
            <a:endParaRPr lang="en-US" sz="2800" b="1" dirty="0">
              <a:solidFill>
                <a:srgbClr val="252930"/>
              </a:solidFill>
              <a:latin typeface="Maven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B46621-9E34-1BAE-93D3-C0A27353CA7D}"/>
              </a:ext>
            </a:extLst>
          </p:cNvPr>
          <p:cNvSpPr txBox="1"/>
          <p:nvPr/>
        </p:nvSpPr>
        <p:spPr>
          <a:xfrm>
            <a:off x="7010011" y="1448350"/>
            <a:ext cx="3611787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solidFill>
                  <a:srgbClr val="252D37"/>
                </a:solidFill>
                <a:latin typeface="Maven Pro Bold"/>
              </a:defRPr>
            </a:lvl1pPr>
          </a:lstStyle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Data Discrepancy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Descriptive Analysis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Diagnostic Analysis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Predictive Analysis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Prescriptive Analysis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Cognitive Analysis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Real-Time Analysis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Dashboard Layouts</a:t>
            </a:r>
          </a:p>
          <a:p>
            <a:pPr marL="457189" indent="-457189"/>
            <a:r>
              <a:rPr lang="en-US" dirty="0">
                <a:solidFill>
                  <a:srgbClr val="252930"/>
                </a:solidFill>
                <a:latin typeface="Maven Pro"/>
              </a:rPr>
              <a:t>Challenges &amp; Learnings</a:t>
            </a:r>
          </a:p>
        </p:txBody>
      </p:sp>
    </p:spTree>
    <p:extLst>
      <p:ext uri="{BB962C8B-B14F-4D97-AF65-F5344CB8AC3E}">
        <p14:creationId xmlns:p14="http://schemas.microsoft.com/office/powerpoint/2010/main" val="2708497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32811-53D5-D2CB-00C5-14A853DA7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565C8C-1035-20C9-F633-0FB083919393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DISCREPANCY (3/5)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E98653CB-37E3-D09E-F75E-73BF6AC519DE}"/>
              </a:ext>
            </a:extLst>
          </p:cNvPr>
          <p:cNvSpPr txBox="1"/>
          <p:nvPr/>
        </p:nvSpPr>
        <p:spPr>
          <a:xfrm>
            <a:off x="334890" y="1329724"/>
            <a:ext cx="1142579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buFont typeface="Wingdings" pitchFamily="2" charset="2"/>
              <a:buChar char="Ø"/>
              <a:defRPr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Same </a:t>
            </a:r>
            <a:r>
              <a:rPr lang="en-IN" sz="2000" dirty="0" err="1">
                <a:solidFill>
                  <a:srgbClr val="252930"/>
                </a:solidFill>
                <a:latin typeface="Maven Pro"/>
              </a:rPr>
              <a:t>order_id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 is associated to different </a:t>
            </a:r>
            <a:r>
              <a:rPr lang="en-IN" sz="2000" dirty="0" err="1">
                <a:solidFill>
                  <a:srgbClr val="252930"/>
                </a:solidFill>
                <a:latin typeface="Maven Pro"/>
              </a:rPr>
              <a:t>customer_id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52A6870-2CED-75AB-2460-71C81EF61E35}"/>
              </a:ext>
            </a:extLst>
          </p:cNvPr>
          <p:cNvGrpSpPr/>
          <p:nvPr/>
        </p:nvGrpSpPr>
        <p:grpSpPr>
          <a:xfrm>
            <a:off x="341663" y="1859889"/>
            <a:ext cx="11407493" cy="1044732"/>
            <a:chOff x="1371598" y="3115551"/>
            <a:chExt cx="15628968" cy="172508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1FB49A7-3155-F681-3FFD-390CBEB8E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599" y="3115551"/>
              <a:ext cx="15628967" cy="1696061"/>
            </a:xfrm>
            <a:prstGeom prst="rect">
              <a:avLst/>
            </a:prstGeom>
          </p:spPr>
        </p:pic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2D4B262C-62B1-A158-4B52-1F0AF7849545}"/>
                </a:ext>
              </a:extLst>
            </p:cNvPr>
            <p:cNvSpPr/>
            <p:nvPr/>
          </p:nvSpPr>
          <p:spPr>
            <a:xfrm>
              <a:off x="3048000" y="3588096"/>
              <a:ext cx="3505200" cy="1223515"/>
            </a:xfrm>
            <a:prstGeom prst="frame">
              <a:avLst>
                <a:gd name="adj1" fmla="val 5490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FC9561BF-02AF-75D4-429B-BD292383292B}"/>
                </a:ext>
              </a:extLst>
            </p:cNvPr>
            <p:cNvSpPr/>
            <p:nvPr/>
          </p:nvSpPr>
          <p:spPr>
            <a:xfrm>
              <a:off x="1371598" y="3604978"/>
              <a:ext cx="1668435" cy="776521"/>
            </a:xfrm>
            <a:prstGeom prst="frame">
              <a:avLst>
                <a:gd name="adj1" fmla="val 7943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455F9A25-312C-5C31-932E-4652EC0D09E4}"/>
                </a:ext>
              </a:extLst>
            </p:cNvPr>
            <p:cNvSpPr/>
            <p:nvPr/>
          </p:nvSpPr>
          <p:spPr>
            <a:xfrm>
              <a:off x="1379565" y="4381500"/>
              <a:ext cx="1668435" cy="459134"/>
            </a:xfrm>
            <a:prstGeom prst="frame">
              <a:avLst>
                <a:gd name="adj1" fmla="val 13788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FCD6EC1-124E-0923-A485-636BAF9CFD65}"/>
              </a:ext>
            </a:extLst>
          </p:cNvPr>
          <p:cNvSpPr txBox="1"/>
          <p:nvPr/>
        </p:nvSpPr>
        <p:spPr>
          <a:xfrm>
            <a:off x="287687" y="3330687"/>
            <a:ext cx="11515445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There are 4 records associated with 3 distinct </a:t>
            </a:r>
            <a:r>
              <a:rPr lang="en-IN" sz="2000" dirty="0" err="1">
                <a:solidFill>
                  <a:srgbClr val="252930"/>
                </a:solidFill>
                <a:latin typeface="Maven Pro"/>
              </a:rPr>
              <a:t>order_id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 that have dates falling outside the range of September 2021 to October 2023.</a:t>
            </a:r>
            <a:endParaRPr lang="en-US" sz="2000" dirty="0">
              <a:solidFill>
                <a:srgbClr val="252930"/>
              </a:solidFill>
              <a:latin typeface="Maven Pro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BDA8C4-BCFF-4207-6C00-1593EDD012CF}"/>
              </a:ext>
            </a:extLst>
          </p:cNvPr>
          <p:cNvGrpSpPr/>
          <p:nvPr/>
        </p:nvGrpSpPr>
        <p:grpSpPr>
          <a:xfrm>
            <a:off x="341663" y="4453494"/>
            <a:ext cx="11419022" cy="1413902"/>
            <a:chOff x="341663" y="4453494"/>
            <a:chExt cx="11419022" cy="141390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0B49284-7535-E049-A716-6A17A7885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63" y="4453494"/>
              <a:ext cx="11419022" cy="1413902"/>
            </a:xfrm>
            <a:prstGeom prst="rect">
              <a:avLst/>
            </a:prstGeom>
          </p:spPr>
        </p:pic>
        <p:sp>
          <p:nvSpPr>
            <p:cNvPr id="19" name="Frame 18">
              <a:extLst>
                <a:ext uri="{FF2B5EF4-FFF2-40B4-BE49-F238E27FC236}">
                  <a16:creationId xmlns:a16="http://schemas.microsoft.com/office/drawing/2014/main" id="{EE05821D-1F20-3857-689A-7C6391461AA3}"/>
                </a:ext>
              </a:extLst>
            </p:cNvPr>
            <p:cNvSpPr/>
            <p:nvPr/>
          </p:nvSpPr>
          <p:spPr>
            <a:xfrm>
              <a:off x="9067800" y="4742286"/>
              <a:ext cx="1839686" cy="1125110"/>
            </a:xfrm>
            <a:prstGeom prst="frame">
              <a:avLst>
                <a:gd name="adj1" fmla="val 5475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092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FABE3-D897-FF24-BEDF-10C8A025F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BBABC-F90F-88B3-8BF8-740B3A3A7127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DISCREPANCY (4/5)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21D90-E018-378E-ACD1-E36C7B1D53B9}"/>
              </a:ext>
            </a:extLst>
          </p:cNvPr>
          <p:cNvSpPr txBox="1"/>
          <p:nvPr/>
        </p:nvSpPr>
        <p:spPr>
          <a:xfrm>
            <a:off x="341663" y="1267809"/>
            <a:ext cx="11419022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252930"/>
                </a:solidFill>
                <a:latin typeface="Maven Pro Bold"/>
              </a:rPr>
              <a:t>IN ORDERS PAYMENT TABLE: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rgbClr val="252930"/>
                </a:solidFill>
                <a:latin typeface="Maven Pro"/>
              </a:rPr>
              <a:t>Multiple orders are fully paid using vouchers.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D12302-294A-7EDA-C6D4-3A51A9CE27D0}"/>
              </a:ext>
            </a:extLst>
          </p:cNvPr>
          <p:cNvGrpSpPr/>
          <p:nvPr/>
        </p:nvGrpSpPr>
        <p:grpSpPr>
          <a:xfrm>
            <a:off x="388869" y="1989405"/>
            <a:ext cx="6784818" cy="1265080"/>
            <a:chOff x="919316" y="3165842"/>
            <a:chExt cx="9520083" cy="1749058"/>
          </a:xfrm>
        </p:grpSpPr>
        <p:pic>
          <p:nvPicPr>
            <p:cNvPr id="5" name="Picture 4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42BA4E39-DDC0-35E3-3C32-E0A31CBE2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316" y="3165842"/>
              <a:ext cx="9520083" cy="1749058"/>
            </a:xfrm>
            <a:prstGeom prst="rect">
              <a:avLst/>
            </a:prstGeom>
          </p:spPr>
        </p:pic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36D1CA5B-E8EE-6B14-BB90-0D6B98E0C7CE}"/>
                </a:ext>
              </a:extLst>
            </p:cNvPr>
            <p:cNvSpPr/>
            <p:nvPr/>
          </p:nvSpPr>
          <p:spPr>
            <a:xfrm>
              <a:off x="919316" y="3543300"/>
              <a:ext cx="9520083" cy="685800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30232E7E-BCED-2138-BF66-FD2178805000}"/>
                </a:ext>
              </a:extLst>
            </p:cNvPr>
            <p:cNvSpPr/>
            <p:nvPr/>
          </p:nvSpPr>
          <p:spPr>
            <a:xfrm>
              <a:off x="919316" y="4229100"/>
              <a:ext cx="9520083" cy="685800"/>
            </a:xfrm>
            <a:prstGeom prst="frame">
              <a:avLst>
                <a:gd name="adj1" fmla="val 8604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7BAD2F5-154E-5359-98D7-943C765ED722}"/>
              </a:ext>
            </a:extLst>
          </p:cNvPr>
          <p:cNvSpPr txBox="1">
            <a:spLocks/>
          </p:cNvSpPr>
          <p:nvPr/>
        </p:nvSpPr>
        <p:spPr>
          <a:xfrm>
            <a:off x="341755" y="3554425"/>
            <a:ext cx="11418929" cy="413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There are 9 records with a payment value of 0.</a:t>
            </a:r>
            <a:endParaRPr lang="en-US" sz="2000" dirty="0">
              <a:solidFill>
                <a:srgbClr val="252930"/>
              </a:solidFill>
              <a:latin typeface="Maven Pro"/>
            </a:endParaRPr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52DD15-42BF-1191-428E-A60EB6BA5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9" y="4115925"/>
            <a:ext cx="6099017" cy="203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08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A0769-E438-4C90-CEFA-DF35E6EF2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A40756-A753-E861-C359-7B8F293D629C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DISCREPANCY (5/5)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D5A8A7BF-F282-5050-EACF-523D08ADBB93}"/>
              </a:ext>
            </a:extLst>
          </p:cNvPr>
          <p:cNvSpPr txBox="1"/>
          <p:nvPr/>
        </p:nvSpPr>
        <p:spPr>
          <a:xfrm>
            <a:off x="341755" y="1252034"/>
            <a:ext cx="11418929" cy="411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Same order has been partially paid using the same payment method</a:t>
            </a:r>
            <a:r>
              <a:rPr lang="en-IN" sz="2000" dirty="0"/>
              <a:t>.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6C00C1-D980-6A97-C092-6FC8E5654B86}"/>
              </a:ext>
            </a:extLst>
          </p:cNvPr>
          <p:cNvGrpSpPr/>
          <p:nvPr/>
        </p:nvGrpSpPr>
        <p:grpSpPr>
          <a:xfrm>
            <a:off x="388869" y="1817465"/>
            <a:ext cx="11418929" cy="1611535"/>
            <a:chOff x="1524000" y="3661498"/>
            <a:chExt cx="15586885" cy="166644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80EBC58-84FD-D17F-9760-AB34D0A67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3661498"/>
              <a:ext cx="15586885" cy="1666442"/>
            </a:xfrm>
            <a:prstGeom prst="rect">
              <a:avLst/>
            </a:prstGeom>
          </p:spPr>
        </p:pic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CF87F439-B16A-229D-4743-801288C47C50}"/>
                </a:ext>
              </a:extLst>
            </p:cNvPr>
            <p:cNvSpPr/>
            <p:nvPr/>
          </p:nvSpPr>
          <p:spPr>
            <a:xfrm>
              <a:off x="1524000" y="4076699"/>
              <a:ext cx="15544800" cy="609601"/>
            </a:xfrm>
            <a:prstGeom prst="frame">
              <a:avLst>
                <a:gd name="adj1" fmla="val 5490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5B09DB9C-65CB-12AB-522C-EBE480AEAA3B}"/>
                </a:ext>
              </a:extLst>
            </p:cNvPr>
            <p:cNvSpPr/>
            <p:nvPr/>
          </p:nvSpPr>
          <p:spPr>
            <a:xfrm>
              <a:off x="1524000" y="4686299"/>
              <a:ext cx="15544800" cy="609601"/>
            </a:xfrm>
            <a:prstGeom prst="frame">
              <a:avLst>
                <a:gd name="adj1" fmla="val 5490"/>
              </a:avLst>
            </a:prstGeom>
            <a:solidFill>
              <a:srgbClr val="C0B4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2">
            <a:extLst>
              <a:ext uri="{FF2B5EF4-FFF2-40B4-BE49-F238E27FC236}">
                <a16:creationId xmlns:a16="http://schemas.microsoft.com/office/drawing/2014/main" id="{7728A65A-FEDE-B09C-A29E-FA03EDE54B3E}"/>
              </a:ext>
            </a:extLst>
          </p:cNvPr>
          <p:cNvSpPr txBox="1"/>
          <p:nvPr/>
        </p:nvSpPr>
        <p:spPr>
          <a:xfrm>
            <a:off x="388869" y="3830521"/>
            <a:ext cx="11371815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000" b="1" dirty="0">
                <a:solidFill>
                  <a:srgbClr val="252930"/>
                </a:solidFill>
                <a:latin typeface="Maven Pro Bold"/>
              </a:rPr>
              <a:t>IN ORDERS REVIEW RATING TABLE: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>
                <a:solidFill>
                  <a:srgbClr val="252930"/>
                </a:solidFill>
                <a:latin typeface="Maven Pro"/>
              </a:rPr>
              <a:t>Single </a:t>
            </a:r>
            <a:r>
              <a:rPr lang="en-US" sz="2000" dirty="0" err="1">
                <a:solidFill>
                  <a:srgbClr val="252930"/>
                </a:solidFill>
                <a:latin typeface="Maven Pro"/>
              </a:rPr>
              <a:t>order_id</a:t>
            </a:r>
            <a:r>
              <a:rPr lang="en-US" sz="2000" dirty="0">
                <a:solidFill>
                  <a:srgbClr val="252930"/>
                </a:solidFill>
                <a:latin typeface="Maven Pro"/>
              </a:rPr>
              <a:t> has multiple ratings.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85A2EB-45F8-8F0E-18ED-6F0FFF20E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9" y="4577266"/>
            <a:ext cx="5249931" cy="90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25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2A238-1882-3BEC-E86E-FA0D353DA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3A7492-B2AF-EC77-E223-2F702D5D884B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DESCRIPTIVE ANALYSIS (1/6)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F21D6-A75A-C329-283B-055B0B0057E5}"/>
              </a:ext>
            </a:extLst>
          </p:cNvPr>
          <p:cNvSpPr txBox="1"/>
          <p:nvPr/>
        </p:nvSpPr>
        <p:spPr>
          <a:xfrm>
            <a:off x="366162" y="928235"/>
            <a:ext cx="11636542" cy="1650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solidFill>
                  <a:srgbClr val="252930"/>
                </a:solidFill>
                <a:latin typeface="Maven Pro"/>
              </a:rPr>
              <a:t>Answering: ”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WHAT HAPPENED?"</a:t>
            </a:r>
            <a:endParaRPr lang="en-IN" sz="2400" dirty="0">
              <a:solidFill>
                <a:srgbClr val="252930"/>
              </a:solidFill>
              <a:latin typeface="Maven Pro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IN" sz="2400" dirty="0">
                <a:solidFill>
                  <a:srgbClr val="252930"/>
                </a:solidFill>
                <a:latin typeface="Maven Pro"/>
              </a:rPr>
              <a:t>This involves 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summarizing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 the data using 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statistics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, 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KPIs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, 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aggregations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, and 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visualizations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. </a:t>
            </a:r>
          </a:p>
          <a:p>
            <a:pPr marL="5143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UNIVARIATE ANALYSIS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9B4B12-5F87-712A-272F-098F778DA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088261"/>
              </p:ext>
            </p:extLst>
          </p:nvPr>
        </p:nvGraphicFramePr>
        <p:xfrm>
          <a:off x="724250" y="2751371"/>
          <a:ext cx="11008945" cy="309720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94841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135637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378467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2167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316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Histogram, mean, median, outliers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Understand revenue distribution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316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Frequency plot, summary stats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Avg. number of items per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316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MRP, discount,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cost_per_unit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Boxplot,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Price and discount distribution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316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Count, % share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Channel popularity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316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Bar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Preferred payment modes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384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customer_state, seller_state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Regional spread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  <a:tr h="217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Count, 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Most common product types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797337"/>
                  </a:ext>
                </a:extLst>
              </a:tr>
              <a:tr h="2173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customer_satisfaction_score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Average, trend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 feedback overview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966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686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31F6C-1875-67DC-3833-0AB37B8B6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26836C-A03C-78E3-80C2-00D50058D57E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DESCRIPTIVE ANALYSIS (2/6)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2DA48-FC7D-A941-B419-9EAAA4D42911}"/>
              </a:ext>
            </a:extLst>
          </p:cNvPr>
          <p:cNvSpPr txBox="1"/>
          <p:nvPr/>
        </p:nvSpPr>
        <p:spPr>
          <a:xfrm>
            <a:off x="493294" y="1201926"/>
            <a:ext cx="11008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BIVARIATE &amp; MULTIVARIATE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658E0C-21E4-63A1-9A37-B90FDFFF8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51881"/>
              </p:ext>
            </p:extLst>
          </p:nvPr>
        </p:nvGraphicFramePr>
        <p:xfrm>
          <a:off x="762802" y="1884327"/>
          <a:ext cx="10739438" cy="358987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80322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3879384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79732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396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Combination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 vs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Scatter plot, correlation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Is discount boosting sales?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431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payment_value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vs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Deviation flag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Underpayment or overpayment detection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MRP, discount, quantity,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Feature interaction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Price sensitivity 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vs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Time series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Monthly, weekly sales trend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013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customer_state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vs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seller_state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Heatmap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Cross-state transaction pattern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6085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product_id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vs MRP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Boxplot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MRP consistency for a 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949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CD9EF-7DD2-EF1C-E0D9-083C68D1D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D36DF0-5E56-09D3-1D54-AE95DA8CC72F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DESCRIPTIVE ANALYSIS (3/6)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761C8-CA73-E195-6EA0-0C9ED1DB8164}"/>
              </a:ext>
            </a:extLst>
          </p:cNvPr>
          <p:cNvSpPr txBox="1"/>
          <p:nvPr/>
        </p:nvSpPr>
        <p:spPr>
          <a:xfrm>
            <a:off x="474845" y="1152962"/>
            <a:ext cx="109599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KEY PERFORMANCE INDICATORS (KPIs)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209CE3-0C34-8BAC-AB7C-3E718EA24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968163"/>
              </p:ext>
            </p:extLst>
          </p:nvPr>
        </p:nvGraphicFramePr>
        <p:xfrm>
          <a:off x="977966" y="1840624"/>
          <a:ext cx="10755231" cy="41462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14298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256672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84261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3827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Calculation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💰 Total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SUM(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Measure overall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🛍️ Total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COUNT(DISTINCT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Volume of orders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👤 Unique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COUNT(DISTINCT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 base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💳 Average Order Value (AOV)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SUM(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 / COUNT(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Revenue per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🧺 Average Basket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SUM(quantity) / COUNT(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Items per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605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🔁 Repeat Customer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COUNT(customers with &gt;1 order) / COUNT(unique customers)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Loyalty indicator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📦 Top Products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RANK() OVER (ORDER BY SUM(quantity))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and 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797337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📊 Channel Distribution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% of orders by channel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Channel usage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966820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📍 Store-wise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delivered_storeId</a:t>
                      </a:r>
                      <a:endParaRPr lang="en-IN" sz="16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Regional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090316"/>
                  </a:ext>
                </a:extLst>
              </a:tr>
              <a:tr h="35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⏱️ Sales Over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Group by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endParaRPr lang="en-IN" sz="16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Trend &amp; seasonality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57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98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032EC-B907-DC8E-0B1E-9336F5C69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F4AEA9-DE4C-9B1B-348E-53458E9BF298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DESCRIPTIVE ANALYSIS (4/6)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35522-D115-4D1C-4E18-D14E6DD49E56}"/>
              </a:ext>
            </a:extLst>
          </p:cNvPr>
          <p:cNvSpPr txBox="1"/>
          <p:nvPr/>
        </p:nvSpPr>
        <p:spPr>
          <a:xfrm>
            <a:off x="458803" y="968418"/>
            <a:ext cx="11274394" cy="99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KEY RESULT AREAS (KRAs)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rgbClr val="252930"/>
                </a:solidFill>
                <a:latin typeface="Maven Pro"/>
              </a:rPr>
              <a:t>Functional performance metrics (sales, customer </a:t>
            </a:r>
            <a:r>
              <a:rPr lang="en-IN" sz="2000" i="1" dirty="0" err="1">
                <a:solidFill>
                  <a:srgbClr val="252930"/>
                </a:solidFill>
                <a:latin typeface="Maven Pro"/>
              </a:rPr>
              <a:t>behavior</a:t>
            </a:r>
            <a:r>
              <a:rPr lang="en-IN" sz="2000" i="1" dirty="0">
                <a:solidFill>
                  <a:srgbClr val="252930"/>
                </a:solidFill>
                <a:latin typeface="Maven Pro"/>
              </a:rPr>
              <a:t>, product movement).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0BB7BF-F8CB-BC34-8489-6BFCF57EDC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31926"/>
              </p:ext>
            </p:extLst>
          </p:nvPr>
        </p:nvGraphicFramePr>
        <p:xfrm>
          <a:off x="1042739" y="2171877"/>
          <a:ext cx="10690458" cy="360720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93736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231036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65686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39917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Metric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4631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📦 Product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Revenue, quantity sold, return rate per 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SUM(quantity), SUM(total_amount)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042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🧑‍💼 Customer Engagement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Frequency, recency, monetary value (RFM)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RFM Scores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042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📍 Store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Store-wise revenue and 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SUM(total_amount) BY store_id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042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💬 Customer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Avg. customer satisfaction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AVG(customer_satisfaction_score)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0420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📆 Sales Timing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Orders by hour, day, 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Distribution patterns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612074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💸 Discount 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Revenue impact of discounts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 vs Revenue trend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739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FB1A7-7B9D-C0FE-E89D-EEA3565DF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0F64AA-63C8-5AB1-9BB1-5F074A0FC3CA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DESCRIPTIVE ANALYSIS (5/6)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EFFF2-A01C-2286-BC27-A69DC415C059}"/>
              </a:ext>
            </a:extLst>
          </p:cNvPr>
          <p:cNvSpPr txBox="1"/>
          <p:nvPr/>
        </p:nvSpPr>
        <p:spPr>
          <a:xfrm>
            <a:off x="480461" y="968418"/>
            <a:ext cx="11252736" cy="99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KEY RISK INDICATORS (KRIs)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rgbClr val="252930"/>
                </a:solidFill>
                <a:latin typeface="Maven Pro"/>
              </a:rPr>
              <a:t>Highlight potential threats or inefficiencies.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B16042-5A69-5861-665D-0BCB3BCDE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7910"/>
              </p:ext>
            </p:extLst>
          </p:nvPr>
        </p:nvGraphicFramePr>
        <p:xfrm>
          <a:off x="1025492" y="2171877"/>
          <a:ext cx="10563325" cy="354553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53377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543750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2666198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0067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Metric/Indicator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06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🛑 High Discount Dependency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High discount % = SUM(Discount)/SUM(Price)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Threat to profit margin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06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🚫 Frequent Product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Return Rate &gt; threshold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 dissatisfaction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06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📉 Low Stock Turnover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/ Sales (high value = low turnover)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Overstocking risk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06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💵 Unusual Payment Patterns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Spikes in specific payment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Fraud detection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060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🧮 Sales Volatility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Standard deviation of daily/weekly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Unstable revenue stream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6143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🕵️ Anomalous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Outliers in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Quantity, or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Fraud or errors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474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D9E0E-447D-9581-F0D3-78A190BAB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581A1E-232D-4AA4-048A-EA099D956F0D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DESCRIPTIVE ANALYSIS (6/6)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A2666-674F-3F0B-AE13-9ADF2CBD28FB}"/>
              </a:ext>
            </a:extLst>
          </p:cNvPr>
          <p:cNvSpPr txBox="1"/>
          <p:nvPr/>
        </p:nvSpPr>
        <p:spPr>
          <a:xfrm>
            <a:off x="483670" y="1140591"/>
            <a:ext cx="11028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DESCRIPTIVE STATISTICS &amp; VARIABLES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9B9DB5-8C3F-FD91-3C7E-4642CB347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422"/>
              </p:ext>
            </p:extLst>
          </p:nvPr>
        </p:nvGraphicFramePr>
        <p:xfrm>
          <a:off x="904776" y="1805840"/>
          <a:ext cx="10607040" cy="356505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67254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198021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41765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028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08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Mean, median, min, max, std. dev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Price dispersion, revenue health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08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Distribution, outliers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Buying pattern, bulk purchases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08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Time series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Peak periods, seasonality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08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Store_id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or 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Geo clustering, bar plots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Regional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08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Customer_id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Frequency of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 loyalty or churn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617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Category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decisions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032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7DA25-AA39-B8BB-5F36-F5D6EE33F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05BBCB-89F9-D482-2AAC-C0A8805D0046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DIAGNOSTIC ANALYSIS (1/6)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4403AF-F614-1041-29DD-B4B22BB097EE}"/>
              </a:ext>
            </a:extLst>
          </p:cNvPr>
          <p:cNvSpPr txBox="1"/>
          <p:nvPr/>
        </p:nvSpPr>
        <p:spPr>
          <a:xfrm>
            <a:off x="459005" y="976361"/>
            <a:ext cx="1127399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Answering: “</a:t>
            </a:r>
            <a:r>
              <a:rPr lang="en-IN" sz="2000" b="1" dirty="0">
                <a:solidFill>
                  <a:srgbClr val="252930"/>
                </a:solidFill>
                <a:latin typeface="Maven Pro"/>
              </a:rPr>
              <a:t>WHY DID IT HAPPEN?”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It helps explain </a:t>
            </a:r>
            <a:r>
              <a:rPr lang="en-IN" sz="2000" b="1" dirty="0">
                <a:solidFill>
                  <a:srgbClr val="252930"/>
                </a:solidFill>
                <a:latin typeface="Maven Pro"/>
              </a:rPr>
              <a:t>root causes 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of </a:t>
            </a:r>
            <a:r>
              <a:rPr lang="en-IN" sz="2000" b="1" dirty="0">
                <a:solidFill>
                  <a:srgbClr val="252930"/>
                </a:solidFill>
                <a:latin typeface="Maven Pro"/>
              </a:rPr>
              <a:t>trends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, </a:t>
            </a:r>
            <a:r>
              <a:rPr lang="en-IN" sz="2000" b="1" dirty="0">
                <a:solidFill>
                  <a:srgbClr val="252930"/>
                </a:solidFill>
                <a:latin typeface="Maven Pro"/>
              </a:rPr>
              <a:t>changes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, and </a:t>
            </a:r>
            <a:r>
              <a:rPr lang="en-IN" sz="2000" b="1" dirty="0">
                <a:solidFill>
                  <a:srgbClr val="252930"/>
                </a:solidFill>
                <a:latin typeface="Maven Pro"/>
              </a:rPr>
              <a:t>anomalies</a:t>
            </a:r>
            <a:r>
              <a:rPr lang="en-IN" sz="2000" dirty="0">
                <a:solidFill>
                  <a:srgbClr val="252930"/>
                </a:solidFill>
                <a:latin typeface="Maven Pro"/>
              </a:rPr>
              <a:t> observed in descriptive data. </a:t>
            </a:r>
          </a:p>
          <a:p>
            <a:pPr marL="51435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IN" sz="2000" b="1" dirty="0">
                <a:solidFill>
                  <a:srgbClr val="252930"/>
                </a:solidFill>
                <a:latin typeface="Maven Pro Bold"/>
              </a:rPr>
              <a:t>KEY PERFORMANCE INDICATORS (KPIs)</a:t>
            </a:r>
          </a:p>
          <a:p>
            <a:pPr marL="971550" lvl="2" indent="-514350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rgbClr val="252930"/>
                </a:solidFill>
                <a:latin typeface="Maven Pro"/>
              </a:rPr>
              <a:t>KPIs show the outcomes we are trying to explain</a:t>
            </a:r>
            <a:r>
              <a:rPr lang="en-IN" i="1" dirty="0"/>
              <a:t>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5DF2DB-35B3-BB4E-CD07-20E036DCA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02946"/>
              </p:ext>
            </p:extLst>
          </p:nvPr>
        </p:nvGraphicFramePr>
        <p:xfrm>
          <a:off x="629454" y="2846831"/>
          <a:ext cx="11188766" cy="313042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4751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5236143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2617872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306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Diagnostic Extension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485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🧾 Revenue Drop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Compare to previous periods → identify time, location, product category, or customer segment causing drop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Understand source of revenue decline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485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🛍️ Basket Size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Segment by customer, category, store → find reason for drop in quantity per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Identify changing customer behavior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4481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💳 Change in Payment Method Share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Shift in method usage → look at payment failure, preferences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Discover friction in checkout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485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🛒 Product Demand 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Drop/increase in sales by product/category → seasonal factors, pricing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planning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485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📈 Change in Average Selling Price (ASP)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ASP = Revenue / Quantity → understand price sensitivity or discount effect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Track discount impact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53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1DB3E-45DA-DE23-6057-A9F0C5B19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56A5B7-1EAD-80A3-D7BC-03969F580382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BUISNESS CONTEXT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AD2CC4E-DFD7-2E38-1EC1-740D4F6409A9}"/>
              </a:ext>
            </a:extLst>
          </p:cNvPr>
          <p:cNvSpPr txBox="1"/>
          <p:nvPr/>
        </p:nvSpPr>
        <p:spPr>
          <a:xfrm>
            <a:off x="325317" y="1938847"/>
            <a:ext cx="5238086" cy="2980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69888" indent="-457189" algn="just">
              <a:spcBef>
                <a:spcPts val="125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rgbClr val="252930"/>
                </a:solidFill>
                <a:latin typeface="Maven Pro"/>
              </a:rPr>
              <a:t>The business is a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multi-channel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 retail operation with a presence across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various states 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and regions in India.</a:t>
            </a:r>
          </a:p>
          <a:p>
            <a:pPr marL="469888" indent="-457189" algn="just">
              <a:spcBef>
                <a:spcPts val="125"/>
              </a:spcBef>
              <a:buFont typeface="Wingdings" pitchFamily="2" charset="2"/>
              <a:buChar char="Ø"/>
            </a:pPr>
            <a:endParaRPr lang="en-US" sz="2400" dirty="0">
              <a:solidFill>
                <a:srgbClr val="252930"/>
              </a:solidFill>
              <a:latin typeface="Maven Pro"/>
            </a:endParaRPr>
          </a:p>
          <a:p>
            <a:pPr marL="469888" indent="-457189" algn="just">
              <a:spcBef>
                <a:spcPts val="125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rgbClr val="252930"/>
                </a:solidFill>
                <a:latin typeface="Maven Pro"/>
              </a:rPr>
              <a:t>It sells a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diverse range 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of products, including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Electronics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,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Home Appliances, Furniture, Baby products, 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and more.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A04ED64-B8D3-9E1B-5C05-C8744F7B0318}"/>
              </a:ext>
            </a:extLst>
          </p:cNvPr>
          <p:cNvSpPr txBox="1"/>
          <p:nvPr/>
        </p:nvSpPr>
        <p:spPr>
          <a:xfrm>
            <a:off x="6628597" y="1943016"/>
            <a:ext cx="5238086" cy="29803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69888" indent="-457189" algn="just">
              <a:spcBef>
                <a:spcPts val="125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rgbClr val="252930"/>
                </a:solidFill>
                <a:latin typeface="Maven Pro"/>
              </a:rPr>
              <a:t>Sales channels include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In-store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 purchases,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Phone Delivery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, and an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Online platform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.</a:t>
            </a:r>
          </a:p>
          <a:p>
            <a:pPr marL="469888" indent="-457189" algn="just">
              <a:spcBef>
                <a:spcPts val="125"/>
              </a:spcBef>
              <a:buFont typeface="Wingdings" pitchFamily="2" charset="2"/>
              <a:buChar char="Ø"/>
            </a:pPr>
            <a:endParaRPr lang="en-US" sz="2400" dirty="0">
              <a:solidFill>
                <a:srgbClr val="252930"/>
              </a:solidFill>
              <a:latin typeface="Maven Pro"/>
            </a:endParaRPr>
          </a:p>
          <a:p>
            <a:pPr marL="469888" indent="-457189" algn="just">
              <a:spcBef>
                <a:spcPts val="125"/>
              </a:spcBef>
              <a:buFont typeface="Wingdings" pitchFamily="2" charset="2"/>
              <a:buChar char="Ø"/>
            </a:pPr>
            <a:r>
              <a:rPr lang="en-US" sz="2400" dirty="0">
                <a:solidFill>
                  <a:srgbClr val="252930"/>
                </a:solidFill>
                <a:latin typeface="Maven Pro"/>
              </a:rPr>
              <a:t>The business tracks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customer information, order details, payments,</a:t>
            </a:r>
            <a:r>
              <a:rPr lang="en-US" sz="2400" dirty="0">
                <a:solidFill>
                  <a:srgbClr val="252930"/>
                </a:solidFill>
                <a:latin typeface="Maven Pro"/>
              </a:rPr>
              <a:t> and </a:t>
            </a:r>
            <a:r>
              <a:rPr lang="en-US" sz="2400" b="1" dirty="0">
                <a:solidFill>
                  <a:srgbClr val="252930"/>
                </a:solidFill>
                <a:latin typeface="Maven Pro"/>
              </a:rPr>
              <a:t>post-purchase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878221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B328F-DD50-5539-51AF-63655175B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F2A9A3-1D0D-2718-9D06-149E9ECD9A48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DIAGNOSTIC ANALYSIS (2/6)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9DA1F-1BE2-7A77-FE0A-B27BA050F3A8}"/>
              </a:ext>
            </a:extLst>
          </p:cNvPr>
          <p:cNvSpPr txBox="1"/>
          <p:nvPr/>
        </p:nvSpPr>
        <p:spPr>
          <a:xfrm>
            <a:off x="557463" y="1103172"/>
            <a:ext cx="11040979" cy="989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KEY RESULT AREAS (KRAs)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i="1" dirty="0">
                <a:solidFill>
                  <a:srgbClr val="252930"/>
                </a:solidFill>
                <a:latin typeface="Maven Pro"/>
              </a:rPr>
              <a:t>KRAs are functional areas where root cause analysis is needed</a:t>
            </a:r>
            <a:r>
              <a:rPr lang="en-IN" sz="2000" i="1" dirty="0"/>
              <a:t>.</a:t>
            </a:r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4F0684-F3F8-2383-33F2-E7C350C7B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785584"/>
              </p:ext>
            </p:extLst>
          </p:nvPr>
        </p:nvGraphicFramePr>
        <p:xfrm>
          <a:off x="956111" y="2333171"/>
          <a:ext cx="10642331" cy="3184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48255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236893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657183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Diagnostic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Metrics/Variables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🧍‍♀️ Customer Engagement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is customer retention dropping?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Recency, Frequency, Spend, Satisfaction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📦 Product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did a top product’s sales drop?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quantity, MRP, category, review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🏪 Store 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are certain stores underperforming?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location, order volume, satisfaction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🧾 Invoice Trends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low/high orders during particular hours?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endParaRPr lang="en-IN" sz="16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🕒 Sales Timing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low sales during particular hours?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quantity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9924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DF552-D4DA-F474-FD06-658A3AE5A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66BC5-DA9B-EC8F-9B9B-B04E0F02FD02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DIAGNOSTIC ANALYSIS (3/6)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5FF16-46FF-AD79-0DFB-773EBF5B5136}"/>
              </a:ext>
            </a:extLst>
          </p:cNvPr>
          <p:cNvSpPr txBox="1"/>
          <p:nvPr/>
        </p:nvSpPr>
        <p:spPr>
          <a:xfrm>
            <a:off x="542624" y="1134547"/>
            <a:ext cx="11055818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KEY RISK INDICATORS (KRIs)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66B4D2-9C81-6CCC-D9BF-0CF5C7C78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06045"/>
              </p:ext>
            </p:extLst>
          </p:nvPr>
        </p:nvGraphicFramePr>
        <p:xfrm>
          <a:off x="760396" y="1977038"/>
          <a:ext cx="10953548" cy="32741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08960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703456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141132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Diagnostic Measures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Root Cause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📉 Sudden Revenue Drop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Change-point detection in time series, split by store/product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Pinpoint exact drop 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❌ High Return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Return Reason Analysis, Product/Customer-specific return ratios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 defects, wrong sizing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🎯 Promotions Not Driving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Campaign effectiveness = Lift in sales / Cost of promotion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Identify ineffective discounting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📉 Declining Customer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Time series of unique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customer_id</a:t>
                      </a:r>
                      <a:endParaRPr lang="en-IN" sz="1600" b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Drop in new or repeat customers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🧾 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Outlier Discounts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Z-score or IQR to find unusually high discounts → employee misuse or pricing 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Reduce margin leakage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487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86D52-BDA7-06BA-8C59-2A7D7F7FB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A6FDC5-F8A3-0F82-5FF1-F888750FAE61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DIAGNOSTIC ANALYSIS (4/6)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65AD1-4C0F-32C4-04E0-BE04FAD5F6D4}"/>
              </a:ext>
            </a:extLst>
          </p:cNvPr>
          <p:cNvSpPr txBox="1"/>
          <p:nvPr/>
        </p:nvSpPr>
        <p:spPr>
          <a:xfrm>
            <a:off x="532196" y="1122422"/>
            <a:ext cx="111276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IMPORTANT VARIABLES FOR DIAGNOSTIC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96A4DE-6536-36AA-01E6-4C03FF887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016958"/>
              </p:ext>
            </p:extLst>
          </p:nvPr>
        </p:nvGraphicFramePr>
        <p:xfrm>
          <a:off x="1054635" y="1825381"/>
          <a:ext cx="8522503" cy="36258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793310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729193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</a:tblGrid>
              <a:tr h="3718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Role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469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1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customer_id</a:t>
                      </a:r>
                      <a:endParaRPr lang="en-IN" sz="1600" b="1" i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Transaction/customer identification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469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channel, </a:t>
                      </a:r>
                      <a:r>
                        <a:rPr lang="en-IN" sz="1600" b="1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payment_type</a:t>
                      </a:r>
                      <a:endParaRPr lang="en-IN" sz="1600" b="1" i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Behavioral</a:t>
                      </a: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segment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469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MRP, discount, total_amount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Pricing logic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469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product_id,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Sales trends and consistency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469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customer_state, seller_state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Regional mismatch detection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customer_satisfaction_score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Diagnostic proxy for quality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  <a:tr h="3222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Date validity and trend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79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410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58035-E924-216C-1C61-A17E450A8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9406F9-7CCB-8F94-43E8-5FBD94A42F3E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DIAGNOSTIC ANALYSIS (5/6)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BD6D7-70E0-435C-E205-15FB90BDE605}"/>
              </a:ext>
            </a:extLst>
          </p:cNvPr>
          <p:cNvSpPr txBox="1"/>
          <p:nvPr/>
        </p:nvSpPr>
        <p:spPr>
          <a:xfrm>
            <a:off x="590550" y="996154"/>
            <a:ext cx="110109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DIAGNOSTIC ANALYSIS TECHNIQUES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6A71C3-E986-AF2B-AACB-BEB0E7197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26812"/>
              </p:ext>
            </p:extLst>
          </p:nvPr>
        </p:nvGraphicFramePr>
        <p:xfrm>
          <a:off x="1145407" y="1825380"/>
          <a:ext cx="10347158" cy="380028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84754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059321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03083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3593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4539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📊 Time-over-Time 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Compare same metric across periods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Revenue drop from Jan to Feb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4918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🪜 Drill-Down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Break metrics by subcategories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Revenue ↓ → store-wise → product-wise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4539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🔎 Outlier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Spot abnormal patterns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Quantity &gt; 1000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4918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🔄 Before vs After 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Assess impact of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Before/after promotion or new pricing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4539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🔬 Correlation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Find relationships between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 ↑ vs sales ↑?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5510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📚 Classification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Root cause of low satisfaction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Which variables explain satisfaction &lt; 3?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📈 Trend Decomposition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Split into trend, seasonality,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Sales fluctuations over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797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560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3A465-9EE8-798C-D712-65EC8B9F9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1429E8-6847-2B10-7B5E-4705D5AB1E7D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DIAGNOSTIC ANALYSIS (6/6)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8BBCE-9A0D-98FC-7923-6939799364E5}"/>
              </a:ext>
            </a:extLst>
          </p:cNvPr>
          <p:cNvSpPr txBox="1"/>
          <p:nvPr/>
        </p:nvSpPr>
        <p:spPr>
          <a:xfrm>
            <a:off x="565853" y="996154"/>
            <a:ext cx="10926711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SAMPLE DIAGNOSTIC QUESTIONS &amp;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758E02-C2C5-CB13-32AE-E7CB0B611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94143"/>
              </p:ext>
            </p:extLst>
          </p:nvPr>
        </p:nvGraphicFramePr>
        <p:xfrm>
          <a:off x="1022685" y="1836580"/>
          <a:ext cx="10469879" cy="32741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597441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3870007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02431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Question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Metric Involved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Diagnostic Insight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did sales drop last month?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store_id</a:t>
                      </a: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product_id</a:t>
                      </a:r>
                      <a:endParaRPr lang="en-IN" sz="1600" b="0" i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 X had inventory issue, Product Y sales dropped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is </a:t>
                      </a:r>
                      <a:r>
                        <a:rPr lang="en-IN" sz="1600" b="1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Avg</a:t>
                      </a: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Basket Size low in Region A?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quantity, channel, </a:t>
                      </a: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product_category</a:t>
                      </a:r>
                      <a:endParaRPr lang="en-IN" sz="1600" b="0" i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Low upselling or seasonal product unavailability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is Store B underperforming?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 volume, satisfaction,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High complaints, few repeat customers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is discount not increasing sales?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discount, 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High discount on non-popular products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Why are there zero payment orders?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payment_value</a:t>
                      </a: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b="0" i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  <a:endParaRPr lang="en-IN" sz="1600" b="0" i="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System issue or fraud flag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56915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32530-29AD-66AE-2137-9326DE860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E72644-D710-DC93-F763-8E9B9F40A6BD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PREDICTIVE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A3D4C4-4451-BB34-84DC-14700C6B14CA}"/>
              </a:ext>
            </a:extLst>
          </p:cNvPr>
          <p:cNvSpPr txBox="1"/>
          <p:nvPr/>
        </p:nvSpPr>
        <p:spPr>
          <a:xfrm>
            <a:off x="507332" y="1040322"/>
            <a:ext cx="11194582" cy="1281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GOAL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: Anticipate future outcomes using historical data.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PREDICTIVE KPIs &amp; MODELS</a:t>
            </a:r>
            <a:r>
              <a:rPr lang="en-IN" sz="2400" b="1" dirty="0">
                <a:solidFill>
                  <a:srgbClr val="252930"/>
                </a:solidFill>
                <a:latin typeface="Maven Pro"/>
              </a:rPr>
              <a:t>:</a:t>
            </a:r>
            <a:endParaRPr lang="en-IN" sz="2400" dirty="0">
              <a:solidFill>
                <a:srgbClr val="252930"/>
              </a:solidFill>
              <a:latin typeface="Maven Pro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20342D1-D3D1-8F94-10BD-F0D62799BE7E}"/>
              </a:ext>
            </a:extLst>
          </p:cNvPr>
          <p:cNvGraphicFramePr>
            <a:graphicFrameLocks noGrp="1"/>
          </p:cNvGraphicFramePr>
          <p:nvPr/>
        </p:nvGraphicFramePr>
        <p:xfrm>
          <a:off x="980975" y="2454598"/>
          <a:ext cx="10720939" cy="368059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99109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2974207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2983831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  <a:gridCol w="2663792">
                  <a:extLst>
                    <a:ext uri="{9D8B030D-6E8A-4147-A177-3AD203B41FA5}">
                      <a16:colId xmlns:a16="http://schemas.microsoft.com/office/drawing/2014/main" val="13383851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Prediction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Input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419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📈 Sales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Time Series (ARIMA, Prophet, LSTM)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</a:t>
                      </a: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endParaRPr lang="en-IN" sz="160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&amp; revenue planning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419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💳 Customer Churn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Classification (Logistic, </a:t>
                      </a: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RFM, channel, recency, satisfaction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Targeted retention campaigns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419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🧾 Product Demand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 category, time, promotion, past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&amp; procurement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419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🧺 Basket 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Recommendation Engine (</a:t>
                      </a: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Apriori</a:t>
                      </a: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, ML models)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customer_id, product_id, 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Cross-selling &amp; personalization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419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📊 Satisfaction Score 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Regression or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Product, store, payment, delivery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Quality &amp; service alerts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4192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💰 Discount 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Price Elasticity (regression)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MRP, discount %, quantity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Dynamic pricing decisions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446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1EEB5-2228-1137-A11B-244DC655A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3997DC-9CC1-8EFF-9FD8-391BE80DD329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PRESCRIPTIVE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26506-9D28-D14D-66C7-E9830FA173C4}"/>
              </a:ext>
            </a:extLst>
          </p:cNvPr>
          <p:cNvSpPr txBox="1"/>
          <p:nvPr/>
        </p:nvSpPr>
        <p:spPr>
          <a:xfrm>
            <a:off x="490086" y="1209427"/>
            <a:ext cx="11211827" cy="146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GOAL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: Suggest the best possible decision based on predicted outcomes and business constraints. </a:t>
            </a:r>
          </a:p>
          <a:p>
            <a:pPr lvl="1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PRESCRIPTIVE KPIs &amp; TECHNIQUES: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72F741-8F49-1B7E-8F9A-ACE5D2E0E035}"/>
              </a:ext>
            </a:extLst>
          </p:cNvPr>
          <p:cNvGraphicFramePr>
            <a:graphicFrameLocks noGrp="1"/>
          </p:cNvGraphicFramePr>
          <p:nvPr/>
        </p:nvGraphicFramePr>
        <p:xfrm>
          <a:off x="1025192" y="2836645"/>
          <a:ext cx="10676722" cy="30955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89375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225600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61747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Optimization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📦 Inventory Allocation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Linear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Units per store per SKU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💸 Discount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What-if analysis, price elasticity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Best discount % per 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🧑‍🤝‍🧑 Customer Targeting for Promotion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Uplift </a:t>
                      </a: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modeling</a:t>
                      </a:r>
                      <a:endParaRPr lang="en-IN" sz="160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Target list with expected ROI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⏰ Staff Scheduling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Constraint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Staff per store per time slot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🚚 Delivery Route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TSP or Reinforcement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Fastest/cheapest delivery 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769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96831-AD0E-0B92-C2CC-7C4D49B51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DB6E6F-5BDB-731C-9953-B8CBDF7286DB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COGNITIVE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452E1-4D1B-1FA4-CFF4-4AD754ED5769}"/>
              </a:ext>
            </a:extLst>
          </p:cNvPr>
          <p:cNvSpPr txBox="1"/>
          <p:nvPr/>
        </p:nvSpPr>
        <p:spPr>
          <a:xfrm>
            <a:off x="535806" y="1087264"/>
            <a:ext cx="10917856" cy="146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GOAL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: Use AI and human-like reasoning (NLP, vision, voice) to extract insights from unstructured data. </a:t>
            </a:r>
          </a:p>
          <a:p>
            <a:pPr marL="457200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COGNITIVE USE CASES:</a:t>
            </a:r>
            <a:endParaRPr lang="en-IN" sz="2400" dirty="0">
              <a:solidFill>
                <a:srgbClr val="252930"/>
              </a:solidFill>
              <a:latin typeface="Maven Pro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B5E0E2-A2CA-713F-1921-7045DB047CCF}"/>
              </a:ext>
            </a:extLst>
          </p:cNvPr>
          <p:cNvGraphicFramePr>
            <a:graphicFrameLocks noGrp="1"/>
          </p:cNvGraphicFramePr>
          <p:nvPr/>
        </p:nvGraphicFramePr>
        <p:xfrm>
          <a:off x="1055569" y="2675662"/>
          <a:ext cx="10504371" cy="30955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34662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3533472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636237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Technique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📝 Customer Reviews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NLP Sentiment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Detect product issues, service feedback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🧾 Support Tickets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Topic </a:t>
                      </a: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Modeling</a:t>
                      </a: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(LDA, BERT)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Common complaint categories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📷 Product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Computer Vision (CNN)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Identify defects, tag attributes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🧠 Chatbot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Intent Recognition (NLP)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Automate customer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🗣️ Voice/Call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Speech-to-Text + Sentiment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Quality assurance for call </a:t>
                      </a:r>
                      <a:r>
                        <a:rPr lang="en-IN" sz="160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centers</a:t>
                      </a:r>
                      <a:endParaRPr lang="en-IN" sz="1600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5270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ECAE0-3512-B577-AC36-2A5D182EC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E0D8B7-D116-6498-E206-7A61493547E1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REAL-TIME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F1639-3390-E551-85B9-FDF71AC56573}"/>
              </a:ext>
            </a:extLst>
          </p:cNvPr>
          <p:cNvSpPr txBox="1"/>
          <p:nvPr/>
        </p:nvSpPr>
        <p:spPr>
          <a:xfrm>
            <a:off x="434741" y="1139989"/>
            <a:ext cx="9238648" cy="1096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GOAL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: </a:t>
            </a:r>
            <a:r>
              <a:rPr lang="en-IN" sz="2400" dirty="0"/>
              <a:t> </a:t>
            </a:r>
            <a:r>
              <a:rPr lang="en-IN" sz="2400" dirty="0">
                <a:solidFill>
                  <a:srgbClr val="252930"/>
                </a:solidFill>
                <a:latin typeface="Maven Pro"/>
              </a:rPr>
              <a:t>Monitor and respond to events immediately</a:t>
            </a:r>
            <a:r>
              <a:rPr lang="en-IN" sz="2400" dirty="0"/>
              <a:t>. </a:t>
            </a:r>
            <a:endParaRPr lang="en-IN" sz="2400" dirty="0">
              <a:solidFill>
                <a:srgbClr val="252930"/>
              </a:solidFill>
              <a:latin typeface="Maven Pro"/>
            </a:endParaRPr>
          </a:p>
          <a:p>
            <a:pPr lvl="1" indent="-45720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400" b="1" dirty="0">
                <a:solidFill>
                  <a:srgbClr val="252930"/>
                </a:solidFill>
                <a:latin typeface="Maven Pro Bold"/>
              </a:rPr>
              <a:t>REAL-TIME KPIs &amp; SYTEMS: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56CCAB-AD12-357A-108C-972E74D8CDBB}"/>
              </a:ext>
            </a:extLst>
          </p:cNvPr>
          <p:cNvGraphicFramePr>
            <a:graphicFrameLocks noGrp="1"/>
          </p:cNvGraphicFramePr>
          <p:nvPr/>
        </p:nvGraphicFramePr>
        <p:xfrm>
          <a:off x="909688" y="2457249"/>
          <a:ext cx="10746506" cy="30955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11529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253218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  <a:gridCol w="3081759">
                  <a:extLst>
                    <a:ext uri="{9D8B030D-6E8A-4147-A177-3AD203B41FA5}">
                      <a16:colId xmlns:a16="http://schemas.microsoft.com/office/drawing/2014/main" val="3302678863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KPI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⚠️ Fraud Detection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Streaming payment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Block suspicious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🛍️ Live Orders per Minute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Transaction 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Capacity planning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📉 Stock Alerts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Inventory sensor feed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Trigger reorder/restock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⏳ Wait Time Estimation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POS system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Dynamic staff allocation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🚀 Real-Time Recommendations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Browsing/clickstream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Improve conversions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743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792F-A047-5E75-6B2F-22D073BAD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0EF77A-642A-5FC5-9807-BA235717D4BC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(1/12)</a:t>
            </a:r>
          </a:p>
        </p:txBody>
      </p:sp>
      <p:pic>
        <p:nvPicPr>
          <p:cNvPr id="4" name="Picture 3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4C157380-6B83-081F-3E6C-49DA7039E8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3" y="1604865"/>
            <a:ext cx="11396433" cy="4604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746D42-5D00-EC18-14AA-F4FB892BB2F8}"/>
              </a:ext>
            </a:extLst>
          </p:cNvPr>
          <p:cNvSpPr txBox="1"/>
          <p:nvPr/>
        </p:nvSpPr>
        <p:spPr>
          <a:xfrm>
            <a:off x="397782" y="1073377"/>
            <a:ext cx="11396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000" b="1" dirty="0">
                <a:solidFill>
                  <a:srgbClr val="252930"/>
                </a:solidFill>
                <a:latin typeface="Maven Pro Bold"/>
              </a:rPr>
              <a:t>CUSTOMER BEHAVIOUR ANALYSIS:</a:t>
            </a:r>
            <a:endParaRPr lang="en-IN" sz="2000" dirty="0">
              <a:solidFill>
                <a:srgbClr val="252930"/>
              </a:solidFill>
              <a:latin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11019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4C25C-80FE-4E2F-2059-7072E69B7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7F6DD-72C5-18C8-75AC-9B5635F89D95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BUSINESS</a:t>
            </a:r>
            <a:r>
              <a:rPr lang="en-US" sz="4800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PROBLEM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26753C8-1AC3-AC17-11E3-AEC7C1E0C7FD}"/>
              </a:ext>
            </a:extLst>
          </p:cNvPr>
          <p:cNvSpPr/>
          <p:nvPr/>
        </p:nvSpPr>
        <p:spPr>
          <a:xfrm>
            <a:off x="553378" y="1390344"/>
            <a:ext cx="5212155" cy="4407341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  <p:txBody>
          <a:bodyPr anchor="ctr"/>
          <a:lstStyle/>
          <a:p>
            <a:pPr marL="460375" indent="-457200">
              <a:lnSpc>
                <a:spcPct val="150000"/>
              </a:lnSpc>
              <a:spcBef>
                <a:spcPts val="125"/>
              </a:spcBef>
              <a:buSzPct val="83582"/>
              <a:buFont typeface="Wingdings" pitchFamily="2" charset="2"/>
              <a:buChar char="Ø"/>
              <a:tabLst>
                <a:tab pos="354330" algn="l"/>
              </a:tabLst>
            </a:pPr>
            <a:r>
              <a:rPr lang="en-IN" sz="3200" b="1" dirty="0">
                <a:solidFill>
                  <a:srgbClr val="252930"/>
                </a:solidFill>
                <a:latin typeface="Maven Pro"/>
              </a:rPr>
              <a:t>Limited Customer Insights </a:t>
            </a:r>
          </a:p>
          <a:p>
            <a:pPr marL="803275" lvl="2" indent="-342900">
              <a:spcBef>
                <a:spcPts val="125"/>
              </a:spcBef>
              <a:buSzPct val="83582"/>
              <a:buFont typeface="Courier New" panose="02070309020205020404" pitchFamily="49" charset="0"/>
              <a:buChar char="o"/>
              <a:tabLst>
                <a:tab pos="354330" algn="l"/>
              </a:tabLst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Difficulty in segmenting customers, understanding purchasing behaviour, and improving satisfaction</a:t>
            </a:r>
          </a:p>
          <a:p>
            <a:pPr marL="803275" lvl="2" indent="-342900">
              <a:spcBef>
                <a:spcPts val="125"/>
              </a:spcBef>
              <a:buSzPct val="83582"/>
              <a:buFont typeface="Courier New" panose="02070309020205020404" pitchFamily="49" charset="0"/>
              <a:buChar char="o"/>
              <a:tabLst>
                <a:tab pos="354330" algn="l"/>
              </a:tabLst>
            </a:pPr>
            <a:endParaRPr lang="en-IN" sz="2000" dirty="0">
              <a:solidFill>
                <a:srgbClr val="252930"/>
              </a:solidFill>
              <a:latin typeface="Maven Pro"/>
            </a:endParaRPr>
          </a:p>
          <a:p>
            <a:pPr marL="460375" indent="-457200">
              <a:spcBef>
                <a:spcPts val="125"/>
              </a:spcBef>
              <a:buSzPct val="83582"/>
              <a:buFont typeface="Wingdings" pitchFamily="2" charset="2"/>
              <a:buChar char="Ø"/>
              <a:tabLst>
                <a:tab pos="354330" algn="l"/>
              </a:tabLst>
            </a:pPr>
            <a:r>
              <a:rPr lang="en-IN" sz="3200" b="1" dirty="0">
                <a:solidFill>
                  <a:srgbClr val="252930"/>
                </a:solidFill>
                <a:latin typeface="Maven Pro"/>
              </a:rPr>
              <a:t>Unoptimized Product Performance</a:t>
            </a:r>
          </a:p>
          <a:p>
            <a:pPr marL="917575" lvl="2" indent="-457200">
              <a:spcBef>
                <a:spcPts val="125"/>
              </a:spcBef>
              <a:buSzPct val="83582"/>
              <a:buFont typeface="Courier New" panose="02070309020205020404" pitchFamily="49" charset="0"/>
              <a:buChar char="o"/>
              <a:tabLst>
                <a:tab pos="354330" algn="l"/>
              </a:tabLst>
            </a:pPr>
            <a:r>
              <a:rPr lang="en-IN" sz="2000" dirty="0">
                <a:solidFill>
                  <a:srgbClr val="252930"/>
                </a:solidFill>
                <a:latin typeface="Maven Pro"/>
              </a:rPr>
              <a:t>Lack of clarity on best-selling products, slow-moving inventory, and cross-selling opportunities.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549C04A0-74DB-A640-11AA-F7D105D929E7}"/>
              </a:ext>
            </a:extLst>
          </p:cNvPr>
          <p:cNvGrpSpPr/>
          <p:nvPr/>
        </p:nvGrpSpPr>
        <p:grpSpPr>
          <a:xfrm>
            <a:off x="6277585" y="1259282"/>
            <a:ext cx="5361037" cy="4538403"/>
            <a:chOff x="0" y="-38100"/>
            <a:chExt cx="1836416" cy="1319319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4BEFFF24-C97D-B0AF-2097-3959D2A44548}"/>
                </a:ext>
              </a:extLst>
            </p:cNvPr>
            <p:cNvSpPr/>
            <p:nvPr/>
          </p:nvSpPr>
          <p:spPr>
            <a:xfrm>
              <a:off x="51000" y="0"/>
              <a:ext cx="1785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  <a:ln>
              <a:noFill/>
            </a:ln>
          </p:spPr>
          <p:txBody>
            <a:bodyPr anchor="ctr"/>
            <a:lstStyle/>
            <a:p>
              <a:pPr marL="460375" indent="-457200"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3200" b="1" dirty="0">
                  <a:solidFill>
                    <a:srgbClr val="252930"/>
                  </a:solidFill>
                  <a:latin typeface="Maven Pro"/>
                </a:rPr>
                <a:t>Inefficient Store &amp; Channel Performance</a:t>
              </a:r>
            </a:p>
            <a:p>
              <a:pPr marL="953135" indent="-342900">
                <a:spcBef>
                  <a:spcPts val="5"/>
                </a:spcBef>
                <a:buFont typeface="Courier New" panose="02070309020205020404" pitchFamily="49" charset="0"/>
                <a:buChar char="o"/>
              </a:pPr>
              <a:r>
                <a:rPr lang="en-IN" sz="2000" dirty="0">
                  <a:solidFill>
                    <a:srgbClr val="252930"/>
                  </a:solidFill>
                  <a:latin typeface="Maven Pro"/>
                </a:rPr>
                <a:t>Need to assess store-level sales, regional demand variations, and the impact of different sales channels</a:t>
              </a:r>
              <a:r>
                <a:rPr lang="en-IN" sz="2000" dirty="0">
                  <a:solidFill>
                    <a:srgbClr val="323232"/>
                  </a:solidFill>
                  <a:cs typeface="Lucida Sans Unicode"/>
                </a:rPr>
                <a:t>.</a:t>
              </a:r>
            </a:p>
            <a:p>
              <a:pPr marL="1067435" lvl="1">
                <a:spcBef>
                  <a:spcPts val="5"/>
                </a:spcBef>
              </a:pPr>
              <a:endParaRPr lang="en-IN" sz="2000" dirty="0">
                <a:cs typeface="Trebuchet MS"/>
              </a:endParaRPr>
            </a:p>
            <a:p>
              <a:pPr marL="460375" indent="-457200">
                <a:lnSpc>
                  <a:spcPct val="100000"/>
                </a:lnSpc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3200" b="1" dirty="0">
                  <a:solidFill>
                    <a:srgbClr val="252930"/>
                  </a:solidFill>
                  <a:latin typeface="Maven Pro"/>
                </a:rPr>
                <a:t>Sales Growth Challenges</a:t>
              </a:r>
            </a:p>
            <a:p>
              <a:pPr marL="953135" lvl="1" indent="-342900">
                <a:spcBef>
                  <a:spcPts val="5"/>
                </a:spcBef>
                <a:buFont typeface="Courier New" panose="02070309020205020404" pitchFamily="49" charset="0"/>
                <a:buChar char="o"/>
              </a:pPr>
              <a:r>
                <a:rPr lang="en-IN" sz="2000" dirty="0">
                  <a:solidFill>
                    <a:srgbClr val="252930"/>
                  </a:solidFill>
                  <a:latin typeface="Maven Pro"/>
                </a:rPr>
                <a:t>No clear strategy to increase revenue, optimize promotions, and enhance customer retention.</a:t>
              </a:r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5E56EDD8-D574-7BE7-8EA8-28C6B2DE00B7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1089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C3B0E-0200-6394-C801-FB8647670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18F2AC-CF39-E506-3161-CFB13F9A2F07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(2/12)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10DE1-FFC9-5877-10CD-A77A57004B67}"/>
              </a:ext>
            </a:extLst>
          </p:cNvPr>
          <p:cNvSpPr txBox="1"/>
          <p:nvPr/>
        </p:nvSpPr>
        <p:spPr>
          <a:xfrm>
            <a:off x="401217" y="849086"/>
            <a:ext cx="8509702" cy="5139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STAKEHOLDERS FOR THE CUSTOMER BEHAVIOUR ANALYSIS DASHBOARD: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Marketing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Understand customer demographics and </a:t>
            </a:r>
            <a:r>
              <a:rPr lang="en-IN" dirty="0" err="1">
                <a:solidFill>
                  <a:srgbClr val="252930"/>
                </a:solidFill>
                <a:latin typeface="Maven Pro"/>
              </a:rPr>
              <a:t>behavior</a:t>
            </a:r>
            <a:r>
              <a:rPr lang="en-IN" dirty="0">
                <a:solidFill>
                  <a:srgbClr val="252930"/>
                </a:solidFill>
                <a:latin typeface="Maven Pro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Target campaigns based on repeat customers and segment trends.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Customer Relationship Management (CRM)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Focus on customer retention, loyalty, and satisfaction.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Identify and reward high-value customers.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Sales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Monitor customer purchase </a:t>
            </a:r>
            <a:r>
              <a:rPr lang="en-IN" dirty="0" err="1">
                <a:solidFill>
                  <a:srgbClr val="252930"/>
                </a:solidFill>
                <a:latin typeface="Maven Pro"/>
              </a:rPr>
              <a:t>behavior</a:t>
            </a:r>
            <a:r>
              <a:rPr lang="en-IN" dirty="0">
                <a:solidFill>
                  <a:srgbClr val="252930"/>
                </a:solidFill>
                <a:latin typeface="Maven Pro"/>
              </a:rPr>
              <a:t> and potential upselling opportunities.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Product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Identify which customer segments prefer which categories and basket sizes.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Improve product bundling strategies.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CX (Customer Experience)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Track average ratings, understand pain points and improve experience.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Finance/Strategy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Estimate Customer Lifetime Value (CLV).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Evaluate acquisition vs retention cost </a:t>
            </a:r>
            <a:r>
              <a:rPr lang="en-IN" dirty="0" err="1">
                <a:solidFill>
                  <a:srgbClr val="252930"/>
                </a:solidFill>
                <a:latin typeface="Maven Pro"/>
              </a:rPr>
              <a:t>tradeoffs</a:t>
            </a:r>
            <a:r>
              <a:rPr lang="en-IN" sz="1600" dirty="0">
                <a:solidFill>
                  <a:srgbClr val="252930"/>
                </a:solidFill>
                <a:latin typeface="Maven Pro"/>
              </a:rPr>
              <a:t>.</a:t>
            </a:r>
            <a:endParaRPr lang="en-IN" dirty="0">
              <a:solidFill>
                <a:srgbClr val="252930"/>
              </a:solidFill>
              <a:latin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468897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DD446-B3E9-48D9-CC11-ACFEF5F6D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838DBD-A868-FA16-86CD-9C54EA840B0C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Times New Roman" panose="02020603050405020304" pitchFamily="18" charset="0"/>
                <a:sym typeface="Maven Pro Bold"/>
              </a:rPr>
              <a:t>DASHBOARD (3/12)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ED7C2-DBEC-667B-3672-8769A75D02B0}"/>
              </a:ext>
            </a:extLst>
          </p:cNvPr>
          <p:cNvSpPr txBox="1"/>
          <p:nvPr/>
        </p:nvSpPr>
        <p:spPr>
          <a:xfrm>
            <a:off x="401217" y="895738"/>
            <a:ext cx="6804107" cy="623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/>
              <a:t>📊 </a:t>
            </a: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Key Insights From Customer Behaviour Analysis Dashboard: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EFDC93-EA63-560F-91EF-274DEA543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56483"/>
              </p:ext>
            </p:extLst>
          </p:nvPr>
        </p:nvGraphicFramePr>
        <p:xfrm>
          <a:off x="763891" y="1612182"/>
          <a:ext cx="10925476" cy="376161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04052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6921424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Dashboard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1444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KPIs (Total Cust, AOV, % Repeat Cust, 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Snapshot of customer metrics: revenue per user, loyalty rate, satisfaction (ratings), engagement (basket size, categories)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5504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Column Chart (Top 10 Customers by Revenue)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Identify most valuable customers for loyalty rewards or upsell focus.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1619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Bar Chart (Cust per State)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Discover geographic distribution of customers.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0626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Donut Chart (Gender or Region)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Determine gender or region-wise customer base.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2267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Line Chart (New Customer Trend)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Analyze</a:t>
                      </a: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customer acquisition over time—see the effect of campaigns, launches.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Pareto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80/20 analysis—find if a small % of customers are driving most revenue.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Pie Chart (Cust Segment / Payment Method)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Understand segment preferences and popular payment modes.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16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965FD-E783-3EA5-8913-415B607EF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C2CBD2-CAD6-58C3-F9EF-21F45EDC8CD4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(4/12)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7238A-4951-78CC-FD49-556F5D6BD09A}"/>
              </a:ext>
            </a:extLst>
          </p:cNvPr>
          <p:cNvSpPr txBox="1"/>
          <p:nvPr/>
        </p:nvSpPr>
        <p:spPr>
          <a:xfrm>
            <a:off x="401217" y="867742"/>
            <a:ext cx="10513263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solidFill>
                  <a:srgbClr val="252930"/>
                </a:solidFill>
                <a:latin typeface="Maven Pro"/>
              </a:rPr>
              <a:t>💡 Strategic Suggestions &amp; Recommended Actions</a:t>
            </a: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 From Customer Behaviour Analysis Dashboard: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9285E1-F321-BF8C-8CEE-C62B25BA7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92028"/>
              </p:ext>
            </p:extLst>
          </p:nvPr>
        </p:nvGraphicFramePr>
        <p:xfrm>
          <a:off x="773221" y="1596932"/>
          <a:ext cx="11048664" cy="418096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47261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901403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Action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Suggested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1444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Customer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Focus on increasing % Repeat Customers with loyalty programs, win-back campaigns.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5504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Targeted Campaigns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slicers like Gender, Region, Cust Segment to create segment-specific offers.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1619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Top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the Top 10 Revenue Customers chart to design exclusive VIP perks or personalized recommendations.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0626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Payment Preferences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Promote or simplify most used payment methods; troubleshoot unpopular ones.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2267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Category Expansion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If </a:t>
                      </a:r>
                      <a:r>
                        <a:rPr lang="en-IN" sz="1600" b="0" i="0" u="none" strike="noStrike" kern="1200" cap="none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avg</a:t>
                      </a: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categories per customer is low, promote cross-category offers/bundles.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Improve UX/Service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If ratings are low but basket size is high, there might be post-purchase service gaps.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Time-based Campaigns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day/time and weekday/weekend slicers to schedule campaigns during high-conversion windows.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Customer Acquisition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Optimize ad spends during periods with low new customer acquisition (from Line Chart).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303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748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C7A03-0AA3-4236-7240-6A3E22F96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8A56A2-EC29-3601-26B2-875D5AFFD921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(5/12)</a:t>
            </a:r>
          </a:p>
        </p:txBody>
      </p:sp>
      <p:pic>
        <p:nvPicPr>
          <p:cNvPr id="3" name="Picture 2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1F4675E6-2CE1-B684-BB64-183D8C1CD1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26" y="1511559"/>
            <a:ext cx="11332689" cy="4699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2FBB6E-92FD-4F70-0479-11408623E2D5}"/>
              </a:ext>
            </a:extLst>
          </p:cNvPr>
          <p:cNvSpPr txBox="1"/>
          <p:nvPr/>
        </p:nvSpPr>
        <p:spPr>
          <a:xfrm>
            <a:off x="397782" y="989400"/>
            <a:ext cx="11396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sz="2000" b="1" dirty="0">
                <a:solidFill>
                  <a:srgbClr val="252930"/>
                </a:solidFill>
                <a:latin typeface="Maven Pro Bold"/>
              </a:rPr>
              <a:t>ORDER-LEVEL ANALYSIS:</a:t>
            </a:r>
            <a:endParaRPr lang="en-IN" sz="2000" dirty="0">
              <a:solidFill>
                <a:srgbClr val="252930"/>
              </a:solidFill>
              <a:latin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2265096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F9CD3-C2FC-5C07-1FB4-9DDFAE775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C44026-EFCF-C8F2-C15E-2003689A088E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(6/12)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F3607-3211-9A1E-D134-07D1FAEF58A9}"/>
              </a:ext>
            </a:extLst>
          </p:cNvPr>
          <p:cNvSpPr txBox="1"/>
          <p:nvPr/>
        </p:nvSpPr>
        <p:spPr>
          <a:xfrm>
            <a:off x="401217" y="849084"/>
            <a:ext cx="7865679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Stakeholders for the Order-Level Dashboard: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>
                <a:solidFill>
                  <a:srgbClr val="252930"/>
                </a:solidFill>
                <a:latin typeface="Maven Pro"/>
                <a:sym typeface="Arial"/>
              </a:rPr>
              <a:t>Sales Team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To monitor order volumes, revenue, and discounts.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Understand which channels or regions are performing well.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>
                <a:solidFill>
                  <a:srgbClr val="252930"/>
                </a:solidFill>
                <a:latin typeface="Maven Pro"/>
                <a:sym typeface="Arial"/>
              </a:rPr>
              <a:t>Marketing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To </a:t>
            </a:r>
            <a:r>
              <a:rPr lang="en-IN" sz="1600" dirty="0" err="1">
                <a:solidFill>
                  <a:srgbClr val="252930"/>
                </a:solidFill>
                <a:latin typeface="Maven Pro"/>
                <a:sym typeface="Arial"/>
              </a:rPr>
              <a:t>analyze</a:t>
            </a: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 impact of discounts and promotions.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Identify high-value customer segments for targeted campaigns.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>
                <a:solidFill>
                  <a:srgbClr val="252930"/>
                </a:solidFill>
                <a:latin typeface="Maven Pro"/>
                <a:sym typeface="Arial"/>
              </a:rPr>
              <a:t>Operations/Logistics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To ensure resource allocation based on order volumes by time, region, or day.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Optimize delivery routes and warehouse operations.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>
                <a:solidFill>
                  <a:srgbClr val="252930"/>
                </a:solidFill>
                <a:latin typeface="Maven Pro"/>
                <a:sym typeface="Arial"/>
              </a:rPr>
              <a:t>Customer Experience (CX)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Use ratings and basket size to understand satisfaction.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Improve post-purchase experience based on order trends.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>
                <a:solidFill>
                  <a:srgbClr val="252930"/>
                </a:solidFill>
                <a:latin typeface="Maven Pro"/>
                <a:sym typeface="Arial"/>
              </a:rPr>
              <a:t>Finance Team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To track revenue, average order value (AOV), and price breakdowns.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Monitor cost-impact of discounts and payment method usage.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b="1" dirty="0">
                <a:solidFill>
                  <a:srgbClr val="252930"/>
                </a:solidFill>
                <a:latin typeface="Maven Pro"/>
                <a:sym typeface="Arial"/>
              </a:rPr>
              <a:t>Store Managers / Regional Heads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For performance comparison of stores/regions (via Tree Map and Bar Charts).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252930"/>
                </a:solidFill>
                <a:latin typeface="Maven Pro"/>
                <a:sym typeface="Arial"/>
              </a:rPr>
              <a:t>Make staffing or inventory decisions.</a:t>
            </a:r>
          </a:p>
        </p:txBody>
      </p:sp>
    </p:spTree>
    <p:extLst>
      <p:ext uri="{BB962C8B-B14F-4D97-AF65-F5344CB8AC3E}">
        <p14:creationId xmlns:p14="http://schemas.microsoft.com/office/powerpoint/2010/main" val="18200541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609D-1E15-F4C8-6E96-31ED28D05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783BEE-96AD-7BA1-7CA2-0AB7375C064C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(7/12)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4D1BA-1EF5-8954-889C-C3135381892B}"/>
              </a:ext>
            </a:extLst>
          </p:cNvPr>
          <p:cNvSpPr txBox="1"/>
          <p:nvPr/>
        </p:nvSpPr>
        <p:spPr>
          <a:xfrm>
            <a:off x="401217" y="858409"/>
            <a:ext cx="4942379" cy="623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/>
              <a:t>📊 </a:t>
            </a: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Key Insights from Order-Level Dashboard: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852E4F-FA72-5ECD-4EA3-5F806868AE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098642"/>
              </p:ext>
            </p:extLst>
          </p:nvPr>
        </p:nvGraphicFramePr>
        <p:xfrm>
          <a:off x="763891" y="1598883"/>
          <a:ext cx="10925476" cy="33958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3002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632474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Dashboard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1444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KPIs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Identify overall performance via metrics like Total Orders, Revenue, AOV,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5504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Dual Axis Line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Spot trends in order volume vs AOV over time (e.g., seasonal spikes, declining average order size).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1619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Waterfall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Breakdown of order price—helpful for </a:t>
                      </a:r>
                      <a:r>
                        <a:rPr lang="en-IN" sz="1600" b="0" i="0" u="none" strike="noStrike" kern="1200" cap="none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analyzing</a:t>
                      </a: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contribution of base price, taxes, shipping, discounts.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0626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Scatter Plot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Correlation between discount percentage and quantity purchased—find discount sweet spots.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2267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Bar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Orders by channel &amp; region—determine best performing sales channels and regions.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Heatmap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Peak shopping times—optimize staffing, marketing push, and server/inventory readiness.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Tree Map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Store performance—identify high/low performing stores for intervention or incentives.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028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09251-7A86-812D-FCF1-71116E14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1B9549-D6C3-7DAB-FEED-6046B4F1BA04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(8/12)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E8CEF-3775-F8D2-3BE6-237EA9E144CA}"/>
              </a:ext>
            </a:extLst>
          </p:cNvPr>
          <p:cNvSpPr txBox="1"/>
          <p:nvPr/>
        </p:nvSpPr>
        <p:spPr>
          <a:xfrm>
            <a:off x="401217" y="886403"/>
            <a:ext cx="8621014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solidFill>
                  <a:srgbClr val="252930"/>
                </a:solidFill>
                <a:latin typeface="Maven Pro"/>
              </a:rPr>
              <a:t>💡 Strategic Suggestions &amp; Recommended Actions</a:t>
            </a: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 from Order-Level Dashboard: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F9DA15-DCD1-6F7E-C094-389BB7504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83110"/>
              </p:ext>
            </p:extLst>
          </p:nvPr>
        </p:nvGraphicFramePr>
        <p:xfrm>
          <a:off x="773221" y="1615593"/>
          <a:ext cx="11048664" cy="418096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501824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546840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Action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Suggested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1444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Optimize Marketing Offers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If high discounts don’t yield more quantity (from scatter plot), revise strategy.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5504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Customer 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Tailor marketing based on Customer Segment + Region slicers.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1619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Channel Investment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Boost underperforming but high-potential channels using insights from channel-based order volumes.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0626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Improve Checkout 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If payment method slicer shows strong preference for one method, consider simplifying or promoting 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2267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Staff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heatmap to increase staff/logistics support during peak hours/days.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Rating-Driven 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If </a:t>
                      </a:r>
                      <a:r>
                        <a:rPr lang="en-IN" sz="1600" b="0" i="0" u="none" strike="noStrike" kern="1200" cap="none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Avg</a:t>
                      </a: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Rating is low despite high AOV, investigate post-sale service.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Basket Size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bundle offers if </a:t>
                      </a:r>
                      <a:r>
                        <a:rPr lang="en-IN" sz="1600" b="0" i="0" u="none" strike="noStrike" kern="1200" cap="none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Avg</a:t>
                      </a: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Basket Size is low despite high AOV.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Revenue Forecasting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the dual-line chart and KPIs for trend-based revenue forecasting.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303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73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A26C8-CD36-CF0A-646A-740E3E5ED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90CFB6-5A0C-2AED-B0C1-C51D3BE998E9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(9/12)</a:t>
            </a:r>
          </a:p>
        </p:txBody>
      </p:sp>
      <p:pic>
        <p:nvPicPr>
          <p:cNvPr id="4" name="Picture 3" descr="A screenshot of a chart&#10;&#10;AI-generated content may be incorrect.">
            <a:extLst>
              <a:ext uri="{FF2B5EF4-FFF2-40B4-BE49-F238E27FC236}">
                <a16:creationId xmlns:a16="http://schemas.microsoft.com/office/drawing/2014/main" id="{A0F92C59-8BD4-3FA6-5D48-2500690949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3" y="1362269"/>
            <a:ext cx="11330798" cy="4845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4E6A1-9F60-D8CB-71F0-4B27DADB0C9E}"/>
              </a:ext>
            </a:extLst>
          </p:cNvPr>
          <p:cNvSpPr txBox="1"/>
          <p:nvPr/>
        </p:nvSpPr>
        <p:spPr>
          <a:xfrm>
            <a:off x="397782" y="896096"/>
            <a:ext cx="113964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2000" b="1" dirty="0">
                <a:solidFill>
                  <a:srgbClr val="252930"/>
                </a:solidFill>
                <a:latin typeface="Maven Pro Bold"/>
              </a:rPr>
              <a:t>STORE-LEVEL ANALYSIS:</a:t>
            </a:r>
            <a:endParaRPr lang="en-IN" sz="2000" dirty="0">
              <a:solidFill>
                <a:srgbClr val="252930"/>
              </a:solidFill>
              <a:latin typeface="Maven Pro"/>
            </a:endParaRPr>
          </a:p>
        </p:txBody>
      </p:sp>
    </p:spTree>
    <p:extLst>
      <p:ext uri="{BB962C8B-B14F-4D97-AF65-F5344CB8AC3E}">
        <p14:creationId xmlns:p14="http://schemas.microsoft.com/office/powerpoint/2010/main" val="3283253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DB898-0544-4DB3-8D96-A36EBA1B4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72D06F-5AD7-4F10-63DF-F76478C3A1D2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(10/12)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1227B-53AB-D78F-689C-AEDBE44D5D06}"/>
              </a:ext>
            </a:extLst>
          </p:cNvPr>
          <p:cNvSpPr txBox="1"/>
          <p:nvPr/>
        </p:nvSpPr>
        <p:spPr>
          <a:xfrm>
            <a:off x="401217" y="886402"/>
            <a:ext cx="10871887" cy="43088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STAKEHOLDERS FOR THE STORE-LEVEL DASHBOARD:</a:t>
            </a:r>
          </a:p>
          <a:p>
            <a:pPr lvl="1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 Regional &amp; Store Managers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Monitor store performance by orders, revenue, rating, and basket size.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Take location-specific actions to boost underperforming stores.</a:t>
            </a:r>
          </a:p>
          <a:p>
            <a:pPr lvl="1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 Operations Team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252930"/>
                </a:solidFill>
                <a:latin typeface="Maven Pro"/>
              </a:rPr>
              <a:t>Analyze</a:t>
            </a:r>
            <a:r>
              <a:rPr lang="en-IN" dirty="0">
                <a:solidFill>
                  <a:srgbClr val="252930"/>
                </a:solidFill>
                <a:latin typeface="Maven Pro"/>
              </a:rPr>
              <a:t> patterns in store traffic and payment methods to streamline in-store operations and logistics.</a:t>
            </a:r>
          </a:p>
          <a:p>
            <a:pPr lvl="1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 Finance Team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Track store-level revenue performance and evaluate discount strategies.</a:t>
            </a:r>
          </a:p>
          <a:p>
            <a:pPr lvl="1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 Marketing Team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Target store-specific campaigns based on customer </a:t>
            </a:r>
            <a:r>
              <a:rPr lang="en-IN" dirty="0" err="1">
                <a:solidFill>
                  <a:srgbClr val="252930"/>
                </a:solidFill>
                <a:latin typeface="Maven Pro"/>
              </a:rPr>
              <a:t>behavior</a:t>
            </a:r>
            <a:r>
              <a:rPr lang="en-IN" dirty="0">
                <a:solidFill>
                  <a:srgbClr val="252930"/>
                </a:solidFill>
                <a:latin typeface="Maven Pro"/>
              </a:rPr>
              <a:t> and performance insights.</a:t>
            </a:r>
          </a:p>
          <a:p>
            <a:pPr lvl="1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 Customer Experience (CX) Team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Use rating insights to improve service quality at poorly rated locations.</a:t>
            </a:r>
          </a:p>
          <a:p>
            <a:pPr lvl="1">
              <a:buFont typeface="+mj-lt"/>
              <a:buAutoNum type="arabicPeriod"/>
            </a:pPr>
            <a:r>
              <a:rPr lang="en-IN" b="1" dirty="0">
                <a:solidFill>
                  <a:srgbClr val="252930"/>
                </a:solidFill>
                <a:latin typeface="Maven Pro"/>
              </a:rPr>
              <a:t> Strategy &amp; Leadership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52930"/>
                </a:solidFill>
                <a:latin typeface="Maven Pro"/>
              </a:rPr>
              <a:t>Evaluate expansion or consolidation decisions using store-wise profitability and customer metrics.</a:t>
            </a:r>
          </a:p>
        </p:txBody>
      </p:sp>
    </p:spTree>
    <p:extLst>
      <p:ext uri="{BB962C8B-B14F-4D97-AF65-F5344CB8AC3E}">
        <p14:creationId xmlns:p14="http://schemas.microsoft.com/office/powerpoint/2010/main" val="19057565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E4513-704A-C275-00D1-34562FEF7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90F6FF-4ABF-4594-1879-65951FA40D95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(11/12)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9C4D3-7822-64FA-1F42-D348CD3D514C}"/>
              </a:ext>
            </a:extLst>
          </p:cNvPr>
          <p:cNvSpPr txBox="1"/>
          <p:nvPr/>
        </p:nvSpPr>
        <p:spPr>
          <a:xfrm>
            <a:off x="401217" y="895735"/>
            <a:ext cx="4862998" cy="6238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/>
              <a:t>📊 </a:t>
            </a: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Key Insights from Store-Level Dashboard: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1B0D5A-C11E-C1F1-50E9-59C6B5B62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66006"/>
              </p:ext>
            </p:extLst>
          </p:nvPr>
        </p:nvGraphicFramePr>
        <p:xfrm>
          <a:off x="754560" y="1623065"/>
          <a:ext cx="10925476" cy="427037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08313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7817163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Dashboard 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1444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KPIs (Total Stores, AOV, Ratings, </a:t>
                      </a:r>
                      <a:r>
                        <a:rPr lang="en-IN" sz="1600" b="1" i="0" u="none" strike="noStrike" kern="1200" cap="none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Avg</a:t>
                      </a: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Discount %, 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Quick summary of performance across stores—identify trends, performance gaps.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5504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Clustered Bar Chart (Orders &amp; Revenue)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See which stores generate high orders vs high revenue—identify high-value vs high-traffic stores.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1619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Bar Chart (Top 10 Least Rated Stores)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Pinpoint customer dissatisfaction hotspots for urgent CX improvements.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0626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Stacked Bar Chart (Revenue by Payment Method)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Understand payment method preferences store-wise to optimize POS setups.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2267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Scatter Plot (Revenue vs Rating)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Correlation between customer satisfaction and revenue—identify stores that earn well but deliver poor experiences.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Pareto Chart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Apply 80/20 rule—see if 20% of stores bring 80% of the revenue.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Map (Revenue by Store Location)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Geospatial distribution of revenue—plan for expansion or redistribution of resources accordingly.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39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1DD88-C070-7A23-AA4E-E70927F2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E3863D-E252-69AF-BECB-F8606C5D3E12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TECHNOLOGY STACK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798E41-C96B-99A4-B189-2D429B153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98835"/>
              </p:ext>
            </p:extLst>
          </p:nvPr>
        </p:nvGraphicFramePr>
        <p:xfrm>
          <a:off x="633262" y="1401590"/>
          <a:ext cx="10925476" cy="441207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3002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632474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441931"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20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Tool</a:t>
                      </a: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20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Purpose in this Project</a:t>
                      </a:r>
                    </a:p>
                  </a:txBody>
                  <a:tcPr marL="0" marR="0" marT="19050" marB="19050" anchor="b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731723"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Microsoft Excel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Initial data review, quick data profiling, and handling of smaller lookup files (like the Stores data).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1079472"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SQL (SQL Server)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The core of data processing. Used for data ingestion, performing robust data quality checks, cleaning inconsistencies, and joining the six disparate data sources into a master analysis table. All complex aggregations will be done here.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1079472"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Power BI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Primary visualization and dashboarding tool. Used to connect to the SQL Server database to create interactive dashboards, visualize KPIs, and enable drill-down capabilities for descriptive and diagnostic analysis.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  <a:tr h="1079472"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PowerPoint (PPT)</a:t>
                      </a: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marL="460375" lvl="2" indent="0" algn="l" defTabSz="914400" rtl="0" eaLnBrk="1" fontAlgn="b" latinLnBrk="0" hangingPunct="1">
                        <a:spcBef>
                          <a:spcPts val="125"/>
                        </a:spcBef>
                        <a:buSzPct val="83582"/>
                        <a:buFont typeface="Courier New" panose="02070309020205020404" pitchFamily="49" charset="0"/>
                        <a:buNone/>
                        <a:tabLst>
                          <a:tab pos="354330" algn="l"/>
                        </a:tabLst>
                      </a:pPr>
                      <a:r>
                        <a:rPr lang="en-IN" sz="18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Final reporting and communication tool. Used to present the key findings, insights, and strategic recommendations to the client in a clear and structured narrative.</a:t>
                      </a:r>
                    </a:p>
                  </a:txBody>
                  <a:tcPr marL="0" marR="0" marT="19050" marB="19050" anchor="ctr"/>
                </a:tc>
                <a:extLst>
                  <a:ext uri="{0D108BD9-81ED-4DB2-BD59-A6C34878D82A}">
                    <a16:rowId xmlns:a16="http://schemas.microsoft.com/office/drawing/2014/main" val="1871322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03969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73C11-369E-C1E0-52CC-2A69C3773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96D7E7-0486-0837-A131-4A0B7409E5D2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DASHBOARD (12/12)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FCDB79-FF4E-C8CE-9FE8-21DC2E7D75A6}"/>
              </a:ext>
            </a:extLst>
          </p:cNvPr>
          <p:cNvSpPr txBox="1"/>
          <p:nvPr/>
        </p:nvSpPr>
        <p:spPr>
          <a:xfrm>
            <a:off x="401217" y="886406"/>
            <a:ext cx="8607421" cy="626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>
                <a:solidFill>
                  <a:srgbClr val="252930"/>
                </a:solidFill>
                <a:latin typeface="Maven Pro"/>
              </a:rPr>
              <a:t>💡 Strategic Suggestions &amp; Recommended Actions</a:t>
            </a:r>
            <a:r>
              <a:rPr lang="en-IN" sz="2000" b="1" dirty="0">
                <a:solidFill>
                  <a:srgbClr val="252930"/>
                </a:solidFill>
                <a:latin typeface="Maven Pro"/>
                <a:sym typeface="Arial"/>
              </a:rPr>
              <a:t> From Store-Level Dashboard: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7076BA-B5A6-692B-DC83-9C782F799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60224"/>
              </p:ext>
            </p:extLst>
          </p:nvPr>
        </p:nvGraphicFramePr>
        <p:xfrm>
          <a:off x="773221" y="1626482"/>
          <a:ext cx="11048664" cy="381520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12371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136293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Action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8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Suggested 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3361444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Store Performance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clustered bar chart to identify stores that need sales improvement or staff realignment.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255044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Ratings Improvement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Focus on low-rated stores for training, customer service quality programs.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11619"/>
                  </a:ext>
                </a:extLst>
              </a:tr>
              <a:tr h="3097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Location-Based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Map visualization can help decide where to open/close stores or expand marketing.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6250626"/>
                  </a:ext>
                </a:extLst>
              </a:tr>
              <a:tr h="17931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Discount Effectiveness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Evaluate whether stores offering high discounts are getting ROI (via AOV, discount %, rating).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226748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Payment Setup Improvements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Modify or promote store-specific payment methods based on revenue breakdown.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Time-Based Campaigns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slicers like Time of Day, Weekday/Weekend to optimize operations for footfall.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88339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Customer Behavior Adaptation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Adapt in-store strategies based on customer segment, gender, and region filters.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  <a:tr h="33450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1" i="0" u="none" strike="noStrike" kern="1200" cap="none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Store Performance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IN" sz="16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Use clustered bar chart to identify stores that need sales improvement or staff realignment.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303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325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36595-0573-51C7-91A4-175785916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E276D0-6FFD-DDB0-D3AB-63B004279247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HIGH-LEVEL METRICS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3CAB7CED-EC50-3FB5-370E-A27C01446584}"/>
              </a:ext>
            </a:extLst>
          </p:cNvPr>
          <p:cNvGrpSpPr/>
          <p:nvPr/>
        </p:nvGrpSpPr>
        <p:grpSpPr>
          <a:xfrm>
            <a:off x="2845253" y="944914"/>
            <a:ext cx="6501494" cy="5150498"/>
            <a:chOff x="0" y="0"/>
            <a:chExt cx="1836416" cy="1281219"/>
          </a:xfrm>
        </p:grpSpPr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713BAA05-8139-4FBA-7090-D126103C9C7A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7" name="TextBox 9">
              <a:extLst>
                <a:ext uri="{FF2B5EF4-FFF2-40B4-BE49-F238E27FC236}">
                  <a16:creationId xmlns:a16="http://schemas.microsoft.com/office/drawing/2014/main" id="{6B80FAEB-74BA-344C-30E7-4237AD01361F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0E3447-0BB6-6345-29CC-1045D71CA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42443"/>
              </p:ext>
            </p:extLst>
          </p:nvPr>
        </p:nvGraphicFramePr>
        <p:xfrm>
          <a:off x="3300941" y="1387155"/>
          <a:ext cx="5590117" cy="4663440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4202743">
                  <a:extLst>
                    <a:ext uri="{9D8B030D-6E8A-4147-A177-3AD203B41FA5}">
                      <a16:colId xmlns:a16="http://schemas.microsoft.com/office/drawing/2014/main" val="713853437"/>
                    </a:ext>
                  </a:extLst>
                </a:gridCol>
                <a:gridCol w="1387374">
                  <a:extLst>
                    <a:ext uri="{9D8B030D-6E8A-4147-A177-3AD203B41FA5}">
                      <a16:colId xmlns:a16="http://schemas.microsoft.com/office/drawing/2014/main" val="2058638516"/>
                    </a:ext>
                  </a:extLst>
                </a:gridCol>
              </a:tblGrid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96,899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581411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108,831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746936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31,753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003708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Categories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559847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Payment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594149"/>
                  </a:ext>
                </a:extLst>
              </a:tr>
              <a:tr h="270296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₹15,451,157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415861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₹13,267,401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060217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₹2,183,756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103432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₹538,891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061971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Profit Percentage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14.13%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293125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 Percentage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3.18%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23845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 Order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₹159.46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104229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₹22.54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439787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₹5.56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266392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 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1.004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478735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135798"/>
                  </a:ext>
                </a:extLst>
              </a:tr>
              <a:tr h="153388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Average Number of Days Between Two 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6.07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8177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782E6F7-77D7-E283-60BC-40002373BB33}"/>
              </a:ext>
            </a:extLst>
          </p:cNvPr>
          <p:cNvSpPr txBox="1"/>
          <p:nvPr/>
        </p:nvSpPr>
        <p:spPr>
          <a:xfrm>
            <a:off x="5451463" y="988335"/>
            <a:ext cx="128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252930"/>
                </a:solidFill>
                <a:latin typeface="Maven Pro"/>
                <a:sym typeface="Arial"/>
              </a:rPr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8032141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B019A-990F-75A5-98BE-D5F9DC136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F147FB-28BE-0854-830E-BA0AA332EF94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HIGH-LEVEL METRICS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073418E1-31EE-A5E0-5BC0-FCFDC2CDB678}"/>
              </a:ext>
            </a:extLst>
          </p:cNvPr>
          <p:cNvGrpSpPr/>
          <p:nvPr/>
        </p:nvGrpSpPr>
        <p:grpSpPr>
          <a:xfrm>
            <a:off x="6632510" y="1581262"/>
            <a:ext cx="4853475" cy="3867815"/>
            <a:chOff x="0" y="0"/>
            <a:chExt cx="1836416" cy="1281219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592ACD5-8FBE-C239-B0D3-80A706B30230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D5B309D4-F42F-5D27-D66C-613F2644BD12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F30E68F-9FA5-21A1-945B-3E4B4504E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97616"/>
              </p:ext>
            </p:extLst>
          </p:nvPr>
        </p:nvGraphicFramePr>
        <p:xfrm>
          <a:off x="6972690" y="2199282"/>
          <a:ext cx="4173116" cy="3017520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3137418">
                  <a:extLst>
                    <a:ext uri="{9D8B030D-6E8A-4147-A177-3AD203B41FA5}">
                      <a16:colId xmlns:a16="http://schemas.microsoft.com/office/drawing/2014/main" val="713853437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2058638516"/>
                    </a:ext>
                  </a:extLst>
                </a:gridCol>
              </a:tblGrid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Total Stores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581411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Total States Stores Located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746936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₹417,599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003708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2,941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559847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Total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₹59,020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594149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Total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₹13,291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415861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Number of Orders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2,647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060217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Rating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3.84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103432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Categories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061971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Customer Visits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2,654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47900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Number Of Products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889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5607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DF3CEFA-1C35-2D26-428E-B010CD163C17}"/>
              </a:ext>
            </a:extLst>
          </p:cNvPr>
          <p:cNvSpPr txBox="1"/>
          <p:nvPr/>
        </p:nvSpPr>
        <p:spPr>
          <a:xfrm>
            <a:off x="8613195" y="1667044"/>
            <a:ext cx="89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52930"/>
                </a:solidFill>
                <a:latin typeface="Maven Pro"/>
                <a:sym typeface="Arial"/>
              </a:rPr>
              <a:t>STORES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1B622EA1-C459-0C43-2450-AD0D8EE684C3}"/>
              </a:ext>
            </a:extLst>
          </p:cNvPr>
          <p:cNvGrpSpPr/>
          <p:nvPr/>
        </p:nvGrpSpPr>
        <p:grpSpPr>
          <a:xfrm>
            <a:off x="706015" y="1581263"/>
            <a:ext cx="4853475" cy="3867814"/>
            <a:chOff x="0" y="0"/>
            <a:chExt cx="1836416" cy="1281219"/>
          </a:xfrm>
        </p:grpSpPr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FDC2A5B0-C44D-B982-950F-AE1A544ADEB2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670F0849-50FF-EEE9-205C-2E374042416B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5456E6F-D8C4-53B9-8082-4D1B2E14C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836273"/>
              </p:ext>
            </p:extLst>
          </p:nvPr>
        </p:nvGraphicFramePr>
        <p:xfrm>
          <a:off x="1046194" y="2199282"/>
          <a:ext cx="4173116" cy="2468880"/>
        </p:xfrm>
        <a:graphic>
          <a:graphicData uri="http://schemas.openxmlformats.org/drawingml/2006/table">
            <a:tbl>
              <a:tblPr firstRow="1" bandRow="1" bandCol="1">
                <a:tableStyleId>{2D5ABB26-0587-4C30-8999-92F81FD0307C}</a:tableStyleId>
              </a:tblPr>
              <a:tblGrid>
                <a:gridCol w="3137418">
                  <a:extLst>
                    <a:ext uri="{9D8B030D-6E8A-4147-A177-3AD203B41FA5}">
                      <a16:colId xmlns:a16="http://schemas.microsoft.com/office/drawing/2014/main" val="713853437"/>
                    </a:ext>
                  </a:extLst>
                </a:gridCol>
                <a:gridCol w="1035698">
                  <a:extLst>
                    <a:ext uri="{9D8B030D-6E8A-4147-A177-3AD203B41FA5}">
                      <a16:colId xmlns:a16="http://schemas.microsoft.com/office/drawing/2014/main" val="2058638516"/>
                    </a:ext>
                  </a:extLst>
                </a:gridCol>
              </a:tblGrid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Total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96,808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581411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Total Customers Cities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4,092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746936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₹162.54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3003708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₹22.99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559847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Discount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₹5.67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594149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Average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1.001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415861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Total Repeating Customers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060217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Repeat Customer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0.04%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103432"/>
                  </a:ext>
                </a:extLst>
              </a:tr>
              <a:tr h="127031">
                <a:tc>
                  <a:txBody>
                    <a:bodyPr/>
                    <a:lstStyle/>
                    <a:p>
                      <a:r>
                        <a:rPr lang="en-US" sz="1200" b="1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One Time Buyers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cap="none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99.96%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06197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AACC0F7-5F7E-75DE-CD37-3F2EA01EE849}"/>
              </a:ext>
            </a:extLst>
          </p:cNvPr>
          <p:cNvSpPr txBox="1"/>
          <p:nvPr/>
        </p:nvSpPr>
        <p:spPr>
          <a:xfrm>
            <a:off x="2449455" y="1654616"/>
            <a:ext cx="1366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252930"/>
                </a:solidFill>
                <a:latin typeface="Maven Pro"/>
                <a:sym typeface="Arial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2881619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576E-E660-63CD-58F0-8230E4F48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E21AC3-6773-9A71-2E20-E5AC7790CD21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sym typeface="Maven Pro Bold"/>
              </a:rPr>
              <a:t>EXPLORATORY DATA ANALYSIS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761B25C-FEEF-ACBD-E1AC-4E77E31F0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673345"/>
              </p:ext>
            </p:extLst>
          </p:nvPr>
        </p:nvGraphicFramePr>
        <p:xfrm>
          <a:off x="375032" y="1184031"/>
          <a:ext cx="11437523" cy="4703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58203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CD9E3-8CB0-BA00-A5E3-472BFF269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F948A-906E-AD70-D09A-807ECB5DE1FE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EXPLORATORY DATA ANALYSIS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95529E5-5678-652F-B6A5-F58DA429C6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8071960"/>
              </p:ext>
            </p:extLst>
          </p:nvPr>
        </p:nvGraphicFramePr>
        <p:xfrm>
          <a:off x="369463" y="1161612"/>
          <a:ext cx="11453074" cy="4870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466278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B7BAE-4EBA-388D-396F-4AD227416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B27E83-E9F5-4D98-D21C-32B6CEEFB77F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EXPLORATORY DATA ANALYSIS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F47A798-2FA1-6B4B-E216-2960F5F4D9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0619940"/>
              </p:ext>
            </p:extLst>
          </p:nvPr>
        </p:nvGraphicFramePr>
        <p:xfrm>
          <a:off x="257910" y="1066800"/>
          <a:ext cx="8124090" cy="49629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4DAC1C-999C-7C9C-F9A0-D0E89AF62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0032792"/>
              </p:ext>
            </p:extLst>
          </p:nvPr>
        </p:nvGraphicFramePr>
        <p:xfrm>
          <a:off x="8499231" y="1066800"/>
          <a:ext cx="3434860" cy="236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86A2399-EE34-4131-568C-7650BBA23C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3638465"/>
              </p:ext>
            </p:extLst>
          </p:nvPr>
        </p:nvGraphicFramePr>
        <p:xfrm>
          <a:off x="8499230" y="3546600"/>
          <a:ext cx="3434861" cy="2483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4981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D6D8B-43D2-3E3A-94D3-4FC9DAD3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6CC032-EC8C-928F-2E5F-7D9C38B4CCCD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EXPLORATORY DATA ANALYSIS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E40431E2-CBFF-DE72-4A33-F57DD1E0ACA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1350417"/>
                  </p:ext>
                </p:extLst>
              </p:nvPr>
            </p:nvGraphicFramePr>
            <p:xfrm>
              <a:off x="299915" y="1125415"/>
              <a:ext cx="8410331" cy="491197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E40431E2-CBFF-DE72-4A33-F57DD1E0AC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915" y="1125415"/>
                <a:ext cx="8410331" cy="491197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2194BC2-FA70-00D6-2659-E58B1A01F3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5511723"/>
              </p:ext>
            </p:extLst>
          </p:nvPr>
        </p:nvGraphicFramePr>
        <p:xfrm>
          <a:off x="8968153" y="1125415"/>
          <a:ext cx="2923931" cy="2232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4C354C6-59C7-C783-8AC3-BE982D0F80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2852181"/>
              </p:ext>
            </p:extLst>
          </p:nvPr>
        </p:nvGraphicFramePr>
        <p:xfrm>
          <a:off x="8968153" y="3500499"/>
          <a:ext cx="2923931" cy="2533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329256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DD29E-B962-2421-8324-B5EA1F68C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974FEE-3710-E088-BFC8-97F36AB3A39A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CHALLENGES &amp; LEARNINGS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93EB80-6248-A550-111E-0E86678BD3D8}"/>
              </a:ext>
            </a:extLst>
          </p:cNvPr>
          <p:cNvSpPr txBox="1"/>
          <p:nvPr/>
        </p:nvSpPr>
        <p:spPr>
          <a:xfrm>
            <a:off x="401217" y="1133774"/>
            <a:ext cx="2862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000" b="1" dirty="0">
                <a:solidFill>
                  <a:srgbClr val="252930"/>
                </a:solidFill>
                <a:latin typeface="Maven Pro Bold"/>
              </a:rPr>
              <a:t>CHALLENGES FACED: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1D37AD1-ECCE-4AD9-17EC-82D99DB5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49682"/>
              </p:ext>
            </p:extLst>
          </p:nvPr>
        </p:nvGraphicFramePr>
        <p:xfrm>
          <a:off x="646825" y="1704841"/>
          <a:ext cx="10898350" cy="38978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66665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8631685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</a:tblGrid>
              <a:tr h="42314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🚧 Challenge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🔍 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Data Quality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Encountered missing values, duplicate orders, MRP inconsistencies, and incorrect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calculations. Required custom data validation logic.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Encoding &amp; Import 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UTF-8 character encoding errors while importing CSVs into MySQL and Power BI — required pre-processing and format conversion.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Complex Relationships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Handling foreign key relationships across multiple tables (Customers, Orders, Products, Payments, Stores) made </a:t>
                      </a:r>
                      <a:r>
                        <a:rPr lang="en-IN" sz="1600" b="0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modeling</a:t>
                      </a: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non-trivial.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Discrepancy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Manual creation of validation flags (e.g. underpaid orders, cross-state in-store orders) to uncover hidden data issues.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Large Volume &amp; Joins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Query performance dropped when working with large joins and aggregations; required indexing and filtering.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534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Designing Meaningful Visuals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Choosing the right chart type for RFM, customer engagement, and satisfaction required careful planning to avoid clutter.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58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386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547B-8242-FF5F-0944-34BD631BF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4BD15-FF0F-C7C5-D9DC-8DAD51D086DD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6426"/>
              </a:lnSpc>
            </a:pPr>
            <a:r>
              <a:rPr lang="en-US" sz="48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CHALLENGES &amp; LEARNINGS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0944-5426-514B-3492-85510F77AD07}"/>
              </a:ext>
            </a:extLst>
          </p:cNvPr>
          <p:cNvSpPr txBox="1"/>
          <p:nvPr/>
        </p:nvSpPr>
        <p:spPr>
          <a:xfrm>
            <a:off x="387569" y="1195705"/>
            <a:ext cx="2449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IN" sz="2000" b="1" dirty="0">
                <a:solidFill>
                  <a:srgbClr val="252930"/>
                </a:solidFill>
                <a:latin typeface="Maven Pro Bold"/>
              </a:rPr>
              <a:t>KEY LEARNINGS: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04FB96-F306-30B6-79F3-598C511F4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02828"/>
              </p:ext>
            </p:extLst>
          </p:nvPr>
        </p:nvGraphicFramePr>
        <p:xfrm>
          <a:off x="604934" y="1733217"/>
          <a:ext cx="10982131" cy="384876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99318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8582813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</a:tblGrid>
              <a:tr h="376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📚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💡 Insight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576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Importance of Data Cleaning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Data validation and cleaning are essential before any analysis — especially with transactional datasets.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576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Diagnostic Thinking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Going beyond KPIs to explore “Why” behind trends helped identify root causes and improve data quality.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576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Visual Storytelling in Power BI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Learned how to create interactive dashboards with slicers, cards, drill-downs, and what-if parameters.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576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Behavior</a:t>
                      </a: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Modeling</a:t>
                      </a:r>
                      <a:endParaRPr lang="en-IN"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Implemented RFM analysis, repeat rate, and basket size to profile customers effectively.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576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Real-World Retail Use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Understood real business challenges like partial payments, product performance variance, and store-level KPIs.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576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Data Relationships Matter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Strong ER design and maintaining referential integrity across tables makes analysis robust and scalable.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581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4314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6"/>
          <p:cNvSpPr txBox="1">
            <a:spLocks noGrp="1"/>
          </p:cNvSpPr>
          <p:nvPr>
            <p:ph type="subTitle" idx="1"/>
          </p:nvPr>
        </p:nvSpPr>
        <p:spPr>
          <a:xfrm>
            <a:off x="2849000" y="1925299"/>
            <a:ext cx="6494000" cy="206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25000" lnSpcReduction="20000"/>
          </a:bodyPr>
          <a:lstStyle/>
          <a:p>
            <a:pPr marL="609570" indent="-457178">
              <a:lnSpc>
                <a:spcPct val="220000"/>
              </a:lnSpc>
            </a:pPr>
            <a:r>
              <a:rPr lang="en-US" sz="19200" b="1" dirty="0"/>
              <a:t>THANK YOU!</a:t>
            </a:r>
          </a:p>
          <a:p>
            <a:pPr marL="609570" indent="-457178">
              <a:lnSpc>
                <a:spcPct val="220000"/>
              </a:lnSpc>
            </a:pPr>
            <a:r>
              <a:rPr lang="en-US" sz="8000" b="1" dirty="0"/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65677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CBB4A-B544-F45E-4CBB-B80664D08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B96481-9747-E254-1C71-E328DD9C9FA4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OVERVIEW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95EAEF-2E7E-335F-0F6B-22D856DC93CB}"/>
              </a:ext>
            </a:extLst>
          </p:cNvPr>
          <p:cNvGrpSpPr/>
          <p:nvPr/>
        </p:nvGrpSpPr>
        <p:grpSpPr>
          <a:xfrm>
            <a:off x="1901209" y="1429414"/>
            <a:ext cx="8389582" cy="4646593"/>
            <a:chOff x="3540710" y="2952699"/>
            <a:chExt cx="11206575" cy="46465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EDA919-0429-9594-6B04-93E2B2FC04FD}"/>
                </a:ext>
              </a:extLst>
            </p:cNvPr>
            <p:cNvSpPr txBox="1"/>
            <p:nvPr/>
          </p:nvSpPr>
          <p:spPr>
            <a:xfrm>
              <a:off x="3540710" y="2952699"/>
              <a:ext cx="11206575" cy="2764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60375" indent="-457200">
                <a:lnSpc>
                  <a:spcPct val="150000"/>
                </a:lnSpc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Data timeframe: </a:t>
              </a:r>
              <a:r>
                <a:rPr lang="en-IN" sz="2400" b="1" dirty="0">
                  <a:solidFill>
                    <a:srgbClr val="252930"/>
                  </a:solidFill>
                  <a:latin typeface="Maven Pro"/>
                </a:rPr>
                <a:t>Sep 2021 - Oct 2023</a:t>
              </a:r>
            </a:p>
            <a:p>
              <a:pPr marL="460375" indent="-457200">
                <a:lnSpc>
                  <a:spcPct val="150000"/>
                </a:lnSpc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Covers </a:t>
              </a:r>
              <a:r>
                <a:rPr lang="en-IN" sz="2400" b="1" dirty="0">
                  <a:solidFill>
                    <a:srgbClr val="252930"/>
                  </a:solidFill>
                  <a:latin typeface="Maven Pro"/>
                </a:rPr>
                <a:t>39 randomly </a:t>
              </a: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selected </a:t>
              </a:r>
              <a:r>
                <a:rPr lang="en-IN" sz="2400" b="1" dirty="0">
                  <a:solidFill>
                    <a:srgbClr val="252930"/>
                  </a:solidFill>
                  <a:latin typeface="Maven Pro"/>
                </a:rPr>
                <a:t>stores out of 535</a:t>
              </a:r>
            </a:p>
            <a:p>
              <a:pPr marL="460375" indent="-457200">
                <a:lnSpc>
                  <a:spcPct val="150000"/>
                </a:lnSpc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Product Categories: </a:t>
              </a:r>
              <a:r>
                <a:rPr lang="en-IN" sz="2400" b="1" dirty="0">
                  <a:solidFill>
                    <a:srgbClr val="252930"/>
                  </a:solidFill>
                  <a:latin typeface="Maven Pro"/>
                </a:rPr>
                <a:t>Specific categories </a:t>
              </a: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included</a:t>
              </a:r>
            </a:p>
            <a:p>
              <a:pPr marL="460375" indent="-457200">
                <a:lnSpc>
                  <a:spcPct val="150000"/>
                </a:lnSpc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Customers: </a:t>
              </a:r>
              <a:r>
                <a:rPr lang="en-IN" sz="2400" b="1" dirty="0">
                  <a:solidFill>
                    <a:srgbClr val="252930"/>
                  </a:solidFill>
                  <a:latin typeface="Maven Pro"/>
                </a:rPr>
                <a:t>Randomly selected</a:t>
              </a:r>
            </a:p>
            <a:p>
              <a:pPr marL="460375" indent="-457200">
                <a:lnSpc>
                  <a:spcPct val="150000"/>
                </a:lnSpc>
                <a:spcBef>
                  <a:spcPts val="125"/>
                </a:spcBef>
                <a:buSzPct val="83582"/>
                <a:buFont typeface="Wingdings" pitchFamily="2" charset="2"/>
                <a:buChar char="Ø"/>
                <a:tabLst>
                  <a:tab pos="354330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Data is </a:t>
              </a:r>
              <a:r>
                <a:rPr lang="en-IN" sz="2400" b="1" dirty="0">
                  <a:solidFill>
                    <a:srgbClr val="252930"/>
                  </a:solidFill>
                  <a:latin typeface="Maven Pro"/>
                </a:rPr>
                <a:t>present in 6 </a:t>
              </a: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different tables: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A51D80-2026-870F-F372-FE054B330BA7}"/>
                </a:ext>
              </a:extLst>
            </p:cNvPr>
            <p:cNvSpPr txBox="1"/>
            <p:nvPr/>
          </p:nvSpPr>
          <p:spPr>
            <a:xfrm>
              <a:off x="3981650" y="5716725"/>
              <a:ext cx="3714750" cy="188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27050" indent="-514350">
                <a:lnSpc>
                  <a:spcPts val="4140"/>
                </a:lnSpc>
                <a:spcBef>
                  <a:spcPts val="100"/>
                </a:spcBef>
                <a:buFont typeface="+mj-lt"/>
                <a:buAutoNum type="arabicPeriod"/>
                <a:tabLst>
                  <a:tab pos="431165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Customers</a:t>
              </a:r>
            </a:p>
            <a:p>
              <a:pPr marL="527050" indent="-514350">
                <a:lnSpc>
                  <a:spcPts val="4140"/>
                </a:lnSpc>
                <a:buFont typeface="+mj-lt"/>
                <a:buAutoNum type="arabicPeriod"/>
                <a:tabLst>
                  <a:tab pos="435609" algn="l"/>
                </a:tabLst>
              </a:pPr>
              <a:r>
                <a:rPr lang="en-IN" sz="2400" dirty="0">
                  <a:solidFill>
                    <a:srgbClr val="252930"/>
                  </a:solidFill>
                  <a:latin typeface="Maven Pro"/>
                </a:rPr>
                <a:t>Orders</a:t>
              </a:r>
            </a:p>
            <a:p>
              <a:pPr marL="526415" indent="-514350">
                <a:lnSpc>
                  <a:spcPct val="100000"/>
                </a:lnSpc>
                <a:buFont typeface="+mj-lt"/>
                <a:buAutoNum type="arabicPeriod"/>
                <a:tabLst>
                  <a:tab pos="543560" algn="l"/>
                </a:tabLst>
              </a:pPr>
              <a:r>
                <a:rPr lang="en-IN" sz="2400" dirty="0" err="1">
                  <a:solidFill>
                    <a:srgbClr val="252930"/>
                  </a:solidFill>
                  <a:latin typeface="Maven Pro"/>
                </a:rPr>
                <a:t>OrderPayments</a:t>
              </a:r>
              <a:endParaRPr lang="en-IN" sz="2400" dirty="0">
                <a:solidFill>
                  <a:srgbClr val="252930"/>
                </a:solidFill>
                <a:latin typeface="Maven Pro"/>
              </a:endParaRPr>
            </a:p>
            <a:p>
              <a:pPr marL="514350" indent="-514350">
                <a:buFont typeface="+mj-lt"/>
                <a:buAutoNum type="arabicPeriod"/>
              </a:pPr>
              <a:endParaRPr 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7830AA-A19D-5A50-0895-D08BCF35C64D}"/>
                </a:ext>
              </a:extLst>
            </p:cNvPr>
            <p:cNvSpPr txBox="1"/>
            <p:nvPr/>
          </p:nvSpPr>
          <p:spPr>
            <a:xfrm>
              <a:off x="8085122" y="5716725"/>
              <a:ext cx="4849301" cy="188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27050" indent="-514350">
                <a:lnSpc>
                  <a:spcPts val="4140"/>
                </a:lnSpc>
                <a:spcBef>
                  <a:spcPts val="100"/>
                </a:spcBef>
                <a:buFont typeface="+mj-lt"/>
                <a:buAutoNum type="arabicPeriod" startAt="4"/>
                <a:tabLst>
                  <a:tab pos="431165" algn="l"/>
                </a:tabLst>
              </a:pPr>
              <a:r>
                <a:rPr lang="en-IN" sz="2400" dirty="0" err="1">
                  <a:solidFill>
                    <a:srgbClr val="252930"/>
                  </a:solidFill>
                  <a:latin typeface="Maven Pro"/>
                </a:rPr>
                <a:t>StoresInfo</a:t>
              </a:r>
              <a:endParaRPr lang="en-IN" sz="2400" dirty="0">
                <a:solidFill>
                  <a:srgbClr val="252930"/>
                </a:solidFill>
                <a:latin typeface="Maven Pro"/>
              </a:endParaRPr>
            </a:p>
            <a:p>
              <a:pPr marL="527050" indent="-514350">
                <a:lnSpc>
                  <a:spcPts val="4140"/>
                </a:lnSpc>
                <a:buFont typeface="+mj-lt"/>
                <a:buAutoNum type="arabicPeriod" startAt="4"/>
                <a:tabLst>
                  <a:tab pos="435609" algn="l"/>
                </a:tabLst>
              </a:pPr>
              <a:r>
                <a:rPr lang="en-IN" sz="2400" dirty="0" err="1">
                  <a:solidFill>
                    <a:srgbClr val="252930"/>
                  </a:solidFill>
                  <a:latin typeface="Maven Pro"/>
                </a:rPr>
                <a:t>ProductsInfo</a:t>
              </a:r>
              <a:endParaRPr lang="en-IN" sz="2400" dirty="0">
                <a:solidFill>
                  <a:srgbClr val="252930"/>
                </a:solidFill>
                <a:latin typeface="Maven Pro"/>
              </a:endParaRPr>
            </a:p>
            <a:p>
              <a:pPr marL="526415" indent="-514350">
                <a:lnSpc>
                  <a:spcPct val="100000"/>
                </a:lnSpc>
                <a:buFont typeface="+mj-lt"/>
                <a:buAutoNum type="arabicPeriod" startAt="4"/>
                <a:tabLst>
                  <a:tab pos="543560" algn="l"/>
                </a:tabLst>
              </a:pPr>
              <a:r>
                <a:rPr lang="en-IN" sz="2400" dirty="0" err="1">
                  <a:solidFill>
                    <a:srgbClr val="252930"/>
                  </a:solidFill>
                  <a:latin typeface="Maven Pro"/>
                </a:rPr>
                <a:t>OrdersRating_Review</a:t>
              </a:r>
              <a:endParaRPr lang="en-IN" sz="2400" dirty="0">
                <a:solidFill>
                  <a:srgbClr val="252930"/>
                </a:solidFill>
                <a:latin typeface="Maven Pro"/>
              </a:endParaRPr>
            </a:p>
            <a:p>
              <a:pPr marL="514350" indent="-514350">
                <a:buFont typeface="+mj-lt"/>
                <a:buAutoNum type="arabicPeriod" startAt="4"/>
              </a:pP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70205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161986" y="839289"/>
            <a:ext cx="2606863" cy="5427113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 dirty="0"/>
          </a:p>
        </p:txBody>
      </p:sp>
      <p:graphicFrame>
        <p:nvGraphicFramePr>
          <p:cNvPr id="4098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" y="1"/>
          <a:ext cx="215979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270" imgH="270" progId="">
                  <p:embed/>
                </p:oleObj>
              </mc:Choice>
              <mc:Fallback>
                <p:oleObj name="think-cell Slide" r:id="rId14" imgW="270" imgH="270" progId="">
                  <p:embed/>
                  <p:pic>
                    <p:nvPicPr>
                      <p:cNvPr id="4098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" y="1"/>
                        <a:ext cx="215979" cy="1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2888750" y="1469083"/>
            <a:ext cx="9203167" cy="41677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 defTabSz="895350"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 sz="1500" b="1" dirty="0">
              <a:solidFill>
                <a:schemeClr val="tx2"/>
              </a:solidFill>
            </a:endParaRPr>
          </a:p>
        </p:txBody>
      </p:sp>
      <p:sp>
        <p:nvSpPr>
          <p:cNvPr id="4103" name="Rectangle 10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2880826" y="6004509"/>
            <a:ext cx="9211089" cy="348449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endParaRPr lang="en-US" altLang="en-US" dirty="0"/>
          </a:p>
        </p:txBody>
      </p:sp>
      <p:sp>
        <p:nvSpPr>
          <p:cNvPr id="4104" name="Rectangle 11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2933776" y="5672460"/>
            <a:ext cx="9158139" cy="3320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87463" tIns="87463" rIns="87463" bIns="87463" anchor="ctr"/>
          <a:lstStyle>
            <a:lvl1pPr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500" b="1" dirty="0"/>
              <a:t>Academic Credentials</a:t>
            </a:r>
          </a:p>
        </p:txBody>
      </p:sp>
      <p:sp>
        <p:nvSpPr>
          <p:cNvPr id="4105" name="Rectangle 12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3065104" y="6040185"/>
            <a:ext cx="8753077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spcBef>
                <a:spcPct val="10000"/>
              </a:spcBef>
            </a:pPr>
            <a:r>
              <a:rPr lang="en-US" altLang="en-US" sz="1400" dirty="0"/>
              <a:t>Master of Science(Mathematics/Statistics): IIT-Madras, Chennai</a:t>
            </a:r>
          </a:p>
          <a:p>
            <a:pPr lvl="1" eaLnBrk="1" hangingPunct="1">
              <a:spcBef>
                <a:spcPct val="10000"/>
              </a:spcBef>
            </a:pPr>
            <a:endParaRPr lang="en-US" altLang="en-US" sz="1400" dirty="0"/>
          </a:p>
        </p:txBody>
      </p:sp>
      <p:sp>
        <p:nvSpPr>
          <p:cNvPr id="4107" name="Rectangle 14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895478" y="1453854"/>
            <a:ext cx="9184615" cy="3320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87463" tIns="87463" rIns="87463" bIns="87463" anchor="b"/>
          <a:lstStyle>
            <a:lvl1pPr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1500" b="1" dirty="0"/>
              <a:t>Professional Experience</a:t>
            </a:r>
          </a:p>
        </p:txBody>
      </p:sp>
      <p:sp>
        <p:nvSpPr>
          <p:cNvPr id="4108" name="Rectangle 15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2818925" y="1770673"/>
            <a:ext cx="9211091" cy="417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defTabSz="895350"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300" dirty="0"/>
              <a:t>- Worked on </a:t>
            </a:r>
            <a:r>
              <a:rPr lang="en-IN" altLang="en-US" sz="1300" dirty="0"/>
              <a:t>Marketing Analytics(CSI, CLM &amp; Pricing), Risk Analytics(Credit Risk), Operation Analytics, and Digital Analytics with a focus on </a:t>
            </a:r>
            <a:r>
              <a:rPr lang="en-US" altLang="en-US" sz="1300" dirty="0"/>
              <a:t>Retail/E-Commerce, Banking, Insurance, Telecom, and Media clients in Asia, Australia, Europe, and the US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6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IN" altLang="en-US" sz="1300" dirty="0"/>
              <a:t>- Hands on experience in development of Marketing &amp; CRM Models (Acquisition, LTV Models, Cross Sell &amp; Upsell, Attrition and MROI, Price and Promotion Models), Pricing Models(price &amp; promo) and Risk Models (PD, LGD, EAD Models for Credit Cards, Consumer Loans and Insurance Portfolios)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6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300" dirty="0"/>
              <a:t>- Hands-on expertise in Big data and Multivariate analytical techniques, including classical &amp; machine learning algorithms, including regression, instance-based, regularization, Decision tree, Bayesian, clustering, Association rules, ANN, Deep learning, Generative AI, and Ensemble algorithms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6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300" dirty="0"/>
              <a:t>- Have used different statistical flat forms like SAS/SAS EM, R, Python, SPSS, SPSS Modeler, Hadoop, Spark, Tableau, Matlab, Julia, Salesforce, SQL, Excel, VBA, PowerBI, Cloud Platforms (AWS, GCP), MongoDB, </a:t>
            </a:r>
            <a:r>
              <a:rPr lang="en-US" altLang="en-US" sz="1300" dirty="0" err="1"/>
              <a:t>Hbase</a:t>
            </a:r>
            <a:r>
              <a:rPr lang="en-US" altLang="en-US" sz="1300" dirty="0"/>
              <a:t>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6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1300" dirty="0"/>
              <a:t>- Trained and coached several client teams and various individuals on advanced analytics, Big data analytics tools and techniques as part of capability building programs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300" dirty="0"/>
              <a:t>- Chandra Name is Featured 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300" dirty="0"/>
              <a:t>  - Top 10 data scientists (2015) in India by Analytics India Magazine </a:t>
            </a:r>
            <a:r>
              <a:rPr lang="en-US" altLang="en-US" sz="1300" dirty="0">
                <a:solidFill>
                  <a:schemeClr val="bg1"/>
                </a:solidFill>
                <a:highlight>
                  <a:srgbClr val="000000"/>
                </a:highlight>
              </a:rPr>
              <a:t>(</a:t>
            </a:r>
            <a:r>
              <a:rPr lang="en-US" altLang="en-US" sz="1300" dirty="0">
                <a:solidFill>
                  <a:schemeClr val="bg1"/>
                </a:solidFill>
                <a:highlight>
                  <a:srgbClr val="000000"/>
                </a:highlight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https://www.analyticsindiamag.com/top-10-data-scientists-in-india-2015/</a:t>
            </a:r>
            <a:r>
              <a:rPr lang="en-US" altLang="en-US" sz="1300" dirty="0">
                <a:solidFill>
                  <a:schemeClr val="bg1"/>
                </a:solidFill>
                <a:highlight>
                  <a:srgbClr val="000000"/>
                </a:highlight>
              </a:rPr>
              <a:t>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1300" dirty="0"/>
              <a:t> -  Featured as expert in Data Analytics &amp; AI by whoknowsabout.</a:t>
            </a:r>
            <a:r>
              <a:rPr lang="en-US" altLang="en-US" sz="1300" dirty="0">
                <a:solidFill>
                  <a:schemeClr val="bg1"/>
                </a:solidFill>
              </a:rPr>
              <a:t>com </a:t>
            </a:r>
            <a:r>
              <a:rPr lang="en-US" altLang="en-US" sz="1300" dirty="0">
                <a:solidFill>
                  <a:schemeClr val="bg1"/>
                </a:solidFill>
                <a:highlight>
                  <a:srgbClr val="000000"/>
                </a:highlight>
              </a:rPr>
              <a:t>(</a:t>
            </a:r>
            <a:r>
              <a:rPr lang="en-US" altLang="en-US" sz="1300" dirty="0">
                <a:solidFill>
                  <a:schemeClr val="bg1"/>
                </a:solidFill>
                <a:highlight>
                  <a:srgbClr val="000000"/>
                </a:highlight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https://whoknowsabout.com/blogpage/hidden-gems-boutiques-and-independent-consultants.html</a:t>
            </a:r>
            <a:r>
              <a:rPr lang="en-US" altLang="en-US" sz="1300" dirty="0">
                <a:solidFill>
                  <a:schemeClr val="bg1"/>
                </a:solidFill>
                <a:highlight>
                  <a:srgbClr val="000000"/>
                </a:highlight>
              </a:rPr>
              <a:t>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en-US" sz="1300" dirty="0"/>
          </a:p>
        </p:txBody>
      </p:sp>
      <p:sp>
        <p:nvSpPr>
          <p:cNvPr id="4109" name="Rectangle 16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250744" y="3322484"/>
            <a:ext cx="2505353" cy="3016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95350"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en-US" altLang="en-US" sz="1400" b="1" dirty="0"/>
              <a:t>Areas of Expertise:</a:t>
            </a:r>
            <a:endParaRPr lang="en-US" altLang="en-US" sz="1400" dirty="0"/>
          </a:p>
          <a:p>
            <a:pPr lvl="1" eaLnBrk="1" hangingPunct="1">
              <a:spcBef>
                <a:spcPct val="30000"/>
              </a:spcBef>
            </a:pPr>
            <a:r>
              <a:rPr lang="en-US" altLang="en-US" sz="1400" dirty="0"/>
              <a:t>Big Data Analytics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1400" dirty="0"/>
              <a:t>Business Analytics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1400" dirty="0"/>
              <a:t>Machine Learning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1400" dirty="0"/>
              <a:t>Deep Learning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1400" dirty="0"/>
              <a:t>Marketing Analytics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1400" dirty="0"/>
              <a:t>Risk Analytics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1400" dirty="0"/>
              <a:t>Operation Analytics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1400" dirty="0"/>
              <a:t>Digital Analytics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1400" dirty="0"/>
              <a:t>Business Intelligence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en-US" sz="1400" dirty="0"/>
              <a:t>Artificial Intelligence</a:t>
            </a:r>
          </a:p>
        </p:txBody>
      </p:sp>
      <p:sp>
        <p:nvSpPr>
          <p:cNvPr id="15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2880826" y="724000"/>
            <a:ext cx="9237565" cy="74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95350"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</a:pPr>
            <a:r>
              <a:rPr lang="en-US" altLang="en-US" dirty="0"/>
              <a:t>Chandra Mouli Kotta Kota is a former Business Consultant/Data Scientist and has worked with prestigious companies like McKinsey, Citigroup(E-serve), Genpact in the past 19+ years. He has worked for clients across the globe and is an expert in Business and Big Data Analytics. 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61463" y="201601"/>
            <a:ext cx="10515600" cy="5025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GB" sz="3200" b="1" dirty="0">
                <a:solidFill>
                  <a:srgbClr val="2CB22F"/>
                </a:solidFill>
                <a:ea typeface="+mj-ea"/>
                <a:cs typeface="+mj-cs"/>
              </a:rPr>
              <a:t>Chandra Mouli Kotta Kota</a:t>
            </a:r>
          </a:p>
        </p:txBody>
      </p:sp>
      <p:pic>
        <p:nvPicPr>
          <p:cNvPr id="22554" name="Picture 26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87" y="1037574"/>
            <a:ext cx="2287143" cy="208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tangle 7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326914" y="3137903"/>
            <a:ext cx="182846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buClr>
                <a:schemeClr val="tx2"/>
              </a:buClr>
              <a:buChar char="•"/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95350">
              <a:buClr>
                <a:schemeClr val="tx2"/>
              </a:buClr>
              <a:buSzPct val="125000"/>
              <a:buFont typeface="Arial" charset="0"/>
              <a:buChar char="▪"/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95350">
              <a:buClr>
                <a:schemeClr val="tx2"/>
              </a:buClr>
              <a:buSzPct val="120000"/>
              <a:buFont typeface="Arial" charset="0"/>
              <a:buChar char="–"/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95350">
              <a:buClr>
                <a:schemeClr val="tx2"/>
              </a:buClr>
              <a:buSzPct val="120000"/>
              <a:buFont typeface="Arial" charset="0"/>
              <a:buChar char="▫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95350"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8953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00" b="1" dirty="0"/>
              <a:t>Chief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269483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7A718-AB7E-FC03-A7C6-CCE89033C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32B106-E9E7-E981-2020-4FF94B59890D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DICTIONARY (1/4)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6E45F764-8D43-192E-1DE9-1728FF39A58A}"/>
              </a:ext>
            </a:extLst>
          </p:cNvPr>
          <p:cNvGrpSpPr/>
          <p:nvPr/>
        </p:nvGrpSpPr>
        <p:grpSpPr>
          <a:xfrm>
            <a:off x="1926876" y="1392958"/>
            <a:ext cx="8338244" cy="4745376"/>
            <a:chOff x="0" y="0"/>
            <a:chExt cx="1836416" cy="1281219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A410DB39-94F1-33E4-6713-A414A39303B4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18CEAFFA-602B-4A74-B078-24F7AE22A457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0">
            <a:extLst>
              <a:ext uri="{FF2B5EF4-FFF2-40B4-BE49-F238E27FC236}">
                <a16:creationId xmlns:a16="http://schemas.microsoft.com/office/drawing/2014/main" id="{9B5F3E40-57AF-A69C-D71C-28128025CFE8}"/>
              </a:ext>
            </a:extLst>
          </p:cNvPr>
          <p:cNvSpPr txBox="1"/>
          <p:nvPr/>
        </p:nvSpPr>
        <p:spPr>
          <a:xfrm>
            <a:off x="3757519" y="1656329"/>
            <a:ext cx="4676959" cy="52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Orders</a:t>
            </a:r>
            <a:endParaRPr lang="en-US" sz="44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C5C96CB-6AAF-AEED-E906-4419573F2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97447"/>
              </p:ext>
            </p:extLst>
          </p:nvPr>
        </p:nvGraphicFramePr>
        <p:xfrm>
          <a:off x="2334705" y="2267324"/>
          <a:ext cx="7930415" cy="3647059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313274">
                  <a:extLst>
                    <a:ext uri="{9D8B030D-6E8A-4147-A177-3AD203B41FA5}">
                      <a16:colId xmlns:a16="http://schemas.microsoft.com/office/drawing/2014/main" val="3873086710"/>
                    </a:ext>
                  </a:extLst>
                </a:gridCol>
                <a:gridCol w="4617141">
                  <a:extLst>
                    <a:ext uri="{9D8B030D-6E8A-4147-A177-3AD203B41FA5}">
                      <a16:colId xmlns:a16="http://schemas.microsoft.com/office/drawing/2014/main" val="1690666765"/>
                    </a:ext>
                  </a:extLst>
                </a:gridCol>
              </a:tblGrid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customer_id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Identifier linking order to a customer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36246139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order_id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identifier for each order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3343990444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product_id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Identifier linking order to a product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440597597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channel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Purchase channel (e.g., online, in-store)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299739655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delivered_storeId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 responsible for order delivery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304723741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marR="1174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bill_date_timestamp</a:t>
                      </a:r>
                      <a:endParaRPr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marR="73914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Timestamp of when the order was billed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14643259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items in the order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63314445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cost_per_unit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Cost per unit of the product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427949734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MRP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Maximum Retail Price of the product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235861269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Discount applied to the order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11263132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total_amount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Final amount after discount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65284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36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A8850-141A-E7D0-C3E1-6E7FD855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54C7DA-E403-CCB0-7C25-ECE09E636880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DICTIONARY (2/4)</a:t>
            </a:r>
          </a:p>
        </p:txBody>
      </p:sp>
      <p:grpSp>
        <p:nvGrpSpPr>
          <p:cNvPr id="10" name="Group 7">
            <a:extLst>
              <a:ext uri="{FF2B5EF4-FFF2-40B4-BE49-F238E27FC236}">
                <a16:creationId xmlns:a16="http://schemas.microsoft.com/office/drawing/2014/main" id="{02A12D6B-EC62-6E9E-D8CA-6150E0B8A2B8}"/>
              </a:ext>
            </a:extLst>
          </p:cNvPr>
          <p:cNvGrpSpPr/>
          <p:nvPr/>
        </p:nvGrpSpPr>
        <p:grpSpPr>
          <a:xfrm>
            <a:off x="1926876" y="1392958"/>
            <a:ext cx="8338244" cy="4531981"/>
            <a:chOff x="0" y="0"/>
            <a:chExt cx="1836416" cy="1281219"/>
          </a:xfrm>
        </p:grpSpPr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E04C7774-589C-8D8B-17F5-6D19493BE0A2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0EDA2B82-BE91-C5E1-C5EE-4266D2F6CD9A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0">
            <a:extLst>
              <a:ext uri="{FF2B5EF4-FFF2-40B4-BE49-F238E27FC236}">
                <a16:creationId xmlns:a16="http://schemas.microsoft.com/office/drawing/2014/main" id="{47FF0953-0143-C5B4-3CBF-220DAAC03A0D}"/>
              </a:ext>
            </a:extLst>
          </p:cNvPr>
          <p:cNvSpPr txBox="1"/>
          <p:nvPr/>
        </p:nvSpPr>
        <p:spPr>
          <a:xfrm>
            <a:off x="3757519" y="1656329"/>
            <a:ext cx="4676959" cy="520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 err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ProductsInfo</a:t>
            </a:r>
            <a:endParaRPr lang="en-US" sz="44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93164B7-08FC-EC4E-A709-6447EE577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64645"/>
              </p:ext>
            </p:extLst>
          </p:nvPr>
        </p:nvGraphicFramePr>
        <p:xfrm>
          <a:off x="2334705" y="2360634"/>
          <a:ext cx="7930415" cy="2982341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313274">
                  <a:extLst>
                    <a:ext uri="{9D8B030D-6E8A-4147-A177-3AD203B41FA5}">
                      <a16:colId xmlns:a16="http://schemas.microsoft.com/office/drawing/2014/main" val="3873086710"/>
                    </a:ext>
                  </a:extLst>
                </a:gridCol>
                <a:gridCol w="4617141">
                  <a:extLst>
                    <a:ext uri="{9D8B030D-6E8A-4147-A177-3AD203B41FA5}">
                      <a16:colId xmlns:a16="http://schemas.microsoft.com/office/drawing/2014/main" val="1690666765"/>
                    </a:ext>
                  </a:extLst>
                </a:gridCol>
              </a:tblGrid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product_id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identifier for each product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36246139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category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Category of the product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3343990444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product_name_length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Length of the product name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440597597"/>
                  </a:ext>
                </a:extLst>
              </a:tr>
              <a:tr h="313097">
                <a:tc>
                  <a:txBody>
                    <a:bodyPr/>
                    <a:lstStyle/>
                    <a:p>
                      <a:pPr marL="3175" marR="158750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 err="1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product_description_length</a:t>
                      </a:r>
                      <a:endParaRPr sz="1600" b="1" kern="1200" dirty="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Length of the product description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299739655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product_photos_qty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Number of product photos available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304723741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product_weight_g</a:t>
                      </a: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Weight of the product in grams</a:t>
                      </a: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14643259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product_length_cm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Length of the product in cm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633144453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product_height_cm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Height of the product in cm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427949734"/>
                  </a:ext>
                </a:extLst>
              </a:tr>
              <a:tr h="313698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product_width_cm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Width of the product in cm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235861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65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3D745-AA99-F27D-897F-7D9615172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870044-097B-562A-741B-82BA7F26A9F1}"/>
              </a:ext>
            </a:extLst>
          </p:cNvPr>
          <p:cNvSpPr/>
          <p:nvPr/>
        </p:nvSpPr>
        <p:spPr>
          <a:xfrm>
            <a:off x="0" y="0"/>
            <a:ext cx="12192000" cy="75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252D37"/>
                </a:solidFill>
                <a:latin typeface="Maven Pro Bold"/>
              </a:rPr>
              <a:t>DATA DICTIONARY (3/4)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40B3D319-FB49-B40E-8B92-A141CA13710D}"/>
              </a:ext>
            </a:extLst>
          </p:cNvPr>
          <p:cNvSpPr/>
          <p:nvPr/>
        </p:nvSpPr>
        <p:spPr>
          <a:xfrm>
            <a:off x="411895" y="1362151"/>
            <a:ext cx="5407152" cy="420822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76E4E9C2-BD1C-B07D-5C8C-CD69005F6805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B63AFFE4-91F8-4C78-7EF1-2E046B34D4DB}"/>
              </a:ext>
            </a:extLst>
          </p:cNvPr>
          <p:cNvSpPr txBox="1"/>
          <p:nvPr/>
        </p:nvSpPr>
        <p:spPr>
          <a:xfrm>
            <a:off x="1501168" y="1741516"/>
            <a:ext cx="3455793" cy="5336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Customers</a:t>
            </a: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1E5DE1-AB86-AB4C-2F6F-B7958F273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24856"/>
              </p:ext>
            </p:extLst>
          </p:nvPr>
        </p:nvGraphicFramePr>
        <p:xfrm>
          <a:off x="639080" y="2577556"/>
          <a:ext cx="5179967" cy="247790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730893">
                  <a:extLst>
                    <a:ext uri="{9D8B030D-6E8A-4147-A177-3AD203B41FA5}">
                      <a16:colId xmlns:a16="http://schemas.microsoft.com/office/drawing/2014/main" val="3873086710"/>
                    </a:ext>
                  </a:extLst>
                </a:gridCol>
                <a:gridCol w="3449074">
                  <a:extLst>
                    <a:ext uri="{9D8B030D-6E8A-4147-A177-3AD203B41FA5}">
                      <a16:colId xmlns:a16="http://schemas.microsoft.com/office/drawing/2014/main" val="1690666765"/>
                    </a:ext>
                  </a:extLst>
                </a:gridCol>
              </a:tblGrid>
              <a:tr h="70629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custId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identifier for each customer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36246139"/>
                  </a:ext>
                </a:extLst>
              </a:tr>
              <a:tr h="497784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customer_city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City where the customer resides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3343990444"/>
                  </a:ext>
                </a:extLst>
              </a:tr>
              <a:tr h="497784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customer_state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State where the customer resides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440597597"/>
                  </a:ext>
                </a:extLst>
              </a:tr>
              <a:tr h="77603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3175" marR="8826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Gender of the customer i.e. 'M': Male, 'F': Female</a:t>
                      </a: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2997396553"/>
                  </a:ext>
                </a:extLst>
              </a:tr>
            </a:tbl>
          </a:graphicData>
        </a:graphic>
      </p:graphicFrame>
      <p:grpSp>
        <p:nvGrpSpPr>
          <p:cNvPr id="9" name="Group 7">
            <a:extLst>
              <a:ext uri="{FF2B5EF4-FFF2-40B4-BE49-F238E27FC236}">
                <a16:creationId xmlns:a16="http://schemas.microsoft.com/office/drawing/2014/main" id="{DCBC1F64-C161-4E86-9975-D5A8756BD3D0}"/>
              </a:ext>
            </a:extLst>
          </p:cNvPr>
          <p:cNvGrpSpPr/>
          <p:nvPr/>
        </p:nvGrpSpPr>
        <p:grpSpPr>
          <a:xfrm>
            <a:off x="6276392" y="1228606"/>
            <a:ext cx="5503714" cy="4341771"/>
            <a:chOff x="0" y="-38100"/>
            <a:chExt cx="1836416" cy="1319319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E0E3219F-8AEE-D89F-22F5-D90C8B7C79C0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3FFD6350-F771-4AB1-B376-79F9A264747A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5DDEF4B2-79B4-F59C-F9DE-D1012188F63F}"/>
              </a:ext>
            </a:extLst>
          </p:cNvPr>
          <p:cNvSpPr txBox="1"/>
          <p:nvPr/>
        </p:nvSpPr>
        <p:spPr>
          <a:xfrm>
            <a:off x="7549181" y="1735463"/>
            <a:ext cx="3455792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 err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StoresInfo</a:t>
            </a:r>
            <a:endParaRPr lang="en-US" sz="4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F38AB57-60E8-5D55-E97B-F6209D026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999052"/>
              </p:ext>
            </p:extLst>
          </p:nvPr>
        </p:nvGraphicFramePr>
        <p:xfrm>
          <a:off x="6654024" y="2577556"/>
          <a:ext cx="5053280" cy="2361868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881249">
                  <a:extLst>
                    <a:ext uri="{9D8B030D-6E8A-4147-A177-3AD203B41FA5}">
                      <a16:colId xmlns:a16="http://schemas.microsoft.com/office/drawing/2014/main" val="3873086710"/>
                    </a:ext>
                  </a:extLst>
                </a:gridCol>
                <a:gridCol w="3172031">
                  <a:extLst>
                    <a:ext uri="{9D8B030D-6E8A-4147-A177-3AD203B41FA5}">
                      <a16:colId xmlns:a16="http://schemas.microsoft.com/office/drawing/2014/main" val="1690666765"/>
                    </a:ext>
                  </a:extLst>
                </a:gridCol>
              </a:tblGrid>
              <a:tr h="59046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storeId</a:t>
                      </a: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Unique identifier for each store</a:t>
                      </a:r>
                      <a:endParaRPr sz="1600" b="0" kern="1200">
                        <a:solidFill>
                          <a:srgbClr val="252930"/>
                        </a:solidFill>
                        <a:latin typeface="Maven Pro"/>
                        <a:ea typeface="+mn-ea"/>
                        <a:cs typeface="+mn-cs"/>
                      </a:endParaRP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436246139"/>
                  </a:ext>
                </a:extLst>
              </a:tr>
              <a:tr h="59046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seller_city</a:t>
                      </a: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City where the store is located</a:t>
                      </a: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3343990444"/>
                  </a:ext>
                </a:extLst>
              </a:tr>
              <a:tr h="59046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seller_state</a:t>
                      </a: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State where the store is located</a:t>
                      </a: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1440597597"/>
                  </a:ext>
                </a:extLst>
              </a:tr>
              <a:tr h="590467"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1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region</a:t>
                      </a: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3175" indent="0" algn="l" defTabSz="914400" rtl="0" eaLnBrk="1" latinLnBrk="0" hangingPunct="1">
                        <a:lnSpc>
                          <a:spcPct val="150000"/>
                        </a:lnSpc>
                        <a:spcBef>
                          <a:spcPts val="125"/>
                        </a:spcBef>
                        <a:buSzPct val="83582"/>
                        <a:buFont typeface="Wingdings" pitchFamily="2" charset="2"/>
                        <a:buNone/>
                        <a:tabLst>
                          <a:tab pos="354330" algn="l"/>
                        </a:tabLst>
                      </a:pPr>
                      <a:r>
                        <a:rPr sz="1600" b="0" kern="1200" dirty="0">
                          <a:solidFill>
                            <a:srgbClr val="252930"/>
                          </a:solidFill>
                          <a:latin typeface="Maven Pro"/>
                          <a:ea typeface="+mn-ea"/>
                          <a:cs typeface="+mn-cs"/>
                        </a:rPr>
                        <a:t>Geographical region classification</a:t>
                      </a:r>
                    </a:p>
                  </a:txBody>
                  <a:tcPr marL="0" marR="0" marT="8255" marB="0"/>
                </a:tc>
                <a:extLst>
                  <a:ext uri="{0D108BD9-81ED-4DB2-BD59-A6C34878D82A}">
                    <a16:rowId xmlns:a16="http://schemas.microsoft.com/office/drawing/2014/main" val="2997396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282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Xiqb1UigUaN3RRuSuxwog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2sorRmY50KxclnSWSk4V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9TfwfXtH0K.mxZH56ag2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9CRKoDbekWK7O8buiE_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TZPrniJU.Fs_klLS5So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Z1IkMaBYEuqwuVnVZiGY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mAONWdvWE2fidMO5Eqmh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3CuRn8Dk.jBIId3V2vI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f9MSd_QkCHlv_9RoZTG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ZARshAeaEK6L8geMBjJMw"/>
</p:tagLst>
</file>

<file path=ppt/theme/theme1.xml><?xml version="1.0" encoding="utf-8"?>
<a:theme xmlns:a="http://schemas.openxmlformats.org/drawingml/2006/main" name="Trop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17337</TotalTime>
  <Words>5730</Words>
  <Application>Microsoft Macintosh PowerPoint</Application>
  <PresentationFormat>Widescreen</PresentationFormat>
  <Paragraphs>1093</Paragraphs>
  <Slides>60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6" baseType="lpstr">
      <vt:lpstr>Aptos Narrow</vt:lpstr>
      <vt:lpstr>Arial</vt:lpstr>
      <vt:lpstr>Calibri</vt:lpstr>
      <vt:lpstr>Courier New</vt:lpstr>
      <vt:lpstr>Lucida Sans Unicode</vt:lpstr>
      <vt:lpstr>Maven Pro</vt:lpstr>
      <vt:lpstr>Maven Pro Bold</vt:lpstr>
      <vt:lpstr>Open Sans</vt:lpstr>
      <vt:lpstr>Plus Jakarta Sans Medium</vt:lpstr>
      <vt:lpstr>Plus Jakarta Sans SemiBold</vt:lpstr>
      <vt:lpstr>PT Sans Narrow</vt:lpstr>
      <vt:lpstr>Raleway</vt:lpstr>
      <vt:lpstr>Trebuchet MS</vt:lpstr>
      <vt:lpstr>Wingdings</vt:lpstr>
      <vt:lpstr>Tropic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oorja gund</dc:creator>
  <cp:lastModifiedBy>Dipesh Yadav</cp:lastModifiedBy>
  <cp:revision>99</cp:revision>
  <cp:lastPrinted>2025-07-04T04:53:13Z</cp:lastPrinted>
  <dcterms:created xsi:type="dcterms:W3CDTF">2025-04-04T02:52:34Z</dcterms:created>
  <dcterms:modified xsi:type="dcterms:W3CDTF">2025-07-04T11:32:18Z</dcterms:modified>
</cp:coreProperties>
</file>