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611" r:id="rId17"/>
    <p:sldId id="1535" r:id="rId18"/>
    <p:sldId id="1601" r:id="rId19"/>
    <p:sldId id="1602" r:id="rId20"/>
    <p:sldId id="1603" r:id="rId21"/>
    <p:sldId id="1612" r:id="rId22"/>
    <p:sldId id="1613" r:id="rId23"/>
    <p:sldId id="1604" r:id="rId24"/>
    <p:sldId id="1605" r:id="rId25"/>
    <p:sldId id="1614" r:id="rId26"/>
    <p:sldId id="1615" r:id="rId27"/>
    <p:sldId id="1606" r:id="rId28"/>
    <p:sldId id="1616" r:id="rId29"/>
    <p:sldId id="1617" r:id="rId30"/>
    <p:sldId id="1519" r:id="rId31"/>
    <p:sldId id="1618" r:id="rId32"/>
    <p:sldId id="1608" r:id="rId33"/>
    <p:sldId id="1619" r:id="rId34"/>
    <p:sldId id="1609" r:id="rId35"/>
    <p:sldId id="1620" r:id="rId36"/>
    <p:sldId id="1610" r:id="rId37"/>
    <p:sldId id="1621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2388" autoAdjust="0"/>
  </p:normalViewPr>
  <p:slideViewPr>
    <p:cSldViewPr snapToGrid="0">
      <p:cViewPr varScale="1">
        <p:scale>
          <a:sx n="95" d="100"/>
          <a:sy n="9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22/08/25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339892" y="990600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" y="1129548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750217" y="1192955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971932"/>
            <a:ext cx="5503714" cy="5033452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17734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1" y="971931"/>
            <a:ext cx="5503714" cy="5033451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2" y="1177347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3987"/>
              </p:ext>
            </p:extLst>
          </p:nvPr>
        </p:nvGraphicFramePr>
        <p:xfrm>
          <a:off x="652878" y="1830194"/>
          <a:ext cx="5021745" cy="399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792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53425"/>
              </p:ext>
            </p:extLst>
          </p:nvPr>
        </p:nvGraphicFramePr>
        <p:xfrm>
          <a:off x="6451644" y="1830193"/>
          <a:ext cx="5153207" cy="409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310027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person, </a:t>
                      </a:r>
                      <a:r>
                        <a:rPr lang="en-US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event ,&amp; 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753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841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6077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60021" y="901305"/>
            <a:ext cx="5503714" cy="5170632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83981" y="1106722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7196"/>
              </p:ext>
            </p:extLst>
          </p:nvPr>
        </p:nvGraphicFramePr>
        <p:xfrm>
          <a:off x="701004" y="1759568"/>
          <a:ext cx="5021745" cy="4219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683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91FE3-7F97-CAF1-A17E-D20859AE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47AA3-0212-1FE9-59A5-A0575837B46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Discrepancy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34EDB7F-6C9C-9F04-F0AE-45B257B9C771}"/>
              </a:ext>
            </a:extLst>
          </p:cNvPr>
          <p:cNvGrpSpPr/>
          <p:nvPr/>
        </p:nvGrpSpPr>
        <p:grpSpPr>
          <a:xfrm>
            <a:off x="441158" y="823481"/>
            <a:ext cx="11309684" cy="5211038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7C52E9E0-634E-C2CD-BFF9-67FC4C4C0E28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BD836624-B953-586A-B3F8-9D4D21276B7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2E00D-166E-13B8-5F90-CAAA4DF9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9" y="4266365"/>
            <a:ext cx="9354552" cy="141254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EA4A0E-759E-DEDF-476E-C4706FEA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8" y="1923432"/>
            <a:ext cx="9354552" cy="1505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17EA1-234F-BF2D-1E7D-37E43B2D73BF}"/>
              </a:ext>
            </a:extLst>
          </p:cNvPr>
          <p:cNvSpPr txBox="1"/>
          <p:nvPr/>
        </p:nvSpPr>
        <p:spPr>
          <a:xfrm>
            <a:off x="968542" y="1301796"/>
            <a:ext cx="10254916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offers are marked as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meeting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transaction 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C4356-8EA5-1740-BB5B-0AF3E1CF8EA3}"/>
              </a:ext>
            </a:extLst>
          </p:cNvPr>
          <p:cNvSpPr txBox="1"/>
          <p:nvPr/>
        </p:nvSpPr>
        <p:spPr>
          <a:xfrm>
            <a:off x="735536" y="1031681"/>
            <a:ext cx="102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Transcript Table: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54EBD-1B58-C552-3B52-2D532BF2EE4D}"/>
              </a:ext>
            </a:extLst>
          </p:cNvPr>
          <p:cNvSpPr txBox="1"/>
          <p:nvPr/>
        </p:nvSpPr>
        <p:spPr>
          <a:xfrm>
            <a:off x="968542" y="3588733"/>
            <a:ext cx="10493542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received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person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expiration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completed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12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E0EF-60B9-6AB8-E13E-76D9F414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9E8B1DF3-F036-3748-A4A2-B1E69A18124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9DA47-64E8-08CF-2D19-1941F6BAEB8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1954A-ACED-2E71-B27D-51930F0F7E4C}"/>
              </a:ext>
            </a:extLst>
          </p:cNvPr>
          <p:cNvSpPr txBox="1"/>
          <p:nvPr/>
        </p:nvSpPr>
        <p:spPr>
          <a:xfrm>
            <a:off x="551660" y="1036921"/>
            <a:ext cx="507819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measures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 how well the system/campaign is performing.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Number of unique customers in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Offers Distributed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Count of offers sent to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View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received offers that were viewed.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completed after being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Spend per Customer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Total spend ÷ total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Transaction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making multiple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Offer Response Time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Time taken to complete an offer after receiving.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Demographic-wise KPIs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 response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Gender-wise completion rate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8DC3576-D836-0B52-4982-C908B5BFA88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F9A13-3F5A-C395-B576-D738C4ECA6FD}"/>
              </a:ext>
            </a:extLst>
          </p:cNvPr>
          <p:cNvSpPr txBox="1"/>
          <p:nvPr/>
        </p:nvSpPr>
        <p:spPr>
          <a:xfrm>
            <a:off x="6615477" y="103692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highlighting risks or inconsistencies.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Offers Sent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Cases where the same offer was sent before expiry/completion.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Completed Without Transactions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marked “completed” without meeting minimum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Large share of offers neither viewed nor completed.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Demographic 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with missing age, gender, or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offers but making no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that expired without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Bias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Certain groups over/underrepresented in engagement.</a:t>
            </a:r>
          </a:p>
        </p:txBody>
      </p:sp>
    </p:spTree>
    <p:extLst>
      <p:ext uri="{BB962C8B-B14F-4D97-AF65-F5344CB8AC3E}">
        <p14:creationId xmlns:p14="http://schemas.microsoft.com/office/powerpoint/2010/main" val="17832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7355-912D-9EA8-5146-4F3B426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E13C3DE-C76A-9CF5-9279-E5E1C6FDAB0B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2287E-66DB-CF9A-7552-D8FA328095A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CDE81-7027-D480-BDDE-5D840BBBB2D6}"/>
              </a:ext>
            </a:extLst>
          </p:cNvPr>
          <p:cNvSpPr txBox="1"/>
          <p:nvPr/>
        </p:nvSpPr>
        <p:spPr>
          <a:xfrm>
            <a:off x="551660" y="1036921"/>
            <a:ext cx="507819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focus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descriptive analysis is trying to achieve.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Grouping customers by age, gender, income, 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Measuring which offers types (BOGO, Discount, Informational) perform better.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spend patterns, frequency, and recency.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Tracking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Received → Viewed → Completed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Uplift Measurement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revenue impact from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&amp; Reliability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Highlighting missing values, duplicates, and inconsistencies.</a:t>
            </a: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A2D5C40-CFF8-FF90-60A4-87E342276485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F0177-5E42-4E58-0131-FF5797A5036F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working well (performance metrics)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risks/alerts exist (warning signals)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areas we must focus on (broad goals)</a:t>
            </a:r>
          </a:p>
        </p:txBody>
      </p:sp>
    </p:spTree>
    <p:extLst>
      <p:ext uri="{BB962C8B-B14F-4D97-AF65-F5344CB8AC3E}">
        <p14:creationId xmlns:p14="http://schemas.microsoft.com/office/powerpoint/2010/main" val="221234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8A9F-DB05-6402-7526-F0F094AE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7186BE0-FA9F-B6E4-4422-9EABCE5B4B97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F4D0E-E4B7-C709-DE33-7561CD8CBBB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D428-D3C2-23E3-C581-30ACF76CDF82}"/>
              </a:ext>
            </a:extLst>
          </p:cNvPr>
          <p:cNvSpPr txBox="1"/>
          <p:nvPr/>
        </p:nvSpPr>
        <p:spPr>
          <a:xfrm>
            <a:off x="551660" y="1036921"/>
            <a:ext cx="50781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here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cause insights).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Drop-off Rate by Stage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lost at each stage (Received → Viewed → Completed).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BOGO vs. Discount vs. Informational success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Age, gender, income group completion %.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per Transaction vs.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spend under different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by Customer Segment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Which groups respond faster/slower to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Engagement KPI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many customers complete multiple offers.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AEFB3B7-3873-028A-EBFF-43C94F6A038F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EC621-B10C-F3E7-526D-988A512E4836}"/>
              </a:ext>
            </a:extLst>
          </p:cNvPr>
          <p:cNvSpPr txBox="1"/>
          <p:nvPr/>
        </p:nvSpPr>
        <p:spPr>
          <a:xfrm>
            <a:off x="6615477" y="1036921"/>
            <a:ext cx="4971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in diagnostic analysis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poor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hidden risks.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Between Offer &amp; Customer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E.g., BOGO sent to low-spend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Completion in Certain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Income &lt;30K, or older age groups show very low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Rate in Certain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Some offers always expire without usage.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Gaps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 “received → not viewed” or “viewed → not completed” gaps.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Business Impact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redeeming offers without increasing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Over-Saturation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too many offers too frequently.</a:t>
            </a:r>
          </a:p>
        </p:txBody>
      </p:sp>
    </p:spTree>
    <p:extLst>
      <p:ext uri="{BB962C8B-B14F-4D97-AF65-F5344CB8AC3E}">
        <p14:creationId xmlns:p14="http://schemas.microsoft.com/office/powerpoint/2010/main" val="251125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BC4C-103B-0C38-B111-8C4BD0E7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298A4D15-D424-5B4D-114A-443CE1B424E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9D321-90A0-BCD8-6248-EC54BDE3D87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 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1D739-9869-0311-E5E5-6714495C8F3F}"/>
              </a:ext>
            </a:extLst>
          </p:cNvPr>
          <p:cNvSpPr txBox="1"/>
          <p:nvPr/>
        </p:nvSpPr>
        <p:spPr>
          <a:xfrm>
            <a:off x="551660" y="1036921"/>
            <a:ext cx="507819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here are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pinpointing the “why”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descriptive results.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which groups drive or drag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certain offer types outperform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customers spend more/less with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Path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drop-offs in the engagement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Pinpointing mismatches, redundancies, or waste in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Identification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Mapping factors (demographics, income, offer type, timing) to outcomes.</a:t>
            </a:r>
          </a:p>
          <a:p>
            <a:pPr lvl="1"/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934F794-9EBD-0EA1-36A6-D8571BD867A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7D51-0DDE-60BF-11BF-C536648B3E99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showing what factors influence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 explaining poor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focus for root-cause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468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(1/3)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BAF3-E573-1ACA-9BB7-73E513A7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645D608-F711-A2CA-3B20-353D5CEFDB5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6ECD-73EC-CA8A-46AC-B65DA5C2D34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32949-D246-3B52-562E-95C31189F258}"/>
              </a:ext>
            </a:extLst>
          </p:cNvPr>
          <p:cNvSpPr txBox="1"/>
          <p:nvPr/>
        </p:nvSpPr>
        <p:spPr>
          <a:xfrm>
            <a:off x="551660" y="1036921"/>
            <a:ext cx="507819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KPIs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success, risks,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Offer Completion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Probability that an offer will be completed based on customer profile &amp; past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Expected revenue from each customer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Success Probability by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success % for BOGO, Discount, Informational.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Incremental Spend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much additional spend an offer is expected to generate.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Repeat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Likelihood of customers re-engaging with future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Time-to-Completion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Predicting how quickly different customers will redeem offers.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6C4F0B2-1E72-6ED8-9DBF-B2C228BD279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8375-12CB-F794-0559-D988869EE720}"/>
              </a:ext>
            </a:extLst>
          </p:cNvPr>
          <p:cNvSpPr txBox="1"/>
          <p:nvPr/>
        </p:nvSpPr>
        <p:spPr>
          <a:xfrm>
            <a:off x="6615477" y="1036921"/>
            <a:ext cx="49715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KRIs warn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risks &amp; uncertainties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Probability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Risk of customers dropping out if engagement is 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Ineffectiveness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offers that are unlikely to meet completion targets.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Demographic groups predicted to have very low responsiveness.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Over-Redemption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likely to redeem offers but not increase spend (fake success).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Cannibalization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predicted to redeem discounts they would have paid full price for.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Offers forecasted to expire without usage in specific segments.</a:t>
            </a:r>
          </a:p>
        </p:txBody>
      </p:sp>
    </p:spTree>
    <p:extLst>
      <p:ext uri="{BB962C8B-B14F-4D97-AF65-F5344CB8AC3E}">
        <p14:creationId xmlns:p14="http://schemas.microsoft.com/office/powerpoint/2010/main" val="6363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CA00-E7D2-42C3-83D1-FB7256DC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35C31336-EA47-955D-D45C-ED1D957B99C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563AE-9FEE-9F50-E274-BC8F9DE6F2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BFE2-103E-BD81-3ADF-2C81C3EA06A4}"/>
              </a:ext>
            </a:extLst>
          </p:cNvPr>
          <p:cNvSpPr txBox="1"/>
          <p:nvPr/>
        </p:nvSpPr>
        <p:spPr>
          <a:xfrm>
            <a:off x="551660" y="1036921"/>
            <a:ext cx="50781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KRAs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future-focused strategy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Response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who is most/least likely to respond.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Deciding which offer mix will perform best in future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Spend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Estimating future sales lift from promotions.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Retention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Ensuring predicted high churn customers are re-targeted.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Acting on predictive KRIs to avoid wasteful or risky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Focusing marketing budget on offers and customers with the highest predicted ROI.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295AF1E-0DF5-56C1-9FD2-8CE1177ECE8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D4C78-E3C7-03A0-A6DD-590E36B07E49}"/>
              </a:ext>
            </a:extLst>
          </p:cNvPr>
          <p:cNvSpPr txBox="1"/>
          <p:nvPr/>
        </p:nvSpPr>
        <p:spPr>
          <a:xfrm>
            <a:off x="6615477" y="1036921"/>
            <a:ext cx="4971534" cy="300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Forward-looking success metrics (e.g., predicted offer completion, CLV forecast).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red flags (e.g., churn risk, cannibalization risk).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focus areas for proactive decisions.</a:t>
            </a:r>
          </a:p>
        </p:txBody>
      </p:sp>
    </p:spTree>
    <p:extLst>
      <p:ext uri="{BB962C8B-B14F-4D97-AF65-F5344CB8AC3E}">
        <p14:creationId xmlns:p14="http://schemas.microsoft.com/office/powerpoint/2010/main" val="31758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13571-74BB-391A-F3FF-04390E4B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2992352-8482-5AEA-9741-2C92875A3468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B798B-DDAA-338A-A1AA-D907D124DF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8802F-CCD9-7989-7C23-8B6611859D1D}"/>
              </a:ext>
            </a:extLst>
          </p:cNvPr>
          <p:cNvSpPr txBox="1"/>
          <p:nvPr/>
        </p:nvSpPr>
        <p:spPr>
          <a:xfrm>
            <a:off x="551660" y="1036921"/>
            <a:ext cx="5078191" cy="383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Majority customers belong to specific age groups &amp; income brackets – useful for segmentation.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Split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Gender distribution shows potential for gender-targeted campaigns.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vs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income tends to be concentrated in middle-age customers, highlighting key spending groups.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Trends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tenure insights reveal loyal vs new customers, useful for retention strategies.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 group and income group combinations reveal distinct customer segments.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903B33A5-C75C-E5D6-CA83-545528FE267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E153D-BC89-44B8-A8AA-8503785704FE}"/>
              </a:ext>
            </a:extLst>
          </p:cNvPr>
          <p:cNvSpPr txBox="1"/>
          <p:nvPr/>
        </p:nvSpPr>
        <p:spPr>
          <a:xfrm>
            <a:off x="6615477" y="1036921"/>
            <a:ext cx="4971534" cy="383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 offers based on age-income clusters and gender preferences.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rewards to strengthen retention among long-tenure high-value customers.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 Engagement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onboarding campaigns for recent members to boost early retention.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Marketing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promotions on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high-spending age groups while nurturing emerging segments.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track demographic shifts to adapt strategies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300338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D93F-1374-78D5-113F-733DF6A1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3D32D43-059D-1FBE-A1BA-5993B985BDE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4FB39-92BE-49F0-0BAD-F90CDB7ED04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8F8DD-7D72-3948-A30A-891F9BE3F92C}"/>
              </a:ext>
            </a:extLst>
          </p:cNvPr>
          <p:cNvSpPr txBox="1"/>
          <p:nvPr/>
        </p:nvSpPr>
        <p:spPr>
          <a:xfrm>
            <a:off x="551660" y="1036921"/>
            <a:ext cx="5078191" cy="316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varies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by offer type.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drop-off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viewed vs completed offers.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BOGO/Discount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perform best.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customer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in some segments.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seasonality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completion trends.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customer groups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higher engagement</a:t>
            </a:r>
            <a:r>
              <a:rPr lang="en-IN" sz="1400" dirty="0"/>
              <a:t>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D4071AD2-AC94-2545-9085-A91E87604140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7E8F0-9BA3-5CA3-E6B3-CA303B9689EA}"/>
              </a:ext>
            </a:extLst>
          </p:cNvPr>
          <p:cNvSpPr txBox="1"/>
          <p:nvPr/>
        </p:nvSpPr>
        <p:spPr>
          <a:xfrm>
            <a:off x="6615477" y="1036921"/>
            <a:ext cx="4971534" cy="316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high-ROI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types.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friction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redemption funnel.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offers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customer segment.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high-engagement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&amp; reward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trends to plan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58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17262-5FA8-6F98-7A04-BE2C5789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7C1BB146-A38E-C2AC-7E56-AC2DA663B6E0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268FE-9EB1-516D-D249-F904D5D0644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B3983-D772-891A-2CDB-3C36708D9BE2}"/>
              </a:ext>
            </a:extLst>
          </p:cNvPr>
          <p:cNvSpPr txBox="1"/>
          <p:nvPr/>
        </p:nvSpPr>
        <p:spPr>
          <a:xfrm>
            <a:off x="551660" y="1189321"/>
            <a:ext cx="5078191" cy="260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spenders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stronger offer completion.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completion times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higher engagement.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peaks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 with weekends/offer releases.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&amp; higher-income groups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spend more consistently.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offers but rarely complete them.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1128F038-17C0-35E3-03C0-7D209ED62CC9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6ABF7-8DFB-C270-BFA7-D048882D2B8E}"/>
              </a:ext>
            </a:extLst>
          </p:cNvPr>
          <p:cNvSpPr txBox="1"/>
          <p:nvPr/>
        </p:nvSpPr>
        <p:spPr>
          <a:xfrm>
            <a:off x="6615477" y="1189321"/>
            <a:ext cx="4971534" cy="303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high-spend, low-completion groups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incentives.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offer validity for faster conversions.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offers during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spend days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by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income, and membership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non-responding customers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51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6089-9F0D-7B41-3A18-5401E346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8B49E944-28F6-084E-E465-B827FD1259A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81A2-CD09-7906-BE8A-F05B701A4EB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CA0A9-7113-67C7-EE0F-8526C8C4657D}"/>
              </a:ext>
            </a:extLst>
          </p:cNvPr>
          <p:cNvSpPr txBox="1"/>
          <p:nvPr/>
        </p:nvSpPr>
        <p:spPr>
          <a:xfrm>
            <a:off x="551660" y="1085047"/>
            <a:ext cx="5078191" cy="273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drive measurable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&amp; 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outperform informational ones.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CLV &amp; retention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seen in engaged customer segments.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&amp; in-store 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 stronger ROI vs. email.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attract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retention impact varies.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D14AC078-974D-D0CB-973C-1FFCADD560F3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4BA01-2BE2-97D3-87B2-1F97CE12AA4E}"/>
              </a:ext>
            </a:extLst>
          </p:cNvPr>
          <p:cNvSpPr txBox="1"/>
          <p:nvPr/>
        </p:nvSpPr>
        <p:spPr>
          <a:xfrm>
            <a:off x="6615477" y="1085047"/>
            <a:ext cx="4971534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high-ROI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reduce low-performing ones.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demographics &amp; engagement level.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stronger ROI (app &gt; email).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vs. retention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CLV &amp; ROI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just short-term sales spikes.</a:t>
            </a:r>
          </a:p>
        </p:txBody>
      </p:sp>
    </p:spTree>
    <p:extLst>
      <p:ext uri="{BB962C8B-B14F-4D97-AF65-F5344CB8AC3E}">
        <p14:creationId xmlns:p14="http://schemas.microsoft.com/office/powerpoint/2010/main" val="216582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79673"/>
              </p:ext>
            </p:extLst>
          </p:nvPr>
        </p:nvGraphicFramePr>
        <p:xfrm>
          <a:off x="633262" y="1225127"/>
          <a:ext cx="10925476" cy="44591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MS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Create visuals and pivot summaries from queried/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analyzed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SQL data for quick exploration and validation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90201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0336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34651</TotalTime>
  <Words>5364</Words>
  <Application>Microsoft Macintosh PowerPoint</Application>
  <PresentationFormat>Widescreen</PresentationFormat>
  <Paragraphs>737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122</cp:revision>
  <cp:lastPrinted>2025-07-04T04:53:13Z</cp:lastPrinted>
  <dcterms:created xsi:type="dcterms:W3CDTF">2025-04-04T02:52:34Z</dcterms:created>
  <dcterms:modified xsi:type="dcterms:W3CDTF">2025-08-23T04:28:55Z</dcterms:modified>
</cp:coreProperties>
</file>