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1496" r:id="rId2"/>
    <p:sldId id="1594" r:id="rId3"/>
    <p:sldId id="1595" r:id="rId4"/>
    <p:sldId id="1497" r:id="rId5"/>
    <p:sldId id="1596" r:id="rId6"/>
    <p:sldId id="1498" r:id="rId7"/>
    <p:sldId id="1500" r:id="rId8"/>
    <p:sldId id="1501" r:id="rId9"/>
    <p:sldId id="1517" r:id="rId10"/>
    <p:sldId id="1518" r:id="rId11"/>
    <p:sldId id="1597" r:id="rId12"/>
    <p:sldId id="1598" r:id="rId13"/>
    <p:sldId id="1528" r:id="rId14"/>
    <p:sldId id="1599" r:id="rId15"/>
    <p:sldId id="1530" r:id="rId16"/>
    <p:sldId id="1535" r:id="rId17"/>
    <p:sldId id="1601" r:id="rId18"/>
    <p:sldId id="1602" r:id="rId19"/>
    <p:sldId id="1603" r:id="rId20"/>
    <p:sldId id="1604" r:id="rId21"/>
    <p:sldId id="1605" r:id="rId22"/>
    <p:sldId id="1606" r:id="rId23"/>
    <p:sldId id="1519" r:id="rId24"/>
    <p:sldId id="1608" r:id="rId25"/>
    <p:sldId id="1609" r:id="rId26"/>
    <p:sldId id="1610" r:id="rId27"/>
    <p:sldId id="30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D90"/>
    <a:srgbClr val="4CE5E9"/>
    <a:srgbClr val="225F61"/>
    <a:srgbClr val="3BA9AB"/>
    <a:srgbClr val="EA7131"/>
    <a:srgbClr val="FF9300"/>
    <a:srgbClr val="AE5425"/>
    <a:srgbClr val="0096FF"/>
    <a:srgbClr val="005493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6" autoAdjust="0"/>
    <p:restoredTop sz="92367" autoAdjust="0"/>
  </p:normalViewPr>
  <p:slideViewPr>
    <p:cSldViewPr snapToGrid="0">
      <p:cViewPr>
        <p:scale>
          <a:sx n="155" d="100"/>
          <a:sy n="155" d="100"/>
        </p:scale>
        <p:origin x="72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813B3-6425-4A6D-806E-021B84DD5758}" type="datetimeFigureOut">
              <a:rPr lang="en-IN" smtClean="0"/>
              <a:t>19/08/25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93CE8-3B10-43B2-8860-AFD815460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557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5542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aletrix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;p3">
            <a:extLst>
              <a:ext uri="{FF2B5EF4-FFF2-40B4-BE49-F238E27FC236}">
                <a16:creationId xmlns:a16="http://schemas.microsoft.com/office/drawing/2014/main" id="{2F306997-3B2B-2B65-053F-A3D89D2F2DA0}"/>
              </a:ext>
            </a:extLst>
          </p:cNvPr>
          <p:cNvSpPr/>
          <p:nvPr userDrawn="1"/>
        </p:nvSpPr>
        <p:spPr>
          <a:xfrm>
            <a:off x="-67" y="0"/>
            <a:ext cx="12192000" cy="63279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AD558F-750C-7F7A-EF36-7477B28E6647}"/>
              </a:ext>
            </a:extLst>
          </p:cNvPr>
          <p:cNvPicPr>
            <a:picLocks noChangeAspect="1"/>
          </p:cNvPicPr>
          <p:nvPr userDrawn="1"/>
        </p:nvPicPr>
        <p:blipFill rotWithShape="1">
          <a:blip/>
          <a:srcRect r="5636" b="4250"/>
          <a:stretch/>
        </p:blipFill>
        <p:spPr>
          <a:xfrm flipH="1">
            <a:off x="937527" y="1260007"/>
            <a:ext cx="5091797" cy="44863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1D13BBF-8BF9-58E8-2D48-8C25E8436E1D}"/>
              </a:ext>
            </a:extLst>
          </p:cNvPr>
          <p:cNvSpPr/>
          <p:nvPr userDrawn="1"/>
        </p:nvSpPr>
        <p:spPr>
          <a:xfrm>
            <a:off x="0" y="0"/>
            <a:ext cx="12195029" cy="524801"/>
          </a:xfrm>
          <a:prstGeom prst="rect">
            <a:avLst/>
          </a:prstGeom>
          <a:solidFill>
            <a:srgbClr val="348E9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12" name="Google Shape;37;p60">
            <a:extLst>
              <a:ext uri="{FF2B5EF4-FFF2-40B4-BE49-F238E27FC236}">
                <a16:creationId xmlns:a16="http://schemas.microsoft.com/office/drawing/2014/main" id="{E6481E89-02DE-7518-CF7A-DC982067B7A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79061" y="2107188"/>
            <a:ext cx="545574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836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5;p7">
            <a:extLst>
              <a:ext uri="{FF2B5EF4-FFF2-40B4-BE49-F238E27FC236}">
                <a16:creationId xmlns:a16="http://schemas.microsoft.com/office/drawing/2014/main" id="{564256A3-4B60-B37C-3C15-AB3FE9B6DA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197" y="0"/>
            <a:ext cx="106752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solidFill>
                  <a:schemeClr val="tx1"/>
                </a:solidFill>
                <a:latin typeface="Raleway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B24C27D-E9CF-52B2-895E-3ABEC7AD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62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83060A7-945A-2E96-761C-7E7F8D3C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137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0"/>
          <p:cNvSpPr txBox="1">
            <a:spLocks noGrp="1"/>
          </p:cNvSpPr>
          <p:nvPr>
            <p:ph type="subTitle" idx="1"/>
          </p:nvPr>
        </p:nvSpPr>
        <p:spPr>
          <a:xfrm>
            <a:off x="2840535" y="4195828"/>
            <a:ext cx="64940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8" name="Google Shape;38;p60"/>
          <p:cNvSpPr txBox="1">
            <a:spLocks noGrp="1"/>
          </p:cNvSpPr>
          <p:nvPr>
            <p:ph type="sldNum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4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15600" y="4289085"/>
            <a:ext cx="11428400" cy="12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aleway" pitchFamily="2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2" name="Google Shape;8;p1">
            <a:extLst>
              <a:ext uri="{FF2B5EF4-FFF2-40B4-BE49-F238E27FC236}">
                <a16:creationId xmlns:a16="http://schemas.microsoft.com/office/drawing/2014/main" id="{9DF37ADA-1D1E-F64E-723D-3F6E9A12009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bg1"/>
                </a:solidFill>
                <a:latin typeface="Raleway" pitchFamily="2" charset="0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1362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1081404" y="5270123"/>
            <a:ext cx="7998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70" lvl="0" indent="-3047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3200">
                <a:latin typeface="Raleway" pitchFamily="2" charset="0"/>
                <a:ea typeface="Raleway" pitchFamily="2" charset="0"/>
                <a:cs typeface="Raleway" pitchFamily="2" charset="0"/>
                <a:sym typeface="PT Sans Narrow"/>
              </a:defRPr>
            </a:lvl1pPr>
          </a:lstStyle>
          <a:p>
            <a:endParaRPr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9176E-C771-72C8-F8E5-906AAEAB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8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userDrawn="1">
  <p:cSld name="One column 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15600" y="1672836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70" lvl="0" indent="-406381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333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219140" lvl="1" indent="-406381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09" lvl="2" indent="-406381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278" lvl="3" indent="-406381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848" lvl="4" indent="-406381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418" lvl="5" indent="-406381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6987" lvl="6" indent="-406381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557" lvl="7" indent="-406381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126" lvl="8" indent="-406381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5" name="Google Shape;45;p7">
            <a:extLst>
              <a:ext uri="{FF2B5EF4-FFF2-40B4-BE49-F238E27FC236}">
                <a16:creationId xmlns:a16="http://schemas.microsoft.com/office/drawing/2014/main" id="{482C3779-B2BB-CEE4-3E2C-334B9C6C7D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197" y="0"/>
            <a:ext cx="106752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solidFill>
                  <a:schemeClr val="tx1"/>
                </a:solidFill>
                <a:latin typeface="Raleway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53AC460-69CA-8F48-E3C8-414742235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01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9630DA-C8F6-4DCB-07B4-8474A714C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049463"/>
            <a:ext cx="6172200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33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3ABE9-772D-629A-0846-B8D8655E4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oogle Shape;45;p7">
            <a:extLst>
              <a:ext uri="{FF2B5EF4-FFF2-40B4-BE49-F238E27FC236}">
                <a16:creationId xmlns:a16="http://schemas.microsoft.com/office/drawing/2014/main" id="{2DDA5E8B-7438-C891-2771-F57700CCD3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197" y="0"/>
            <a:ext cx="106752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solidFill>
                  <a:schemeClr val="tx1"/>
                </a:solidFill>
                <a:latin typeface="Raleway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E10E01B-527E-6CF6-D575-6D430AD2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8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Title and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838200" y="2023409"/>
            <a:ext cx="10515600" cy="3955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70" lvl="0" indent="-42331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219140" lvl="1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09" lvl="2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278" lvl="3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848" lvl="4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418" lvl="5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6987" lvl="6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557" lvl="7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126" lvl="8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 dirty="0"/>
          </a:p>
        </p:txBody>
      </p:sp>
      <p:sp>
        <p:nvSpPr>
          <p:cNvPr id="4" name="Google Shape;45;p7">
            <a:extLst>
              <a:ext uri="{FF2B5EF4-FFF2-40B4-BE49-F238E27FC236}">
                <a16:creationId xmlns:a16="http://schemas.microsoft.com/office/drawing/2014/main" id="{EB44CB0A-F4B1-A402-3759-2C3528AB8E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197" y="0"/>
            <a:ext cx="10675200" cy="11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solidFill>
                  <a:schemeClr val="tx1"/>
                </a:solidFill>
                <a:latin typeface="Raleway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76617F3-2402-6614-1A74-28C7B4C54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58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E896A-68C9-7523-8C07-666BD0EFB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00" y="2602499"/>
            <a:ext cx="11360800" cy="315321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Raleway" pitchFamily="2" charset="0"/>
              </a:defRPr>
            </a:lvl2pPr>
            <a:lvl3pPr>
              <a:defRPr>
                <a:latin typeface="Raleway" pitchFamily="2" charset="0"/>
              </a:defRPr>
            </a:lvl3pPr>
            <a:lvl4pPr>
              <a:defRPr>
                <a:latin typeface="Raleway" pitchFamily="2" charset="0"/>
              </a:defRPr>
            </a:lvl4pPr>
            <a:lvl5pPr>
              <a:defRPr>
                <a:latin typeface="Raleway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" name="Google Shape;45;p7">
            <a:extLst>
              <a:ext uri="{FF2B5EF4-FFF2-40B4-BE49-F238E27FC236}">
                <a16:creationId xmlns:a16="http://schemas.microsoft.com/office/drawing/2014/main" id="{2B1567C0-4287-5016-773D-60FC694478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197" y="0"/>
            <a:ext cx="10675200" cy="11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solidFill>
                  <a:schemeClr val="tx1"/>
                </a:solidFill>
                <a:latin typeface="Raleway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4CBDA10-C463-8A5E-0969-8CFE1D30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48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 userDrawn="1">
  <p:cSld name="Title and two columns 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subTitle" idx="1"/>
          </p:nvPr>
        </p:nvSpPr>
        <p:spPr>
          <a:xfrm>
            <a:off x="1802727" y="3860800"/>
            <a:ext cx="364628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2"/>
          </p:nvPr>
        </p:nvSpPr>
        <p:spPr>
          <a:xfrm>
            <a:off x="1802727" y="4362700"/>
            <a:ext cx="3646280" cy="12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67"/>
            </a:lvl9pPr>
          </a:lstStyle>
          <a:p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3"/>
          </p:nvPr>
        </p:nvSpPr>
        <p:spPr>
          <a:xfrm>
            <a:off x="6743027" y="3860800"/>
            <a:ext cx="364628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4"/>
          </p:nvPr>
        </p:nvSpPr>
        <p:spPr>
          <a:xfrm>
            <a:off x="6743027" y="4362700"/>
            <a:ext cx="3646280" cy="12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3" name="Google Shape;45;p7">
            <a:extLst>
              <a:ext uri="{FF2B5EF4-FFF2-40B4-BE49-F238E27FC236}">
                <a16:creationId xmlns:a16="http://schemas.microsoft.com/office/drawing/2014/main" id="{D0B48D13-027A-4AFE-4CD9-AAE135E2BA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201" y="115200"/>
            <a:ext cx="10550999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tx1"/>
                </a:solidFill>
                <a:latin typeface="Raleway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432BB4C-0FFD-F107-637F-62075DD5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8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 hasCustomPrompt="1"/>
          </p:nvPr>
        </p:nvSpPr>
        <p:spPr>
          <a:xfrm>
            <a:off x="415600" y="2236481"/>
            <a:ext cx="11360800" cy="20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415600" y="4490881"/>
            <a:ext cx="11360800" cy="1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70" lvl="0" indent="-457178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219140" lvl="1" indent="-42331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09" lvl="2" indent="-42331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278" lvl="3" indent="-42331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848" lvl="4" indent="-42331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418" lvl="5" indent="-42331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6987" lvl="6" indent="-42331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557" lvl="7" indent="-42331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126" lvl="8" indent="-42331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EF22A34-8630-7179-6BE7-3A5ED218F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8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03200" y="115200"/>
            <a:ext cx="113608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573FB6-F6A4-C682-F4CD-14CE8176A144}"/>
              </a:ext>
            </a:extLst>
          </p:cNvPr>
          <p:cNvSpPr/>
          <p:nvPr userDrawn="1"/>
        </p:nvSpPr>
        <p:spPr>
          <a:xfrm>
            <a:off x="0" y="6331391"/>
            <a:ext cx="12195029" cy="524801"/>
          </a:xfrm>
          <a:prstGeom prst="rect">
            <a:avLst/>
          </a:prstGeom>
          <a:solidFill>
            <a:srgbClr val="348E9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bg1"/>
                </a:solidFill>
                <a:latin typeface="Raleway" pitchFamily="2" charset="0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094567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333" b="0" i="0" u="none" strike="noStrike" cap="none">
          <a:solidFill>
            <a:schemeClr val="tx1"/>
          </a:solidFill>
          <a:latin typeface="Raleway" pitchFamily="2" charset="0"/>
          <a:ea typeface="Raleway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Raleway" pitchFamily="2" charset="0"/>
          <a:ea typeface="Raleway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39A708E-1070-7190-DC9E-E8835F177572}"/>
              </a:ext>
            </a:extLst>
          </p:cNvPr>
          <p:cNvSpPr/>
          <p:nvPr/>
        </p:nvSpPr>
        <p:spPr>
          <a:xfrm>
            <a:off x="256674" y="1010653"/>
            <a:ext cx="11512216" cy="4876800"/>
          </a:xfrm>
          <a:prstGeom prst="roundRect">
            <a:avLst>
              <a:gd name="adj" fmla="val 572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225F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36FE64-BB10-E165-520E-D87BD21A390B}"/>
              </a:ext>
            </a:extLst>
          </p:cNvPr>
          <p:cNvSpPr/>
          <p:nvPr/>
        </p:nvSpPr>
        <p:spPr>
          <a:xfrm>
            <a:off x="0" y="0"/>
            <a:ext cx="12192000" cy="513347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sz="4000" b="1" dirty="0">
              <a:solidFill>
                <a:srgbClr val="252D3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tarbucks logo in a store&#10;&#10;AI-generated content may be incorrect.">
            <a:extLst>
              <a:ext uri="{FF2B5EF4-FFF2-40B4-BE49-F238E27FC236}">
                <a16:creationId xmlns:a16="http://schemas.microsoft.com/office/drawing/2014/main" id="{8CB5F5DC-1CC5-A223-E3B0-27743FB23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10" y="1149601"/>
            <a:ext cx="5672890" cy="4598904"/>
          </a:xfrm>
          <a:prstGeom prst="roundRect">
            <a:avLst>
              <a:gd name="adj" fmla="val 6519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F13C2D-87F5-7D77-A10F-40B725BE00D4}"/>
              </a:ext>
            </a:extLst>
          </p:cNvPr>
          <p:cNvSpPr txBox="1"/>
          <p:nvPr/>
        </p:nvSpPr>
        <p:spPr>
          <a:xfrm>
            <a:off x="6666999" y="1213008"/>
            <a:ext cx="4530892" cy="443198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225F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STARBUCKS </a:t>
            </a:r>
          </a:p>
          <a:p>
            <a:pPr algn="ctr"/>
            <a:r>
              <a:rPr lang="en-US" sz="4400" b="1" dirty="0">
                <a:solidFill>
                  <a:srgbClr val="225F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 ANALYSIS</a:t>
            </a:r>
          </a:p>
          <a:p>
            <a:endParaRPr lang="en-US" sz="3200" b="1" dirty="0">
              <a:solidFill>
                <a:srgbClr val="225F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solidFill>
                <a:srgbClr val="225F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solidFill>
                <a:srgbClr val="225F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225F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 </a:t>
            </a:r>
            <a:r>
              <a:rPr lang="en-US" b="1" dirty="0">
                <a:solidFill>
                  <a:srgbClr val="225F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Dipesh Yadav</a:t>
            </a:r>
          </a:p>
          <a:p>
            <a:r>
              <a:rPr lang="en-US" dirty="0">
                <a:solidFill>
                  <a:srgbClr val="225F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 : </a:t>
            </a:r>
            <a:r>
              <a:rPr lang="en-US" b="1" dirty="0">
                <a:solidFill>
                  <a:srgbClr val="225F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 August, 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97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9AC00-1EE3-E098-1609-1528B1454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>
            <a:extLst>
              <a:ext uri="{FF2B5EF4-FFF2-40B4-BE49-F238E27FC236}">
                <a16:creationId xmlns:a16="http://schemas.microsoft.com/office/drawing/2014/main" id="{B534710C-0E17-B9D5-823C-3A68832F59C3}"/>
              </a:ext>
            </a:extLst>
          </p:cNvPr>
          <p:cNvSpPr txBox="1"/>
          <p:nvPr/>
        </p:nvSpPr>
        <p:spPr>
          <a:xfrm>
            <a:off x="411895" y="1207293"/>
            <a:ext cx="5503714" cy="462434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2B5372-3D92-07F9-9DDE-32CD0F9B6D9F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ER-Diagram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F92B2F9-3B48-9E39-6C1E-97F434693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60" y="1260902"/>
            <a:ext cx="10154680" cy="4517122"/>
          </a:xfrm>
          <a:prstGeom prst="roundRect">
            <a:avLst>
              <a:gd name="adj" fmla="val 6065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9102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18BE1-AAC2-2131-6073-9E8EAF46A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C0A1BE7F-B9F0-1531-F1E0-6E3D9AEA483D}"/>
              </a:ext>
            </a:extLst>
          </p:cNvPr>
          <p:cNvGrpSpPr/>
          <p:nvPr/>
        </p:nvGrpSpPr>
        <p:grpSpPr>
          <a:xfrm>
            <a:off x="441158" y="892983"/>
            <a:ext cx="11309684" cy="5138042"/>
            <a:chOff x="0" y="0"/>
            <a:chExt cx="1836416" cy="1281219"/>
          </a:xfrm>
        </p:grpSpPr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9EAA9F3B-78AD-8618-DD66-22CA2688580D}"/>
                </a:ext>
              </a:extLst>
            </p:cNvPr>
            <p:cNvSpPr/>
            <p:nvPr/>
          </p:nvSpPr>
          <p:spPr>
            <a:xfrm>
              <a:off x="0" y="0"/>
              <a:ext cx="183641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  <a:ln>
              <a:noFill/>
            </a:ln>
          </p:spPr>
        </p:sp>
        <p:sp>
          <p:nvSpPr>
            <p:cNvPr id="8" name="TextBox 9">
              <a:extLst>
                <a:ext uri="{FF2B5EF4-FFF2-40B4-BE49-F238E27FC236}">
                  <a16:creationId xmlns:a16="http://schemas.microsoft.com/office/drawing/2014/main" id="{AB494357-C276-28CE-2FC7-24934AA1459C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  <a:ln>
              <a:noFill/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9">
            <a:extLst>
              <a:ext uri="{FF2B5EF4-FFF2-40B4-BE49-F238E27FC236}">
                <a16:creationId xmlns:a16="http://schemas.microsoft.com/office/drawing/2014/main" id="{FAC56AFC-90AC-B8D3-9E94-B79116C38088}"/>
              </a:ext>
            </a:extLst>
          </p:cNvPr>
          <p:cNvSpPr txBox="1"/>
          <p:nvPr/>
        </p:nvSpPr>
        <p:spPr>
          <a:xfrm>
            <a:off x="411895" y="1207293"/>
            <a:ext cx="5503714" cy="462434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113588-FF63-1282-5646-0EE10B98DAB9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Preprocessing (1/2)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9507DE-F8E2-8212-5134-5449DC445F22}"/>
              </a:ext>
            </a:extLst>
          </p:cNvPr>
          <p:cNvSpPr txBox="1"/>
          <p:nvPr/>
        </p:nvSpPr>
        <p:spPr>
          <a:xfrm>
            <a:off x="685799" y="861292"/>
            <a:ext cx="8217569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</a:t>
            </a:r>
            <a:r>
              <a:rPr lang="en-IN" b="1" dirty="0"/>
              <a:t>🧹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General Data Cleaning: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🧹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missing values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e.g., missing ages, genders, income.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📏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Remove/Cap outliers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extremely high ages or incomes.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🔁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duplicates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especially in transaction/offer events.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⏳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timestamps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transcript time (hrs → days).</a:t>
            </a:r>
          </a:p>
          <a:p>
            <a:pPr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</a:t>
            </a:r>
            <a:r>
              <a:rPr lang="en-IN" b="1" dirty="0"/>
              <a:t>👥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Demographic Data: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 categorical variables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gender (M/F/O → numeric or one-hot).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🎂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 ages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group into categories (18–25, 26–35, etc.) for better interpretability.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💰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 income levels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e.g., low, medium, high income ranges.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🔎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unrealistic values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e.g., age &gt; 100 or income &lt; 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</a:t>
            </a:r>
            <a:r>
              <a:rPr lang="en-IN" b="1" dirty="0"/>
              <a:t>📦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Portfolio (Offer) Data: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📦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One-hot encode offer types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BOGO, discount, informational.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🕐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 validity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ensure days are consistent across dataset.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💲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 reward values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scale or standardize rewards if needed.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769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6DA67-5D60-8C57-072D-79FD961A4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06516BC8-5ECD-00E1-D2A2-4CA765E00200}"/>
              </a:ext>
            </a:extLst>
          </p:cNvPr>
          <p:cNvGrpSpPr/>
          <p:nvPr/>
        </p:nvGrpSpPr>
        <p:grpSpPr>
          <a:xfrm>
            <a:off x="441158" y="892983"/>
            <a:ext cx="11309684" cy="5138042"/>
            <a:chOff x="0" y="0"/>
            <a:chExt cx="1836416" cy="1281219"/>
          </a:xfrm>
        </p:grpSpPr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24F1AE13-B1B2-52A0-7F2C-124F7C773A1D}"/>
                </a:ext>
              </a:extLst>
            </p:cNvPr>
            <p:cNvSpPr/>
            <p:nvPr/>
          </p:nvSpPr>
          <p:spPr>
            <a:xfrm>
              <a:off x="0" y="0"/>
              <a:ext cx="183641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</p:spPr>
        </p:sp>
        <p:sp>
          <p:nvSpPr>
            <p:cNvPr id="8" name="TextBox 9">
              <a:extLst>
                <a:ext uri="{FF2B5EF4-FFF2-40B4-BE49-F238E27FC236}">
                  <a16:creationId xmlns:a16="http://schemas.microsoft.com/office/drawing/2014/main" id="{B97EF9E4-9A91-1CC7-FA21-EC004443F5F6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9">
            <a:extLst>
              <a:ext uri="{FF2B5EF4-FFF2-40B4-BE49-F238E27FC236}">
                <a16:creationId xmlns:a16="http://schemas.microsoft.com/office/drawing/2014/main" id="{7C09BC8E-F2A3-506D-638E-C6FDDEBA5080}"/>
              </a:ext>
            </a:extLst>
          </p:cNvPr>
          <p:cNvSpPr txBox="1"/>
          <p:nvPr/>
        </p:nvSpPr>
        <p:spPr>
          <a:xfrm>
            <a:off x="411895" y="1207293"/>
            <a:ext cx="5503714" cy="462434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6C47E4-E784-AEC1-3B78-C9454451C668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Preprocessing (2/2)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62BBC6-37B3-E897-A494-817A992A5AA6}"/>
              </a:ext>
            </a:extLst>
          </p:cNvPr>
          <p:cNvSpPr txBox="1"/>
          <p:nvPr/>
        </p:nvSpPr>
        <p:spPr>
          <a:xfrm>
            <a:off x="695826" y="1039380"/>
            <a:ext cx="10800348" cy="4734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4️⃣ </a:t>
            </a:r>
            <a:r>
              <a:rPr lang="en-IN" b="1" dirty="0"/>
              <a:t>🧾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Transcript (Event) Data: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🧾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event types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transaction, offer received, offer viewed, offer completed.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🔗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offers to customers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merge portfolio &amp; demographics with transcript.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offer completion validity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ensure completion happens 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 validity period.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🛑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invalid completions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e.g., completed without view.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⏱️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 transactions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sum customer spending within an offer window.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5️⃣ </a:t>
            </a:r>
            <a:r>
              <a:rPr lang="en-IN" b="1" dirty="0"/>
              <a:t>⚡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Feature Engineering: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activity level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avg. transactions per month.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🥤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responsiveness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ratio of completed offers / received offers.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🧑‍🤝‍🧑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 group features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combine age, gender, income for richer analysis.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💳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Spending patterns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avg. spend per transaction, total spend.</a:t>
            </a:r>
          </a:p>
        </p:txBody>
      </p:sp>
    </p:spTree>
    <p:extLst>
      <p:ext uri="{BB962C8B-B14F-4D97-AF65-F5344CB8AC3E}">
        <p14:creationId xmlns:p14="http://schemas.microsoft.com/office/powerpoint/2010/main" val="3814826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37BD5-B986-35CA-23D7-E008662F2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24FA7BE6-4307-7701-D6CC-84DC8E7C70C3}"/>
              </a:ext>
            </a:extLst>
          </p:cNvPr>
          <p:cNvGrpSpPr/>
          <p:nvPr/>
        </p:nvGrpSpPr>
        <p:grpSpPr>
          <a:xfrm>
            <a:off x="411895" y="1228605"/>
            <a:ext cx="5503714" cy="4776778"/>
            <a:chOff x="0" y="-38100"/>
            <a:chExt cx="1836416" cy="1319319"/>
          </a:xfrm>
          <a:solidFill>
            <a:schemeClr val="bg1">
              <a:lumMod val="95000"/>
            </a:schemeClr>
          </a:solidFill>
        </p:grpSpPr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ECD5F340-7EFB-714A-4C57-23DAE28C518D}"/>
                </a:ext>
              </a:extLst>
            </p:cNvPr>
            <p:cNvSpPr/>
            <p:nvPr/>
          </p:nvSpPr>
          <p:spPr>
            <a:xfrm>
              <a:off x="32220" y="0"/>
              <a:ext cx="1804196" cy="1281219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B9FE696F-50CC-357C-BCC8-323A0A0A5534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oundRect">
              <a:avLst>
                <a:gd name="adj" fmla="val 6987"/>
              </a:avLst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10">
            <a:extLst>
              <a:ext uri="{FF2B5EF4-FFF2-40B4-BE49-F238E27FC236}">
                <a16:creationId xmlns:a16="http://schemas.microsoft.com/office/drawing/2014/main" id="{67ACDAE7-A7D7-FA80-8349-E1C17FB19526}"/>
              </a:ext>
            </a:extLst>
          </p:cNvPr>
          <p:cNvSpPr txBox="1"/>
          <p:nvPr/>
        </p:nvSpPr>
        <p:spPr>
          <a:xfrm>
            <a:off x="1435855" y="1434021"/>
            <a:ext cx="3455793" cy="520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>
                <a:solidFill>
                  <a:srgbClr val="252930"/>
                </a:solidFill>
                <a:latin typeface="Times New Roman" panose="02020603050405020304" pitchFamily="18" charset="0"/>
                <a:ea typeface="Maven Pro Bold"/>
                <a:cs typeface="Times New Roman" panose="02020603050405020304" pitchFamily="18" charset="0"/>
                <a:sym typeface="Maven Pro Bold"/>
              </a:rPr>
              <a:t>Profile</a:t>
            </a:r>
            <a:endParaRPr lang="en-US" sz="5000" b="1" dirty="0">
              <a:solidFill>
                <a:srgbClr val="252930"/>
              </a:solidFill>
              <a:latin typeface="Times New Roman" panose="02020603050405020304" pitchFamily="18" charset="0"/>
              <a:ea typeface="Maven Pro Bold"/>
              <a:cs typeface="Times New Roman" panose="02020603050405020304" pitchFamily="18" charset="0"/>
              <a:sym typeface="Maven Pro Bold"/>
            </a:endParaRPr>
          </a:p>
        </p:txBody>
      </p:sp>
      <p:grpSp>
        <p:nvGrpSpPr>
          <p:cNvPr id="9" name="Group 7">
            <a:extLst>
              <a:ext uri="{FF2B5EF4-FFF2-40B4-BE49-F238E27FC236}">
                <a16:creationId xmlns:a16="http://schemas.microsoft.com/office/drawing/2014/main" id="{06A5E262-EA83-0EA5-A83A-43B963BA54D7}"/>
              </a:ext>
            </a:extLst>
          </p:cNvPr>
          <p:cNvGrpSpPr/>
          <p:nvPr/>
        </p:nvGrpSpPr>
        <p:grpSpPr>
          <a:xfrm>
            <a:off x="6276392" y="1228606"/>
            <a:ext cx="5503714" cy="4776778"/>
            <a:chOff x="0" y="-38100"/>
            <a:chExt cx="1836416" cy="1319319"/>
          </a:xfr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FEF7AA0F-E3C3-2EB8-FDD0-5599256AFD5F}"/>
                </a:ext>
              </a:extLst>
            </p:cNvPr>
            <p:cNvSpPr/>
            <p:nvPr/>
          </p:nvSpPr>
          <p:spPr>
            <a:xfrm>
              <a:off x="32220" y="0"/>
              <a:ext cx="1804196" cy="1281219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6" name="TextBox 9">
              <a:extLst>
                <a:ext uri="{FF2B5EF4-FFF2-40B4-BE49-F238E27FC236}">
                  <a16:creationId xmlns:a16="http://schemas.microsoft.com/office/drawing/2014/main" id="{90332635-02D4-6728-8A3A-A0D5257D4C3D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oundRect">
              <a:avLst>
                <a:gd name="adj" fmla="val 6987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0">
            <a:extLst>
              <a:ext uri="{FF2B5EF4-FFF2-40B4-BE49-F238E27FC236}">
                <a16:creationId xmlns:a16="http://schemas.microsoft.com/office/drawing/2014/main" id="{C6B1DC96-2F4E-204A-C16D-7E929CB49A05}"/>
              </a:ext>
            </a:extLst>
          </p:cNvPr>
          <p:cNvSpPr txBox="1"/>
          <p:nvPr/>
        </p:nvSpPr>
        <p:spPr>
          <a:xfrm>
            <a:off x="6860793" y="1434021"/>
            <a:ext cx="4431471" cy="520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>
                <a:solidFill>
                  <a:srgbClr val="252930"/>
                </a:solidFill>
                <a:latin typeface="Times New Roman" panose="02020603050405020304" pitchFamily="18" charset="0"/>
                <a:ea typeface="Maven Pro Bold"/>
                <a:cs typeface="Times New Roman" panose="02020603050405020304" pitchFamily="18" charset="0"/>
                <a:sym typeface="Maven Pro Bold"/>
              </a:rPr>
              <a:t>Transcript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E70919-499E-DECD-EDF6-8D1618D6F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379541"/>
              </p:ext>
            </p:extLst>
          </p:nvPr>
        </p:nvGraphicFramePr>
        <p:xfrm>
          <a:off x="652878" y="2086867"/>
          <a:ext cx="5021745" cy="36254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1141">
                  <a:extLst>
                    <a:ext uri="{9D8B030D-6E8A-4147-A177-3AD203B41FA5}">
                      <a16:colId xmlns:a16="http://schemas.microsoft.com/office/drawing/2014/main" val="1758870340"/>
                    </a:ext>
                  </a:extLst>
                </a:gridCol>
                <a:gridCol w="2350604">
                  <a:extLst>
                    <a:ext uri="{9D8B030D-6E8A-4147-A177-3AD203B41FA5}">
                      <a16:colId xmlns:a16="http://schemas.microsoft.com/office/drawing/2014/main" val="3734122500"/>
                    </a:ext>
                  </a:extLst>
                </a:gridCol>
              </a:tblGrid>
              <a:tr h="347388">
                <a:tc>
                  <a:txBody>
                    <a:bodyPr/>
                    <a:lstStyle/>
                    <a:p>
                      <a:pPr algn="just">
                        <a:buFont typeface="Arial" panose="020B0604020202020204" pitchFamily="34" charset="0"/>
                        <a:buNone/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Granularity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Customer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309084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Number of attributes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047550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Total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095159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Number of duplicate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73360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Key missing fields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gender: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2,175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income: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2,175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249346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Unique gender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(i.e. M, F, &amp; O)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264428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Range of numeric attributes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age: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 – 118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income: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₹30k – ₹120k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619086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Range of joining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29 July, 2013 – 26 July,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3951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9C5628-21EA-7DCB-0704-725B1C27F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24341"/>
              </p:ext>
            </p:extLst>
          </p:nvPr>
        </p:nvGraphicFramePr>
        <p:xfrm>
          <a:off x="6451645" y="2086867"/>
          <a:ext cx="5153207" cy="37250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130">
                  <a:extLst>
                    <a:ext uri="{9D8B030D-6E8A-4147-A177-3AD203B41FA5}">
                      <a16:colId xmlns:a16="http://schemas.microsoft.com/office/drawing/2014/main" val="3793409170"/>
                    </a:ext>
                  </a:extLst>
                </a:gridCol>
                <a:gridCol w="2715077">
                  <a:extLst>
                    <a:ext uri="{9D8B030D-6E8A-4147-A177-3AD203B41FA5}">
                      <a16:colId xmlns:a16="http://schemas.microsoft.com/office/drawing/2014/main" val="18170269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buFont typeface="Arial" panose="020B0604020202020204" pitchFamily="34" charset="0"/>
                        <a:buNone/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Granularity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Event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13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Number of attributes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613614"/>
                  </a:ext>
                </a:extLst>
              </a:tr>
              <a:tr h="3125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Total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306.53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87828"/>
                  </a:ext>
                </a:extLst>
              </a:tr>
              <a:tr h="3125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Number of duplicate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60717"/>
                  </a:ext>
                </a:extLst>
              </a:tr>
              <a:tr h="3125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Key missing fields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 err="1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offer_id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   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138.95 k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amount:   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167.58 k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reward:   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272.96 k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952321"/>
                  </a:ext>
                </a:extLst>
              </a:tr>
              <a:tr h="3125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Unique event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(i.e. offer received, offer viewed, transaction, offer completed)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122557"/>
                  </a:ext>
                </a:extLst>
              </a:tr>
              <a:tr h="31255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Range of numeric attributes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time:   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 – 714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amount:   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₹0.05 – ₹1,062.28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reward:   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₹2 – ₹10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51922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2895F99-1E37-FC41-1A67-F40FED25353B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Audit (1/2)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69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9CE36-54B7-9ABA-5E43-A2A79F259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7">
            <a:extLst>
              <a:ext uri="{FF2B5EF4-FFF2-40B4-BE49-F238E27FC236}">
                <a16:creationId xmlns:a16="http://schemas.microsoft.com/office/drawing/2014/main" id="{B88CDB14-01E7-A242-FF8D-F2BCADBA9D58}"/>
              </a:ext>
            </a:extLst>
          </p:cNvPr>
          <p:cNvGrpSpPr/>
          <p:nvPr/>
        </p:nvGrpSpPr>
        <p:grpSpPr>
          <a:xfrm>
            <a:off x="411895" y="1228605"/>
            <a:ext cx="5503714" cy="4776778"/>
            <a:chOff x="0" y="-38100"/>
            <a:chExt cx="1836416" cy="1319319"/>
          </a:xfrm>
          <a:solidFill>
            <a:schemeClr val="bg1">
              <a:lumMod val="95000"/>
            </a:schemeClr>
          </a:solidFill>
        </p:grpSpPr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65E72F5-F4A3-1ED4-B27D-9D90FC45FF26}"/>
                </a:ext>
              </a:extLst>
            </p:cNvPr>
            <p:cNvSpPr/>
            <p:nvPr/>
          </p:nvSpPr>
          <p:spPr>
            <a:xfrm>
              <a:off x="32220" y="0"/>
              <a:ext cx="1804196" cy="1281219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21" name="TextBox 9">
              <a:extLst>
                <a:ext uri="{FF2B5EF4-FFF2-40B4-BE49-F238E27FC236}">
                  <a16:creationId xmlns:a16="http://schemas.microsoft.com/office/drawing/2014/main" id="{7CB1D731-7285-63DE-C2E3-553F29797667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oundRect">
              <a:avLst>
                <a:gd name="adj" fmla="val 6987"/>
              </a:avLst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90FB0ED-6EC0-0D9A-4B3B-FBA042425904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Audit (2/2)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557BE4E1-7123-3FE4-69D2-F3E4F5A71442}"/>
              </a:ext>
            </a:extLst>
          </p:cNvPr>
          <p:cNvSpPr txBox="1"/>
          <p:nvPr/>
        </p:nvSpPr>
        <p:spPr>
          <a:xfrm>
            <a:off x="1435855" y="1434021"/>
            <a:ext cx="3455793" cy="520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>
                <a:solidFill>
                  <a:srgbClr val="252930"/>
                </a:solidFill>
                <a:latin typeface="Times New Roman" panose="02020603050405020304" pitchFamily="18" charset="0"/>
                <a:ea typeface="Maven Pro Bold"/>
                <a:cs typeface="Times New Roman" panose="02020603050405020304" pitchFamily="18" charset="0"/>
                <a:sym typeface="Maven Pro Bold"/>
              </a:rPr>
              <a:t>Portfolio</a:t>
            </a:r>
            <a:endParaRPr lang="en-US" sz="5000" b="1" dirty="0">
              <a:solidFill>
                <a:srgbClr val="252930"/>
              </a:solidFill>
              <a:latin typeface="Times New Roman" panose="02020603050405020304" pitchFamily="18" charset="0"/>
              <a:ea typeface="Maven Pro Bold"/>
              <a:cs typeface="Times New Roman" panose="02020603050405020304" pitchFamily="18" charset="0"/>
              <a:sym typeface="Maven Pro Bold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D763DE4-2CF1-A7F7-177D-0EE3F1AA9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825268"/>
              </p:ext>
            </p:extLst>
          </p:nvPr>
        </p:nvGraphicFramePr>
        <p:xfrm>
          <a:off x="652878" y="2086867"/>
          <a:ext cx="5021745" cy="38463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1141">
                  <a:extLst>
                    <a:ext uri="{9D8B030D-6E8A-4147-A177-3AD203B41FA5}">
                      <a16:colId xmlns:a16="http://schemas.microsoft.com/office/drawing/2014/main" val="1758870340"/>
                    </a:ext>
                  </a:extLst>
                </a:gridCol>
                <a:gridCol w="2350604">
                  <a:extLst>
                    <a:ext uri="{9D8B030D-6E8A-4147-A177-3AD203B41FA5}">
                      <a16:colId xmlns:a16="http://schemas.microsoft.com/office/drawing/2014/main" val="3734122500"/>
                    </a:ext>
                  </a:extLst>
                </a:gridCol>
              </a:tblGrid>
              <a:tr h="347388">
                <a:tc>
                  <a:txBody>
                    <a:bodyPr/>
                    <a:lstStyle/>
                    <a:p>
                      <a:pPr algn="just">
                        <a:buFont typeface="Arial" panose="020B0604020202020204" pitchFamily="34" charset="0"/>
                        <a:buNone/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Granularity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Offer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309084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Number of attributes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047550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Total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095159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Number of duplicate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73360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Missing values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249346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Unique offer types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(i.e. </a:t>
                      </a:r>
                      <a:r>
                        <a:rPr lang="en-IN" sz="1200" b="0" kern="1200" dirty="0" err="1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bogo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discount, &amp; informational)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264428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Unique channels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  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(i.e. email, mobile, social, web)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547501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Unique rewards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0, 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2, 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3, 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5, &amp; 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619086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Unique difficulty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0, 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5, 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7, 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10, &amp; 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654537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Unique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3, 4, 5, 7, &amp;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121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424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F9982-E7CF-2A4F-6F99-1984691EB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686CF7C-68F4-5925-A6D9-6049595A5602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Inconsistency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889AC4C0-8D99-9BE1-2C6B-B07AA63ED829}"/>
              </a:ext>
            </a:extLst>
          </p:cNvPr>
          <p:cNvGrpSpPr/>
          <p:nvPr/>
        </p:nvGrpSpPr>
        <p:grpSpPr>
          <a:xfrm>
            <a:off x="441158" y="892983"/>
            <a:ext cx="11309684" cy="5138042"/>
            <a:chOff x="0" y="0"/>
            <a:chExt cx="1836416" cy="1281219"/>
          </a:xfrm>
        </p:grpSpPr>
        <p:sp>
          <p:nvSpPr>
            <p:cNvPr id="4" name="Freeform 8">
              <a:extLst>
                <a:ext uri="{FF2B5EF4-FFF2-40B4-BE49-F238E27FC236}">
                  <a16:creationId xmlns:a16="http://schemas.microsoft.com/office/drawing/2014/main" id="{6BAD6C94-6213-6553-C50A-BA6434522865}"/>
                </a:ext>
              </a:extLst>
            </p:cNvPr>
            <p:cNvSpPr/>
            <p:nvPr/>
          </p:nvSpPr>
          <p:spPr>
            <a:xfrm>
              <a:off x="0" y="0"/>
              <a:ext cx="183641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</p:spPr>
        </p:sp>
        <p:sp>
          <p:nvSpPr>
            <p:cNvPr id="5" name="TextBox 9">
              <a:extLst>
                <a:ext uri="{FF2B5EF4-FFF2-40B4-BE49-F238E27FC236}">
                  <a16:creationId xmlns:a16="http://schemas.microsoft.com/office/drawing/2014/main" id="{A7FAAA94-AC85-A6C9-4D5D-6546C4172B3F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52D3BEA-A696-BD95-759A-6BE985184EC3}"/>
              </a:ext>
            </a:extLst>
          </p:cNvPr>
          <p:cNvSpPr txBox="1"/>
          <p:nvPr/>
        </p:nvSpPr>
        <p:spPr>
          <a:xfrm>
            <a:off x="601362" y="1045958"/>
            <a:ext cx="1114947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👤 Profile Table (Customer Demographics)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🧒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= 118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This is a placeholder for </a:t>
            </a:r>
            <a:r>
              <a:rPr lang="en-I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age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Many customers have this unrealistic age.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💸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= null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Several customers don’t have income data.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📅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became_member_on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Needs conversion from YYYYMMDD integer to proper date format.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📜 Portfolio Table (Offer Metadata)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📑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IDs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Unique, but you need to ensure no missing or duplicate IDs.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🔁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Stored as list (e.g., ["web", "mobile"]) which is not normalized (difficult for SQL/BI).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📅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Stored in days (integer), but transcript “time” is in hours → unit mismatch.</a:t>
            </a:r>
          </a:p>
          <a:p>
            <a:pPr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📝 Transcript Table (Events &amp; Transactions)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🏷️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field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Contains multiple types (offer received, offer viewed, offer completed, transaction). Must be split/standardized for analysis.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💰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amount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Only available for transaction events; missing (null) for others.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🎁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IDs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Not present for transaction events (only for offer-related events).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⏱️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field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Stored as hours since start of dataset, not a proper date/time. Needs conversion.</a:t>
            </a:r>
          </a:p>
        </p:txBody>
      </p:sp>
    </p:spTree>
    <p:extLst>
      <p:ext uri="{BB962C8B-B14F-4D97-AF65-F5344CB8AC3E}">
        <p14:creationId xmlns:p14="http://schemas.microsoft.com/office/powerpoint/2010/main" val="2355686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2A238-1882-3BEC-E86E-FA0D353DA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0396EF2A-EE99-868B-E466-38D26FFB283A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75B07D-74DA-95F6-408B-13A4CABA35DD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Exploratory Data Analysis (1/2)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080027-8633-D4B2-D00B-8A87453E69BC}"/>
              </a:ext>
            </a:extLst>
          </p:cNvPr>
          <p:cNvSpPr txBox="1"/>
          <p:nvPr/>
        </p:nvSpPr>
        <p:spPr>
          <a:xfrm>
            <a:off x="469558" y="1043731"/>
            <a:ext cx="5242396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 📁 Data Structure &amp; Metadata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📏 Dataset shape (rows × columns)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🏷 Data types (categorical, numerical, datetime)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🔍 Missing/null values check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🆔 Unique identifiers (e.g.,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offer_id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 📉 Univariate Analysis (Single Variable)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👤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Demographics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🎂 Age distribution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🚻 Gender distribution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💰 Income distribution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🎁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Data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Count of offer types (BOGO, Discount, Informational)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Difficulty (spend threshold) &amp; Reward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⏳ Duration of offers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🛒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💵 Transaction amount distribution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🔁 Frequency of transactions per customer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⚠️ Outliers in spending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7DA820A8-75B4-EA08-F483-63F188C3FA9A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9B7397-617C-2105-041F-CCBDAD834399}"/>
              </a:ext>
            </a:extLst>
          </p:cNvPr>
          <p:cNvSpPr txBox="1"/>
          <p:nvPr/>
        </p:nvSpPr>
        <p:spPr>
          <a:xfrm>
            <a:off x="6615477" y="1043731"/>
            <a:ext cx="4971534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 🔗 Bivariate Analysis (Two Variables)</a:t>
            </a:r>
          </a:p>
          <a:p>
            <a:pPr lvl="1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👤 Demographics × Offers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🚻 Gender vs Offer Completion Rate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💰 Income vs Offer Completion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🎂 Age vs Offer Completion</a:t>
            </a:r>
          </a:p>
          <a:p>
            <a:pPr lvl="1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🛒 Transactions × Offers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💵 Spend before vs after offer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Difficulty vs Completion Rate</a:t>
            </a:r>
          </a:p>
          <a:p>
            <a:pPr lvl="1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🎁 Offer Characteristics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⏳ Duration vs Completion Rate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🎁 Reward vs Completion Rate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4️⃣ 📊 Multivariate Analysis (3+ Variables)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🎂 Age × 💰 Income × ✅ Completion (3D/bubble chart)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🚻 Gender × 🎁 Offer Type × ✅ Completion (stacked bar)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 Customer Segments vs Response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🧩 Correlation heatmap of numerical features</a:t>
            </a:r>
          </a:p>
        </p:txBody>
      </p:sp>
    </p:spTree>
    <p:extLst>
      <p:ext uri="{BB962C8B-B14F-4D97-AF65-F5344CB8AC3E}">
        <p14:creationId xmlns:p14="http://schemas.microsoft.com/office/powerpoint/2010/main" val="1443686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B5363-569D-34D1-EC3B-3D55BDF67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E4D8D2C2-DFAB-788A-2889-E75ADD46DB5C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783FA2-F812-D920-3382-5BABA92D9F64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Exploratory Data Analysis (2/2)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A24F31-FD1E-87BB-AFA6-51B75E9EB5D7}"/>
              </a:ext>
            </a:extLst>
          </p:cNvPr>
          <p:cNvSpPr txBox="1"/>
          <p:nvPr/>
        </p:nvSpPr>
        <p:spPr>
          <a:xfrm>
            <a:off x="469558" y="1043731"/>
            <a:ext cx="5242396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5️⃣ ⏰ Temporal Analysis (Time-Series)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📅 Transactions trend (daily/weekly/monthly)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Offer response over time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⏱ Time-to-complete an offer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🕒 Peak hours &amp; days for transactions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6️⃣ 👥 Segmentation Analysis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🔵 Customer clusters (K-Means / demographics + spend)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🏆 High-value vs Low-value customers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Response rates by segment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7️⃣ 🎯 Offer Effectiveness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🥇 Best performing offer type (completion %)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Uplift in spend after offers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💸 ROI comparison (Reward vs Spend Increase)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Funnel: Received → Viewed → Completed</a:t>
            </a:r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969A2BA1-2F7D-A9FC-02E9-CE02E24BDF2C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009D96-782A-DDE0-999D-EFD936D8AF0E}"/>
              </a:ext>
            </a:extLst>
          </p:cNvPr>
          <p:cNvSpPr txBox="1"/>
          <p:nvPr/>
        </p:nvSpPr>
        <p:spPr>
          <a:xfrm>
            <a:off x="6615477" y="1043731"/>
            <a:ext cx="4971534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8️⃣ ⚠️ Anomaly / Outlier Detection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💵 Extremely high transactions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🎂 Unrealistic ages (e.g., 118 yrs)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🔁 Customers with very high/low activity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 Ineffective offers with poor completion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9️⃣ 📌 Correlation &amp; Relationships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Correlation heatmap (age, income, spend, reward, difficulty)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🔬 Chi-square test (categorical links: gender vs completion)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🌳 Feature importance (Random Forest quick check)</a:t>
            </a:r>
          </a:p>
        </p:txBody>
      </p:sp>
    </p:spTree>
    <p:extLst>
      <p:ext uri="{BB962C8B-B14F-4D97-AF65-F5344CB8AC3E}">
        <p14:creationId xmlns:p14="http://schemas.microsoft.com/office/powerpoint/2010/main" val="3192361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62F07-00AE-CFC4-1C68-306139C01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F7F5EB7D-9EC8-6F5C-2A14-1DAE5C15A461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6E1FFB-9CC6-F0AA-376C-5EA4B8AC7617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Descriptive Analysis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 Happened?)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(2/2) 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4A9179-0578-DF66-A0EC-CDA23B07747C}"/>
              </a:ext>
            </a:extLst>
          </p:cNvPr>
          <p:cNvSpPr txBox="1"/>
          <p:nvPr/>
        </p:nvSpPr>
        <p:spPr>
          <a:xfrm>
            <a:off x="469558" y="1183771"/>
            <a:ext cx="5242396" cy="4169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Demographics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Age distribution (mean, median, range, histogram)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🚻 Gender distribution (M/F/O)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💰 Income distribution (mean, median, quartiles)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🧑‍🤝‍🧑 Segmentation by age groups &amp; income groups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🔗 Correlation between age &amp; income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📦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(Portfolio Data)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🧾 Distribution of offer types (BOGO, Discount, Informational)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⏳ Average duration of offers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🎁 Average reward value across offers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% share of each offer type in total offers</a:t>
            </a:r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44BB7A17-C9A6-662C-FFE1-BC68F3925F54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4001D5-1FAF-457C-F342-E3860EBBD19D}"/>
              </a:ext>
            </a:extLst>
          </p:cNvPr>
          <p:cNvSpPr txBox="1"/>
          <p:nvPr/>
        </p:nvSpPr>
        <p:spPr>
          <a:xfrm>
            <a:off x="6615477" y="1183771"/>
            <a:ext cx="4971534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🧾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Transcript (Events Data)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Frequency of each event type: received, viewed, completed, transaction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⌛ Time distribution of transactions (daily/weekly trends)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💳 Avg. transaction value per customer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🔢 Avg. transaction frequency per customer</a:t>
            </a:r>
          </a:p>
          <a:p>
            <a:pPr lvl="1"/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Effectiveness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📌 View-to-completion ratio for each offer type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Completion rate of offers (completed / received)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⏱️ Avg. time taken from offer received → viewed → completed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👀 % of offers completed without being viewed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🔁 Repeat offers: performance when a customer receives the same offer multiple times</a:t>
            </a:r>
          </a:p>
        </p:txBody>
      </p:sp>
    </p:spTree>
    <p:extLst>
      <p:ext uri="{BB962C8B-B14F-4D97-AF65-F5344CB8AC3E}">
        <p14:creationId xmlns:p14="http://schemas.microsoft.com/office/powerpoint/2010/main" val="4211381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C45C0-845E-D453-3E18-AEAD04042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4147DDC7-FB71-7599-87DF-63C00888E146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4DEC99-CBC8-26DD-6EC8-C9754AF55B2E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Descriptive Analysis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 Happened?)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(2/2) 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38BEBA-9A70-2014-A1BE-CB780992EE43}"/>
              </a:ext>
            </a:extLst>
          </p:cNvPr>
          <p:cNvSpPr txBox="1"/>
          <p:nvPr/>
        </p:nvSpPr>
        <p:spPr>
          <a:xfrm>
            <a:off x="576651" y="1159058"/>
            <a:ext cx="524239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👩‍💼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% of customers who respond to at least one offer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🚫 % of customers who never view offers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💳 Avg. spend of customers who respond vs. those who don’t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👨‍👩‍👧 Demographic breakdown of responders (age, gender, income)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💡 Segmentation: High spenders vs. Low spenders</a:t>
            </a:r>
          </a:p>
          <a:p>
            <a:pPr lvl="1"/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🕒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Analysis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📆 Transactions trend over offer validity window (days)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⏰ Peak hours/days for transactions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🌦️ Seasonal/monthly trend (if timestamp covers long enough range)</a:t>
            </a:r>
          </a:p>
        </p:txBody>
      </p:sp>
      <p:sp>
        <p:nvSpPr>
          <p:cNvPr id="2" name="Freeform 8">
            <a:extLst>
              <a:ext uri="{FF2B5EF4-FFF2-40B4-BE49-F238E27FC236}">
                <a16:creationId xmlns:a16="http://schemas.microsoft.com/office/drawing/2014/main" id="{B3770D9D-59D6-511A-F94E-1BC564DCA407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9CC9E2-56CD-EBA4-FDE4-247D37A334C2}"/>
              </a:ext>
            </a:extLst>
          </p:cNvPr>
          <p:cNvSpPr txBox="1"/>
          <p:nvPr/>
        </p:nvSpPr>
        <p:spPr>
          <a:xfrm>
            <a:off x="6615477" y="1159058"/>
            <a:ext cx="4971534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🔗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Cross-Analysis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🚻 Gender × Offer Type completion rate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💰 Income group × Average transaction amount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 Age group × Offer responsiveness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🎁 Offer type × Avg. reward redeemed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🔁 Repeat customers vs. one-time responders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/ Visualization-friendly Analysis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Funnel View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Received → Viewed → Completed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🌡️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Offer type vs. Completion %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👥📊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Cohort Analysis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Customers grouped by first offer received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💰⏳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Lifetime Value Approximation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Based on spend + responsiveness</a:t>
            </a:r>
          </a:p>
        </p:txBody>
      </p:sp>
    </p:spTree>
    <p:extLst>
      <p:ext uri="{BB962C8B-B14F-4D97-AF65-F5344CB8AC3E}">
        <p14:creationId xmlns:p14="http://schemas.microsoft.com/office/powerpoint/2010/main" val="131986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EDBD6-E7D4-891F-B006-E6237FE50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D9E430B-F829-9605-BD1B-1D77E5AB6F87}"/>
              </a:ext>
            </a:extLst>
          </p:cNvPr>
          <p:cNvSpPr/>
          <p:nvPr/>
        </p:nvSpPr>
        <p:spPr>
          <a:xfrm>
            <a:off x="339892" y="810126"/>
            <a:ext cx="11512216" cy="5228444"/>
          </a:xfrm>
          <a:prstGeom prst="roundRect">
            <a:avLst>
              <a:gd name="adj" fmla="val 572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225F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26BEE9-638C-DE54-CB89-F44AD8DD4809}"/>
              </a:ext>
            </a:extLst>
          </p:cNvPr>
          <p:cNvSpPr txBox="1"/>
          <p:nvPr/>
        </p:nvSpPr>
        <p:spPr>
          <a:xfrm>
            <a:off x="1059454" y="896602"/>
            <a:ext cx="3468726" cy="482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2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Context 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Objective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Dictionary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Import Issues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5C2D1-1128-EE09-A681-D3CA4F505F0E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Content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B4CEAF-76B7-8666-EF12-1E7544123032}"/>
              </a:ext>
            </a:extLst>
          </p:cNvPr>
          <p:cNvSpPr txBox="1"/>
          <p:nvPr/>
        </p:nvSpPr>
        <p:spPr>
          <a:xfrm>
            <a:off x="4624799" y="896601"/>
            <a:ext cx="3468726" cy="482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250000"/>
              </a:lnSpc>
              <a:buFont typeface="+mj-lt"/>
              <a:buAutoNum type="arabicPeriod" startAt="8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ER-Diagram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 startAt="8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 startAt="8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Audit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 startAt="8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Inconsistency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 startAt="8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 startAt="8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Analysis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 startAt="8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Diagnostic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F4AFD1-D518-CF32-9379-F3431CCD72BB}"/>
              </a:ext>
            </a:extLst>
          </p:cNvPr>
          <p:cNvSpPr txBox="1"/>
          <p:nvPr/>
        </p:nvSpPr>
        <p:spPr>
          <a:xfrm>
            <a:off x="8190144" y="896600"/>
            <a:ext cx="3468726" cy="2743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250000"/>
              </a:lnSpc>
              <a:buFont typeface="+mj-lt"/>
              <a:buAutoNum type="arabicPeriod" startAt="15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Analysis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 startAt="15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Dashboards Layout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 startAt="15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 startAt="15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Learnings</a:t>
            </a:r>
          </a:p>
        </p:txBody>
      </p:sp>
    </p:spTree>
    <p:extLst>
      <p:ext uri="{BB962C8B-B14F-4D97-AF65-F5344CB8AC3E}">
        <p14:creationId xmlns:p14="http://schemas.microsoft.com/office/powerpoint/2010/main" val="2827070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CDD1E-96FF-3E79-7768-35944CA1B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CB353295-8300-A2B7-A428-213392A0FB76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ED4D25-5C4D-CB29-C81E-F1A5B06C8910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Diagnostic Analysis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Why It Happened?)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(1/2) 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DFBE9-DA93-3F16-CCF5-6B4EE8F92B65}"/>
              </a:ext>
            </a:extLst>
          </p:cNvPr>
          <p:cNvSpPr txBox="1"/>
          <p:nvPr/>
        </p:nvSpPr>
        <p:spPr>
          <a:xfrm>
            <a:off x="469558" y="1145057"/>
            <a:ext cx="524239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🧾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Completion Drivers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⚖️ Compare completion rates across offer types (BOGO vs Discount vs Informational)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🎁 Check if offers with higher rewards have higher completion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⏳ Diagnose if longer validity offers → higher completion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❓ Investigate % of completed offers without being viewed (possible auto-completion bias)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Demographics Impact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🚹🚺 Gender vs Offer Completion → Do men or women respond better to certain offers?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👶🧑👵 Age groups vs Offer Completion → Younger vs older customers’ response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💵 Income groups vs Offer Completion → Do higher earners complete more offers?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Correlation of income with average transaction size</a:t>
            </a:r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E1BFA5BB-AC48-579E-DE36-0CB134647FF1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E89A92-3B79-FE21-AEE6-26E625D2FD4D}"/>
              </a:ext>
            </a:extLst>
          </p:cNvPr>
          <p:cNvSpPr txBox="1"/>
          <p:nvPr/>
        </p:nvSpPr>
        <p:spPr>
          <a:xfrm>
            <a:off x="6615477" y="1145057"/>
            <a:ext cx="4971534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Engagement Funnel Analysis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🔻 Drop-off analysis: Received → Viewed → Completed → Transaction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🧐 Diagnose whether low viewing rate or low completion rate is the bigger issue</a:t>
            </a:r>
          </a:p>
          <a:p>
            <a:pPr lvl="1"/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🕒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Time-based Diagnostics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🏃 Do shorter duration offers fail due to insufficient time?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⏱️ Time to view vs time to complete → Are quick viewers more likely to complete?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📅 Transaction timing (weekends vs weekdays, morning vs evening) impact on completion</a:t>
            </a:r>
          </a:p>
        </p:txBody>
      </p:sp>
    </p:spTree>
    <p:extLst>
      <p:ext uri="{BB962C8B-B14F-4D97-AF65-F5344CB8AC3E}">
        <p14:creationId xmlns:p14="http://schemas.microsoft.com/office/powerpoint/2010/main" val="2237572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F08BE-BF6F-C10E-6FBF-03847C99B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A8CD4CAD-1573-9796-C202-4B2581A2E5C4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45833B-F337-F95E-DE1D-1A34E8C8E44C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Diagnostic Analysis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Why It Happened?)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(2/2) 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CF67DD-2844-7D65-111E-F7EE16D473C4}"/>
              </a:ext>
            </a:extLst>
          </p:cNvPr>
          <p:cNvSpPr txBox="1"/>
          <p:nvPr/>
        </p:nvSpPr>
        <p:spPr>
          <a:xfrm>
            <a:off x="469558" y="1145057"/>
            <a:ext cx="5242396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💰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Spend Behaviour Diagnostics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💳 Compare spending patterns of offer responders vs non-responders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Diagnose if spending increases after receiving an offer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Do customers redeem offers only when transaction ≥ reward threshold?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🛒 Is average spend higher for BOGO vs Discount offers?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🔗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Cross-Analysis (Multivariate)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💵 × 🎁 Income × Offer Type × Completion → Which offers resonate best with each income segment?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👶🚹🚺 Age × Gender × Offer Responsiveness → e.g., Younger females may prefer Discounts, older males prefer BOGO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🎁 ⏳ Offer Reward Value × Duration → Is high reward effective only with longer validity?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E4C4B87F-A421-52D0-2C03-EAE40B07622A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D80D3E-E6ED-D24D-30D9-000636F759C7}"/>
              </a:ext>
            </a:extLst>
          </p:cNvPr>
          <p:cNvSpPr txBox="1"/>
          <p:nvPr/>
        </p:nvSpPr>
        <p:spPr>
          <a:xfrm>
            <a:off x="6615477" y="1145057"/>
            <a:ext cx="4971534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🛑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 / Non-response Diagnostics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🙈 Customers who never view offers — are they low-spenders or inactive?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👀 Customers who view but don’t complete → High spending threshold issue?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💤 Identify inactive vs active users: Transactions but no offers vs Offers but no transactions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Diagnostics (Statistical Tests)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🧮 Chi-square test → Association between demographics &amp; offer completion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ANOVA / t-test → Spending difference between responders vs non-responders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🔗 Correlation analysis → Income vs Offer Responsiveness, Transaction Frequency vs Completion</a:t>
            </a:r>
          </a:p>
        </p:txBody>
      </p:sp>
    </p:spTree>
    <p:extLst>
      <p:ext uri="{BB962C8B-B14F-4D97-AF65-F5344CB8AC3E}">
        <p14:creationId xmlns:p14="http://schemas.microsoft.com/office/powerpoint/2010/main" val="388137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F65B6-4783-2CFA-15CA-50D40DA21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F0B49FDE-B385-1E8E-4D0D-01A3E145B6FF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B168AD-4228-DDC2-BC1C-EC1D6C2EDBCE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Predictive Analysis 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Will Happen?)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FD36EB-BBB1-7D05-1D80-94C58144032F}"/>
              </a:ext>
            </a:extLst>
          </p:cNvPr>
          <p:cNvSpPr txBox="1"/>
          <p:nvPr/>
        </p:nvSpPr>
        <p:spPr>
          <a:xfrm>
            <a:off x="469558" y="963825"/>
            <a:ext cx="5242396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🤔📩✅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Response Prediction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👀 View prediction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🤝 Engagement prediction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🏆 Completion prediction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💰📈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Lifetime Value (CLV) Prediction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💳 Future spend estimation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Regression-based forecasting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⚠️👋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Churn Prediction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🚨 At-risk customer detection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📉 Behavioural trend analysis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4️⃣ 🧩👥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Predictive Clustering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🏠 Grouping by demographics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🛍️ Clustering by transactions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5️⃣ ⏳🛒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Purchase Prediction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⏰ Purchase timing forecast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📆 Time-series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D58A198C-2DD8-4D11-4AF7-E59CC98158FA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6C9619-6C1F-021F-8678-B77E0EE0BC14}"/>
              </a:ext>
            </a:extLst>
          </p:cNvPr>
          <p:cNvSpPr txBox="1"/>
          <p:nvPr/>
        </p:nvSpPr>
        <p:spPr>
          <a:xfrm>
            <a:off x="6615477" y="963825"/>
            <a:ext cx="4971534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6️⃣ 🎯💵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Value Optimization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💲 Minimum spend threshold prediction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❌💸 Avoiding over-discounting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7️⃣ 📊📢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Campaign ROI Forecasting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Success rate estimation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💼 Budget allocation guidance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8️⃣ 🔮👤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Propensity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🎲 Engagement likelihood prediction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👩‍🦰👨‍🦱👩‍🦳 Segment-wise testing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9️⃣ 📆📉📈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Seasonality &amp; Trend Forecasting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🗓️ Monthly/weekly pattern analysis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🎉 Festival trend forecasting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🔟 ➕🛍️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Cross-Sell &amp; Up-Sell Prediction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🛒 Extra product purchase prediction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🔗 Association rule mining</a:t>
            </a:r>
          </a:p>
        </p:txBody>
      </p:sp>
    </p:spTree>
    <p:extLst>
      <p:ext uri="{BB962C8B-B14F-4D97-AF65-F5344CB8AC3E}">
        <p14:creationId xmlns:p14="http://schemas.microsoft.com/office/powerpoint/2010/main" val="2733292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DD29E-B962-2421-8324-B5EA1F68C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8">
            <a:extLst>
              <a:ext uri="{FF2B5EF4-FFF2-40B4-BE49-F238E27FC236}">
                <a16:creationId xmlns:a16="http://schemas.microsoft.com/office/drawing/2014/main" id="{78354F2D-212F-AF14-6C14-0B1FF15EAA07}"/>
              </a:ext>
            </a:extLst>
          </p:cNvPr>
          <p:cNvSpPr/>
          <p:nvPr/>
        </p:nvSpPr>
        <p:spPr>
          <a:xfrm>
            <a:off x="4308389" y="928815"/>
            <a:ext cx="7755923" cy="5125996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558056DE-38A8-7221-D804-EAC5B975AF1F}"/>
              </a:ext>
            </a:extLst>
          </p:cNvPr>
          <p:cNvSpPr/>
          <p:nvPr/>
        </p:nvSpPr>
        <p:spPr>
          <a:xfrm>
            <a:off x="271849" y="928815"/>
            <a:ext cx="3698789" cy="5125995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3411E2-4D18-AB35-EDA5-D2ECF6E22D15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 Layout (1/4)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6942DD-AEE8-EDCD-CE90-E2605FAF5DCA}"/>
              </a:ext>
            </a:extLst>
          </p:cNvPr>
          <p:cNvSpPr txBox="1"/>
          <p:nvPr/>
        </p:nvSpPr>
        <p:spPr>
          <a:xfrm>
            <a:off x="286264" y="1054440"/>
            <a:ext cx="3766753" cy="4100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Customer Demographic Dashboard</a:t>
            </a:r>
            <a:r>
              <a:rPr lang="en-IN" sz="1600" b="1" dirty="0"/>
              <a:t>👥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customer base &amp; segmentation.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👨‍💼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Team: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targeted campaigns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Analysts: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study customer trends &amp; clusters.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Insights/Research Team: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refine personas &amp; loyalty strategies.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chart with text on it&#10;&#10;AI-generated content may be incorrect.">
            <a:extLst>
              <a:ext uri="{FF2B5EF4-FFF2-40B4-BE49-F238E27FC236}">
                <a16:creationId xmlns:a16="http://schemas.microsoft.com/office/drawing/2014/main" id="{7187B52C-3FDD-610A-32A4-24BDE66C1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768" y="1046204"/>
            <a:ext cx="7603521" cy="488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8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DBBB3-64DE-837F-6C09-2BB74219A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8">
            <a:extLst>
              <a:ext uri="{FF2B5EF4-FFF2-40B4-BE49-F238E27FC236}">
                <a16:creationId xmlns:a16="http://schemas.microsoft.com/office/drawing/2014/main" id="{EC67E772-181B-02A1-E80F-D12BF1588525}"/>
              </a:ext>
            </a:extLst>
          </p:cNvPr>
          <p:cNvSpPr/>
          <p:nvPr/>
        </p:nvSpPr>
        <p:spPr>
          <a:xfrm>
            <a:off x="4333103" y="928815"/>
            <a:ext cx="7731209" cy="5125996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422DBAC7-D568-3C88-04A1-02A58446398F}"/>
              </a:ext>
            </a:extLst>
          </p:cNvPr>
          <p:cNvSpPr/>
          <p:nvPr/>
        </p:nvSpPr>
        <p:spPr>
          <a:xfrm>
            <a:off x="271849" y="928815"/>
            <a:ext cx="3715265" cy="5125995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BADDC-08D2-F3F7-B2E7-2DBF45833DFD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 Layout (2/4)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FC847D-F0AD-31C1-CDEC-586A677DEECF}"/>
              </a:ext>
            </a:extLst>
          </p:cNvPr>
          <p:cNvSpPr txBox="1"/>
          <p:nvPr/>
        </p:nvSpPr>
        <p:spPr>
          <a:xfrm>
            <a:off x="432486" y="1046205"/>
            <a:ext cx="3373396" cy="4208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Offer Performance Dashboard 🎟️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effectiveness of offers &amp; engagement funnel.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Campaign Managers: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see which offers worked best.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📢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Executives: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allocate budgets to high-performing offers.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🧮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Science/Analytics Team: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track KPIs like completion rates &amp; conversions.</a:t>
            </a:r>
          </a:p>
        </p:txBody>
      </p:sp>
      <p:pic>
        <p:nvPicPr>
          <p:cNvPr id="6" name="Picture 5" descr="A screenshot of a performance dashboard&#10;&#10;AI-generated content may be incorrect.">
            <a:extLst>
              <a:ext uri="{FF2B5EF4-FFF2-40B4-BE49-F238E27FC236}">
                <a16:creationId xmlns:a16="http://schemas.microsoft.com/office/drawing/2014/main" id="{491A47A1-DD10-769D-BF52-78C67EDF2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95" y="1046205"/>
            <a:ext cx="7545859" cy="48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17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17C21-84AC-11BA-FCA6-D64A55FAA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8">
            <a:extLst>
              <a:ext uri="{FF2B5EF4-FFF2-40B4-BE49-F238E27FC236}">
                <a16:creationId xmlns:a16="http://schemas.microsoft.com/office/drawing/2014/main" id="{6AF01AE3-D0EB-A338-A333-1DB1C3B8906F}"/>
              </a:ext>
            </a:extLst>
          </p:cNvPr>
          <p:cNvSpPr/>
          <p:nvPr/>
        </p:nvSpPr>
        <p:spPr>
          <a:xfrm>
            <a:off x="4333103" y="928815"/>
            <a:ext cx="7731209" cy="5125996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B114CF29-7AA2-3015-1E8D-939689C44A7E}"/>
              </a:ext>
            </a:extLst>
          </p:cNvPr>
          <p:cNvSpPr/>
          <p:nvPr/>
        </p:nvSpPr>
        <p:spPr>
          <a:xfrm>
            <a:off x="271849" y="928815"/>
            <a:ext cx="3715265" cy="5125995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6C282-1D02-31C0-C398-19BA48D64440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 Layout (3/4)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5BD4FF-5DC5-5D8F-EB6F-F921E2D85171}"/>
              </a:ext>
            </a:extLst>
          </p:cNvPr>
          <p:cNvSpPr txBox="1"/>
          <p:nvPr/>
        </p:nvSpPr>
        <p:spPr>
          <a:xfrm>
            <a:off x="325394" y="1046205"/>
            <a:ext cx="3661720" cy="4208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Customer Transaction Dashboard 💳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spend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purchase frequency &amp; channels.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🛒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Managers: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optimize product/channel mix.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Team: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manage transaction flows &amp; identify anomalies.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👩‍💻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Analysts: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link spending patterns with customer engagement.</a:t>
            </a:r>
          </a:p>
        </p:txBody>
      </p:sp>
      <p:pic>
        <p:nvPicPr>
          <p:cNvPr id="3" name="Picture 2" descr="A diagram of customer transaction&#10;&#10;AI-generated content may be incorrect.">
            <a:extLst>
              <a:ext uri="{FF2B5EF4-FFF2-40B4-BE49-F238E27FC236}">
                <a16:creationId xmlns:a16="http://schemas.microsoft.com/office/drawing/2014/main" id="{B3E3040B-63DB-AC44-B790-E0560CD60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046205"/>
            <a:ext cx="7574692" cy="48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71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D4945-620D-DB2F-BF90-D2241F7F6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8">
            <a:extLst>
              <a:ext uri="{FF2B5EF4-FFF2-40B4-BE49-F238E27FC236}">
                <a16:creationId xmlns:a16="http://schemas.microsoft.com/office/drawing/2014/main" id="{283BC128-398F-4C4F-6570-467D1F1FA380}"/>
              </a:ext>
            </a:extLst>
          </p:cNvPr>
          <p:cNvSpPr/>
          <p:nvPr/>
        </p:nvSpPr>
        <p:spPr>
          <a:xfrm>
            <a:off x="4333103" y="928815"/>
            <a:ext cx="7731209" cy="5125996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B0331274-A0EC-1C07-9961-59BD6CBC2B98}"/>
              </a:ext>
            </a:extLst>
          </p:cNvPr>
          <p:cNvSpPr/>
          <p:nvPr/>
        </p:nvSpPr>
        <p:spPr>
          <a:xfrm>
            <a:off x="271849" y="928815"/>
            <a:ext cx="3715265" cy="5125995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25371A-787C-7D35-6295-07E137D06D9C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 Layout (4/4)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D8A73D-6B60-EC85-6D39-F237D86EA524}"/>
              </a:ext>
            </a:extLst>
          </p:cNvPr>
          <p:cNvSpPr txBox="1"/>
          <p:nvPr/>
        </p:nvSpPr>
        <p:spPr>
          <a:xfrm>
            <a:off x="325394" y="1046205"/>
            <a:ext cx="3661720" cy="4577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4️⃣ Business Impact Dashboard 💼📈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Measuring financial uplift, ROI, and long-term impact.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💼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 Leadership (C-Suite: CEO, CFO, CMO):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monitor ROI &amp; strategy impact.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Finance Department: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validate revenue uplift &amp; incremental gains.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&amp; Planning Team: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decide whether to scale campaigns or change tactics.</a:t>
            </a:r>
          </a:p>
        </p:txBody>
      </p:sp>
      <p:pic>
        <p:nvPicPr>
          <p:cNvPr id="4" name="Picture 3" descr="A white rectangular object with black text&#10;&#10;AI-generated content may be incorrect.">
            <a:extLst>
              <a:ext uri="{FF2B5EF4-FFF2-40B4-BE49-F238E27FC236}">
                <a16:creationId xmlns:a16="http://schemas.microsoft.com/office/drawing/2014/main" id="{849755A2-6069-7344-7CF2-681F78026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046205"/>
            <a:ext cx="7558216" cy="48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79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46"/>
          <p:cNvSpPr txBox="1">
            <a:spLocks noGrp="1"/>
          </p:cNvSpPr>
          <p:nvPr>
            <p:ph type="subTitle" idx="1"/>
          </p:nvPr>
        </p:nvSpPr>
        <p:spPr>
          <a:xfrm>
            <a:off x="2849000" y="1925299"/>
            <a:ext cx="6494000" cy="206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25000" lnSpcReduction="20000"/>
          </a:bodyPr>
          <a:lstStyle/>
          <a:p>
            <a:pPr marL="609570" indent="-457178">
              <a:lnSpc>
                <a:spcPct val="220000"/>
              </a:lnSpc>
            </a:pPr>
            <a:r>
              <a:rPr lang="en-US" sz="19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  <a:p>
            <a:pPr marL="609570" indent="-457178">
              <a:lnSpc>
                <a:spcPct val="220000"/>
              </a:lnSpc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65677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A61EE-F07E-9231-05EC-17BAC695A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>
            <a:extLst>
              <a:ext uri="{FF2B5EF4-FFF2-40B4-BE49-F238E27FC236}">
                <a16:creationId xmlns:a16="http://schemas.microsoft.com/office/drawing/2014/main" id="{5A208249-2E0A-D257-3CE7-FF995F42593D}"/>
              </a:ext>
            </a:extLst>
          </p:cNvPr>
          <p:cNvSpPr/>
          <p:nvPr/>
        </p:nvSpPr>
        <p:spPr>
          <a:xfrm>
            <a:off x="553378" y="1225329"/>
            <a:ext cx="5212155" cy="4407341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accent1">
              <a:alpha val="53725"/>
            </a:schemeClr>
          </a:solidFill>
        </p:spPr>
        <p:txBody>
          <a:bodyPr anchor="ctr"/>
          <a:lstStyle/>
          <a:p>
            <a:pPr marL="457200" indent="-457200">
              <a:lnSpc>
                <a:spcPct val="200000"/>
              </a:lnSpc>
              <a:buSzPct val="150000"/>
              <a:buBlip>
                <a:blip r:embed="rId2"/>
              </a:buBlip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 as Core Engagement Tool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Starbucks uses its app to maintain direct communication with customers.</a:t>
            </a:r>
          </a:p>
          <a:p>
            <a:pPr marL="457200" indent="-457200">
              <a:lnSpc>
                <a:spcPct val="200000"/>
              </a:lnSpc>
              <a:buSzPct val="150000"/>
              <a:buBlip>
                <a:blip r:embed="rId3"/>
              </a:buBlip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Promotions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are tailored using customer data, including purchase history and preferences.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4AA461-9D68-60F2-5D84-9F1F5191C2D6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Business Context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reeform 8">
            <a:extLst>
              <a:ext uri="{FF2B5EF4-FFF2-40B4-BE49-F238E27FC236}">
                <a16:creationId xmlns:a16="http://schemas.microsoft.com/office/drawing/2014/main" id="{788204D2-D698-04DF-8BFC-6A1DAA23C365}"/>
              </a:ext>
            </a:extLst>
          </p:cNvPr>
          <p:cNvSpPr/>
          <p:nvPr/>
        </p:nvSpPr>
        <p:spPr>
          <a:xfrm>
            <a:off x="6426467" y="1225328"/>
            <a:ext cx="5212155" cy="4407341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accent1">
              <a:alpha val="53725"/>
            </a:schemeClr>
          </a:solidFill>
        </p:spPr>
        <p:txBody>
          <a:bodyPr anchor="ctr"/>
          <a:lstStyle/>
          <a:p>
            <a:pPr marL="457200" indent="-457200">
              <a:lnSpc>
                <a:spcPct val="200000"/>
              </a:lnSpc>
              <a:buSzPct val="150000"/>
              <a:buBlip>
                <a:blip r:embed="rId4"/>
              </a:buBlip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Diverse Campaign Types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discounts, BOGO deals, and informational ads to drive sales and awareness.</a:t>
            </a:r>
          </a:p>
          <a:p>
            <a:pPr marL="457200" indent="-457200">
              <a:lnSpc>
                <a:spcPct val="200000"/>
              </a:lnSpc>
              <a:buSzPct val="150000"/>
              <a:buBlip>
                <a:blip r:embed="rId5"/>
              </a:buBlip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Targeting Opportunity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customers receive no offers in certain weeks, enabling analysis of offer allocation and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208359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4C25C-80FE-4E2F-2059-7072E69B7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0087E3ED-9EB2-ED86-784F-5C8D4C57F65C}"/>
              </a:ext>
            </a:extLst>
          </p:cNvPr>
          <p:cNvGrpSpPr/>
          <p:nvPr/>
        </p:nvGrpSpPr>
        <p:grpSpPr>
          <a:xfrm>
            <a:off x="441158" y="941916"/>
            <a:ext cx="11309684" cy="4865326"/>
            <a:chOff x="0" y="0"/>
            <a:chExt cx="1836416" cy="1281219"/>
          </a:xfrm>
        </p:grpSpPr>
        <p:sp>
          <p:nvSpPr>
            <p:cNvPr id="4" name="Freeform 8">
              <a:extLst>
                <a:ext uri="{FF2B5EF4-FFF2-40B4-BE49-F238E27FC236}">
                  <a16:creationId xmlns:a16="http://schemas.microsoft.com/office/drawing/2014/main" id="{129F5715-F561-3409-CCA1-6BA65FFDF69A}"/>
                </a:ext>
              </a:extLst>
            </p:cNvPr>
            <p:cNvSpPr/>
            <p:nvPr/>
          </p:nvSpPr>
          <p:spPr>
            <a:xfrm>
              <a:off x="0" y="0"/>
              <a:ext cx="183641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</p:spPr>
        </p:sp>
        <p:sp>
          <p:nvSpPr>
            <p:cNvPr id="6" name="TextBox 9">
              <a:extLst>
                <a:ext uri="{FF2B5EF4-FFF2-40B4-BE49-F238E27FC236}">
                  <a16:creationId xmlns:a16="http://schemas.microsoft.com/office/drawing/2014/main" id="{37682DBA-3E55-66BC-3C4A-FBA6A445B806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220CC31-9524-A26D-1DCA-45C26CCF0F72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Business Problem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2223F5-19F9-66C4-C605-E103F05178CB}"/>
              </a:ext>
            </a:extLst>
          </p:cNvPr>
          <p:cNvSpPr txBox="1"/>
          <p:nvPr/>
        </p:nvSpPr>
        <p:spPr>
          <a:xfrm>
            <a:off x="832184" y="1163703"/>
            <a:ext cx="10527632" cy="4206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Starbucks wants to optimize its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promotional strategy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🔗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Combine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transaction, demographic, and offer data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🧑‍🤝‍🧑 Identify which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 groups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respond best to which offer type.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4️⃣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⏱️ Each offer has a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validity period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before expiration.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5️⃣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🛒 Example: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🥤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BOGO offer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lasts only 5 days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ℹ️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Informational offer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may influence for 7 days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6️⃣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⏳ Evaluate how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validity periods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influence customer response.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7️⃣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Maximize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engagement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8️⃣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💸 Improve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on promotional investments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0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7E3CB-BF82-740E-3B44-CF427AD8E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0319A4B7-01CC-1AC0-06C3-B1C3E3AB27C4}"/>
              </a:ext>
            </a:extLst>
          </p:cNvPr>
          <p:cNvGrpSpPr/>
          <p:nvPr/>
        </p:nvGrpSpPr>
        <p:grpSpPr>
          <a:xfrm>
            <a:off x="441158" y="892983"/>
            <a:ext cx="11309684" cy="5138042"/>
            <a:chOff x="0" y="0"/>
            <a:chExt cx="1836416" cy="1281219"/>
          </a:xfrm>
        </p:grpSpPr>
        <p:sp>
          <p:nvSpPr>
            <p:cNvPr id="4" name="Freeform 8">
              <a:extLst>
                <a:ext uri="{FF2B5EF4-FFF2-40B4-BE49-F238E27FC236}">
                  <a16:creationId xmlns:a16="http://schemas.microsoft.com/office/drawing/2014/main" id="{9FA0F63D-04BE-2114-84E7-13BD92593B29}"/>
                </a:ext>
              </a:extLst>
            </p:cNvPr>
            <p:cNvSpPr/>
            <p:nvPr/>
          </p:nvSpPr>
          <p:spPr>
            <a:xfrm>
              <a:off x="0" y="0"/>
              <a:ext cx="183641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</p:spPr>
        </p:sp>
        <p:sp>
          <p:nvSpPr>
            <p:cNvPr id="6" name="TextBox 9">
              <a:extLst>
                <a:ext uri="{FF2B5EF4-FFF2-40B4-BE49-F238E27FC236}">
                  <a16:creationId xmlns:a16="http://schemas.microsoft.com/office/drawing/2014/main" id="{C6582EE9-5443-1EC3-42BD-07BDAD2A0716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8262AA8-5D40-20B7-1AE9-5304CDEEFBF4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Business Objective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87C40-B425-61C8-648F-82FFEC974797}"/>
              </a:ext>
            </a:extLst>
          </p:cNvPr>
          <p:cNvSpPr txBox="1"/>
          <p:nvPr/>
        </p:nvSpPr>
        <p:spPr>
          <a:xfrm>
            <a:off x="832184" y="1028343"/>
            <a:ext cx="1052763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 Data Cleaning 🧹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🗑️ Handle missing values.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Validate offer completion &amp; validity periods.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🔍 Perform consistency checks.</a:t>
            </a:r>
          </a:p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 Maximizing Marketing Effectiveness 📈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🧠 Understand customer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preferences.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💸 Optimize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spend &amp; ROI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Target demographics with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offers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Tailor strategies for higher success rates.</a:t>
            </a:r>
          </a:p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 Enhancing Customer Experience 💙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🙋 Deliver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&amp; relevant offers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🌟 Make customers feel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valued &amp; engaged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🤝 Build stronger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relationships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Improve loyalty, satisfaction &amp; retention.</a:t>
            </a:r>
          </a:p>
        </p:txBody>
      </p:sp>
    </p:spTree>
    <p:extLst>
      <p:ext uri="{BB962C8B-B14F-4D97-AF65-F5344CB8AC3E}">
        <p14:creationId xmlns:p14="http://schemas.microsoft.com/office/powerpoint/2010/main" val="270749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1DD88-C070-7A23-AA4E-E70927F2F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798E41-C96B-99A4-B189-2D429B153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343056"/>
              </p:ext>
            </p:extLst>
          </p:nvPr>
        </p:nvGraphicFramePr>
        <p:xfrm>
          <a:off x="633262" y="1225127"/>
          <a:ext cx="10925476" cy="352333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93002">
                  <a:extLst>
                    <a:ext uri="{9D8B030D-6E8A-4147-A177-3AD203B41FA5}">
                      <a16:colId xmlns:a16="http://schemas.microsoft.com/office/drawing/2014/main" val="1647177808"/>
                    </a:ext>
                  </a:extLst>
                </a:gridCol>
                <a:gridCol w="8632474">
                  <a:extLst>
                    <a:ext uri="{9D8B030D-6E8A-4147-A177-3AD203B41FA5}">
                      <a16:colId xmlns:a16="http://schemas.microsoft.com/office/drawing/2014/main" val="2341440288"/>
                    </a:ext>
                  </a:extLst>
                </a:gridCol>
              </a:tblGrid>
              <a:tr h="3831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🛠️ Tool</a:t>
                      </a:r>
                      <a:endParaRPr lang="en-IN" sz="16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338D9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📌 Use Case in Project</a:t>
                      </a:r>
                      <a:endParaRPr lang="en-IN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338D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026101"/>
                  </a:ext>
                </a:extLst>
              </a:tr>
              <a:tr h="63432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 JSON dataset into SQL Server, preprocess raw data, and automate data pipelines.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5293452"/>
                  </a:ext>
                </a:extLst>
              </a:tr>
              <a:tr h="63432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 SQL Server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 and manage the Starbucks dataset (transaction, offer, demographic tables). Perform data cleaning, transformations, and SQL queries for analysis.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079097"/>
                  </a:ext>
                </a:extLst>
              </a:tr>
              <a:tr h="9357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 PowerPoint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 project findings, data overview, insights, and recommendations in a structured format.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659707"/>
                  </a:ext>
                </a:extLst>
              </a:tr>
              <a:tr h="9357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BI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 interactive dashboards, visualize customer </a:t>
                      </a: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behavior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offer responses, and key insights.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7953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C6FF5B4-E913-5374-23C0-02F71892A5B6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Technology Stack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39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CBB4A-B544-F45E-4CBB-B80664D08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8">
            <a:extLst>
              <a:ext uri="{FF2B5EF4-FFF2-40B4-BE49-F238E27FC236}">
                <a16:creationId xmlns:a16="http://schemas.microsoft.com/office/drawing/2014/main" id="{DB2A22CD-4FC9-C861-C39D-7EC08AFA31E9}"/>
              </a:ext>
            </a:extLst>
          </p:cNvPr>
          <p:cNvSpPr/>
          <p:nvPr/>
        </p:nvSpPr>
        <p:spPr>
          <a:xfrm>
            <a:off x="441158" y="892983"/>
            <a:ext cx="11309684" cy="5138042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CAE4FE-CBA3-1C93-6EE9-45595BE9DF09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 Data Overview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ea typeface="Segoe UI Symbol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EABFD4-518E-DD1C-1A59-518164993765}"/>
              </a:ext>
            </a:extLst>
          </p:cNvPr>
          <p:cNvSpPr txBox="1"/>
          <p:nvPr/>
        </p:nvSpPr>
        <p:spPr>
          <a:xfrm>
            <a:off x="601578" y="969562"/>
            <a:ext cx="934051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🛒 Dataset is simplified —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1 product vs. dozens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real Starbucks app.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📁 Dataset Components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→ Offer details (type, duration, difficulty, reward)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→ Customer demographics (age, gender, income, membership date)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transcript → Customer interactions (offer received, viewed, completed, transactions)</a:t>
            </a:r>
          </a:p>
          <a:p>
            <a:pPr>
              <a:lnSpc>
                <a:spcPct val="150000"/>
              </a:lnSpc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👥 Customers (Profile Table)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Demographics: age, gender, income, membership 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missing/unknown demographic values</a:t>
            </a:r>
          </a:p>
          <a:p>
            <a:pPr>
              <a:lnSpc>
                <a:spcPct val="150000"/>
              </a:lnSpc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4️⃣ 🎁 Offers (Portfolio Table)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Types: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BOGO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Informational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Attributes: duration (days), difficulty (spend threshold), reward</a:t>
            </a:r>
          </a:p>
          <a:p>
            <a:pPr>
              <a:lnSpc>
                <a:spcPct val="150000"/>
              </a:lnSpc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5️⃣ 📝 Transactions &amp; Events (Transcript Table)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Events: offer received, offer viewed, offer completed, transaction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recorded in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since start of study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receive the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offer multiple times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6️⃣ ⏳ Validity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durations range from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to 10 days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Informational offers influence but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require completion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may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as completed even if never viewed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not true influence.	</a:t>
            </a:r>
          </a:p>
        </p:txBody>
      </p:sp>
    </p:spTree>
    <p:extLst>
      <p:ext uri="{BB962C8B-B14F-4D97-AF65-F5344CB8AC3E}">
        <p14:creationId xmlns:p14="http://schemas.microsoft.com/office/powerpoint/2010/main" val="2167020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7A718-AB7E-FC03-A7C6-CCE89033C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8">
            <a:extLst>
              <a:ext uri="{FF2B5EF4-FFF2-40B4-BE49-F238E27FC236}">
                <a16:creationId xmlns:a16="http://schemas.microsoft.com/office/drawing/2014/main" id="{A410DB39-94F1-33E4-6713-A414A39303B4}"/>
              </a:ext>
            </a:extLst>
          </p:cNvPr>
          <p:cNvSpPr/>
          <p:nvPr/>
        </p:nvSpPr>
        <p:spPr>
          <a:xfrm>
            <a:off x="441158" y="749411"/>
            <a:ext cx="11309684" cy="5359178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18CEAFFA-602B-4A74-B078-24F7AE22A457}"/>
              </a:ext>
            </a:extLst>
          </p:cNvPr>
          <p:cNvSpPr txBox="1"/>
          <p:nvPr/>
        </p:nvSpPr>
        <p:spPr>
          <a:xfrm>
            <a:off x="441158" y="590043"/>
            <a:ext cx="11309684" cy="5518546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9B15B2-CC36-579C-1682-4927A03B0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756283"/>
              </p:ext>
            </p:extLst>
          </p:nvPr>
        </p:nvGraphicFramePr>
        <p:xfrm>
          <a:off x="529389" y="866274"/>
          <a:ext cx="11133222" cy="5133466"/>
        </p:xfrm>
        <a:graphic>
          <a:graphicData uri="http://schemas.openxmlformats.org/drawingml/2006/table">
            <a:tbl>
              <a:tblPr/>
              <a:tblGrid>
                <a:gridCol w="1639386">
                  <a:extLst>
                    <a:ext uri="{9D8B030D-6E8A-4147-A177-3AD203B41FA5}">
                      <a16:colId xmlns:a16="http://schemas.microsoft.com/office/drawing/2014/main" val="3413830284"/>
                    </a:ext>
                  </a:extLst>
                </a:gridCol>
                <a:gridCol w="1833730">
                  <a:extLst>
                    <a:ext uri="{9D8B030D-6E8A-4147-A177-3AD203B41FA5}">
                      <a16:colId xmlns:a16="http://schemas.microsoft.com/office/drawing/2014/main" val="304026635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140310475"/>
                    </a:ext>
                  </a:extLst>
                </a:gridCol>
                <a:gridCol w="3136781">
                  <a:extLst>
                    <a:ext uri="{9D8B030D-6E8A-4147-A177-3AD203B41FA5}">
                      <a16:colId xmlns:a16="http://schemas.microsoft.com/office/drawing/2014/main" val="4005304010"/>
                    </a:ext>
                  </a:extLst>
                </a:gridCol>
                <a:gridCol w="2694525">
                  <a:extLst>
                    <a:ext uri="{9D8B030D-6E8A-4147-A177-3AD203B41FA5}">
                      <a16:colId xmlns:a16="http://schemas.microsoft.com/office/drawing/2014/main" val="3667020245"/>
                    </a:ext>
                  </a:extLst>
                </a:gridCol>
              </a:tblGrid>
              <a:tr h="2751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📂 Source File</a:t>
                      </a:r>
                      <a:endParaRPr lang="en-IN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8D9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🏷️ Field Name</a:t>
                      </a:r>
                      <a:endParaRPr lang="en-IN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8D9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📊 Data Type</a:t>
                      </a:r>
                      <a:endParaRPr lang="en-IN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8D9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📝 Description</a:t>
                      </a:r>
                      <a:endParaRPr lang="en-IN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8D9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🔎 Notes / Example</a:t>
                      </a:r>
                      <a:endParaRPr lang="en-IN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8D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037961"/>
                  </a:ext>
                </a:extLst>
              </a:tr>
              <a:tr h="240279">
                <a:tc rowSpan="5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👤 </a:t>
                      </a:r>
                      <a:r>
                        <a:rPr lang="en-IN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profile.json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🎂 age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🔢 Int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 of the customer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29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7542292"/>
                  </a:ext>
                </a:extLst>
              </a:tr>
              <a:tr h="449306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📅 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became_member_on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🔢 Int (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yyyymmdd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 when customer created app account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20170212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608213"/>
                  </a:ext>
                </a:extLst>
              </a:tr>
              <a:tr h="240279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🚻 gender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🔤 String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 of the customer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Values: M, F, O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6211355"/>
                  </a:ext>
                </a:extLst>
              </a:tr>
              <a:tr h="240279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🆔 id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🔤 String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 customer identifier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5a2e5a7e5bc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6213"/>
                  </a:ext>
                </a:extLst>
              </a:tr>
              <a:tr h="240279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💰 income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🔢 Float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Customer’s annual income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72000.0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124667"/>
                  </a:ext>
                </a:extLst>
              </a:tr>
              <a:tr h="449306">
                <a:tc row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💳 </a:t>
                      </a:r>
                      <a:r>
                        <a:rPr lang="en-IN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transcript.json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📝 event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🔤 String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 description (type of activity)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Values: transaction, offer received, offer viewed, offer completed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3139"/>
                  </a:ext>
                </a:extLst>
              </a:tr>
              <a:tr h="240279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👤 person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🔤 String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identifier (links to 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profile.id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5a2e5a7e5bc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224085"/>
                  </a:ext>
                </a:extLst>
              </a:tr>
              <a:tr h="240279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⏳ time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🔢 Int (hours)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in hours since start of test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48 (2 days later)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414014"/>
                  </a:ext>
                </a:extLst>
              </a:tr>
              <a:tr h="449306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📦 value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📑 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Dict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Context-dependent values (offer ID or transaction amount)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{ "offer id": "abc123" } or { "amount": 10.5 }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71344"/>
                  </a:ext>
                </a:extLst>
              </a:tr>
              <a:tr h="658334">
                <a:tc rowSpan="6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🎁 </a:t>
                      </a:r>
                      <a:r>
                        <a:rPr lang="en-IN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portfolio.json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🆔 id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🔤 String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 identifier of the offer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ae264e3637204a6fb9bb56bc8210ddfd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762182"/>
                  </a:ext>
                </a:extLst>
              </a:tr>
              <a:tr h="240279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🎟️ 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offer_type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🔤 String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of marketing offer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Values: 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bogo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discount, informational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973513"/>
                  </a:ext>
                </a:extLst>
              </a:tr>
              <a:tr h="449306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📊 difficulty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🔢 Int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Minimum spend required to complete the offer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10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056082"/>
                  </a:ext>
                </a:extLst>
              </a:tr>
              <a:tr h="240279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🏆 reward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🔢 Int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Reward given upon offer completion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2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442077"/>
                  </a:ext>
                </a:extLst>
              </a:tr>
              <a:tr h="240279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⏱️ duration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🔢 Int (days)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Validity period of the offer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7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159833"/>
                  </a:ext>
                </a:extLst>
              </a:tr>
              <a:tr h="240279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📡 channels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📋 List of Strings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Channels used to deliver the offer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[ "email", "mobile", "web" ]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76776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F530448-667D-2A3F-6794-25826A124A8D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Dictionary 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36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FB6E7-5C42-C054-A044-B1B24A04A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>
            <a:extLst>
              <a:ext uri="{FF2B5EF4-FFF2-40B4-BE49-F238E27FC236}">
                <a16:creationId xmlns:a16="http://schemas.microsoft.com/office/drawing/2014/main" id="{3B29D5DF-8EAE-8A21-4B55-D666C6AB6B6A}"/>
              </a:ext>
            </a:extLst>
          </p:cNvPr>
          <p:cNvSpPr txBox="1"/>
          <p:nvPr/>
        </p:nvSpPr>
        <p:spPr>
          <a:xfrm>
            <a:off x="411895" y="1207293"/>
            <a:ext cx="5503714" cy="462434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BBBD513-2F57-3C27-27ED-8EE10F235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82551"/>
              </p:ext>
            </p:extLst>
          </p:nvPr>
        </p:nvGraphicFramePr>
        <p:xfrm>
          <a:off x="411895" y="749593"/>
          <a:ext cx="11371031" cy="55549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97768">
                  <a:extLst>
                    <a:ext uri="{9D8B030D-6E8A-4147-A177-3AD203B41FA5}">
                      <a16:colId xmlns:a16="http://schemas.microsoft.com/office/drawing/2014/main" val="2094978454"/>
                    </a:ext>
                  </a:extLst>
                </a:gridCol>
                <a:gridCol w="4472926">
                  <a:extLst>
                    <a:ext uri="{9D8B030D-6E8A-4147-A177-3AD203B41FA5}">
                      <a16:colId xmlns:a16="http://schemas.microsoft.com/office/drawing/2014/main" val="2448065687"/>
                    </a:ext>
                  </a:extLst>
                </a:gridCol>
                <a:gridCol w="4700337">
                  <a:extLst>
                    <a:ext uri="{9D8B030D-6E8A-4147-A177-3AD203B41FA5}">
                      <a16:colId xmlns:a16="http://schemas.microsoft.com/office/drawing/2014/main" val="2879363332"/>
                    </a:ext>
                  </a:extLst>
                </a:gridCol>
              </a:tblGrid>
              <a:tr h="2357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🗂️ Category</a:t>
                      </a:r>
                      <a:endParaRPr lang="en-IN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338D9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⚠️ Common Issues</a:t>
                      </a:r>
                      <a:endParaRPr lang="en-IN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338D9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💡 Example</a:t>
                      </a:r>
                      <a:endParaRPr lang="en-IN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338D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99291"/>
                  </a:ext>
                </a:extLst>
              </a:tr>
              <a:tr h="235764"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📝 </a:t>
                      </a:r>
                      <a:r>
                        <a:rPr lang="en-IN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JSON Format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Malformed JSON (missing braces/commas)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"id": 1,  → ❌ invalid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560517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Trailing commas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{ "id": 1, }, { "id": 2 }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610825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Encoding mismatch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 saved in </a:t>
                      </a:r>
                      <a:r>
                        <a:rPr lang="en-IN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UTF-16</a:t>
                      </a: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but read as UTF-8 → garbled text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439673"/>
                  </a:ext>
                </a:extLst>
              </a:tr>
              <a:tr h="235764"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🏗️ </a:t>
                      </a:r>
                      <a:r>
                        <a:rPr lang="en-IN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Schema &amp; Structure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Inconsistent keys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 1: { "id": 1, "email": "a@x.com" }  Record 2: { "id": 2 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09092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Deeply nested objects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"order": { "items": [ { "id": 101, "qty": 2 } ] } 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821268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Dynamic/optional fields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 rows have "phone", some don’t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751124"/>
                  </a:ext>
                </a:extLst>
              </a:tr>
              <a:tr h="235764"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🔢 </a:t>
                      </a:r>
                      <a:r>
                        <a:rPr lang="en-IN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Types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Type mismatch (string vs int)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"age": "25" } → stored as text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200666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Large numbers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"population": 999999999999 } → exceeds BIGINT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56541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Date/time parsing issues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"2025-08-18T10:30:00Z" doesn’t match SQL datetime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822772"/>
                  </a:ext>
                </a:extLst>
              </a:tr>
              <a:tr h="235764"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🚀 </a:t>
                      </a:r>
                      <a:r>
                        <a:rPr lang="en-IN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Large JSON files slow parsing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 MB JSON takes minutes to import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7988592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Nested arrays cause row explosion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Array of 100 × nested array of 50 → 5,000 rows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8981126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No indexing on JSON 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Querying JSON_VALUE(data, '$.id') without index → slow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927796"/>
                  </a:ext>
                </a:extLst>
              </a:tr>
              <a:tr h="235764"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🔍 </a:t>
                      </a:r>
                      <a:r>
                        <a:rPr lang="en-IN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Nulls &amp; Missing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Absent vs null values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{} vs { "age": null } behave differently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2257654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Empty arrays/objects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"items": [] may break joins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9604254"/>
                  </a:ext>
                </a:extLst>
              </a:tr>
              <a:tr h="23576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🔡 </a:t>
                      </a:r>
                      <a:r>
                        <a:rPr lang="en-IN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 Characters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Unicode/emoji corruption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"name": "Dipesh 😃" → broken if stored in VARCHAR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5487243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Quotes &amp; escape issues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I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</a:t>
                      </a: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 "He said, \"Hello\""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173166"/>
                  </a:ext>
                </a:extLst>
              </a:tr>
              <a:tr h="235764"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🔧 </a:t>
                      </a:r>
                      <a:r>
                        <a:rPr lang="en-IN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Tool/Method Issues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File access errors (BULK INSERT)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Cannot bulk load because file could not be opened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9403564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SSIS lacks native JSON 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Must flatten JSON before load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292280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ETL tool encoding mismatch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PowerShell writes extra backslashes: "path": "C:\\data"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9919549"/>
                  </a:ext>
                </a:extLst>
              </a:tr>
              <a:tr h="235764"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✅ </a:t>
                      </a:r>
                      <a:r>
                        <a:rPr lang="en-IN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 &amp; Constraints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Duplicate IDs (PK violation)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 records with "id": 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3624339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Foreign key issues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"order": { "</a:t>
                      </a:r>
                      <a:r>
                        <a:rPr lang="en-I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customer_id</a:t>
                      </a: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 999 } → no matching customer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063064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C0FB71E-6C88-AF85-7529-15D26273C1BA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Import Issues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061060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33185</TotalTime>
  <Words>3663</Words>
  <Application>Microsoft Macintosh PowerPoint</Application>
  <PresentationFormat>Widescreen</PresentationFormat>
  <Paragraphs>553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Courier New</vt:lpstr>
      <vt:lpstr>Open Sans</vt:lpstr>
      <vt:lpstr>PT Sans Narrow</vt:lpstr>
      <vt:lpstr>Raleway</vt:lpstr>
      <vt:lpstr>Times New Roman</vt:lpstr>
      <vt:lpstr>Wingdings</vt:lpstr>
      <vt:lpstr>Tropic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oorja gund</dc:creator>
  <cp:lastModifiedBy>Dipesh Yadav</cp:lastModifiedBy>
  <cp:revision>118</cp:revision>
  <cp:lastPrinted>2025-07-04T04:53:13Z</cp:lastPrinted>
  <dcterms:created xsi:type="dcterms:W3CDTF">2025-04-04T02:52:34Z</dcterms:created>
  <dcterms:modified xsi:type="dcterms:W3CDTF">2025-08-20T18:40:04Z</dcterms:modified>
</cp:coreProperties>
</file>