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1496" r:id="rId2"/>
    <p:sldId id="1594" r:id="rId3"/>
    <p:sldId id="1595" r:id="rId4"/>
    <p:sldId id="1497" r:id="rId5"/>
    <p:sldId id="1596" r:id="rId6"/>
    <p:sldId id="1498" r:id="rId7"/>
    <p:sldId id="1500" r:id="rId8"/>
    <p:sldId id="1501" r:id="rId9"/>
    <p:sldId id="1517" r:id="rId10"/>
    <p:sldId id="1518" r:id="rId11"/>
    <p:sldId id="1597" r:id="rId12"/>
    <p:sldId id="1598" r:id="rId13"/>
    <p:sldId id="1528" r:id="rId14"/>
    <p:sldId id="1599" r:id="rId15"/>
    <p:sldId id="1530" r:id="rId16"/>
    <p:sldId id="1611" r:id="rId17"/>
    <p:sldId id="1535" r:id="rId18"/>
    <p:sldId id="1601" r:id="rId19"/>
    <p:sldId id="1602" r:id="rId20"/>
    <p:sldId id="1603" r:id="rId21"/>
    <p:sldId id="1612" r:id="rId22"/>
    <p:sldId id="1613" r:id="rId23"/>
    <p:sldId id="1604" r:id="rId24"/>
    <p:sldId id="1605" r:id="rId25"/>
    <p:sldId id="1614" r:id="rId26"/>
    <p:sldId id="1615" r:id="rId27"/>
    <p:sldId id="1606" r:id="rId28"/>
    <p:sldId id="1616" r:id="rId29"/>
    <p:sldId id="1617" r:id="rId30"/>
    <p:sldId id="1519" r:id="rId31"/>
    <p:sldId id="1608" r:id="rId32"/>
    <p:sldId id="1609" r:id="rId33"/>
    <p:sldId id="1610" r:id="rId34"/>
    <p:sldId id="30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8D90"/>
    <a:srgbClr val="4CE5E9"/>
    <a:srgbClr val="225F61"/>
    <a:srgbClr val="3BA9AB"/>
    <a:srgbClr val="EA7131"/>
    <a:srgbClr val="FF9300"/>
    <a:srgbClr val="AE5425"/>
    <a:srgbClr val="0096FF"/>
    <a:srgbClr val="005493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35" autoAdjust="0"/>
    <p:restoredTop sz="92418" autoAdjust="0"/>
  </p:normalViewPr>
  <p:slideViewPr>
    <p:cSldViewPr snapToGrid="0">
      <p:cViewPr varScale="1">
        <p:scale>
          <a:sx n="159" d="100"/>
          <a:sy n="159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5813B3-6425-4A6D-806E-021B84DD5758}" type="datetimeFigureOut">
              <a:rPr lang="en-IN" smtClean="0"/>
              <a:t>21/08/25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93CE8-3B10-43B2-8860-AFD815460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0557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5" name="Google Shape;1205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6" name="Google Shape;1206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5542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aletrix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2;p3">
            <a:extLst>
              <a:ext uri="{FF2B5EF4-FFF2-40B4-BE49-F238E27FC236}">
                <a16:creationId xmlns:a16="http://schemas.microsoft.com/office/drawing/2014/main" id="{2F306997-3B2B-2B65-053F-A3D89D2F2DA0}"/>
              </a:ext>
            </a:extLst>
          </p:cNvPr>
          <p:cNvSpPr/>
          <p:nvPr userDrawn="1"/>
        </p:nvSpPr>
        <p:spPr>
          <a:xfrm>
            <a:off x="-67" y="0"/>
            <a:ext cx="12192000" cy="63279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AD558F-750C-7F7A-EF36-7477B28E6647}"/>
              </a:ext>
            </a:extLst>
          </p:cNvPr>
          <p:cNvPicPr>
            <a:picLocks noChangeAspect="1"/>
          </p:cNvPicPr>
          <p:nvPr userDrawn="1"/>
        </p:nvPicPr>
        <p:blipFill rotWithShape="1">
          <a:blip/>
          <a:srcRect r="5636" b="4250"/>
          <a:stretch/>
        </p:blipFill>
        <p:spPr>
          <a:xfrm flipH="1">
            <a:off x="937527" y="1260007"/>
            <a:ext cx="5091797" cy="44863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1D13BBF-8BF9-58E8-2D48-8C25E8436E1D}"/>
              </a:ext>
            </a:extLst>
          </p:cNvPr>
          <p:cNvSpPr/>
          <p:nvPr userDrawn="1"/>
        </p:nvSpPr>
        <p:spPr>
          <a:xfrm>
            <a:off x="0" y="0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12" name="Google Shape;37;p60">
            <a:extLst>
              <a:ext uri="{FF2B5EF4-FFF2-40B4-BE49-F238E27FC236}">
                <a16:creationId xmlns:a16="http://schemas.microsoft.com/office/drawing/2014/main" id="{E6481E89-02DE-7518-CF7A-DC982067B7A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79061" y="2107188"/>
            <a:ext cx="545574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918365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564256A3-4B60-B37C-3C15-AB3FE9B6DA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B24C27D-E9CF-52B2-895E-3ABEC7AD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623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83060A7-945A-2E96-761C-7E7F8D3C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137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0"/>
          <p:cNvSpPr txBox="1">
            <a:spLocks noGrp="1"/>
          </p:cNvSpPr>
          <p:nvPr>
            <p:ph type="subTitle" idx="1"/>
          </p:nvPr>
        </p:nvSpPr>
        <p:spPr>
          <a:xfrm>
            <a:off x="2840535" y="4195828"/>
            <a:ext cx="6494000" cy="105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8" name="Google Shape;38;p60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333" b="0" i="0" u="none" strike="noStrike" cap="none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6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415600" y="4289085"/>
            <a:ext cx="11428400" cy="125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>
                <a:latin typeface="Raleway" pitchFamily="2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  <p:sp>
        <p:nvSpPr>
          <p:cNvPr id="2" name="Google Shape;8;p1">
            <a:extLst>
              <a:ext uri="{FF2B5EF4-FFF2-40B4-BE49-F238E27FC236}">
                <a16:creationId xmlns:a16="http://schemas.microsoft.com/office/drawing/2014/main" id="{9DF37ADA-1D1E-F64E-723D-3F6E9A12009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313620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body" idx="1"/>
          </p:nvPr>
        </p:nvSpPr>
        <p:spPr>
          <a:xfrm>
            <a:off x="1081404" y="5270123"/>
            <a:ext cx="7998400" cy="79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3200">
                <a:latin typeface="Raleway" pitchFamily="2" charset="0"/>
                <a:ea typeface="Raleway" pitchFamily="2" charset="0"/>
                <a:cs typeface="Raleway" pitchFamily="2" charset="0"/>
                <a:sym typeface="PT Sans Narrow"/>
              </a:defRPr>
            </a:lvl1pPr>
          </a:lstStyle>
          <a:p>
            <a:endParaRPr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9176E-C771-72C8-F8E5-906AAEAB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187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userDrawn="1">
  <p:cSld name="One column 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415600" y="1672836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09" lvl="2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278" lvl="3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848" lvl="4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418" lvl="5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6987" lvl="6" indent="-406381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557" lvl="7" indent="-406381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126" lvl="8" indent="-406381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 dirty="0"/>
          </a:p>
        </p:txBody>
      </p:sp>
      <p:sp>
        <p:nvSpPr>
          <p:cNvPr id="5" name="Google Shape;45;p7">
            <a:extLst>
              <a:ext uri="{FF2B5EF4-FFF2-40B4-BE49-F238E27FC236}">
                <a16:creationId xmlns:a16="http://schemas.microsoft.com/office/drawing/2014/main" id="{482C3779-B2BB-CEE4-3E2C-334B9C6C7D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53AC460-69CA-8F48-E3C8-414742235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8013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9630DA-C8F6-4DCB-07B4-8474A714CA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49463"/>
            <a:ext cx="6172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3ABE9-772D-629A-0846-B8D8655E4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33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178" indent="0">
              <a:buNone/>
              <a:defRPr sz="1400"/>
            </a:lvl2pPr>
            <a:lvl3pPr marL="914354" indent="0">
              <a:buNone/>
              <a:defRPr sz="1200"/>
            </a:lvl3pPr>
            <a:lvl4pPr marL="1371532" indent="0">
              <a:buNone/>
              <a:defRPr sz="1000"/>
            </a:lvl4pPr>
            <a:lvl5pPr marL="1828709" indent="0">
              <a:buNone/>
              <a:defRPr sz="1000"/>
            </a:lvl5pPr>
            <a:lvl6pPr marL="2285886" indent="0">
              <a:buNone/>
              <a:defRPr sz="1000"/>
            </a:lvl6pPr>
            <a:lvl7pPr marL="2743062" indent="0">
              <a:buNone/>
              <a:defRPr sz="1000"/>
            </a:lvl7pPr>
            <a:lvl8pPr marL="3200240" indent="0">
              <a:buNone/>
              <a:defRPr sz="1000"/>
            </a:lvl8pPr>
            <a:lvl9pPr marL="3657418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Google Shape;45;p7">
            <a:extLst>
              <a:ext uri="{FF2B5EF4-FFF2-40B4-BE49-F238E27FC236}">
                <a16:creationId xmlns:a16="http://schemas.microsoft.com/office/drawing/2014/main" id="{2DDA5E8B-7438-C891-2771-F57700CCD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BE10E01B-527E-6CF6-D575-6D430AD28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382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userDrawn="1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 txBox="1">
            <a:spLocks noGrp="1"/>
          </p:cNvSpPr>
          <p:nvPr>
            <p:ph type="body" idx="1"/>
          </p:nvPr>
        </p:nvSpPr>
        <p:spPr>
          <a:xfrm>
            <a:off x="838200" y="2023409"/>
            <a:ext cx="10515600" cy="3955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70" lvl="0" indent="-423312" algn="l" rtl="0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09" lvl="2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278" lvl="3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848" lvl="4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418" lvl="5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6987" lvl="6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557" lvl="7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126" lvl="8" indent="-423312" algn="l" rtl="0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4" name="Google Shape;45;p7">
            <a:extLst>
              <a:ext uri="{FF2B5EF4-FFF2-40B4-BE49-F238E27FC236}">
                <a16:creationId xmlns:a16="http://schemas.microsoft.com/office/drawing/2014/main" id="{EB44CB0A-F4B1-A402-3759-2C3528AB8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876617F3-2402-6614-1A74-28C7B4C54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84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896A-68C9-7523-8C07-666BD0EFB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600" y="2602499"/>
            <a:ext cx="11360800" cy="3153216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Raleway" pitchFamily="2" charset="0"/>
              </a:defRPr>
            </a:lvl2pPr>
            <a:lvl3pPr>
              <a:defRPr>
                <a:latin typeface="Raleway" pitchFamily="2" charset="0"/>
              </a:defRPr>
            </a:lvl3pPr>
            <a:lvl4pPr>
              <a:defRPr>
                <a:latin typeface="Raleway" pitchFamily="2" charset="0"/>
              </a:defRPr>
            </a:lvl4pPr>
            <a:lvl5pPr>
              <a:defRPr>
                <a:latin typeface="Raleway" pitchFamily="2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2" name="Google Shape;45;p7">
            <a:extLst>
              <a:ext uri="{FF2B5EF4-FFF2-40B4-BE49-F238E27FC236}">
                <a16:creationId xmlns:a16="http://schemas.microsoft.com/office/drawing/2014/main" id="{2B1567C0-4287-5016-773D-60FC694478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197" y="0"/>
            <a:ext cx="10675200" cy="11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933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CBDA10-C463-8A5E-0969-8CFE1D30C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484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userDrawn="1">
  <p:cSld name="Title and two columns 1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3"/>
          <p:cNvSpPr txBox="1">
            <a:spLocks noGrp="1"/>
          </p:cNvSpPr>
          <p:nvPr>
            <p:ph type="subTitle" idx="1"/>
          </p:nvPr>
        </p:nvSpPr>
        <p:spPr>
          <a:xfrm>
            <a:off x="18027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"/>
          </p:nvPr>
        </p:nvSpPr>
        <p:spPr>
          <a:xfrm>
            <a:off x="18027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 dirty="0"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3"/>
          </p:nvPr>
        </p:nvSpPr>
        <p:spPr>
          <a:xfrm>
            <a:off x="6743027" y="3860800"/>
            <a:ext cx="3646280" cy="4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b="1"/>
            </a:lvl9pPr>
          </a:lstStyle>
          <a:p>
            <a:endParaRPr dirty="0"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4"/>
          </p:nvPr>
        </p:nvSpPr>
        <p:spPr>
          <a:xfrm>
            <a:off x="6743027" y="4362700"/>
            <a:ext cx="3646280" cy="12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67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67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67"/>
            </a:lvl9pPr>
          </a:lstStyle>
          <a:p>
            <a:endParaRPr/>
          </a:p>
        </p:txBody>
      </p:sp>
      <p:sp>
        <p:nvSpPr>
          <p:cNvPr id="3" name="Google Shape;45;p7">
            <a:extLst>
              <a:ext uri="{FF2B5EF4-FFF2-40B4-BE49-F238E27FC236}">
                <a16:creationId xmlns:a16="http://schemas.microsoft.com/office/drawing/2014/main" id="{D0B48D13-027A-4AFE-4CD9-AAE135E2B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201" y="115200"/>
            <a:ext cx="10550999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>
                <a:solidFill>
                  <a:schemeClr val="tx1"/>
                </a:solidFill>
                <a:latin typeface="Raleway" pitchFamily="2" charset="0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432BB4C-0FFD-F107-637F-62075DD5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5085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1"/>
          <p:cNvSpPr txBox="1">
            <a:spLocks noGrp="1"/>
          </p:cNvSpPr>
          <p:nvPr>
            <p:ph type="title" hasCustomPrompt="1"/>
          </p:nvPr>
        </p:nvSpPr>
        <p:spPr>
          <a:xfrm>
            <a:off x="415600" y="2236481"/>
            <a:ext cx="11360800" cy="20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7333">
                <a:solidFill>
                  <a:schemeClr val="accent3"/>
                </a:solidFill>
              </a:defRPr>
            </a:lvl9pPr>
          </a:lstStyle>
          <a:p>
            <a:r>
              <a:rPr dirty="0"/>
              <a:t>xx%</a:t>
            </a:r>
          </a:p>
        </p:txBody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415600" y="4490881"/>
            <a:ext cx="11360800" cy="142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70" lvl="0" indent="-457178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1219140" lvl="1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09" lvl="2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278" lvl="3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848" lvl="4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418" lvl="5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6987" lvl="6" indent="-423312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557" lvl="7" indent="-423312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126" lvl="8" indent="-423312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F22A34-8630-7179-6BE7-3A5ED218F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</p:spPr>
        <p:txBody>
          <a:bodyPr/>
          <a:lstStyle>
            <a:lvl1pPr>
              <a:defRPr>
                <a:latin typeface="Raleway" pitchFamily="2" charset="0"/>
                <a:cs typeface="Calibri" panose="020F0502020204030204" pitchFamily="34" charset="0"/>
              </a:defRPr>
            </a:lvl1pPr>
          </a:lstStyle>
          <a:p>
            <a:fld id="{66B530E6-33B2-49CF-A736-7C25316E71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081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200" y="115200"/>
            <a:ext cx="113608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573FB6-F6A4-C682-F4CD-14CE8176A144}"/>
              </a:ext>
            </a:extLst>
          </p:cNvPr>
          <p:cNvSpPr/>
          <p:nvPr userDrawn="1"/>
        </p:nvSpPr>
        <p:spPr>
          <a:xfrm>
            <a:off x="0" y="6331391"/>
            <a:ext cx="12195029" cy="524801"/>
          </a:xfrm>
          <a:prstGeom prst="rect">
            <a:avLst/>
          </a:prstGeom>
          <a:solidFill>
            <a:srgbClr val="348E90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3907" y="6414447"/>
            <a:ext cx="731600" cy="3552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bg1"/>
                </a:solidFill>
                <a:latin typeface="Raleway" pitchFamily="2" charset="0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33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10945671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5333" b="0" i="0" u="none" strike="noStrike" cap="none">
          <a:solidFill>
            <a:schemeClr val="tx1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Raleway" pitchFamily="2" charset="0"/>
          <a:ea typeface="Raleway" pitchFamily="2" charset="0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C39A708E-1070-7190-DC9E-E8835F177572}"/>
              </a:ext>
            </a:extLst>
          </p:cNvPr>
          <p:cNvSpPr/>
          <p:nvPr/>
        </p:nvSpPr>
        <p:spPr>
          <a:xfrm>
            <a:off x="339892" y="990600"/>
            <a:ext cx="11512216" cy="4876800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536FE64-BB10-E165-520E-D87BD21A390B}"/>
              </a:ext>
            </a:extLst>
          </p:cNvPr>
          <p:cNvSpPr/>
          <p:nvPr/>
        </p:nvSpPr>
        <p:spPr>
          <a:xfrm>
            <a:off x="0" y="0"/>
            <a:ext cx="12192000" cy="513347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endParaRPr lang="en-US" sz="4000" b="1" dirty="0">
              <a:solidFill>
                <a:srgbClr val="252D37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tarbucks logo in a store&#10;&#10;AI-generated content may be incorrect.">
            <a:extLst>
              <a:ext uri="{FF2B5EF4-FFF2-40B4-BE49-F238E27FC236}">
                <a16:creationId xmlns:a16="http://schemas.microsoft.com/office/drawing/2014/main" id="{8CB5F5DC-1CC5-A223-E3B0-27743FB235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" y="1129548"/>
            <a:ext cx="5672890" cy="4598904"/>
          </a:xfrm>
          <a:prstGeom prst="roundRect">
            <a:avLst>
              <a:gd name="adj" fmla="val 6519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F13C2D-87F5-7D77-A10F-40B725BE00D4}"/>
              </a:ext>
            </a:extLst>
          </p:cNvPr>
          <p:cNvSpPr txBox="1"/>
          <p:nvPr/>
        </p:nvSpPr>
        <p:spPr>
          <a:xfrm>
            <a:off x="6750217" y="1192955"/>
            <a:ext cx="4530892" cy="4431983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STARBUCKS </a:t>
            </a:r>
          </a:p>
          <a:p>
            <a:pPr algn="ctr"/>
            <a:r>
              <a:rPr lang="en-US" sz="4400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 ANALYSIS</a:t>
            </a: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2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Dipesh Yadav</a:t>
            </a:r>
          </a:p>
          <a:p>
            <a:r>
              <a:rPr lang="en-US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Date : </a:t>
            </a:r>
            <a:r>
              <a:rPr lang="en-US" b="1" dirty="0">
                <a:solidFill>
                  <a:srgbClr val="225F6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21 August, 2025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4974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9AC00-1EE3-E098-1609-1528B1454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B534710C-0E17-B9D5-823C-3A68832F59C3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82B5372-3D92-07F9-9DDE-32CD0F9B6D9F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ER-Diagram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F92B2F9-3B48-9E39-6C1E-97F434693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660" y="1260902"/>
            <a:ext cx="10154680" cy="4517122"/>
          </a:xfrm>
          <a:prstGeom prst="roundRect">
            <a:avLst>
              <a:gd name="adj" fmla="val 6065"/>
            </a:avLst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879102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18BE1-AAC2-2131-6073-9E8EAF46A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C0A1BE7F-B9F0-1531-F1E0-6E3D9AEA483D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9EAA9F3B-78AD-8618-DD66-22CA2688580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  <a:ln>
              <a:noFill/>
            </a:ln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AB494357-C276-28CE-2FC7-24934AA1459C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  <a:ln>
              <a:noFill/>
            </a:ln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FAC56AFC-90AC-B8D3-9E94-B79116C38088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9113588-FF63-1282-5646-0EE10B98DAB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9507DE-F8E2-8212-5134-5449DC445F22}"/>
              </a:ext>
            </a:extLst>
          </p:cNvPr>
          <p:cNvSpPr txBox="1"/>
          <p:nvPr/>
        </p:nvSpPr>
        <p:spPr>
          <a:xfrm>
            <a:off x="685799" y="861292"/>
            <a:ext cx="8217569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b="1" dirty="0"/>
              <a:t>🧹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General Data Cleaning: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🧹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missing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missing ages, genders, income.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Remove/Cap outliers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extremely high ages or incomes.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Drop duplicates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especially in transaction/offer events.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 timestamps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transcript time (hrs → days).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b="1" dirty="0"/>
              <a:t>👥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Demographic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 categorical variables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gender (M/F/O → numeric or one-hot).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ages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group into categories (18–25, 26–35, etc.) for better interpretability.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Bin income levels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low, medium, high income ranges.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 unrealistic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age &gt; 100 or income &lt; 0.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b="1" dirty="0"/>
              <a:t>📦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Portfolio (Offer) Data: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One-hot encode offer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BOGO, discount, informational.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🕐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days are consistent across dataset.</a:t>
            </a:r>
          </a:p>
          <a:p>
            <a:pPr lvl="1"/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 reward values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scale or standardize rewards if needed.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7696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6DA67-5D60-8C57-072D-79FD961A4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7">
            <a:extLst>
              <a:ext uri="{FF2B5EF4-FFF2-40B4-BE49-F238E27FC236}">
                <a16:creationId xmlns:a16="http://schemas.microsoft.com/office/drawing/2014/main" id="{06516BC8-5ECD-00E1-D2A2-4CA765E00200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7" name="Freeform 8">
              <a:extLst>
                <a:ext uri="{FF2B5EF4-FFF2-40B4-BE49-F238E27FC236}">
                  <a16:creationId xmlns:a16="http://schemas.microsoft.com/office/drawing/2014/main" id="{24F1AE13-B1B2-52A0-7F2C-124F7C773A1D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B97EF9E4-9A91-1CC7-FA21-EC004443F5F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TextBox 9">
            <a:extLst>
              <a:ext uri="{FF2B5EF4-FFF2-40B4-BE49-F238E27FC236}">
                <a16:creationId xmlns:a16="http://schemas.microsoft.com/office/drawing/2014/main" id="{7C09BC8E-F2A3-506D-638E-C6FDDEBA5080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6C47E4-E784-AEC1-3B78-C9454451C66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Preprocessing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62BBC6-37B3-E897-A494-817A992A5AA6}"/>
              </a:ext>
            </a:extLst>
          </p:cNvPr>
          <p:cNvSpPr txBox="1"/>
          <p:nvPr/>
        </p:nvSpPr>
        <p:spPr>
          <a:xfrm>
            <a:off x="695826" y="1039380"/>
            <a:ext cx="10800348" cy="4734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b="1" dirty="0"/>
              <a:t>🧾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Transcript (Event) Data: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Separate event types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transaction, offer received, offer viewed, offer completed.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offers to customers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merge portfolio &amp; demographics with transcript.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offer completion validity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ensure completion happens </a:t>
            </a:r>
            <a:r>
              <a:rPr lang="en-IN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validity period.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invalid completions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e.g., completed without view.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Aggregate transactions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sum customer spending within an offer window.</a:t>
            </a:r>
          </a:p>
          <a:p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b="1" dirty="0"/>
              <a:t>⚡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Feature Engineering: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activity level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transactions per month.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responsiveness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ratio of completed offers / received offers.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 features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combine age, gender, income for richer analysis.</a:t>
            </a:r>
          </a:p>
          <a:p>
            <a:pPr lvl="1"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patterns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avg. spend per transaction, total spend.</a:t>
            </a:r>
          </a:p>
        </p:txBody>
      </p:sp>
    </p:spTree>
    <p:extLst>
      <p:ext uri="{BB962C8B-B14F-4D97-AF65-F5344CB8AC3E}">
        <p14:creationId xmlns:p14="http://schemas.microsoft.com/office/powerpoint/2010/main" val="3814826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37BD5-B986-35CA-23D7-E008662F2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">
            <a:extLst>
              <a:ext uri="{FF2B5EF4-FFF2-40B4-BE49-F238E27FC236}">
                <a16:creationId xmlns:a16="http://schemas.microsoft.com/office/drawing/2014/main" id="{24FA7BE6-4307-7701-D6CC-84DC8E7C70C3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ECD5F340-7EFB-714A-4C57-23DAE28C518D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B9FE696F-50CC-357C-BCC8-323A0A0A5534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10">
            <a:extLst>
              <a:ext uri="{FF2B5EF4-FFF2-40B4-BE49-F238E27FC236}">
                <a16:creationId xmlns:a16="http://schemas.microsoft.com/office/drawing/2014/main" id="{67ACDAE7-A7D7-FA80-8349-E1C17FB19526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Profile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pSp>
        <p:nvGrpSpPr>
          <p:cNvPr id="9" name="Group 7">
            <a:extLst>
              <a:ext uri="{FF2B5EF4-FFF2-40B4-BE49-F238E27FC236}">
                <a16:creationId xmlns:a16="http://schemas.microsoft.com/office/drawing/2014/main" id="{06A5E262-EA83-0EA5-A83A-43B963BA54D7}"/>
              </a:ext>
            </a:extLst>
          </p:cNvPr>
          <p:cNvGrpSpPr/>
          <p:nvPr/>
        </p:nvGrpSpPr>
        <p:grpSpPr>
          <a:xfrm>
            <a:off x="6276392" y="1228606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grpSpPr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FEF7AA0F-E3C3-2EB8-FDD0-5599256AFD5F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16" name="TextBox 9">
              <a:extLst>
                <a:ext uri="{FF2B5EF4-FFF2-40B4-BE49-F238E27FC236}">
                  <a16:creationId xmlns:a16="http://schemas.microsoft.com/office/drawing/2014/main" id="{90332635-02D4-6728-8A3A-A0D5257D4C3D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0">
            <a:extLst>
              <a:ext uri="{FF2B5EF4-FFF2-40B4-BE49-F238E27FC236}">
                <a16:creationId xmlns:a16="http://schemas.microsoft.com/office/drawing/2014/main" id="{C6B1DC96-2F4E-204A-C16D-7E929CB49A05}"/>
              </a:ext>
            </a:extLst>
          </p:cNvPr>
          <p:cNvSpPr txBox="1"/>
          <p:nvPr/>
        </p:nvSpPr>
        <p:spPr>
          <a:xfrm>
            <a:off x="6860793" y="1434021"/>
            <a:ext cx="4431471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Transcript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AE70919-499E-DECD-EDF6-8D1618D6F3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8379541"/>
              </p:ext>
            </p:extLst>
          </p:nvPr>
        </p:nvGraphicFramePr>
        <p:xfrm>
          <a:off x="652878" y="2086867"/>
          <a:ext cx="5021745" cy="3625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Customer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17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gender: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2,175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gender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M, F, &amp; O)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age: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– 118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income: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₹30k – ₹120k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joining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 July, 2013 – 26 July, 2018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39513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9C5628-21EA-7DCB-0704-725B1C27F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724341"/>
              </p:ext>
            </p:extLst>
          </p:nvPr>
        </p:nvGraphicFramePr>
        <p:xfrm>
          <a:off x="6451645" y="2086867"/>
          <a:ext cx="5153207" cy="37250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8130">
                  <a:extLst>
                    <a:ext uri="{9D8B030D-6E8A-4147-A177-3AD203B41FA5}">
                      <a16:colId xmlns:a16="http://schemas.microsoft.com/office/drawing/2014/main" val="3793409170"/>
                    </a:ext>
                  </a:extLst>
                </a:gridCol>
                <a:gridCol w="2715077">
                  <a:extLst>
                    <a:ext uri="{9D8B030D-6E8A-4147-A177-3AD203B41FA5}">
                      <a16:colId xmlns:a16="http://schemas.microsoft.com/office/drawing/2014/main" val="18170269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Event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06131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8613614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306.53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0787828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266071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Key missing fields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offer_id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138.95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167.58 k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272.96 k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952321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event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offer received, offer viewed, transaction, offer completed)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122557"/>
                  </a:ext>
                </a:extLst>
              </a:tr>
              <a:tr h="312557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Range of numeric attributes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– 714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amount: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₹0.05 – ₹1,062.28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reward: 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₹2 – ₹10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5192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2895F99-1E37-FC41-1A67-F40FED25353B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9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9CE36-54B7-9ABA-5E43-A2A79F259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7">
            <a:extLst>
              <a:ext uri="{FF2B5EF4-FFF2-40B4-BE49-F238E27FC236}">
                <a16:creationId xmlns:a16="http://schemas.microsoft.com/office/drawing/2014/main" id="{B88CDB14-01E7-A242-FF8D-F2BCADBA9D58}"/>
              </a:ext>
            </a:extLst>
          </p:cNvPr>
          <p:cNvGrpSpPr/>
          <p:nvPr/>
        </p:nvGrpSpPr>
        <p:grpSpPr>
          <a:xfrm>
            <a:off x="411895" y="1228605"/>
            <a:ext cx="5503714" cy="4776778"/>
            <a:chOff x="0" y="-38100"/>
            <a:chExt cx="1836416" cy="1319319"/>
          </a:xfrm>
          <a:solidFill>
            <a:schemeClr val="bg1">
              <a:lumMod val="95000"/>
            </a:schemeClr>
          </a:solidFill>
        </p:grpSpPr>
        <p:sp>
          <p:nvSpPr>
            <p:cNvPr id="20" name="Freeform 8">
              <a:extLst>
                <a:ext uri="{FF2B5EF4-FFF2-40B4-BE49-F238E27FC236}">
                  <a16:creationId xmlns:a16="http://schemas.microsoft.com/office/drawing/2014/main" id="{365E72F5-F4A3-1ED4-B27D-9D90FC45FF26}"/>
                </a:ext>
              </a:extLst>
            </p:cNvPr>
            <p:cNvSpPr/>
            <p:nvPr/>
          </p:nvSpPr>
          <p:spPr>
            <a:xfrm>
              <a:off x="32220" y="0"/>
              <a:ext cx="1804196" cy="1281219"/>
            </a:xfrm>
            <a:prstGeom prst="roundRect">
              <a:avLst/>
            </a:pr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sp>
        <p:sp>
          <p:nvSpPr>
            <p:cNvPr id="21" name="TextBox 9">
              <a:extLst>
                <a:ext uri="{FF2B5EF4-FFF2-40B4-BE49-F238E27FC236}">
                  <a16:creationId xmlns:a16="http://schemas.microsoft.com/office/drawing/2014/main" id="{7CB1D731-7285-63DE-C2E3-553F2979766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oundRect">
              <a:avLst>
                <a:gd name="adj" fmla="val 6987"/>
              </a:avLst>
            </a:prstGeom>
            <a:grpFill/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90FB0ED-6EC0-0D9A-4B3B-FBA04242590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Audit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0">
            <a:extLst>
              <a:ext uri="{FF2B5EF4-FFF2-40B4-BE49-F238E27FC236}">
                <a16:creationId xmlns:a16="http://schemas.microsoft.com/office/drawing/2014/main" id="{557BE4E1-7123-3FE4-69D2-F3E4F5A71442}"/>
              </a:ext>
            </a:extLst>
          </p:cNvPr>
          <p:cNvSpPr txBox="1"/>
          <p:nvPr/>
        </p:nvSpPr>
        <p:spPr>
          <a:xfrm>
            <a:off x="1435855" y="1434021"/>
            <a:ext cx="3455793" cy="5201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00"/>
              </a:lnSpc>
            </a:pPr>
            <a:r>
              <a:rPr lang="en-US" sz="4000" b="1" dirty="0">
                <a:solidFill>
                  <a:srgbClr val="252930"/>
                </a:solidFill>
                <a:latin typeface="Times New Roman" panose="02020603050405020304" pitchFamily="18" charset="0"/>
                <a:ea typeface="Maven Pro Bold"/>
                <a:cs typeface="Times New Roman" panose="02020603050405020304" pitchFamily="18" charset="0"/>
                <a:sym typeface="Maven Pro Bold"/>
              </a:rPr>
              <a:t>Portfolio</a:t>
            </a:r>
            <a:endParaRPr lang="en-US" sz="5000" b="1" dirty="0">
              <a:solidFill>
                <a:srgbClr val="252930"/>
              </a:solidFill>
              <a:latin typeface="Times New Roman" panose="02020603050405020304" pitchFamily="18" charset="0"/>
              <a:ea typeface="Maven Pro Bold"/>
              <a:cs typeface="Times New Roman" panose="02020603050405020304" pitchFamily="18" charset="0"/>
              <a:sym typeface="Maven Pro Bold"/>
            </a:endParaRPr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D763DE4-2CF1-A7F7-177D-0EE3F1AA9C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25268"/>
              </p:ext>
            </p:extLst>
          </p:nvPr>
        </p:nvGraphicFramePr>
        <p:xfrm>
          <a:off x="652878" y="2086867"/>
          <a:ext cx="5021745" cy="3846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71141">
                  <a:extLst>
                    <a:ext uri="{9D8B030D-6E8A-4147-A177-3AD203B41FA5}">
                      <a16:colId xmlns:a16="http://schemas.microsoft.com/office/drawing/2014/main" val="1758870340"/>
                    </a:ext>
                  </a:extLst>
                </a:gridCol>
                <a:gridCol w="2350604">
                  <a:extLst>
                    <a:ext uri="{9D8B030D-6E8A-4147-A177-3AD203B41FA5}">
                      <a16:colId xmlns:a16="http://schemas.microsoft.com/office/drawing/2014/main" val="3734122500"/>
                    </a:ext>
                  </a:extLst>
                </a:gridCol>
              </a:tblGrid>
              <a:tr h="347388">
                <a:tc>
                  <a:txBody>
                    <a:bodyPr/>
                    <a:lstStyle/>
                    <a:p>
                      <a:pPr algn="just">
                        <a:buFont typeface="Arial" panose="020B0604020202020204" pitchFamily="34" charset="0"/>
                        <a:buNone/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Granularity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Offer level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6309084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attributes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4755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Total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9095159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Number of duplicate records 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73360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24934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offer types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</a:t>
                      </a:r>
                      <a:r>
                        <a:rPr lang="en-IN" sz="1200" b="0" kern="1200" dirty="0" err="1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discount, &amp; informational)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264428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channels</a:t>
                      </a:r>
                      <a:endParaRPr lang="en-IN" sz="1400" b="1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   </a:t>
                      </a:r>
                      <a:r>
                        <a:rPr lang="en-IN" sz="12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(i.e. email, mobile, social, web)</a:t>
                      </a:r>
                      <a:endParaRPr lang="en-IN" sz="1400" b="0" kern="1200" dirty="0">
                        <a:solidFill>
                          <a:srgbClr val="252930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7547501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rewards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6619086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difficulty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0,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5,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7,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10, &amp; </a:t>
                      </a:r>
                      <a:r>
                        <a:rPr lang="en-IN" sz="1400" b="0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₹</a:t>
                      </a: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5654537"/>
                  </a:ext>
                </a:extLst>
              </a:tr>
              <a:tr h="347388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kern="1200" dirty="0">
                          <a:solidFill>
                            <a:srgbClr val="252930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Unique 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  <a:sym typeface="Arial"/>
                        </a:rPr>
                        <a:t>3, 4, 5, 7, &amp; 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11216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4246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F9982-E7CF-2A4F-6F99-1984691EBE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686CF7C-68F4-5925-A6D9-6049595A560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Inconsistency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889AC4C0-8D99-9BE1-2C6B-B07AA63ED829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6BAD6C94-6213-6553-C50A-BA6434522865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A7FAAA94-AC85-A6C9-4D5D-6546C4172B3F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E52D3BEA-A696-BD95-759A-6BE985184EC3}"/>
              </a:ext>
            </a:extLst>
          </p:cNvPr>
          <p:cNvSpPr txBox="1"/>
          <p:nvPr/>
        </p:nvSpPr>
        <p:spPr>
          <a:xfrm>
            <a:off x="601362" y="1045958"/>
            <a:ext cx="11149479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👤 Profile Table (Customer Demographics)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= 118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This is a placeholder for </a:t>
            </a:r>
            <a:r>
              <a:rPr lang="en-IN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Many customers have this unrealistic age.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= null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Several customers don’t have income data.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became_member_on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Needs conversion from YYYYMMDD integer to proper date format.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📜 Portfolio Table (Offer Metadata)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📑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Unique, but you need to ensure no missing or duplicate IDs.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Channels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list (e.g., ["web", "mobile"]) which is not normalized (difficult for SQL/BI).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Duration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in days (integer), but transcript “time” is in hours → unit mismatch.</a:t>
            </a:r>
          </a:p>
          <a:p>
            <a:pPr>
              <a:buNone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📝 Transcript Table (Events &amp; Transactions)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Contains multiple types (offer received, offer viewed, offer completed, transaction). Must be split/standardized for analysis.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amount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Only available for transaction events; missing (null) for others.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IDs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Not present for transaction events (only for offer-related events).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field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Stored as hours since start of dataset, not a proper date/time. Needs conversion.</a:t>
            </a:r>
          </a:p>
        </p:txBody>
      </p:sp>
    </p:spTree>
    <p:extLst>
      <p:ext uri="{BB962C8B-B14F-4D97-AF65-F5344CB8AC3E}">
        <p14:creationId xmlns:p14="http://schemas.microsoft.com/office/powerpoint/2010/main" val="23556869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91FE3-7F97-CAF1-A17E-D20859AEB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8147AA3-0212-1FE9-59A5-A0575837B46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Discrepancy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7">
            <a:extLst>
              <a:ext uri="{FF2B5EF4-FFF2-40B4-BE49-F238E27FC236}">
                <a16:creationId xmlns:a16="http://schemas.microsoft.com/office/drawing/2014/main" id="{434EDB7F-6C9C-9F04-F0AE-45B257B9C771}"/>
              </a:ext>
            </a:extLst>
          </p:cNvPr>
          <p:cNvGrpSpPr/>
          <p:nvPr/>
        </p:nvGrpSpPr>
        <p:grpSpPr>
          <a:xfrm>
            <a:off x="441158" y="823481"/>
            <a:ext cx="11309684" cy="5211038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7C52E9E0-634E-C2CD-BFF9-67FC4C4C0E28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5" name="TextBox 9">
              <a:extLst>
                <a:ext uri="{FF2B5EF4-FFF2-40B4-BE49-F238E27FC236}">
                  <a16:creationId xmlns:a16="http://schemas.microsoft.com/office/drawing/2014/main" id="{BD836624-B953-586A-B3F8-9D4D21276B77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2E00D-166E-13B8-5F90-CAAA4DF9C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9" y="4266365"/>
            <a:ext cx="9354552" cy="141254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EA4A0E-759E-DEDF-476E-C4706FEAC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98" y="1923432"/>
            <a:ext cx="9354552" cy="15055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5E17EA1-234F-BF2D-1E7D-37E43B2D73BF}"/>
              </a:ext>
            </a:extLst>
          </p:cNvPr>
          <p:cNvSpPr txBox="1"/>
          <p:nvPr/>
        </p:nvSpPr>
        <p:spPr>
          <a:xfrm>
            <a:off x="968542" y="1301796"/>
            <a:ext cx="10254916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134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offers are marked as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completed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meeting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transaction amount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BC4356-8EA5-1740-BB5B-0AF3E1CF8EA3}"/>
              </a:ext>
            </a:extLst>
          </p:cNvPr>
          <p:cNvSpPr txBox="1"/>
          <p:nvPr/>
        </p:nvSpPr>
        <p:spPr>
          <a:xfrm>
            <a:off x="735536" y="1031681"/>
            <a:ext cx="10254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Transcript Table: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7354EBD-1B58-C552-3B52-2D532BF2EE4D}"/>
              </a:ext>
            </a:extLst>
          </p:cNvPr>
          <p:cNvSpPr txBox="1"/>
          <p:nvPr/>
        </p:nvSpPr>
        <p:spPr>
          <a:xfrm>
            <a:off x="968542" y="3588733"/>
            <a:ext cx="10493542" cy="5178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There are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674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records where the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was received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a person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its expiration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was completed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71265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2A238-1882-3BEC-E86E-FA0D353DA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0396EF2A-EE99-868B-E466-38D26FFB283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875B07D-74DA-95F6-408B-13A4CABA35D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(1/2)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080027-8633-D4B2-D00B-8A87453E69BC}"/>
              </a:ext>
            </a:extLst>
          </p:cNvPr>
          <p:cNvSpPr txBox="1"/>
          <p:nvPr/>
        </p:nvSpPr>
        <p:spPr>
          <a:xfrm>
            <a:off x="469558" y="1043731"/>
            <a:ext cx="524239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📁 Data Structure &amp; Metadata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📏 Dataset shape (rows × columns)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🏷 Data types (categorical, numerical, datetime)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Missing/null values check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🆔 Unique identifiers (e.g.,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customer_id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offer_id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📉 Univariate Analysis (Single Variable)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Data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Count of offer types (BOGO, Discount, Informational)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(spend threshold) &amp; Reward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of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Transaction amount distribution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Frequency of transactions per customer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Outliers in spending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7DA820A8-75B4-EA08-F483-63F188C3FA9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9B7397-617C-2105-041F-CCBDAD834399}"/>
              </a:ext>
            </a:extLst>
          </p:cNvPr>
          <p:cNvSpPr txBox="1"/>
          <p:nvPr/>
        </p:nvSpPr>
        <p:spPr>
          <a:xfrm>
            <a:off x="6615477" y="1043731"/>
            <a:ext cx="4971534" cy="43088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🔗 Bivariate Analysis (Two Variables)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👤 Demographics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vs Offer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vs Offer Completion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vs Offer Completion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Transactions × Offers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Spend before vs after offer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Difficulty vs Completion Rate</a:t>
            </a:r>
          </a:p>
          <a:p>
            <a:pPr lvl="1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Characteristics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Duration vs Completion Rate</a:t>
            </a:r>
          </a:p>
          <a:p>
            <a:pPr lvl="2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Reward vs Completion Rate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  <a:buNone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 📊 Multivariate Analysis (3+ Variables)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Age × 💰 Income × ✅ Completion (3D/bubble chart)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🎁 Offer Type × ✅ Completion (stacked bar)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Customer Segments vs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🧩 Correlation heatmap of numerical features</a:t>
            </a:r>
          </a:p>
        </p:txBody>
      </p:sp>
    </p:spTree>
    <p:extLst>
      <p:ext uri="{BB962C8B-B14F-4D97-AF65-F5344CB8AC3E}">
        <p14:creationId xmlns:p14="http://schemas.microsoft.com/office/powerpoint/2010/main" val="1443686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BB5363-569D-34D1-EC3B-3D55BDF67F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E4D8D2C2-DFAB-788A-2889-E75ADD46DB5C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783FA2-F812-D920-3382-5BABA92D9F6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Exploratory Data Analysis (2/2)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24F31-FD1E-87BB-AFA6-51B75E9EB5D7}"/>
              </a:ext>
            </a:extLst>
          </p:cNvPr>
          <p:cNvSpPr txBox="1"/>
          <p:nvPr/>
        </p:nvSpPr>
        <p:spPr>
          <a:xfrm>
            <a:off x="469558" y="1043731"/>
            <a:ext cx="5242396" cy="4370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 ⏰ Temporal Analysis (Time-Series)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Transactions trend (daily/weekly/monthly)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Offer response over time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 Time-to-complete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Peak hours &amp; days for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 👥 Segmentation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🔵 Customer clusters (K-Means / demographics + spend)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High-value vs Low-value customers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Response rates by segment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 🎯 Offer Effectiveness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🥇 Best performing offer type (completion %)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Uplift in spend after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ROI comparison (Reward vs Spend Increase)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Funnel: Received → Viewed → Completed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969A2BA1-2F7D-A9FC-02E9-CE02E24BDF2C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009D96-782A-DDE0-999D-EFD936D8AF0E}"/>
              </a:ext>
            </a:extLst>
          </p:cNvPr>
          <p:cNvSpPr txBox="1"/>
          <p:nvPr/>
        </p:nvSpPr>
        <p:spPr>
          <a:xfrm>
            <a:off x="6615477" y="1043731"/>
            <a:ext cx="4971534" cy="30162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 ⚠️ Anomaly / Outlier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Extremely high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🎂 Unrealistic ages (e.g., 118 yrs)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Customers with very high/low activity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 Ineffective offers with poor completion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 📌 Correlation &amp; Relationships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Correlation heatmap (age, income, spend, reward, difficulty)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🔬 Chi-square test (categorical links: gender vs completion)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🌳 Feature importance (Random Forest quick check)</a:t>
            </a:r>
          </a:p>
        </p:txBody>
      </p:sp>
    </p:spTree>
    <p:extLst>
      <p:ext uri="{BB962C8B-B14F-4D97-AF65-F5344CB8AC3E}">
        <p14:creationId xmlns:p14="http://schemas.microsoft.com/office/powerpoint/2010/main" val="3192361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2F07-00AE-CFC4-1C68-306139C01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7F5EB7D-9EC8-6F5C-2A14-1DAE5C15A461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6E1FFB-9CC6-F0AA-376C-5EA4B8AC761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E4A9179-0578-DF66-A0EC-CDA23B07747C}"/>
              </a:ext>
            </a:extLst>
          </p:cNvPr>
          <p:cNvSpPr txBox="1"/>
          <p:nvPr/>
        </p:nvSpPr>
        <p:spPr>
          <a:xfrm>
            <a:off x="469558" y="1183771"/>
            <a:ext cx="5242396" cy="41695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Age distribution (mean, median, range, histogram)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distribution (M/F/O)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distribution (mean, median, quartiles)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Segmentation by age groups &amp; income groups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between age &amp; income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📦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(Portfolio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Distribution of offer types (BOGO, Discount, Informational)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Average duration of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Average reward value across offers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share of each offer type in total offers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44BB7A17-C9A6-662C-FFE1-BC68F3925F5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4001D5-1FAF-457C-F342-E3860EBBD19D}"/>
              </a:ext>
            </a:extLst>
          </p:cNvPr>
          <p:cNvSpPr txBox="1"/>
          <p:nvPr/>
        </p:nvSpPr>
        <p:spPr>
          <a:xfrm>
            <a:off x="6615477" y="118377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(Events Data)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Frequency of each event type: received, viewed, completed,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⌛ Time distribution of transactions (daily/weekly trends)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transaction value per customer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🔢 Avg. transaction frequency per customer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📌 View-to-completion ratio for each offer type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Completion rate of offers (completed / received)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Avg. time taken from offer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% of offers completed without being viewed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offers: performance when a customer receives the same offer multiple times</a:t>
            </a:r>
          </a:p>
        </p:txBody>
      </p:sp>
    </p:spTree>
    <p:extLst>
      <p:ext uri="{BB962C8B-B14F-4D97-AF65-F5344CB8AC3E}">
        <p14:creationId xmlns:p14="http://schemas.microsoft.com/office/powerpoint/2010/main" val="4211381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EDBD6-E7D4-891F-B006-E6237FE50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D9E430B-F829-9605-BD1B-1D77E5AB6F87}"/>
              </a:ext>
            </a:extLst>
          </p:cNvPr>
          <p:cNvSpPr/>
          <p:nvPr/>
        </p:nvSpPr>
        <p:spPr>
          <a:xfrm>
            <a:off x="339892" y="810126"/>
            <a:ext cx="11512216" cy="5228444"/>
          </a:xfrm>
          <a:prstGeom prst="roundRect">
            <a:avLst>
              <a:gd name="adj" fmla="val 5729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rgbClr val="225F6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26BEE9-638C-DE54-CB89-F44AD8DD4809}"/>
              </a:ext>
            </a:extLst>
          </p:cNvPr>
          <p:cNvSpPr txBox="1"/>
          <p:nvPr/>
        </p:nvSpPr>
        <p:spPr>
          <a:xfrm>
            <a:off x="1059454" y="896602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Context 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Problem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Business Objective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Overview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Dictionary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Import Issues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6F5C2D1-1128-EE09-A681-D3CA4F505F0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Content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4CEAF-76B7-8666-EF12-1E7544123032}"/>
              </a:ext>
            </a:extLst>
          </p:cNvPr>
          <p:cNvSpPr txBox="1"/>
          <p:nvPr/>
        </p:nvSpPr>
        <p:spPr>
          <a:xfrm>
            <a:off x="4624799" y="896601"/>
            <a:ext cx="3468726" cy="482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ER-Diagram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Audit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Inconsistency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Discrepancy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8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F4AFD1-D518-CF32-9379-F3431CCD72BB}"/>
              </a:ext>
            </a:extLst>
          </p:cNvPr>
          <p:cNvSpPr txBox="1"/>
          <p:nvPr/>
        </p:nvSpPr>
        <p:spPr>
          <a:xfrm>
            <a:off x="8190144" y="896600"/>
            <a:ext cx="3468726" cy="3435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Diagnostic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Predictive Analysis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Dashboards Layout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457189" indent="-457189">
              <a:lnSpc>
                <a:spcPct val="250000"/>
              </a:lnSpc>
              <a:buFont typeface="+mj-lt"/>
              <a:buAutoNum type="arabicPeriod" startAt="15"/>
            </a:pPr>
            <a:r>
              <a:rPr lang="en-US" b="1" dirty="0">
                <a:solidFill>
                  <a:srgbClr val="25293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</a:t>
            </a:r>
          </a:p>
        </p:txBody>
      </p:sp>
    </p:spTree>
    <p:extLst>
      <p:ext uri="{BB962C8B-B14F-4D97-AF65-F5344CB8AC3E}">
        <p14:creationId xmlns:p14="http://schemas.microsoft.com/office/powerpoint/2010/main" val="28270706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C45C0-845E-D453-3E18-AEAD04042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147DDC7-FB71-7599-87DF-63C00888E14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4DEC99-CBC8-26DD-6EC8-C9754AF55B2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38BEBA-9A70-2014-A1BE-CB780992EE43}"/>
              </a:ext>
            </a:extLst>
          </p:cNvPr>
          <p:cNvSpPr txBox="1"/>
          <p:nvPr/>
        </p:nvSpPr>
        <p:spPr>
          <a:xfrm>
            <a:off x="576651" y="1159058"/>
            <a:ext cx="524239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% of customers who respond to at least one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% of customers who never view offers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Avg. spend of customers who respond vs. those who don’t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👨‍👩‍👧 Demographic breakdown of responders (age, gender, income)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💡 Segmentation: High spenders vs. Low spenders</a:t>
            </a:r>
          </a:p>
          <a:p>
            <a:pPr lvl="1"/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Transactions trend over offer validity window (days)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Peak hours/days for transactions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🌦️ Seasonal/monthly trend (if timestamp covers long enough range)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B3770D9D-59D6-511A-F94E-1BC564DCA407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9CC9E2-56CD-EBA4-FDE4-247D37A334C2}"/>
              </a:ext>
            </a:extLst>
          </p:cNvPr>
          <p:cNvSpPr txBox="1"/>
          <p:nvPr/>
        </p:nvSpPr>
        <p:spPr>
          <a:xfrm>
            <a:off x="6615477" y="1159058"/>
            <a:ext cx="4971534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🚻 Gender × Offer Type completion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Income group × Average transaction amount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Age group × Offer responsiveness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Offer type × Avg. reward redeemed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Repeat customers vs. one-time responders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</a:pP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/ Visualization-friendly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Funnel View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Received → Viewed → Completed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 type vs. Completion %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Cohort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Customers grouped by first offer received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Approximation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Based on spend + responsiveness</a:t>
            </a:r>
          </a:p>
        </p:txBody>
      </p:sp>
    </p:spTree>
    <p:extLst>
      <p:ext uri="{BB962C8B-B14F-4D97-AF65-F5344CB8AC3E}">
        <p14:creationId xmlns:p14="http://schemas.microsoft.com/office/powerpoint/2010/main" val="13198628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CE0EF-60B9-6AB8-E13E-76D9F414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9E8B1DF3-F036-3748-A4A2-B1E69A18124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AD9DA47-64E8-08CF-2D19-1941F6BAEB8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21954A-ACED-2E71-B27D-51930F0F7E4C}"/>
              </a:ext>
            </a:extLst>
          </p:cNvPr>
          <p:cNvSpPr txBox="1"/>
          <p:nvPr/>
        </p:nvSpPr>
        <p:spPr>
          <a:xfrm>
            <a:off x="551660" y="1036921"/>
            <a:ext cx="5078191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measures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 how well the system/campaign is performing.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Customers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Number of unique customers in the dataset.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Offers Distributed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Count of offers sent to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View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received offers that were viewed.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completed after being received.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Spend per Customer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Total spend ÷ total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Transaction Rate (%)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making multiple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Offer Response Time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Time taken to complete an offer after receiving.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Demographic-wise KPIs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group distribution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Income group response rate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Gender-wise completion rate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8DC3576-D836-0B52-4982-C908B5BFA88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6F9A13-3F5A-C395-B576-D738C4ECA6FD}"/>
              </a:ext>
            </a:extLst>
          </p:cNvPr>
          <p:cNvSpPr txBox="1"/>
          <p:nvPr/>
        </p:nvSpPr>
        <p:spPr>
          <a:xfrm>
            <a:off x="6615477" y="1036921"/>
            <a:ext cx="4971534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warning signals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highlighting risks or inconsistencies.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Duplicate Offers Sent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Cases where the same offer was sent before expiry/completion.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Completed Without Transactions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marked “completed” without meeting minimum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⚡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Large share of offers neither viewed nor completed.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Demographic Data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customers with missing age, gender, or income.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Customers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offers but making no transactions.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Expired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of offers that expired without action.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🔎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Bias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Certain groups over/underrepresented in engagement.</a:t>
            </a:r>
          </a:p>
        </p:txBody>
      </p:sp>
    </p:spTree>
    <p:extLst>
      <p:ext uri="{BB962C8B-B14F-4D97-AF65-F5344CB8AC3E}">
        <p14:creationId xmlns:p14="http://schemas.microsoft.com/office/powerpoint/2010/main" val="1783288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7355-912D-9EA8-5146-4F3B42675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E13C3DE-C76A-9CF5-9279-E5E1C6FDAB0B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E82287E-66DB-CF9A-7552-D8FA328095A1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Descriptive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What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(4/4)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6CDE81-7027-D480-BDDE-5D840BBBB2D6}"/>
              </a:ext>
            </a:extLst>
          </p:cNvPr>
          <p:cNvSpPr txBox="1"/>
          <p:nvPr/>
        </p:nvSpPr>
        <p:spPr>
          <a:xfrm>
            <a:off x="551660" y="1036921"/>
            <a:ext cx="5078191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are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broad focus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descriptive analysis is trying to achieve.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Grouping customers by age, gender, income, or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Effectiveness Analysis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Measuring which offers types (BOGO, Discount, Informational) perform better.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spend patterns, frequency, and recency.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Tracking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Received → Viewed → Completed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Uplift Measurement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revenue impact from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&amp; Reliability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Highlighting missing values, duplicates, and inconsistencies.</a:t>
            </a:r>
          </a:p>
          <a:p>
            <a:pPr lvl="1"/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Freeform 8">
            <a:extLst>
              <a:ext uri="{FF2B5EF4-FFF2-40B4-BE49-F238E27FC236}">
                <a16:creationId xmlns:a16="http://schemas.microsoft.com/office/drawing/2014/main" id="{FA2D5C40-CFF8-FF90-60A4-87E342276485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DF0177-5E42-4E58-0131-FF5797A5036F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What’s working well (performance metrics)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risks/alerts exist (warning signals)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areas we must focus on (broad goals)</a:t>
            </a:r>
          </a:p>
        </p:txBody>
      </p:sp>
    </p:spTree>
    <p:extLst>
      <p:ext uri="{BB962C8B-B14F-4D97-AF65-F5344CB8AC3E}">
        <p14:creationId xmlns:p14="http://schemas.microsoft.com/office/powerpoint/2010/main" val="22123483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CDD1E-96FF-3E79-7768-35944CA1B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B353295-8300-A2B7-A428-213392A0FB76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D4D25-5C4D-CB29-C81E-F1A5B06C891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7DFBE9-DA93-3F16-CCF5-6B4EE8F92B65}"/>
              </a:ext>
            </a:extLst>
          </p:cNvPr>
          <p:cNvSpPr txBox="1"/>
          <p:nvPr/>
        </p:nvSpPr>
        <p:spPr>
          <a:xfrm>
            <a:off x="469558" y="1145057"/>
            <a:ext cx="5242396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🧾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Drivers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⚖️ Compare completion rates across offer types (BOGO vs Discount vs Informational)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Check if offers with higher rewards have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Diagnose if longer validity offers → higher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❓ Investigate % of completed offers without being viewed (possible auto-completion bias)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Demographics Impact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🚹🚺 Gender vs Offer Completion → Do men or women respond better to certain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👶🧑👵 Age groups vs Offer Completion → Younger vs older customers’ response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Income groups vs Offer Completion → Do higher earners complete more offers?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Correlation of income with average transaction size</a:t>
            </a: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1BFA5BB-AC48-579E-DE36-0CB134647FF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E89A92-3B79-FE21-AEE6-26E625D2FD4D}"/>
              </a:ext>
            </a:extLst>
          </p:cNvPr>
          <p:cNvSpPr txBox="1"/>
          <p:nvPr/>
        </p:nvSpPr>
        <p:spPr>
          <a:xfrm>
            <a:off x="6615477" y="1145057"/>
            <a:ext cx="4971534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Engagement Funnel Analysis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🔻 Drop-off analysis: Received → Viewed → Completed → Transaction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🧐 Diagnose whether low viewing rate or low completion rate is the bigger issue</a:t>
            </a:r>
          </a:p>
          <a:p>
            <a:pPr lvl="1"/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Time-based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🏃 Do shorter duration offers fail due to insufficient time?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Time to view vs time to complete → Are quick viewers more likely to complete?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📅 Transaction timing (weekends vs weekdays, morning vs evening) impact on completion</a:t>
            </a:r>
          </a:p>
        </p:txBody>
      </p:sp>
    </p:spTree>
    <p:extLst>
      <p:ext uri="{BB962C8B-B14F-4D97-AF65-F5344CB8AC3E}">
        <p14:creationId xmlns:p14="http://schemas.microsoft.com/office/powerpoint/2010/main" val="2237572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F08BE-BF6F-C10E-6FBF-03847C99B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A8CD4CAD-1573-9796-C202-4B2581A2E5C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845833B-F337-F95E-DE1D-1A34E8C8E44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Why It Happened?)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(2/4)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CF67DD-2844-7D65-111E-F7EE16D473C4}"/>
              </a:ext>
            </a:extLst>
          </p:cNvPr>
          <p:cNvSpPr txBox="1"/>
          <p:nvPr/>
        </p:nvSpPr>
        <p:spPr>
          <a:xfrm>
            <a:off x="469558" y="1145057"/>
            <a:ext cx="5242396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💰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Behaviour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Compare spending patterns of offer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Diagnose if spending increases after receiving an offer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Do customers redeem offers only when transaction ≥ reward threshold?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Is average spend higher for BOGO vs Discount offers?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Cross-Analysis (Multivariate)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💵 × 🎁 Income × Offer Type × Completion → Which offers resonate best with each income segment?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👶🚹🚺 Age × Gender × Offer Responsiveness → e.g., Younger females may prefer Discounts, older males prefer BOGO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🎁 ⏳ Offer Reward Value × Duration → Is high reward effective only with longer validity?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E4C4B87F-A421-52D0-2C03-EAE40B07622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D80D3E-E6ED-D24D-30D9-000636F759C7}"/>
              </a:ext>
            </a:extLst>
          </p:cNvPr>
          <p:cNvSpPr txBox="1"/>
          <p:nvPr/>
        </p:nvSpPr>
        <p:spPr>
          <a:xfrm>
            <a:off x="6615477" y="1145057"/>
            <a:ext cx="4971534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🛑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/ Non-response Diagnostics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🙈 Customers who never view offers — are they low-spenders or inactive?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Customers who view but don’t complete → High spending threshold issue?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💤 Identify inactive vs active users: Transactions but no offers vs Offers but no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20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Diagnostics (Statistical Tests)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Chi-square test → Association between demographics &amp; offer completion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ANOVA / t-test → Spending difference between responders vs non-responders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Correlation analysis → Income vs Offer Responsiveness, Transaction Frequency vs Completion</a:t>
            </a:r>
          </a:p>
        </p:txBody>
      </p:sp>
    </p:spTree>
    <p:extLst>
      <p:ext uri="{BB962C8B-B14F-4D97-AF65-F5344CB8AC3E}">
        <p14:creationId xmlns:p14="http://schemas.microsoft.com/office/powerpoint/2010/main" val="3881370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F8A9F-DB05-6402-7526-F0F094AEE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47186BE0-FA9F-B6E4-4422-9EABCE5B4B97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3F4D0E-E4B7-C709-DE33-7561CD8CBBB7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</a:t>
            </a:r>
            <a:r>
              <a:rPr kumimoji="0" lang="en-IN" sz="2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(3/4)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D2BD428-D3C2-23E3-C581-30ACF76CDF82}"/>
              </a:ext>
            </a:extLst>
          </p:cNvPr>
          <p:cNvSpPr txBox="1"/>
          <p:nvPr/>
        </p:nvSpPr>
        <p:spPr>
          <a:xfrm>
            <a:off x="551660" y="1036921"/>
            <a:ext cx="507819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KPIs here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influencing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(root cause insights).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Drop-off Rate by Stage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% lost at each stage (Received → Viewed → Completed).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BOGO vs. Discount vs. Informational success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Completion by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Age, gender, income group completion %.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 per Transaction vs. Offer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Average spend under different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Response Time by Customer Segment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Which groups respond faster/slower to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Repeat Engagement KPI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many customers complete multiple offers.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AEFB3B7-3873-028A-EBFF-43C94F6A038F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8EC621-B10C-F3E7-526D-988A512E4836}"/>
              </a:ext>
            </a:extLst>
          </p:cNvPr>
          <p:cNvSpPr txBox="1"/>
          <p:nvPr/>
        </p:nvSpPr>
        <p:spPr>
          <a:xfrm>
            <a:off x="6615477" y="1036921"/>
            <a:ext cx="497153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KRIs in diagnostic analysis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causes of poor performance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hidden risks.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Mismatch Between Offer &amp; Customer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E.g., BOGO sent to low-spend customers.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Completion in Certain Demographics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Income &lt;30K, or older age groups show very low rates.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Rate in Certain Offers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Some offers always expire without usage.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Funnel Gaps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High “received → not viewed” or “viewed → not completed” gaps.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Negative Business Impact Segments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redeeming offers without increasing spend.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Over-Saturation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receiving too many offers too frequently.</a:t>
            </a:r>
          </a:p>
        </p:txBody>
      </p:sp>
    </p:spTree>
    <p:extLst>
      <p:ext uri="{BB962C8B-B14F-4D97-AF65-F5344CB8AC3E}">
        <p14:creationId xmlns:p14="http://schemas.microsoft.com/office/powerpoint/2010/main" val="2511252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CBC4C-103B-0C38-B111-8C4BD0E75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298A4D15-D424-5B4D-114A-443CE1B424EA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559D321-90A0-BCD8-6248-EC54BDE3D87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Diagnostic Analysis  </a:t>
            </a:r>
            <a:r>
              <a:rPr lang="en-US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It Happened?) 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51D739-9869-0311-E5E5-6714495C8F3F}"/>
              </a:ext>
            </a:extLst>
          </p:cNvPr>
          <p:cNvSpPr txBox="1"/>
          <p:nvPr/>
        </p:nvSpPr>
        <p:spPr>
          <a:xfrm>
            <a:off x="551660" y="1036921"/>
            <a:ext cx="5078191" cy="38625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KRAs here are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pinpointing the “why”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behind descriptive results.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which groups drive or drag performance.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certain offer types outperform others.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Why customers spend more/less with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Path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Understanding drop-offs in the engagement funnel.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Diagnostics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Pinpointing mismatches, redundancies, or waste in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Cause Identification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Mapping factors (demographics, income, offer type, timing) to outcomes.</a:t>
            </a:r>
          </a:p>
          <a:p>
            <a:pPr lvl="1"/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A934F794-9EBD-0EA1-36A6-D8571BD867A4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797D51-0DDE-60BF-11BF-C536648B3E99}"/>
              </a:ext>
            </a:extLst>
          </p:cNvPr>
          <p:cNvSpPr txBox="1"/>
          <p:nvPr/>
        </p:nvSpPr>
        <p:spPr>
          <a:xfrm>
            <a:off x="6615477" y="1036921"/>
            <a:ext cx="4971534" cy="26851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Metrics showing what factors influence performance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 flags explaining poor outcomes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Areas of focus for root-cause investigation</a:t>
            </a:r>
          </a:p>
        </p:txBody>
      </p:sp>
    </p:spTree>
    <p:extLst>
      <p:ext uri="{BB962C8B-B14F-4D97-AF65-F5344CB8AC3E}">
        <p14:creationId xmlns:p14="http://schemas.microsoft.com/office/powerpoint/2010/main" val="3346848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F65B6-4783-2CFA-15CA-50D40DA21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F0B49FDE-B385-1E8E-4D0D-01A3E145B6FF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2B168AD-4228-DDC2-BC1C-EC1D6C2EDBCE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(1/3) 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FD36EB-BBB1-7D05-1D80-94C58144032F}"/>
              </a:ext>
            </a:extLst>
          </p:cNvPr>
          <p:cNvSpPr txBox="1"/>
          <p:nvPr/>
        </p:nvSpPr>
        <p:spPr>
          <a:xfrm>
            <a:off x="469558" y="963825"/>
            <a:ext cx="5242396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📩✅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Response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👀 View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Engagement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🏆 Completion prediction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💰📈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Future spend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Regression-based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⚠️👋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Churn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🚨 At-risk customer detection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Behavioural trend analysis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🧩👥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Predictive Clustering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🏠 Grouping by demographics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🛍️ Clustering by transactions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⏳🛒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Purchase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⏰ Purchase timing forecast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📆 Time-series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 8">
            <a:extLst>
              <a:ext uri="{FF2B5EF4-FFF2-40B4-BE49-F238E27FC236}">
                <a16:creationId xmlns:a16="http://schemas.microsoft.com/office/drawing/2014/main" id="{D58A198C-2DD8-4D11-4AF7-E59CC98158FA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26C9619-6C1F-021F-8678-B77E0EE0BC14}"/>
              </a:ext>
            </a:extLst>
          </p:cNvPr>
          <p:cNvSpPr txBox="1"/>
          <p:nvPr/>
        </p:nvSpPr>
        <p:spPr>
          <a:xfrm>
            <a:off x="6615477" y="963825"/>
            <a:ext cx="4971534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🎯💵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Value Optimization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💲 Minimum spend threshold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❌💸 Avoiding over-discounting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📊📢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ROI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Success rate estimation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Budget allocation guidance</a:t>
            </a:r>
            <a:b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🔮👤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Propensity </a:t>
            </a:r>
            <a:r>
              <a:rPr lang="en-IN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🎲 Engagement likelihood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👩‍🦰👨‍🦱👩‍🦳 Segment-wise testing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9️⃣ 📆📈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Seasonality &amp; Trend Forecasting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🗓️ Monthly/weekly pattern analysis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🎉 Festival trend forecasting</a:t>
            </a:r>
          </a:p>
          <a:p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🔟 ➕🛍️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Cross-Sell &amp; Up-Sell Prediction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Extra product purchase prediction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 Association rule mining</a:t>
            </a:r>
          </a:p>
        </p:txBody>
      </p:sp>
    </p:spTree>
    <p:extLst>
      <p:ext uri="{BB962C8B-B14F-4D97-AF65-F5344CB8AC3E}">
        <p14:creationId xmlns:p14="http://schemas.microsoft.com/office/powerpoint/2010/main" val="27332920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FBAF3-E573-1ACA-9BB7-73E513A73E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C645D608-F711-A2CA-3B20-353D5CEFDB54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A6ECD-73EC-CA8A-46AC-B65DA5C2D348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</a:t>
            </a:r>
            <a:r>
              <a:rPr lang="en-US" sz="3200" b="1" dirty="0">
                <a:solidFill>
                  <a:prstClr val="whit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132949-D246-3B52-562E-95C31189F258}"/>
              </a:ext>
            </a:extLst>
          </p:cNvPr>
          <p:cNvSpPr txBox="1"/>
          <p:nvPr/>
        </p:nvSpPr>
        <p:spPr>
          <a:xfrm>
            <a:off x="551660" y="1036921"/>
            <a:ext cx="507819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KPI (Key Performance Indicators):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KPIs focus on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forecasted success, risks,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Offer Completion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Probability that an offer will be completed based on customer profile &amp; past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Lifetime Value (CLV)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Expected revenue from each customer segment.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Success Probability by Type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success % for BOGO, Discount, Informational.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Incremental Spend Uplift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How much additional spend an offer is expected to generate.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Predicted Repeat Engagement Rate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Likelihood of customers re-engaging with future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Time-to-Completion Forecast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Predicting how quickly different customers will redeem offers.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C6C4F0B2-1E72-6ED8-9DBF-B2C228BD279E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7E8375-12CB-F794-0559-D988869EE720}"/>
              </a:ext>
            </a:extLst>
          </p:cNvPr>
          <p:cNvSpPr txBox="1"/>
          <p:nvPr/>
        </p:nvSpPr>
        <p:spPr>
          <a:xfrm>
            <a:off x="6615477" y="1036921"/>
            <a:ext cx="497153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 KRI (Key Risk Indicators):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KRIs warn about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risks &amp; uncertainties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🚫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Probability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Risk of customers dropping out if engagement is low.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⚠️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Ineffectiveness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Forecasted offers that are unlikely to meet completion targets.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🕳️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Demographic groups predicted to have very low responsiveness.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Over-Redemption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likely to redeem offers but not increase spend (fake success).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📉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Cannibalization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Customers predicted to redeem discounts they would have paid full price for.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Expiry Risk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Offers forecasted to expire without usage in specific segments.</a:t>
            </a:r>
          </a:p>
        </p:txBody>
      </p:sp>
    </p:spTree>
    <p:extLst>
      <p:ext uri="{BB962C8B-B14F-4D97-AF65-F5344CB8AC3E}">
        <p14:creationId xmlns:p14="http://schemas.microsoft.com/office/powerpoint/2010/main" val="636345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BCA00-E7D2-42C3-83D1-FB7256DC1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8">
            <a:extLst>
              <a:ext uri="{FF2B5EF4-FFF2-40B4-BE49-F238E27FC236}">
                <a16:creationId xmlns:a16="http://schemas.microsoft.com/office/drawing/2014/main" id="{35C31336-EA47-955D-D45C-ED1D957B99C5}"/>
              </a:ext>
            </a:extLst>
          </p:cNvPr>
          <p:cNvSpPr/>
          <p:nvPr/>
        </p:nvSpPr>
        <p:spPr>
          <a:xfrm>
            <a:off x="362465" y="963826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6563AE-9FEE-9F50-E274-BC8F9DE6F2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Predictive Analysis  </a:t>
            </a: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Will Happen?) </a:t>
            </a:r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(3/3)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E8BFE2-103E-BD81-3ADF-2C81C3EA06A4}"/>
              </a:ext>
            </a:extLst>
          </p:cNvPr>
          <p:cNvSpPr txBox="1"/>
          <p:nvPr/>
        </p:nvSpPr>
        <p:spPr>
          <a:xfrm>
            <a:off x="551660" y="1036921"/>
            <a:ext cx="5078191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 KRA (Key Result Areas):</a:t>
            </a:r>
          </a:p>
          <a:p>
            <a:pPr lvl="1"/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KRAs highlight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future-focused strategy areas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👥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Response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Identifying who is most/least likely to respond.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🎟️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Offer-Type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Deciding which offer mix will perform best in future campaigns.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💳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&amp; Spend Forecasting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Estimating future sales lift from promotions.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Engagement Retention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Ensuring predicted high churn customers are re-targeted.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🛡️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Mitigation Strategy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Acting on predictive KRIs to avoid wasteful or risky offers.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Allocation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Focusing marketing budget on offers and customers with the highest predicted ROI.</a:t>
            </a: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F295AF1E-0DF5-56C1-9FD2-8CE1177ECE81}"/>
              </a:ext>
            </a:extLst>
          </p:cNvPr>
          <p:cNvSpPr/>
          <p:nvPr/>
        </p:nvSpPr>
        <p:spPr>
          <a:xfrm>
            <a:off x="6372953" y="963825"/>
            <a:ext cx="5456582" cy="5132173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1D4C78-E3C7-03A0-A6DD-590E36B07E49}"/>
              </a:ext>
            </a:extLst>
          </p:cNvPr>
          <p:cNvSpPr txBox="1"/>
          <p:nvPr/>
        </p:nvSpPr>
        <p:spPr>
          <a:xfrm>
            <a:off x="6615477" y="1036921"/>
            <a:ext cx="4971534" cy="3008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In summary:</a:t>
            </a:r>
          </a:p>
          <a:p>
            <a:pPr>
              <a:lnSpc>
                <a:spcPct val="150000"/>
              </a:lnSpc>
            </a:pP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KPI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Forward-looking success metrics (e.g., predicted offer completion, CLV forecast).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KRI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red flags (e.g., churn risk, cannibalization risk).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KRA →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Strategic focus areas for proactive decisions.</a:t>
            </a:r>
          </a:p>
        </p:txBody>
      </p:sp>
    </p:spTree>
    <p:extLst>
      <p:ext uri="{BB962C8B-B14F-4D97-AF65-F5344CB8AC3E}">
        <p14:creationId xmlns:p14="http://schemas.microsoft.com/office/powerpoint/2010/main" val="3175831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A61EE-F07E-9231-05EC-17BAC695A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8">
            <a:extLst>
              <a:ext uri="{FF2B5EF4-FFF2-40B4-BE49-F238E27FC236}">
                <a16:creationId xmlns:a16="http://schemas.microsoft.com/office/drawing/2014/main" id="{5A208249-2E0A-D257-3CE7-FF995F42593D}"/>
              </a:ext>
            </a:extLst>
          </p:cNvPr>
          <p:cNvSpPr/>
          <p:nvPr/>
        </p:nvSpPr>
        <p:spPr>
          <a:xfrm>
            <a:off x="553378" y="1225329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2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as Core Engagement Tool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Starbucks uses its app to maintain direct communication with customers.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3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Promotions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are tailored using customer data, including purchase history and preferences.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4AA461-9D68-60F2-5D84-9F1F5191C2D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Context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Freeform 8">
            <a:extLst>
              <a:ext uri="{FF2B5EF4-FFF2-40B4-BE49-F238E27FC236}">
                <a16:creationId xmlns:a16="http://schemas.microsoft.com/office/drawing/2014/main" id="{788204D2-D698-04DF-8BFC-6A1DAA23C365}"/>
              </a:ext>
            </a:extLst>
          </p:cNvPr>
          <p:cNvSpPr/>
          <p:nvPr/>
        </p:nvSpPr>
        <p:spPr>
          <a:xfrm>
            <a:off x="6426467" y="1225328"/>
            <a:ext cx="5212155" cy="4407341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accent1">
              <a:alpha val="53725"/>
            </a:schemeClr>
          </a:solidFill>
        </p:spPr>
        <p:txBody>
          <a:bodyPr anchor="ctr"/>
          <a:lstStyle/>
          <a:p>
            <a:pPr marL="457200" indent="-457200">
              <a:lnSpc>
                <a:spcPct val="200000"/>
              </a:lnSpc>
              <a:buSzPct val="150000"/>
              <a:buBlip>
                <a:blip r:embed="rId4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Campaign Types</a:t>
            </a: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discounts, BOGO deals, and informational ads to drive sales and awareness.</a:t>
            </a:r>
          </a:p>
          <a:p>
            <a:pPr marL="457200" indent="-457200">
              <a:lnSpc>
                <a:spcPct val="200000"/>
              </a:lnSpc>
              <a:buSzPct val="150000"/>
              <a:buBlip>
                <a:blip r:embed="rId5"/>
              </a:buBlip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Targeting Opportunity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customers receive no offers in certain weeks, enabling analysis of offer allocation and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20835902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DD29E-B962-2421-8324-B5EA1F68C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78354F2D-212F-AF14-6C14-0B1FF15EAA07}"/>
              </a:ext>
            </a:extLst>
          </p:cNvPr>
          <p:cNvSpPr/>
          <p:nvPr/>
        </p:nvSpPr>
        <p:spPr>
          <a:xfrm>
            <a:off x="4308389" y="928815"/>
            <a:ext cx="7755923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558056DE-38A8-7221-D804-EAC5B975AF1F}"/>
              </a:ext>
            </a:extLst>
          </p:cNvPr>
          <p:cNvSpPr/>
          <p:nvPr/>
        </p:nvSpPr>
        <p:spPr>
          <a:xfrm>
            <a:off x="271849" y="928815"/>
            <a:ext cx="3698789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3411E2-4D18-AB35-EDA5-D2ECF6E22D15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(1/4)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6942DD-AEE8-EDCD-CE90-E2605FAF5DCA}"/>
              </a:ext>
            </a:extLst>
          </p:cNvPr>
          <p:cNvSpPr txBox="1"/>
          <p:nvPr/>
        </p:nvSpPr>
        <p:spPr>
          <a:xfrm>
            <a:off x="286264" y="1054440"/>
            <a:ext cx="3766753" cy="410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Customer Demographic Dashboard</a:t>
            </a:r>
            <a:r>
              <a:rPr lang="en-IN" sz="1600" b="1" dirty="0"/>
              <a:t>👥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customer base &amp; segmentation.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👨‍💼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targeted campaigns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Analysts: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study customer trends &amp; clusters.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Insights/Research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refine personas &amp; loyalty strategies.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 descr="A chart with text on it&#10;&#10;AI-generated content may be incorrect.">
            <a:extLst>
              <a:ext uri="{FF2B5EF4-FFF2-40B4-BE49-F238E27FC236}">
                <a16:creationId xmlns:a16="http://schemas.microsoft.com/office/drawing/2014/main" id="{7187B52C-3FDD-610A-32A4-24BDE66C1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0768" y="1046204"/>
            <a:ext cx="7603521" cy="4882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386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DBBB3-64DE-837F-6C09-2BB74219A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EC67E772-181B-02A1-E80F-D12BF1588525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422DBAC7-D568-3C88-04A1-02A58446398F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9BADDC-08D2-F3F7-B2E7-2DBF45833DF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(2/4)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FC847D-F0AD-31C1-CDEC-586A677DEECF}"/>
              </a:ext>
            </a:extLst>
          </p:cNvPr>
          <p:cNvSpPr txBox="1"/>
          <p:nvPr/>
        </p:nvSpPr>
        <p:spPr>
          <a:xfrm>
            <a:off x="432486" y="1046205"/>
            <a:ext cx="3373396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Offer Performance Dashboard 🎟️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Evaluating effectiveness of offers &amp; engagement funnel.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Campaign Managers: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see which offers worked best.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📢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Executives: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allocate budgets to high-performing offers.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🧮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Science/Analytics Team: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track KPIs like completion rates &amp; conversions.</a:t>
            </a:r>
          </a:p>
        </p:txBody>
      </p:sp>
      <p:pic>
        <p:nvPicPr>
          <p:cNvPr id="6" name="Picture 5" descr="A screenshot of a performance dashboard&#10;&#10;AI-generated content may be incorrect.">
            <a:extLst>
              <a:ext uri="{FF2B5EF4-FFF2-40B4-BE49-F238E27FC236}">
                <a16:creationId xmlns:a16="http://schemas.microsoft.com/office/drawing/2014/main" id="{491A47A1-DD10-769D-BF52-78C67EDF25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195" y="1046205"/>
            <a:ext cx="7545859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2172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17C21-84AC-11BA-FCA6-D64A55FAA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6AF01AE3-D0EB-A338-A333-1DB1C3B8906F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114CF29-7AA2-3015-1E8D-939689C44A7E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6C282-1D02-31C0-C398-19BA48D64440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(3/4)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5BD4FF-5DC5-5D8F-EB6F-F921E2D85171}"/>
              </a:ext>
            </a:extLst>
          </p:cNvPr>
          <p:cNvSpPr txBox="1"/>
          <p:nvPr/>
        </p:nvSpPr>
        <p:spPr>
          <a:xfrm>
            <a:off x="325394" y="1046205"/>
            <a:ext cx="3661720" cy="42085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Customer Transaction Dashboard 💳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spend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purchase frequency &amp; channels.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Managers: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optimize product/channel mix.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Operations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transaction flows &amp; identify anomalies.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👩‍💻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Analysts: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link spending patterns with customer engagement.</a:t>
            </a:r>
          </a:p>
        </p:txBody>
      </p:sp>
      <p:pic>
        <p:nvPicPr>
          <p:cNvPr id="3" name="Picture 2" descr="A diagram of customer transaction&#10;&#10;AI-generated content may be incorrect.">
            <a:extLst>
              <a:ext uri="{FF2B5EF4-FFF2-40B4-BE49-F238E27FC236}">
                <a16:creationId xmlns:a16="http://schemas.microsoft.com/office/drawing/2014/main" id="{B3E3040B-63DB-AC44-B790-E0560CD607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74692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71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D4945-620D-DB2F-BF90-D2241F7F6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283BC128-398F-4C4F-6570-467D1F1FA380}"/>
              </a:ext>
            </a:extLst>
          </p:cNvPr>
          <p:cNvSpPr/>
          <p:nvPr/>
        </p:nvSpPr>
        <p:spPr>
          <a:xfrm>
            <a:off x="4333103" y="928815"/>
            <a:ext cx="7731209" cy="5125996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0" name="Freeform 8">
            <a:extLst>
              <a:ext uri="{FF2B5EF4-FFF2-40B4-BE49-F238E27FC236}">
                <a16:creationId xmlns:a16="http://schemas.microsoft.com/office/drawing/2014/main" id="{B0331274-A0EC-1C07-9961-59BD6CBC2B98}"/>
              </a:ext>
            </a:extLst>
          </p:cNvPr>
          <p:cNvSpPr/>
          <p:nvPr/>
        </p:nvSpPr>
        <p:spPr>
          <a:xfrm>
            <a:off x="271849" y="928815"/>
            <a:ext cx="3715265" cy="5125995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D25371A-787C-7D35-6295-07E137D06D9C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Dashboard Layout (4/4)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D8A73D-6B60-EC85-6D39-F237D86EA524}"/>
              </a:ext>
            </a:extLst>
          </p:cNvPr>
          <p:cNvSpPr txBox="1"/>
          <p:nvPr/>
        </p:nvSpPr>
        <p:spPr>
          <a:xfrm>
            <a:off x="325394" y="1046205"/>
            <a:ext cx="3661720" cy="4577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Business Impact Dashboard 💼📈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Measuring financial uplift, ROI, and long-term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💼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Executive Leadership (C-Suite: CEO, CFO, CMO):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monitor ROI &amp; strategy impact.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Finance Department: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revenue uplift &amp; incremental gains.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&amp; Planning Team: </a:t>
            </a:r>
          </a:p>
          <a:p>
            <a:pPr lvl="1">
              <a:lnSpc>
                <a:spcPct val="150000"/>
              </a:lnSpc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decide whether to scale campaigns or change tactics.</a:t>
            </a:r>
          </a:p>
        </p:txBody>
      </p:sp>
      <p:pic>
        <p:nvPicPr>
          <p:cNvPr id="4" name="Picture 3" descr="A white rectangular object with black text&#10;&#10;AI-generated content may be incorrect.">
            <a:extLst>
              <a:ext uri="{FF2B5EF4-FFF2-40B4-BE49-F238E27FC236}">
                <a16:creationId xmlns:a16="http://schemas.microsoft.com/office/drawing/2014/main" id="{849755A2-6069-7344-7CF2-681F780263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1046205"/>
            <a:ext cx="7558216" cy="488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1794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" name="Google Shape;1208;p46"/>
          <p:cNvSpPr txBox="1">
            <a:spLocks noGrp="1"/>
          </p:cNvSpPr>
          <p:nvPr>
            <p:ph type="subTitle" idx="1"/>
          </p:nvPr>
        </p:nvSpPr>
        <p:spPr>
          <a:xfrm>
            <a:off x="2849000" y="1925299"/>
            <a:ext cx="6494000" cy="2064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 fontScale="25000" lnSpcReduction="20000"/>
          </a:bodyPr>
          <a:lstStyle/>
          <a:p>
            <a:pPr marL="609570" indent="-457178">
              <a:lnSpc>
                <a:spcPct val="220000"/>
              </a:lnSpc>
            </a:pPr>
            <a:r>
              <a:rPr lang="en-US" sz="19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  <a:p>
            <a:pPr marL="609570" indent="-457178">
              <a:lnSpc>
                <a:spcPct val="220000"/>
              </a:lnSpc>
            </a:pPr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your attention</a:t>
            </a:r>
          </a:p>
        </p:txBody>
      </p:sp>
    </p:spTree>
    <p:extLst>
      <p:ext uri="{BB962C8B-B14F-4D97-AF65-F5344CB8AC3E}">
        <p14:creationId xmlns:p14="http://schemas.microsoft.com/office/powerpoint/2010/main" val="3656772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D4C25C-80FE-4E2F-2059-7072E69B7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087E3ED-9EB2-ED86-784F-5C8D4C57F65C}"/>
              </a:ext>
            </a:extLst>
          </p:cNvPr>
          <p:cNvGrpSpPr/>
          <p:nvPr/>
        </p:nvGrpSpPr>
        <p:grpSpPr>
          <a:xfrm>
            <a:off x="441158" y="941916"/>
            <a:ext cx="11309684" cy="4865326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129F5715-F561-3409-CCA1-6BA65FFDF69A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37682DBA-3E55-66BC-3C4A-FBA6A445B80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D220CC31-9524-A26D-1DCA-45C26CCF0F72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Problem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2223F5-19F9-66C4-C605-E103F05178CB}"/>
              </a:ext>
            </a:extLst>
          </p:cNvPr>
          <p:cNvSpPr txBox="1"/>
          <p:nvPr/>
        </p:nvSpPr>
        <p:spPr>
          <a:xfrm>
            <a:off x="832184" y="1163703"/>
            <a:ext cx="10527632" cy="42067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Starbucks wants to optimize its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promotional strategy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🔗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Task: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Combine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transaction, demographic, and offer data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🧑‍🤝‍🧑 Identify which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 groups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respond best to which offer type.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⏱️ Each offer has a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validity period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expiration.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Example: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🥤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lasts only 5 days</a:t>
            </a:r>
          </a:p>
          <a:p>
            <a:pPr lvl="1">
              <a:lnSpc>
                <a:spcPct val="150000"/>
              </a:lnSpc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ℹ️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may influence for 7 days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⏳ Evaluate how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validity periods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influence customer response.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📈 Maximize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engagement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</a:p>
          <a:p>
            <a:pPr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8️⃣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Improve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 on promotional investments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08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7E3CB-BF82-740E-3B44-CF427AD8E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7">
            <a:extLst>
              <a:ext uri="{FF2B5EF4-FFF2-40B4-BE49-F238E27FC236}">
                <a16:creationId xmlns:a16="http://schemas.microsoft.com/office/drawing/2014/main" id="{0319A4B7-01CC-1AC0-06C3-B1C3E3AB27C4}"/>
              </a:ext>
            </a:extLst>
          </p:cNvPr>
          <p:cNvGrpSpPr/>
          <p:nvPr/>
        </p:nvGrpSpPr>
        <p:grpSpPr>
          <a:xfrm>
            <a:off x="441158" y="892983"/>
            <a:ext cx="11309684" cy="5138042"/>
            <a:chOff x="0" y="0"/>
            <a:chExt cx="1836416" cy="1281219"/>
          </a:xfrm>
        </p:grpSpPr>
        <p:sp>
          <p:nvSpPr>
            <p:cNvPr id="4" name="Freeform 8">
              <a:extLst>
                <a:ext uri="{FF2B5EF4-FFF2-40B4-BE49-F238E27FC236}">
                  <a16:creationId xmlns:a16="http://schemas.microsoft.com/office/drawing/2014/main" id="{9FA0F63D-04BE-2114-84E7-13BD92593B29}"/>
                </a:ext>
              </a:extLst>
            </p:cNvPr>
            <p:cNvSpPr/>
            <p:nvPr/>
          </p:nvSpPr>
          <p:spPr>
            <a:xfrm>
              <a:off x="0" y="0"/>
              <a:ext cx="1836416" cy="1281219"/>
            </a:xfrm>
            <a:custGeom>
              <a:avLst/>
              <a:gdLst/>
              <a:ahLst/>
              <a:cxnLst/>
              <a:rect l="l" t="t" r="r" b="b"/>
              <a:pathLst>
                <a:path w="1836416" h="1281219">
                  <a:moveTo>
                    <a:pt x="56627" y="0"/>
                  </a:moveTo>
                  <a:lnTo>
                    <a:pt x="1779789" y="0"/>
                  </a:lnTo>
                  <a:cubicBezTo>
                    <a:pt x="1794808" y="0"/>
                    <a:pt x="1809211" y="5966"/>
                    <a:pt x="1819831" y="16586"/>
                  </a:cubicBezTo>
                  <a:cubicBezTo>
                    <a:pt x="1830450" y="27205"/>
                    <a:pt x="1836416" y="41608"/>
                    <a:pt x="1836416" y="56627"/>
                  </a:cubicBezTo>
                  <a:lnTo>
                    <a:pt x="1836416" y="1224592"/>
                  </a:lnTo>
                  <a:cubicBezTo>
                    <a:pt x="1836416" y="1255866"/>
                    <a:pt x="1811063" y="1281219"/>
                    <a:pt x="1779789" y="1281219"/>
                  </a:cubicBezTo>
                  <a:lnTo>
                    <a:pt x="56627" y="1281219"/>
                  </a:lnTo>
                  <a:cubicBezTo>
                    <a:pt x="41608" y="1281219"/>
                    <a:pt x="27205" y="1275253"/>
                    <a:pt x="16586" y="1264633"/>
                  </a:cubicBezTo>
                  <a:cubicBezTo>
                    <a:pt x="5966" y="1254014"/>
                    <a:pt x="0" y="1239611"/>
                    <a:pt x="0" y="1224592"/>
                  </a:cubicBezTo>
                  <a:lnTo>
                    <a:pt x="0" y="56627"/>
                  </a:lnTo>
                  <a:cubicBezTo>
                    <a:pt x="0" y="25353"/>
                    <a:pt x="25353" y="0"/>
                    <a:pt x="56627" y="0"/>
                  </a:cubicBezTo>
                  <a:close/>
                </a:path>
              </a:pathLst>
            </a:custGeom>
            <a:solidFill>
              <a:schemeClr val="accent1">
                <a:alpha val="53725"/>
              </a:schemeClr>
            </a:solidFill>
          </p:spPr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C6582EE9-5443-1EC3-42BD-07BDAD2A0716}"/>
                </a:ext>
              </a:extLst>
            </p:cNvPr>
            <p:cNvSpPr txBox="1"/>
            <p:nvPr/>
          </p:nvSpPr>
          <p:spPr>
            <a:xfrm>
              <a:off x="0" y="-38100"/>
              <a:ext cx="1836416" cy="13193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58262AA8-5D40-20B7-1AE9-5304CDEEFBF4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Business Objective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287C40-B425-61C8-648F-82FFEC974797}"/>
              </a:ext>
            </a:extLst>
          </p:cNvPr>
          <p:cNvSpPr txBox="1"/>
          <p:nvPr/>
        </p:nvSpPr>
        <p:spPr>
          <a:xfrm>
            <a:off x="832184" y="1028343"/>
            <a:ext cx="105276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 Data Cleaning 🧹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🗑️ Handle missing values.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Validate offer completion &amp; validity periods.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Perform consistency checks.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 Maximizing Marketing Effectiveness 📈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Understand customer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preferences.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💸 Optimize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marketing spend &amp; ROI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Target demographics with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Tailor strategies for higher success rates.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 Enhancing Customer Experience 💙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🙋 Deliver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&amp; relevant offers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🌟 Make customers feel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valued &amp; engaged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🤝 Build stronger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relationships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🔄 Improve loyalty, satisfaction &amp; retention.</a:t>
            </a:r>
          </a:p>
        </p:txBody>
      </p:sp>
    </p:spTree>
    <p:extLst>
      <p:ext uri="{BB962C8B-B14F-4D97-AF65-F5344CB8AC3E}">
        <p14:creationId xmlns:p14="http://schemas.microsoft.com/office/powerpoint/2010/main" val="27074973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1DD88-C070-7A23-AA4E-E70927F2F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3798E41-C96B-99A4-B189-2D429B153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3056"/>
              </p:ext>
            </p:extLst>
          </p:nvPr>
        </p:nvGraphicFramePr>
        <p:xfrm>
          <a:off x="633262" y="1225127"/>
          <a:ext cx="10925476" cy="352333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293002">
                  <a:extLst>
                    <a:ext uri="{9D8B030D-6E8A-4147-A177-3AD203B41FA5}">
                      <a16:colId xmlns:a16="http://schemas.microsoft.com/office/drawing/2014/main" val="1647177808"/>
                    </a:ext>
                  </a:extLst>
                </a:gridCol>
                <a:gridCol w="8632474">
                  <a:extLst>
                    <a:ext uri="{9D8B030D-6E8A-4147-A177-3AD203B41FA5}">
                      <a16:colId xmlns:a16="http://schemas.microsoft.com/office/drawing/2014/main" val="2341440288"/>
                    </a:ext>
                  </a:extLst>
                </a:gridCol>
              </a:tblGrid>
              <a:tr h="3831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🛠️ Tool</a:t>
                      </a:r>
                      <a:endParaRPr lang="en-IN" sz="160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📌 Use Case in Project</a:t>
                      </a:r>
                      <a:endParaRPr lang="en-IN" sz="16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026101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Python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Load JSON dataset into SQL Server, preprocess raw data, and automate data pipelines.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5293452"/>
                  </a:ext>
                </a:extLst>
              </a:tr>
              <a:tr h="6343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SQL Server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Store and manage the Starbucks dataset (transaction, offer, demographic tables). Perform data cleaning, transformations, and SQL queries for analysis.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507909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MS PowerPoint</a:t>
                      </a:r>
                      <a:endParaRPr lang="en-I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Present project findings, data overview, insights, and recommendations in a structured format.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659707"/>
                  </a:ext>
                </a:extLst>
              </a:tr>
              <a:tr h="9357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 BI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Build interactive dashboards, visualize customer </a:t>
                      </a:r>
                      <a:r>
                        <a:rPr lang="en-IN" sz="16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r>
                        <a:rPr lang="en-I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offer responses, and key insights.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67953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5C6FF5B4-E913-5374-23C0-02F71892A5B6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Technology Stack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39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CBB4A-B544-F45E-4CBB-B80664D08E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8">
            <a:extLst>
              <a:ext uri="{FF2B5EF4-FFF2-40B4-BE49-F238E27FC236}">
                <a16:creationId xmlns:a16="http://schemas.microsoft.com/office/drawing/2014/main" id="{DB2A22CD-4FC9-C861-C39D-7EC08AFA31E9}"/>
              </a:ext>
            </a:extLst>
          </p:cNvPr>
          <p:cNvSpPr/>
          <p:nvPr/>
        </p:nvSpPr>
        <p:spPr>
          <a:xfrm>
            <a:off x="441158" y="892983"/>
            <a:ext cx="11309684" cy="5138042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CAE4FE-CBA3-1C93-6EE9-45595BE9DF09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ea typeface="Segoe UI Symbol" panose="020B0502040204020203" pitchFamily="34" charset="0"/>
                <a:cs typeface="Times New Roman" panose="02020603050405020304" pitchFamily="18" charset="0"/>
              </a:rPr>
              <a:t> Data Overview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ea typeface="Segoe UI Symbol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EABFD4-518E-DD1C-1A59-518164993765}"/>
              </a:ext>
            </a:extLst>
          </p:cNvPr>
          <p:cNvSpPr txBox="1"/>
          <p:nvPr/>
        </p:nvSpPr>
        <p:spPr>
          <a:xfrm>
            <a:off x="601578" y="969562"/>
            <a:ext cx="9340516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1️⃣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🛒 Dataset is simplified —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1 product vs. dozens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real Starbucks app.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2️⃣ 📁 Dataset Components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→ Offer details (type, duration, difficulty, reward)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→ Customer demographics (age, gender, income, membership date)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transcript → Customer interactions (offer received, viewed, completed, transactions)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3️⃣ 👥 Customers (Profile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Demographics: age, gender, income, membership date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missing/unknown demographic values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4️⃣ 🎁 Offers (Portfolio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Types: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BOGO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 duration (days), difficulty (spend threshold), reward</a:t>
            </a: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5️⃣ 📝 Transactions &amp; Events (Transcript Table)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Events: offer received, offer viewed, offer completed, transaction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recorded in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hours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since start of study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can receive the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same offer multiple times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6️⃣ ⏳ Validity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durations range from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to 10 days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Informational offers influence but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require completion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may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as completed even if never viewed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not true influence.	</a:t>
            </a:r>
          </a:p>
        </p:txBody>
      </p:sp>
    </p:spTree>
    <p:extLst>
      <p:ext uri="{BB962C8B-B14F-4D97-AF65-F5344CB8AC3E}">
        <p14:creationId xmlns:p14="http://schemas.microsoft.com/office/powerpoint/2010/main" val="2167020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7A718-AB7E-FC03-A7C6-CCE89033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8">
            <a:extLst>
              <a:ext uri="{FF2B5EF4-FFF2-40B4-BE49-F238E27FC236}">
                <a16:creationId xmlns:a16="http://schemas.microsoft.com/office/drawing/2014/main" id="{A410DB39-94F1-33E4-6713-A414A39303B4}"/>
              </a:ext>
            </a:extLst>
          </p:cNvPr>
          <p:cNvSpPr/>
          <p:nvPr/>
        </p:nvSpPr>
        <p:spPr>
          <a:xfrm>
            <a:off x="441158" y="749411"/>
            <a:ext cx="11309684" cy="5359178"/>
          </a:xfrm>
          <a:custGeom>
            <a:avLst/>
            <a:gdLst/>
            <a:ahLst/>
            <a:cxnLst/>
            <a:rect l="l" t="t" r="r" b="b"/>
            <a:pathLst>
              <a:path w="1836416" h="1281219">
                <a:moveTo>
                  <a:pt x="56627" y="0"/>
                </a:moveTo>
                <a:lnTo>
                  <a:pt x="1779789" y="0"/>
                </a:lnTo>
                <a:cubicBezTo>
                  <a:pt x="1794808" y="0"/>
                  <a:pt x="1809211" y="5966"/>
                  <a:pt x="1819831" y="16586"/>
                </a:cubicBezTo>
                <a:cubicBezTo>
                  <a:pt x="1830450" y="27205"/>
                  <a:pt x="1836416" y="41608"/>
                  <a:pt x="1836416" y="56627"/>
                </a:cubicBezTo>
                <a:lnTo>
                  <a:pt x="1836416" y="1224592"/>
                </a:lnTo>
                <a:cubicBezTo>
                  <a:pt x="1836416" y="1255866"/>
                  <a:pt x="1811063" y="1281219"/>
                  <a:pt x="1779789" y="1281219"/>
                </a:cubicBezTo>
                <a:lnTo>
                  <a:pt x="56627" y="1281219"/>
                </a:lnTo>
                <a:cubicBezTo>
                  <a:pt x="41608" y="1281219"/>
                  <a:pt x="27205" y="1275253"/>
                  <a:pt x="16586" y="1264633"/>
                </a:cubicBezTo>
                <a:cubicBezTo>
                  <a:pt x="5966" y="1254014"/>
                  <a:pt x="0" y="1239611"/>
                  <a:pt x="0" y="1224592"/>
                </a:cubicBezTo>
                <a:lnTo>
                  <a:pt x="0" y="56627"/>
                </a:lnTo>
                <a:cubicBezTo>
                  <a:pt x="0" y="25353"/>
                  <a:pt x="25353" y="0"/>
                  <a:pt x="56627" y="0"/>
                </a:cubicBezTo>
                <a:close/>
              </a:path>
            </a:pathLst>
          </a:custGeom>
          <a:solidFill>
            <a:schemeClr val="bg1">
              <a:alpha val="53725"/>
            </a:schemeClr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18CEAFFA-602B-4A74-B078-24F7AE22A457}"/>
              </a:ext>
            </a:extLst>
          </p:cNvPr>
          <p:cNvSpPr txBox="1"/>
          <p:nvPr/>
        </p:nvSpPr>
        <p:spPr>
          <a:xfrm>
            <a:off x="441158" y="590043"/>
            <a:ext cx="11309684" cy="5518546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49B15B2-CC36-579C-1682-4927A03B06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4756283"/>
              </p:ext>
            </p:extLst>
          </p:nvPr>
        </p:nvGraphicFramePr>
        <p:xfrm>
          <a:off x="529389" y="866274"/>
          <a:ext cx="11133222" cy="5133466"/>
        </p:xfrm>
        <a:graphic>
          <a:graphicData uri="http://schemas.openxmlformats.org/drawingml/2006/table">
            <a:tbl>
              <a:tblPr/>
              <a:tblGrid>
                <a:gridCol w="1639386">
                  <a:extLst>
                    <a:ext uri="{9D8B030D-6E8A-4147-A177-3AD203B41FA5}">
                      <a16:colId xmlns:a16="http://schemas.microsoft.com/office/drawing/2014/main" val="3413830284"/>
                    </a:ext>
                  </a:extLst>
                </a:gridCol>
                <a:gridCol w="1833730">
                  <a:extLst>
                    <a:ext uri="{9D8B030D-6E8A-4147-A177-3AD203B41FA5}">
                      <a16:colId xmlns:a16="http://schemas.microsoft.com/office/drawing/2014/main" val="304026635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4140310475"/>
                    </a:ext>
                  </a:extLst>
                </a:gridCol>
                <a:gridCol w="3136781">
                  <a:extLst>
                    <a:ext uri="{9D8B030D-6E8A-4147-A177-3AD203B41FA5}">
                      <a16:colId xmlns:a16="http://schemas.microsoft.com/office/drawing/2014/main" val="4005304010"/>
                    </a:ext>
                  </a:extLst>
                </a:gridCol>
                <a:gridCol w="2694525">
                  <a:extLst>
                    <a:ext uri="{9D8B030D-6E8A-4147-A177-3AD203B41FA5}">
                      <a16:colId xmlns:a16="http://schemas.microsoft.com/office/drawing/2014/main" val="3667020245"/>
                    </a:ext>
                  </a:extLst>
                </a:gridCol>
              </a:tblGrid>
              <a:tr h="27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📂 Source File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🏷️ Field Name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Data Type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Description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🔎 Notes /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037961"/>
                  </a:ext>
                </a:extLst>
              </a:tr>
              <a:tr h="240279">
                <a:tc rowSpan="5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🎂 age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29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7542292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📅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became_member_on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yyyymmdd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 when customer created app account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20170212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08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🚻 gender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 of the customer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M, F, O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621135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customer identifier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621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💰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Float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Customer’s annual income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72000.0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9124667"/>
                  </a:ext>
                </a:extLst>
              </a:tr>
              <a:tr h="449306">
                <a:tc rowSpan="4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💳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transcript.json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event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description (type of activity)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transaction, offer received, offer viewed, offer completed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553139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👤 person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identifier (links to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profile.id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5a2e5a7e5bc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224085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⏳ time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(hours)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in hours since start of test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48 (2 days later)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414014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📦 value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📑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Dict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Context-dependent values (offer ID or transaction amount)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{ "offer id": "abc123" } or { "amount": 10.5 }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6571344"/>
                  </a:ext>
                </a:extLst>
              </a:tr>
              <a:tr h="658334">
                <a:tc rowSpan="6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🎁 </a:t>
                      </a:r>
                      <a:r>
                        <a:rPr lang="en-IN" sz="12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portfolio.json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🆔 id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Unique identifier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ae264e3637204a6fb9bb56bc8210ddfd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7621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🎟️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offer_type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🔤 String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Type of marketing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Values: </a:t>
                      </a:r>
                      <a:r>
                        <a:rPr lang="en-IN" sz="1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bogo</a:t>
                      </a: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discount, informational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2973513"/>
                  </a:ext>
                </a:extLst>
              </a:tr>
              <a:tr h="449306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📊 difficulty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Minimum spend required to complete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10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056082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🏆 reward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Reward given upon offer completion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2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6442077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⏱️ duration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Int (days)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Validity period of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7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4159833"/>
                  </a:ext>
                </a:extLst>
              </a:tr>
              <a:tr h="240279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/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📡 channels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📋 List of Strings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Channels used to deliver the offer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Example: [ "email", "mobile", "web" ]</a:t>
                      </a:r>
                    </a:p>
                  </a:txBody>
                  <a:tcPr marL="27342" marR="27342" marT="13671" marB="13671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767762"/>
                  </a:ext>
                </a:extLst>
              </a:tr>
            </a:tbl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CF530448-667D-2A3F-6794-25826A124A8D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Dictionary 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364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FB6E7-5C42-C054-A044-B1B24A04A3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>
            <a:extLst>
              <a:ext uri="{FF2B5EF4-FFF2-40B4-BE49-F238E27FC236}">
                <a16:creationId xmlns:a16="http://schemas.microsoft.com/office/drawing/2014/main" id="{3B29D5DF-8EAE-8A21-4B55-D666C6AB6B6A}"/>
              </a:ext>
            </a:extLst>
          </p:cNvPr>
          <p:cNvSpPr txBox="1"/>
          <p:nvPr/>
        </p:nvSpPr>
        <p:spPr>
          <a:xfrm>
            <a:off x="411895" y="1207293"/>
            <a:ext cx="5503714" cy="4624340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BBD513-2F57-3C27-27ED-8EE10F235B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1630336"/>
              </p:ext>
            </p:extLst>
          </p:nvPr>
        </p:nvGraphicFramePr>
        <p:xfrm>
          <a:off x="411895" y="749593"/>
          <a:ext cx="11371031" cy="55549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2197768">
                  <a:extLst>
                    <a:ext uri="{9D8B030D-6E8A-4147-A177-3AD203B41FA5}">
                      <a16:colId xmlns:a16="http://schemas.microsoft.com/office/drawing/2014/main" val="2094978454"/>
                    </a:ext>
                  </a:extLst>
                </a:gridCol>
                <a:gridCol w="4472926">
                  <a:extLst>
                    <a:ext uri="{9D8B030D-6E8A-4147-A177-3AD203B41FA5}">
                      <a16:colId xmlns:a16="http://schemas.microsoft.com/office/drawing/2014/main" val="2448065687"/>
                    </a:ext>
                  </a:extLst>
                </a:gridCol>
                <a:gridCol w="4700337">
                  <a:extLst>
                    <a:ext uri="{9D8B030D-6E8A-4147-A177-3AD203B41FA5}">
                      <a16:colId xmlns:a16="http://schemas.microsoft.com/office/drawing/2014/main" val="2879363332"/>
                    </a:ext>
                  </a:extLst>
                </a:gridCol>
              </a:tblGrid>
              <a:tr h="2357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🗂️ Category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⚠️ Common Issues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💡 Example</a:t>
                      </a:r>
                      <a:endParaRPr lang="en-IN" sz="12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rgbClr val="338D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8399291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📝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Format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Malformed JSON (missing braces/commas)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"id": 1,  → ❌ invalid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0560517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Trailing commas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 { "id": 1, }, { "id": 2 } 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2610825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File saved in </a:t>
                      </a:r>
                      <a:r>
                        <a:rPr lang="en-IN" sz="105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UTF-16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but read as UTF-8 → garbled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2439673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🏗️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Schema &amp; Structure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Inconsistent keys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Record 1: { "id": 1, "email": "a@x.com" }  Record 2: { "id": 2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87090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Deeply nested 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"order": { "items": [ { "id": 101, "qty": 2 } ] } }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5821268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Dynamic/optional fields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Some rows have "phone", some don’t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8751124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🔢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Type mismatch (string vs int)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"age": "25" } → stored as text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020066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numbers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 "population": 999999999999 } → exceeds BIGINT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456541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Date/time parsing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"2025-08-18T10:30:00Z" doesn’t match SQL datetime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88822772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🚀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Performance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Large JSON files slow parsing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500 MB JSON takes minutes to import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988592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Nested arrays cause row explosion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Array of 100 × nested array of 50 → 5,000 rows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8981126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No indexing on JSON 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Querying JSON_VALUE(data, '$.id') without index → slow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9927796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🔍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Nulls &amp; Missing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Absent vs null values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{} vs { "age": null } behave differently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5225765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Empty arrays/objects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"items": [] may break joins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9604254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🔡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Characters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Unicode/emoji corruption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"name": "Dipesh 😃" → broken if stored in VARCHAR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487243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Quotes &amp; escape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desc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"He said, \"Hello\""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0173166"/>
                  </a:ext>
                </a:extLst>
              </a:tr>
              <a:tr h="235764">
                <a:tc rowSpan="3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🔧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Tool/Method Issues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File access errors (BULK INSERT)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Cannot bulk load because file could not be opened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9403564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SSIS lacks native JSON 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Must flatten JSON before load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6292280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ETL tool encoding mismatch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PowerShell writes extra backslashes: "path": "C:\\data"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9919549"/>
                  </a:ext>
                </a:extLst>
              </a:tr>
              <a:tr h="235764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✅ </a:t>
                      </a:r>
                      <a:r>
                        <a:rPr lang="en-IN" sz="105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&amp; Constraints</a:t>
                      </a:r>
                      <a:endParaRPr lang="en-IN" sz="105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Duplicate IDs (PK violation)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Two records with "id": 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43624339"/>
                  </a:ext>
                </a:extLst>
              </a:tr>
              <a:tr h="235764">
                <a:tc vMerge="1">
                  <a:txBody>
                    <a:bodyPr/>
                    <a:lstStyle/>
                    <a:p>
                      <a:pPr>
                        <a:buNone/>
                      </a:pP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❌ Foreign key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"order": { "</a:t>
                      </a:r>
                      <a:r>
                        <a:rPr lang="en-IN" sz="105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customer_id</a:t>
                      </a:r>
                      <a:r>
                        <a:rPr lang="en-IN" sz="105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": 999 } → no matching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90630643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1C0FB71E-6C88-AF85-7529-15D26273C1BA}"/>
              </a:ext>
            </a:extLst>
          </p:cNvPr>
          <p:cNvSpPr/>
          <p:nvPr/>
        </p:nvSpPr>
        <p:spPr>
          <a:xfrm>
            <a:off x="0" y="0"/>
            <a:ext cx="12192000" cy="609600"/>
          </a:xfrm>
          <a:prstGeom prst="rect">
            <a:avLst/>
          </a:prstGeom>
          <a:solidFill>
            <a:srgbClr val="338D90"/>
          </a:solidFill>
          <a:ln>
            <a:solidFill>
              <a:srgbClr val="338D9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14400" lvl="1" indent="-457200">
              <a:buFont typeface="Wingdings" pitchFamily="2" charset="2"/>
              <a:buChar char="q"/>
            </a:pP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Import Issues</a:t>
            </a:r>
            <a:endParaRPr lang="en-US" sz="4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606106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33293</TotalTime>
  <Words>4903</Words>
  <Application>Microsoft Macintosh PowerPoint</Application>
  <PresentationFormat>Widescreen</PresentationFormat>
  <Paragraphs>675</Paragraphs>
  <Slides>34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Courier New</vt:lpstr>
      <vt:lpstr>Open Sans</vt:lpstr>
      <vt:lpstr>PT Sans Narrow</vt:lpstr>
      <vt:lpstr>Raleway</vt:lpstr>
      <vt:lpstr>Times New Roman</vt:lpstr>
      <vt:lpstr>Wingdings</vt:lpstr>
      <vt:lpstr>Tropic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oorja gund</dc:creator>
  <cp:lastModifiedBy>Dipesh Yadav</cp:lastModifiedBy>
  <cp:revision>121</cp:revision>
  <cp:lastPrinted>2025-07-04T04:53:13Z</cp:lastPrinted>
  <dcterms:created xsi:type="dcterms:W3CDTF">2025-04-04T02:52:34Z</dcterms:created>
  <dcterms:modified xsi:type="dcterms:W3CDTF">2025-08-21T11:31:14Z</dcterms:modified>
</cp:coreProperties>
</file>