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1496" r:id="rId2"/>
    <p:sldId id="1594" r:id="rId3"/>
    <p:sldId id="1595" r:id="rId4"/>
    <p:sldId id="1497" r:id="rId5"/>
    <p:sldId id="1596" r:id="rId6"/>
    <p:sldId id="1498" r:id="rId7"/>
    <p:sldId id="1500" r:id="rId8"/>
    <p:sldId id="1501" r:id="rId9"/>
    <p:sldId id="1517" r:id="rId10"/>
    <p:sldId id="1518" r:id="rId11"/>
    <p:sldId id="1597" r:id="rId12"/>
    <p:sldId id="1598" r:id="rId13"/>
    <p:sldId id="1528" r:id="rId14"/>
    <p:sldId id="1599" r:id="rId15"/>
    <p:sldId id="1530" r:id="rId16"/>
    <p:sldId id="1611" r:id="rId17"/>
    <p:sldId id="1535" r:id="rId18"/>
    <p:sldId id="1601" r:id="rId19"/>
    <p:sldId id="1602" r:id="rId20"/>
    <p:sldId id="1603" r:id="rId21"/>
    <p:sldId id="1612" r:id="rId22"/>
    <p:sldId id="1613" r:id="rId23"/>
    <p:sldId id="1604" r:id="rId24"/>
    <p:sldId id="1605" r:id="rId25"/>
    <p:sldId id="1614" r:id="rId26"/>
    <p:sldId id="1615" r:id="rId27"/>
    <p:sldId id="1606" r:id="rId28"/>
    <p:sldId id="1616" r:id="rId29"/>
    <p:sldId id="1617" r:id="rId30"/>
    <p:sldId id="1519" r:id="rId31"/>
    <p:sldId id="1618" r:id="rId32"/>
    <p:sldId id="1608" r:id="rId33"/>
    <p:sldId id="1619" r:id="rId34"/>
    <p:sldId id="1609" r:id="rId35"/>
    <p:sldId id="1620" r:id="rId36"/>
    <p:sldId id="1610" r:id="rId37"/>
    <p:sldId id="1621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4CE5E9"/>
    <a:srgbClr val="225F61"/>
    <a:srgbClr val="3BA9AB"/>
    <a:srgbClr val="EA7131"/>
    <a:srgbClr val="FF9300"/>
    <a:srgbClr val="AE5425"/>
    <a:srgbClr val="0096FF"/>
    <a:srgbClr val="00549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92418" autoAdjust="0"/>
  </p:normalViewPr>
  <p:slideViewPr>
    <p:cSldViewPr snapToGrid="0">
      <p:cViewPr varScale="1">
        <p:scale>
          <a:sx n="159" d="100"/>
          <a:sy n="159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22/08/25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9A708E-1070-7190-DC9E-E8835F177572}"/>
              </a:ext>
            </a:extLst>
          </p:cNvPr>
          <p:cNvSpPr/>
          <p:nvPr/>
        </p:nvSpPr>
        <p:spPr>
          <a:xfrm>
            <a:off x="339892" y="990600"/>
            <a:ext cx="11512216" cy="4876800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6FE64-BB10-E165-520E-D87BD21A390B}"/>
              </a:ext>
            </a:extLst>
          </p:cNvPr>
          <p:cNvSpPr/>
          <p:nvPr/>
        </p:nvSpPr>
        <p:spPr>
          <a:xfrm>
            <a:off x="0" y="0"/>
            <a:ext cx="12192000" cy="513347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000" b="1" dirty="0">
              <a:solidFill>
                <a:srgbClr val="252D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tarbucks logo in a store&#10;&#10;AI-generated content may be incorrect.">
            <a:extLst>
              <a:ext uri="{FF2B5EF4-FFF2-40B4-BE49-F238E27FC236}">
                <a16:creationId xmlns:a16="http://schemas.microsoft.com/office/drawing/2014/main" id="{8CB5F5DC-1CC5-A223-E3B0-27743FB2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" y="1129548"/>
            <a:ext cx="5672890" cy="4598904"/>
          </a:xfrm>
          <a:prstGeom prst="roundRect">
            <a:avLst>
              <a:gd name="adj" fmla="val 65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13C2D-87F5-7D77-A10F-40B725BE00D4}"/>
              </a:ext>
            </a:extLst>
          </p:cNvPr>
          <p:cNvSpPr txBox="1"/>
          <p:nvPr/>
        </p:nvSpPr>
        <p:spPr>
          <a:xfrm>
            <a:off x="6750217" y="1192955"/>
            <a:ext cx="4530892" cy="44319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</a:t>
            </a:r>
          </a:p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Dipesh Yadav</a:t>
            </a: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August,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B5372-3D92-07F9-9DDE-32CD0F9B6D9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ER-Diagram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2B2F9-3B48-9E39-6C1E-97F43469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0" y="1260902"/>
            <a:ext cx="10154680" cy="4517122"/>
          </a:xfrm>
          <a:prstGeom prst="roundRect">
            <a:avLst>
              <a:gd name="adj" fmla="val 606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8BE1-AAC2-2131-6073-9E8EAF46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0A1BE7F-B9F0-1531-F1E0-6E3D9AEA483D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EAA9F3B-78AD-8618-DD66-22CA2688580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494357-C276-28CE-2FC7-24934AA1459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FAC56AFC-90AC-B8D3-9E94-B79116C38088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588-FF63-1282-5646-0EE10B98DAB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507DE-F8E2-8212-5134-5449DC445F22}"/>
              </a:ext>
            </a:extLst>
          </p:cNvPr>
          <p:cNvSpPr txBox="1"/>
          <p:nvPr/>
        </p:nvSpPr>
        <p:spPr>
          <a:xfrm>
            <a:off x="685799" y="861292"/>
            <a:ext cx="821756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/>
              <a:t>🧹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 Data Cleaning: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missing ages, genders, income.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Remove/Cap outliers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extremely high ages or incomes.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especially in transaction/offer events.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 time (hrs → days).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/>
              <a:t>👥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Demographic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(M/F/O → numeric or one-hot).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into categories (18–25, 26–35, etc.) for better interpretability.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income levels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low, medium, high income ranges.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unrealistic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age &gt; 100 or income &lt;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/>
              <a:t>📦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Portfolio (Offer)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 offer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BOGO, discount, informational.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🕐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days are consistent across dataset.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reward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scale or standardize rewards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DA67-5D60-8C57-072D-79FD961A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6516BC8-5ECD-00E1-D2A2-4CA765E00200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4F1AE13-B1B2-52A0-7F2C-124F7C773A1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97EF9E4-9A91-1CC7-FA21-EC004443F5F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7C09BC8E-F2A3-506D-638E-C6FDDEBA5080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47E4-E784-AEC1-3B78-C9454451C66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2BBC6-37B3-E897-A494-817A992A5AA6}"/>
              </a:ext>
            </a:extLst>
          </p:cNvPr>
          <p:cNvSpPr txBox="1"/>
          <p:nvPr/>
        </p:nvSpPr>
        <p:spPr>
          <a:xfrm>
            <a:off x="695826" y="1039380"/>
            <a:ext cx="10800348" cy="47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/>
              <a:t>🧾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Transcript (Event) Data: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transaction, offer received, offer viewed, offer completed.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offers to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merge portfolio &amp; demographics with transcript.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offer completion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completion happens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validity period.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invalid completions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completed without view.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transactions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sum customer spending within an offer window.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/>
              <a:t>⚡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activity level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transactions per month.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responsiveness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ratio of completed offers / received offers.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age, gender, income for richer analysis.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spend per transaction, total spend.</a:t>
            </a:r>
          </a:p>
        </p:txBody>
      </p:sp>
    </p:spTree>
    <p:extLst>
      <p:ext uri="{BB962C8B-B14F-4D97-AF65-F5344CB8AC3E}">
        <p14:creationId xmlns:p14="http://schemas.microsoft.com/office/powerpoint/2010/main" val="38148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4FA7BE6-4307-7701-D6CC-84DC8E7C70C3}"/>
              </a:ext>
            </a:extLst>
          </p:cNvPr>
          <p:cNvGrpSpPr/>
          <p:nvPr/>
        </p:nvGrpSpPr>
        <p:grpSpPr>
          <a:xfrm>
            <a:off x="411895" y="971932"/>
            <a:ext cx="5503714" cy="5033452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CD5F340-7EFB-714A-4C57-23DAE28C518D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9FE696F-50CC-357C-BCC8-323A0A0A5534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435855" y="117734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Profile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1" y="971931"/>
            <a:ext cx="5503714" cy="5033451"/>
            <a:chOff x="0" y="-38100"/>
            <a:chExt cx="1836416" cy="1319319"/>
          </a:xfr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860792" y="1177347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Transcript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3987"/>
              </p:ext>
            </p:extLst>
          </p:nvPr>
        </p:nvGraphicFramePr>
        <p:xfrm>
          <a:off x="652878" y="1830194"/>
          <a:ext cx="5021745" cy="399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792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gender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M, F, &amp; O)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– 118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₹30k – ₹120k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joining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July, 2013 – 26 July,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53425"/>
              </p:ext>
            </p:extLst>
          </p:nvPr>
        </p:nvGraphicFramePr>
        <p:xfrm>
          <a:off x="6451644" y="1830193"/>
          <a:ext cx="5153207" cy="4098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130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715077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310027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3138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person, </a:t>
                      </a:r>
                      <a:r>
                        <a:rPr lang="en-US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event ,&amp; 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7538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306.53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717"/>
                  </a:ext>
                </a:extLst>
              </a:tr>
              <a:tr h="841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138.95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167.58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272.96 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event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offer received, offer viewed, transaction, offer completed)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  <a:tr h="60771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– 714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₹0.05 – ₹1,062.28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₹2 – ₹10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9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895F99-1E37-FC41-1A67-F40FED25353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CE36-54B7-9ABA-5E43-A2A79F25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B88CDB14-01E7-A242-FF8D-F2BCADBA9D58}"/>
              </a:ext>
            </a:extLst>
          </p:cNvPr>
          <p:cNvGrpSpPr/>
          <p:nvPr/>
        </p:nvGrpSpPr>
        <p:grpSpPr>
          <a:xfrm>
            <a:off x="460021" y="901305"/>
            <a:ext cx="5503714" cy="5170632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5E72F5-F4A3-1ED4-B27D-9D90FC45FF26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CB1D731-7285-63DE-C2E3-553F2979766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0FB0ED-6EC0-0D9A-4B3B-FBA04242590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557BE4E1-7123-3FE4-69D2-F3E4F5A71442}"/>
              </a:ext>
            </a:extLst>
          </p:cNvPr>
          <p:cNvSpPr txBox="1"/>
          <p:nvPr/>
        </p:nvSpPr>
        <p:spPr>
          <a:xfrm>
            <a:off x="1483981" y="1106722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Portfolio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763DE4-2CF1-A7F7-177D-0EE3F1A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27196"/>
              </p:ext>
            </p:extLst>
          </p:nvPr>
        </p:nvGraphicFramePr>
        <p:xfrm>
          <a:off x="701004" y="1759568"/>
          <a:ext cx="5021745" cy="4219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6683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offer types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</a:t>
                      </a:r>
                      <a:r>
                        <a:rPr lang="en-IN" sz="12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discount, &amp; informational)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channels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email, mobile, social, web)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7501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10,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453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4, 5, 7,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2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6CF7C-68F4-5925-A6D9-6049595A560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Inconsistency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9AC4C0-8D99-9BE1-2C6B-B07AA63ED829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BAD6C94-6213-6553-C50A-BA6434522865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A7FAAA94-AC85-A6C9-4D5D-6546C4172B3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2D3BEA-A696-BD95-759A-6BE985184EC3}"/>
              </a:ext>
            </a:extLst>
          </p:cNvPr>
          <p:cNvSpPr txBox="1"/>
          <p:nvPr/>
        </p:nvSpPr>
        <p:spPr>
          <a:xfrm>
            <a:off x="601362" y="1045958"/>
            <a:ext cx="111494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👤 Profile Table (Customer Demographics)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118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is a placeholder for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customers have this unrealistic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= null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Several customers don’t have income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became_member_on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Needs conversion from YYYYMMDD integer to proper date format.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📜 Portfolio Table (Offer Metadata)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📑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Unique, but you need to ensure no missing or duplicate 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list (e.g., ["web", "mobile"]) which is not normalized (difficult for SQL/BI).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in days (integer), but transcript “time” is in hours → unit mismatch.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📝 Transcript Table (Events &amp;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Contains multiple types (offer received, offer viewed, offer completed, transaction). Must be split/standardized for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available for transaction events; missing (null) for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Not present for transaction events (only for offer-related events).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hours since start of dataset, not a proper date/time. Needs conversion.</a:t>
            </a:r>
          </a:p>
        </p:txBody>
      </p: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91FE3-7F97-CAF1-A17E-D20859AE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47AA3-0212-1FE9-59A5-A0575837B46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Discrepancy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34EDB7F-6C9C-9F04-F0AE-45B257B9C771}"/>
              </a:ext>
            </a:extLst>
          </p:cNvPr>
          <p:cNvGrpSpPr/>
          <p:nvPr/>
        </p:nvGrpSpPr>
        <p:grpSpPr>
          <a:xfrm>
            <a:off x="441158" y="823481"/>
            <a:ext cx="11309684" cy="5211038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7C52E9E0-634E-C2CD-BFF9-67FC4C4C0E28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BD836624-B953-586A-B3F8-9D4D21276B7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2E00D-166E-13B8-5F90-CAAA4DF9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9" y="4266365"/>
            <a:ext cx="9354552" cy="141254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EA4A0E-759E-DEDF-476E-C4706FEA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8" y="1923432"/>
            <a:ext cx="9354552" cy="1505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17EA1-234F-BF2D-1E7D-37E43B2D73BF}"/>
              </a:ext>
            </a:extLst>
          </p:cNvPr>
          <p:cNvSpPr txBox="1"/>
          <p:nvPr/>
        </p:nvSpPr>
        <p:spPr>
          <a:xfrm>
            <a:off x="968542" y="1301796"/>
            <a:ext cx="10254916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offers are marked as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meeting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transaction 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C4356-8EA5-1740-BB5B-0AF3E1CF8EA3}"/>
              </a:ext>
            </a:extLst>
          </p:cNvPr>
          <p:cNvSpPr txBox="1"/>
          <p:nvPr/>
        </p:nvSpPr>
        <p:spPr>
          <a:xfrm>
            <a:off x="735536" y="1031681"/>
            <a:ext cx="1025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Transcript Table: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54EBD-1B58-C552-3B52-2D532BF2EE4D}"/>
              </a:ext>
            </a:extLst>
          </p:cNvPr>
          <p:cNvSpPr txBox="1"/>
          <p:nvPr/>
        </p:nvSpPr>
        <p:spPr>
          <a:xfrm>
            <a:off x="968542" y="3588733"/>
            <a:ext cx="10493542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received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person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its expiration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completed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12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0396EF2A-EE99-868B-E466-38D26FFB283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5B07D-74DA-95F6-408B-13A4CABA35D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0027-8633-D4B2-D00B-8A87453E69BC}"/>
              </a:ext>
            </a:extLst>
          </p:cNvPr>
          <p:cNvSpPr txBox="1"/>
          <p:nvPr/>
        </p:nvSpPr>
        <p:spPr>
          <a:xfrm>
            <a:off x="469558" y="1043731"/>
            <a:ext cx="52423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📁 Data Structure &amp; Metadata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Dataset shape (rows × columns)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 Data types (categorical, numerical, datetime)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Missing/null values check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Unique identifiers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📉 Univariate Analysis (Single Variable)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Count of offer types (BOGO, Discount, Informational)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(spend threshold) &amp; Reward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of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Transaction amount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Frequency of transactions per customer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Outliers in spending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DA820A8-75B4-EA08-F483-63F188C3FA9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7397-617C-2105-041F-CCBDAD834399}"/>
              </a:ext>
            </a:extLst>
          </p:cNvPr>
          <p:cNvSpPr txBox="1"/>
          <p:nvPr/>
        </p:nvSpPr>
        <p:spPr>
          <a:xfrm>
            <a:off x="6615477" y="1043731"/>
            <a:ext cx="497153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🔗 Bivariate Analysis (Two Variables)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Demographics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vs Offer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vs Offer Completion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vs Offer Completion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Transactions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Spend before vs after offer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vs Completion Rate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Characteristics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vs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Reward vs Completion Rate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 📊 Multivariate Analysis (3+ Variables)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× 💰 Income × ✅ Completion (3D/bubble chart)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🎁 Offer Type × ✅ Completion (stacked bar)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Customer Segments vs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Correlation heatmap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5363-569D-34D1-EC3B-3D55BDF6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4D8D2C2-DFAB-788A-2889-E75ADD46DB5C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83FA2-F812-D920-3382-5BABA92D9F6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24F31-FD1E-87BB-AFA6-51B75E9EB5D7}"/>
              </a:ext>
            </a:extLst>
          </p:cNvPr>
          <p:cNvSpPr txBox="1"/>
          <p:nvPr/>
        </p:nvSpPr>
        <p:spPr>
          <a:xfrm>
            <a:off x="469558" y="1043731"/>
            <a:ext cx="52423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 ⏰ Temporal Analysis (Time-Series)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Transactions trend (daily/weekly/monthly)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Offer response over time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Time-to-complete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Peak hours &amp; days for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 👥 Segmentation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🔵 Customer clusters (K-Means / demographics + spend)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High-value vs Low-value customers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Response rates by segment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 🎯 Offer Effectiveness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🥇 Best performing offer type (completion %)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Uplift in spend after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ROI comparison (Reward vs Spend Increase)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Funnel: Received → Viewed → Completed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69A2BA1-2F7D-A9FC-02E9-CE02E24BDF2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09D96-782A-DDE0-999D-EFD936D8AF0E}"/>
              </a:ext>
            </a:extLst>
          </p:cNvPr>
          <p:cNvSpPr txBox="1"/>
          <p:nvPr/>
        </p:nvSpPr>
        <p:spPr>
          <a:xfrm>
            <a:off x="6615477" y="1043731"/>
            <a:ext cx="49715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 ⚠️ Anomaly / Outlier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Extremely high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Unrealistic ages (e.g., 118 yrs)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Customers with very high/low activity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Ineffective offers with poor completion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 📌 Correlation &amp; Relationships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Correlation heatmap (age, income, spend, reward, difficulty)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Chi-square test (categorical links: gender vs completion)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🌳 Feature importance (Random Forest quick check)</a:t>
            </a:r>
          </a:p>
        </p:txBody>
      </p:sp>
    </p:spTree>
    <p:extLst>
      <p:ext uri="{BB962C8B-B14F-4D97-AF65-F5344CB8AC3E}">
        <p14:creationId xmlns:p14="http://schemas.microsoft.com/office/powerpoint/2010/main" val="319236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2F07-00AE-CFC4-1C68-306139C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7F5EB7D-9EC8-6F5C-2A14-1DAE5C15A461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E1FFB-9CC6-F0AA-376C-5EA4B8AC761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9179-0578-DF66-A0EC-CDA23B07747C}"/>
              </a:ext>
            </a:extLst>
          </p:cNvPr>
          <p:cNvSpPr txBox="1"/>
          <p:nvPr/>
        </p:nvSpPr>
        <p:spPr>
          <a:xfrm>
            <a:off x="469558" y="1183771"/>
            <a:ext cx="5242396" cy="416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Age distribution (mean, median, range, histogram)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 (M/F/O)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 (mean, median, quartiles)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Segmentation by age groups &amp; income groups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between age &amp; income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(Portfolio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Distribution of offer types (BOGO, Discount, Informational)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Average duration of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Average reward value across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share of each offer type in total offers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4BB7A17-C9A6-662C-FFE1-BC68F3925F5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01D5-1FAF-457C-F342-E3860EBBD19D}"/>
              </a:ext>
            </a:extLst>
          </p:cNvPr>
          <p:cNvSpPr txBox="1"/>
          <p:nvPr/>
        </p:nvSpPr>
        <p:spPr>
          <a:xfrm>
            <a:off x="6615477" y="1183771"/>
            <a:ext cx="4971534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(Events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Frequency of each event type: received, viewed, completed, transaction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⌛ Time distribution of transactions (daily/weekly trends)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transaction value per customer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Avg. transaction frequency per customer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View-to-completion ratio for each offer type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Completion rate of offers (completed / received)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Avg. time taken from offer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% of offers completed without being viewed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offers: performance when a customer receives the same offer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2113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DBD6-E7D4-891F-B006-E6237FE5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9E430B-F829-9605-BD1B-1D77E5AB6F87}"/>
              </a:ext>
            </a:extLst>
          </p:cNvPr>
          <p:cNvSpPr/>
          <p:nvPr/>
        </p:nvSpPr>
        <p:spPr>
          <a:xfrm>
            <a:off x="339892" y="810126"/>
            <a:ext cx="11512216" cy="5228444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BEE9-638C-DE54-CB89-F44AD8DD4809}"/>
              </a:ext>
            </a:extLst>
          </p:cNvPr>
          <p:cNvSpPr txBox="1"/>
          <p:nvPr/>
        </p:nvSpPr>
        <p:spPr>
          <a:xfrm>
            <a:off x="1059454" y="896602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C2D1-1128-EE09-A681-D3CA4F505F0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CEAF-76B7-8666-EF12-1E7544123032}"/>
              </a:ext>
            </a:extLst>
          </p:cNvPr>
          <p:cNvSpPr txBox="1"/>
          <p:nvPr/>
        </p:nvSpPr>
        <p:spPr>
          <a:xfrm>
            <a:off x="4624799" y="896601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Audit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Discrepancy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AFD1-D518-CF32-9379-F3431CCD72BB}"/>
              </a:ext>
            </a:extLst>
          </p:cNvPr>
          <p:cNvSpPr txBox="1"/>
          <p:nvPr/>
        </p:nvSpPr>
        <p:spPr>
          <a:xfrm>
            <a:off x="8190144" y="896600"/>
            <a:ext cx="3468726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Layout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82707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5C0-845E-D453-3E18-AEAD040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147DDC7-FB71-7599-87DF-63C00888E14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DEC99-CBC8-26DD-6EC8-C9754AF55B2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8BEBA-9A70-2014-A1BE-CB780992EE43}"/>
              </a:ext>
            </a:extLst>
          </p:cNvPr>
          <p:cNvSpPr txBox="1"/>
          <p:nvPr/>
        </p:nvSpPr>
        <p:spPr>
          <a:xfrm>
            <a:off x="576651" y="1159058"/>
            <a:ext cx="52423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of customers who respond to at least one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% of customers who never view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spend of customers who respond vs. those who don’t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Demographic breakdown of responders (age, gender, income)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Segmentation: High spenders vs. Low spenders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Transactions trend over offer validity window (days)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Peak hours/days for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🌦️ Seasonal/monthly trend (if timestamp covers long enough range)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B3770D9D-59D6-511A-F94E-1BC564DCA407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C9E2-56CD-EBA4-FDE4-247D37A334C2}"/>
              </a:ext>
            </a:extLst>
          </p:cNvPr>
          <p:cNvSpPr txBox="1"/>
          <p:nvPr/>
        </p:nvSpPr>
        <p:spPr>
          <a:xfrm>
            <a:off x="6615477" y="1159058"/>
            <a:ext cx="497153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Offer Type completion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group × Average transaction amount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Age group × Offer responsiveness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type × Avg. reward redeemed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customers vs. one-time responders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/ Visualization-friendly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View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type vs. Completion %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grouped by first offer received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Approximation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spend +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1986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E0EF-60B9-6AB8-E13E-76D9F414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9E8B1DF3-F036-3748-A4A2-B1E69A18124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9DA47-64E8-08CF-2D19-1941F6BAEB8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1954A-ACED-2E71-B27D-51930F0F7E4C}"/>
              </a:ext>
            </a:extLst>
          </p:cNvPr>
          <p:cNvSpPr txBox="1"/>
          <p:nvPr/>
        </p:nvSpPr>
        <p:spPr>
          <a:xfrm>
            <a:off x="551660" y="1036921"/>
            <a:ext cx="507819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measures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 how well the system/campaign is performing.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Customers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Number of unique customers in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Offers Distributed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Count of offers sent to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View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received offers that were viewed.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completed after being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Spend per Customer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Total spend ÷ total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Transaction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making multiple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Offer Response Time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Time taken to complete an offer after receiving.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Demographic-wise KPIs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 response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Gender-wise completion rate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8DC3576-D836-0B52-4982-C908B5BFA88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F9A13-3F5A-C395-B576-D738C4ECA6FD}"/>
              </a:ext>
            </a:extLst>
          </p:cNvPr>
          <p:cNvSpPr txBox="1"/>
          <p:nvPr/>
        </p:nvSpPr>
        <p:spPr>
          <a:xfrm>
            <a:off x="6615477" y="103692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signals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highlighting risks or inconsistencies.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Offers Sent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Cases where the same offer was sent before expiry/completion.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Completed Without Transactions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marked “completed” without meeting minimum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Large share of offers neither viewed nor completed.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Demographic 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with missing age, gender, or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Customers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offers but making no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Expired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that expired without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Bias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Certain groups over/underrepresented in engagement.</a:t>
            </a:r>
          </a:p>
        </p:txBody>
      </p:sp>
    </p:spTree>
    <p:extLst>
      <p:ext uri="{BB962C8B-B14F-4D97-AF65-F5344CB8AC3E}">
        <p14:creationId xmlns:p14="http://schemas.microsoft.com/office/powerpoint/2010/main" val="17832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7355-912D-9EA8-5146-4F3B4267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E13C3DE-C76A-9CF5-9279-E5E1C6FDAB0B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2287E-66DB-CF9A-7552-D8FA328095A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CDE81-7027-D480-BDDE-5D840BBBB2D6}"/>
              </a:ext>
            </a:extLst>
          </p:cNvPr>
          <p:cNvSpPr txBox="1"/>
          <p:nvPr/>
        </p:nvSpPr>
        <p:spPr>
          <a:xfrm>
            <a:off x="551660" y="1036921"/>
            <a:ext cx="507819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focus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descriptive analysis is trying to achieve.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Grouping customers by age, gender, income, 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Measuring which offers types (BOGO, Discount, Informational) perform better.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spend patterns, frequency, and recency.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Tracking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Received → Viewed → Completed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Uplift Measurement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revenue impact from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&amp; Reliability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Highlighting missing values, duplicates, and inconsistencies.</a:t>
            </a: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FA2D5C40-CFF8-FF90-60A4-87E342276485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F0177-5E42-4E58-0131-FF5797A5036F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working well (performance metrics)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risks/alerts exist (warning signals)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areas we must focus on (broad goals)</a:t>
            </a:r>
          </a:p>
        </p:txBody>
      </p:sp>
    </p:spTree>
    <p:extLst>
      <p:ext uri="{BB962C8B-B14F-4D97-AF65-F5344CB8AC3E}">
        <p14:creationId xmlns:p14="http://schemas.microsoft.com/office/powerpoint/2010/main" val="221234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DD1E-96FF-3E79-7768-35944CA1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B353295-8300-A2B7-A428-213392A0FB7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D4D25-5C4D-CB29-C81E-F1A5B06C891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DFBE9-DA93-3F16-CCF5-6B4EE8F92B65}"/>
              </a:ext>
            </a:extLst>
          </p:cNvPr>
          <p:cNvSpPr txBox="1"/>
          <p:nvPr/>
        </p:nvSpPr>
        <p:spPr>
          <a:xfrm>
            <a:off x="469558" y="1145057"/>
            <a:ext cx="52423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Drivers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Compare completion rates across offer types (BOGO vs Discount vs Informational)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Check if offers with higher rewards have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Diagnose if longer validity offers →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Investigate % of completed offers without being viewed (possible auto-completion bias)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Impact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🚹🚺 Gender vs Offer Completion → Do men or women respond better to certain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👶🧑👵 Age groups vs Offer Completion → Younger vs older customers’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Income groups vs Offer Completion → Do higher earners complete more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Correlation of income with average transaction size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1BFA5BB-AC48-579E-DE36-0CB134647FF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9A92-3B79-FE21-AEE6-26E625D2FD4D}"/>
              </a:ext>
            </a:extLst>
          </p:cNvPr>
          <p:cNvSpPr txBox="1"/>
          <p:nvPr/>
        </p:nvSpPr>
        <p:spPr>
          <a:xfrm>
            <a:off x="6615477" y="1145057"/>
            <a:ext cx="49715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Engagement Funnel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🔻 Drop-off analysis: Received → Viewed → Completed →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🧐 Diagnose whether low viewing rate or low completion rate is the bigger issue</a:t>
            </a:r>
          </a:p>
          <a:p>
            <a:pPr lvl="1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🏃 Do shorter duration offers fail due to insufficient time?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Time to view vs time to complete → Are quick viewers more likely to complete?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 timing (weekends vs weekdays, morning vs evening) impact on completion</a:t>
            </a:r>
          </a:p>
        </p:txBody>
      </p:sp>
    </p:spTree>
    <p:extLst>
      <p:ext uri="{BB962C8B-B14F-4D97-AF65-F5344CB8AC3E}">
        <p14:creationId xmlns:p14="http://schemas.microsoft.com/office/powerpoint/2010/main" val="223757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08BE-BF6F-C10E-6FBF-03847C9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A8CD4CAD-1573-9796-C202-4B2581A2E5C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5833B-F337-F95E-DE1D-1A34E8C8E44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F67DD-2844-7D65-111E-F7EE16D473C4}"/>
              </a:ext>
            </a:extLst>
          </p:cNvPr>
          <p:cNvSpPr txBox="1"/>
          <p:nvPr/>
        </p:nvSpPr>
        <p:spPr>
          <a:xfrm>
            <a:off x="469558" y="1145057"/>
            <a:ext cx="52423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Behaviour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Compare spending patterns of offer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Diagnose if spending increases after receiving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Do customers redeem offers only when transaction ≥ reward threshold?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Is average spend higher for BOGO vs Discount offers?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 (Multivariate)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× 🎁 Income × Offer Type × Completion → Which offers resonate best with each income segment?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👶🚹🚺 Age × Gender × Offer Responsiveness → e.g., Younger females may prefer Discounts, older males prefer BOGO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⏳ Offer Reward Value × Duration → Is high reward effective only with longer validity?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4C4B87F-A421-52D0-2C03-EAE40B07622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80D3E-E6ED-D24D-30D9-000636F759C7}"/>
              </a:ext>
            </a:extLst>
          </p:cNvPr>
          <p:cNvSpPr txBox="1"/>
          <p:nvPr/>
        </p:nvSpPr>
        <p:spPr>
          <a:xfrm>
            <a:off x="6615477" y="1145057"/>
            <a:ext cx="497153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/ Non-response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🙈 Customers who never view offers — are they low-spenders or inactive?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Customers who view but don’t complete → High spending threshold issue?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💤 Identify inactive vs active users: Transactions but no offers vs Offers but no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Diagnostics (Statistical Tests)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Chi-square test → Association between demographics &amp; offer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ANOVA / t-test → Spending difference between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analysis → Income vs Offer Responsiveness, Transaction Frequency vs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3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8A9F-DB05-6402-7526-F0F094AE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7186BE0-FA9F-B6E4-4422-9EABCE5B4B97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F4D0E-E4B7-C709-DE33-7561CD8CBBB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BD428-D3C2-23E3-C581-30ACF76CDF82}"/>
              </a:ext>
            </a:extLst>
          </p:cNvPr>
          <p:cNvSpPr txBox="1"/>
          <p:nvPr/>
        </p:nvSpPr>
        <p:spPr>
          <a:xfrm>
            <a:off x="551660" y="1036921"/>
            <a:ext cx="50781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here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cause insights).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Drop-off Rate by Stage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lost at each stage (Received → Viewed → Completed).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BOGO vs. Discount vs. Informational success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Age, gender, income group completion %.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per Transaction vs.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spend under different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by Customer Segment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Which groups respond faster/slower to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Engagement KPI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many customers complete multiple offers.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AEFB3B7-3873-028A-EBFF-43C94F6A038F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EC621-B10C-F3E7-526D-988A512E4836}"/>
              </a:ext>
            </a:extLst>
          </p:cNvPr>
          <p:cNvSpPr txBox="1"/>
          <p:nvPr/>
        </p:nvSpPr>
        <p:spPr>
          <a:xfrm>
            <a:off x="6615477" y="1036921"/>
            <a:ext cx="4971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in diagnostic analysis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poor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hidden risks.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Between Offer &amp; Customer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E.g., BOGO sent to low-spend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Completion in Certain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Income &lt;30K, or older age groups show very low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Rate in Certain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Some offers always expire without usage.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Gaps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 “received → not viewed” or “viewed → not completed” gaps.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Business Impact Segments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redeeming offers without increasing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Over-Saturation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too many offers too frequently.</a:t>
            </a:r>
          </a:p>
        </p:txBody>
      </p:sp>
    </p:spTree>
    <p:extLst>
      <p:ext uri="{BB962C8B-B14F-4D97-AF65-F5344CB8AC3E}">
        <p14:creationId xmlns:p14="http://schemas.microsoft.com/office/powerpoint/2010/main" val="251125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BC4C-103B-0C38-B111-8C4BD0E7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298A4D15-D424-5B4D-114A-443CE1B424E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9D321-90A0-BCD8-6248-EC54BDE3D87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 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1D739-9869-0311-E5E5-6714495C8F3F}"/>
              </a:ext>
            </a:extLst>
          </p:cNvPr>
          <p:cNvSpPr txBox="1"/>
          <p:nvPr/>
        </p:nvSpPr>
        <p:spPr>
          <a:xfrm>
            <a:off x="551660" y="1036921"/>
            <a:ext cx="507819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here are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pinpointing the “why”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behind descriptive results.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which groups drive or drag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certain offer types outperform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customers spend more/less with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Path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drop-offs in the engagement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Pinpointing mismatches, redundancies, or waste in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Identification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Mapping factors (demographics, income, offer type, timing) to outcomes.</a:t>
            </a:r>
          </a:p>
          <a:p>
            <a:pPr lvl="1"/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A934F794-9EBD-0EA1-36A6-D8571BD867A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97D51-0DDE-60BF-11BF-C536648B3E99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showing what factors influence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flags explaining poor 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focus for root-cause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468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5B6-4783-2CFA-15CA-50D40DA2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0B49FDE-B385-1E8E-4D0D-01A3E145B6FF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168AD-4228-DDC2-BC1C-EC1D6C2EDBC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(1/3)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D36EB-BBB1-7D05-1D80-94C58144032F}"/>
              </a:ext>
            </a:extLst>
          </p:cNvPr>
          <p:cNvSpPr txBox="1"/>
          <p:nvPr/>
        </p:nvSpPr>
        <p:spPr>
          <a:xfrm>
            <a:off x="469558" y="963825"/>
            <a:ext cx="52423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📩✅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View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Engagement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Completion prediction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💰📈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Future spend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Regression-based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⚠️👋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 At-risk customer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Behavioural trend analysis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🧩👥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Predictive Clustering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Grouping by demographics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🛍️ Clustering by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⏳🛒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Purchase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Purchase timing forecast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Time-series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58A198C-2DD8-4D11-4AF7-E59CC98158F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C9619-6C1F-021F-8678-B77E0EE0BC14}"/>
              </a:ext>
            </a:extLst>
          </p:cNvPr>
          <p:cNvSpPr txBox="1"/>
          <p:nvPr/>
        </p:nvSpPr>
        <p:spPr>
          <a:xfrm>
            <a:off x="6615477" y="963825"/>
            <a:ext cx="49715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🎯💵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Value Optimization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Minimum spend threshold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❌💸 Avoiding over-discounting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📊📢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ROI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Success rate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Budget allocation guidance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🔮👤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🎲 Engagement likelihood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👩‍🦰👨‍🦱👩‍🦳 Segment-wise testing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📆📈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Trend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Monthly/weekly pattern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Festival trend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➕🛍️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&amp; Up-Sell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Extra product purchase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73329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BAF3-E573-1ACA-9BB7-73E513A7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645D608-F711-A2CA-3B20-353D5CEFDB5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A6ECD-73EC-CA8A-46AC-B65DA5C2D34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32949-D246-3B52-562E-95C31189F258}"/>
              </a:ext>
            </a:extLst>
          </p:cNvPr>
          <p:cNvSpPr txBox="1"/>
          <p:nvPr/>
        </p:nvSpPr>
        <p:spPr>
          <a:xfrm>
            <a:off x="551660" y="1036921"/>
            <a:ext cx="507819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KPIs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forecasted success, risks,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Offer Completion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Probability that an offer will be completed based on customer profile &amp; past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Expected revenue from each customer segment.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Success Probability by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success % for BOGO, Discount, Informational.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Incremental Spend Uplift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much additional spend an offer is expected to generate.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Repeat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Likelihood of customers re-engaging with future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Time-to-Completion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Predicting how quickly different customers will redeem offers.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6C4F0B2-1E72-6ED8-9DBF-B2C228BD279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8375-12CB-F794-0559-D988869EE720}"/>
              </a:ext>
            </a:extLst>
          </p:cNvPr>
          <p:cNvSpPr txBox="1"/>
          <p:nvPr/>
        </p:nvSpPr>
        <p:spPr>
          <a:xfrm>
            <a:off x="6615477" y="1036921"/>
            <a:ext cx="49715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KRIs warn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risks &amp; uncertainties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Probability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Risk of customers dropping out if engagement is low.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Ineffectiveness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offers that are unlikely to meet completion targets.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Demographic groups predicted to have very low responsiveness.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Over-Redemption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likely to redeem offers but not increase spend (fake success).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Cannibalization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predicted to redeem discounts they would have paid full price for.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Offers forecasted to expire without usage in specific segments.</a:t>
            </a:r>
          </a:p>
        </p:txBody>
      </p:sp>
    </p:spTree>
    <p:extLst>
      <p:ext uri="{BB962C8B-B14F-4D97-AF65-F5344CB8AC3E}">
        <p14:creationId xmlns:p14="http://schemas.microsoft.com/office/powerpoint/2010/main" val="6363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CA00-E7D2-42C3-83D1-FB7256DC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35C31336-EA47-955D-D45C-ED1D957B99C5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563AE-9FEE-9F50-E274-BC8F9DE6F2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BFE2-103E-BD81-3ADF-2C81C3EA06A4}"/>
              </a:ext>
            </a:extLst>
          </p:cNvPr>
          <p:cNvSpPr txBox="1"/>
          <p:nvPr/>
        </p:nvSpPr>
        <p:spPr>
          <a:xfrm>
            <a:off x="551660" y="1036921"/>
            <a:ext cx="50781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KRAs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future-focused strategy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Response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who is most/least likely to respond.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Deciding which offer mix will perform best in future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Spend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Estimating future sales lift from promotions.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Retention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Ensuring predicted high churn customers are re-targeted.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Acting on predictive KRIs to avoid wasteful or risky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Focusing marketing budget on offers and customers with the highest predicted ROI.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F295AF1E-0DF5-56C1-9FD2-8CE1177ECE8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D4C78-E3C7-03A0-A6DD-590E36B07E49}"/>
              </a:ext>
            </a:extLst>
          </p:cNvPr>
          <p:cNvSpPr txBox="1"/>
          <p:nvPr/>
        </p:nvSpPr>
        <p:spPr>
          <a:xfrm>
            <a:off x="6615477" y="1036921"/>
            <a:ext cx="4971534" cy="300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Forward-looking success metrics (e.g., predicted offer completion, CLV forecast).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red flags (e.g., churn risk, cannibalization risk).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focus areas for proactive decisions.</a:t>
            </a:r>
          </a:p>
        </p:txBody>
      </p:sp>
    </p:spTree>
    <p:extLst>
      <p:ext uri="{BB962C8B-B14F-4D97-AF65-F5344CB8AC3E}">
        <p14:creationId xmlns:p14="http://schemas.microsoft.com/office/powerpoint/2010/main" val="31758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61EE-F07E-9231-05EC-17BAC695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A208249-2E0A-D257-3CE7-FF995F42593D}"/>
              </a:ext>
            </a:extLst>
          </p:cNvPr>
          <p:cNvSpPr/>
          <p:nvPr/>
        </p:nvSpPr>
        <p:spPr>
          <a:xfrm>
            <a:off x="553378" y="1225329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as Core Engagement 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uses its app to maintain direct communication with customers.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3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Promotions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tailored using customer data, including purchase history and preferences.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AA461-9D68-60F2-5D84-9F1F5191C2D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Context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88204D2-D698-04DF-8BFC-6A1DAA23C365}"/>
              </a:ext>
            </a:extLst>
          </p:cNvPr>
          <p:cNvSpPr/>
          <p:nvPr/>
        </p:nvSpPr>
        <p:spPr>
          <a:xfrm>
            <a:off x="6426467" y="1225328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4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Campaign Types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discounts, BOGO deals, and informational ads to drive sales and awareness.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5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Opportunity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customers receive no offers in certain weeks, enabling analysis of offer allocation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8359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78354F2D-212F-AF14-6C14-0B1FF15EAA07}"/>
              </a:ext>
            </a:extLst>
          </p:cNvPr>
          <p:cNvSpPr/>
          <p:nvPr/>
        </p:nvSpPr>
        <p:spPr>
          <a:xfrm>
            <a:off x="4308389" y="928815"/>
            <a:ext cx="7755923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58056DE-38A8-7221-D804-EAC5B975AF1F}"/>
              </a:ext>
            </a:extLst>
          </p:cNvPr>
          <p:cNvSpPr/>
          <p:nvPr/>
        </p:nvSpPr>
        <p:spPr>
          <a:xfrm>
            <a:off x="271849" y="928815"/>
            <a:ext cx="3698789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411E2-4D18-AB35-EDA5-D2ECF6E22D1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(1/4)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942DD-AEE8-EDCD-CE90-E2605FAF5DCA}"/>
              </a:ext>
            </a:extLst>
          </p:cNvPr>
          <p:cNvSpPr txBox="1"/>
          <p:nvPr/>
        </p:nvSpPr>
        <p:spPr>
          <a:xfrm>
            <a:off x="286264" y="1054440"/>
            <a:ext cx="3766753" cy="410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Customer Demographic Dashboard</a:t>
            </a:r>
            <a:r>
              <a:rPr lang="en-IN" sz="1600" b="1" dirty="0"/>
              <a:t>👥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base &amp; segmentation.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targeted campaigns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customer trends &amp; clusters.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Insights/Research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personas &amp; loyalty strategies.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hart with text on it&#10;&#10;AI-generated content may be incorrect.">
            <a:extLst>
              <a:ext uri="{FF2B5EF4-FFF2-40B4-BE49-F238E27FC236}">
                <a16:creationId xmlns:a16="http://schemas.microsoft.com/office/drawing/2014/main" id="{7187B52C-3FDD-610A-32A4-24BDE66C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68" y="1046204"/>
            <a:ext cx="7603521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13571-74BB-391A-F3FF-04390E4B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2992352-8482-5AEA-9741-2C92875A3468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B798B-DDAA-338A-A1AA-D907D124DF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8802F-CCD9-7989-7C23-8B6611859D1D}"/>
              </a:ext>
            </a:extLst>
          </p:cNvPr>
          <p:cNvSpPr txBox="1"/>
          <p:nvPr/>
        </p:nvSpPr>
        <p:spPr>
          <a:xfrm>
            <a:off x="551660" y="1036921"/>
            <a:ext cx="5078191" cy="383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Majority customers belong to specific age groups &amp; income brackets – useful for segmentation.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Split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Gender distribution shows potential for gender-targeted campaigns.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vs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income tends to be concentrated in middle-age customers, highlighting key spending groups.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Trends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tenure insights reveal loyal vs new customers, useful for retention strategies.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 group and income group combinations reveal distinct customer segments.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903B33A5-C75C-E5D6-CA83-545528FE267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E153D-BC89-44B8-A8AA-8503785704FE}"/>
              </a:ext>
            </a:extLst>
          </p:cNvPr>
          <p:cNvSpPr txBox="1"/>
          <p:nvPr/>
        </p:nvSpPr>
        <p:spPr>
          <a:xfrm>
            <a:off x="6615477" y="1036921"/>
            <a:ext cx="4971534" cy="3839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 offers based on age-income clusters and gender preferences.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rewards to strengthen retention among long-tenure high-value customers.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 Engagement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onboarding campaigns for recent members to boost early retention.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Marketing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promotions on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high-spending age groups while nurturing emerging segments.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Regularly track demographic shifts to adapt strategies dynamically.</a:t>
            </a:r>
          </a:p>
        </p:txBody>
      </p:sp>
    </p:spTree>
    <p:extLst>
      <p:ext uri="{BB962C8B-B14F-4D97-AF65-F5344CB8AC3E}">
        <p14:creationId xmlns:p14="http://schemas.microsoft.com/office/powerpoint/2010/main" val="300338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BB3-64DE-837F-6C09-2BB7421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EC67E772-181B-02A1-E80F-D12BF1588525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22DBAC7-D568-3C88-04A1-02A58446398F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BADDC-08D2-F3F7-B2E7-2DBF45833DF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(2/4)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C847D-F0AD-31C1-CDEC-586A677DEECF}"/>
              </a:ext>
            </a:extLst>
          </p:cNvPr>
          <p:cNvSpPr txBox="1"/>
          <p:nvPr/>
        </p:nvSpPr>
        <p:spPr>
          <a:xfrm>
            <a:off x="432486" y="1046205"/>
            <a:ext cx="3373396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Offer Performance Dashboard 🎟️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of offers &amp; engagement funnel.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Managers: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which offers worked best.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Executives: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allocate budgets to high-performing offers.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Science/Analytics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KPIs like completion rates &amp; conversions.</a:t>
            </a:r>
          </a:p>
        </p:txBody>
      </p:sp>
      <p:pic>
        <p:nvPicPr>
          <p:cNvPr id="6" name="Picture 5" descr="A screenshot of a performance dashboard&#10;&#10;AI-generated content may be incorrect.">
            <a:extLst>
              <a:ext uri="{FF2B5EF4-FFF2-40B4-BE49-F238E27FC236}">
                <a16:creationId xmlns:a16="http://schemas.microsoft.com/office/drawing/2014/main" id="{491A47A1-DD10-769D-BF52-78C67EDF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1046205"/>
            <a:ext cx="7545859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D93F-1374-78D5-113F-733DF6A1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3D32D43-059D-1FBE-A1BA-5993B985BDE5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4FB39-92BE-49F0-0BAD-F90CDB7ED04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8F8DD-7D72-3948-A30A-891F9BE3F92C}"/>
              </a:ext>
            </a:extLst>
          </p:cNvPr>
          <p:cNvSpPr txBox="1"/>
          <p:nvPr/>
        </p:nvSpPr>
        <p:spPr>
          <a:xfrm>
            <a:off x="551660" y="1036921"/>
            <a:ext cx="5078191" cy="316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varies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by offer type.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drop-off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viewed vs completed offers.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BOGO/Discount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perform best.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customer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in some segments.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seasonality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completion trends.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customer groups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higher engagement</a:t>
            </a:r>
            <a:r>
              <a:rPr lang="en-IN" sz="1400" dirty="0"/>
              <a:t>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D4071AD2-AC94-2545-9085-A91E87604140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7E8F0-9BA3-5CA3-E6B3-CA303B9689EA}"/>
              </a:ext>
            </a:extLst>
          </p:cNvPr>
          <p:cNvSpPr txBox="1"/>
          <p:nvPr/>
        </p:nvSpPr>
        <p:spPr>
          <a:xfrm>
            <a:off x="6615477" y="1036921"/>
            <a:ext cx="4971534" cy="316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high-ROI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types.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friction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redemption funnel.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offers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customer segment.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high-engagement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&amp; reward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trends to plan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58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7C21-84AC-11BA-FCA6-D64A55FA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6AF01AE3-D0EB-A338-A333-1DB1C3B8906F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114CF29-7AA2-3015-1E8D-939689C44A7E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C282-1D02-31C0-C398-19BA48D6444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(3/4)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D4FF-5DC5-5D8F-EB6F-F921E2D85171}"/>
              </a:ext>
            </a:extLst>
          </p:cNvPr>
          <p:cNvSpPr txBox="1"/>
          <p:nvPr/>
        </p:nvSpPr>
        <p:spPr>
          <a:xfrm>
            <a:off x="325394" y="1046205"/>
            <a:ext cx="3661720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Customer Transaction Dashboard 💳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spend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purchase frequency &amp; channels.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product/channel mix.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flows &amp; identify anomalies.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👩‍💻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spending patterns with customer engagement.</a:t>
            </a:r>
          </a:p>
        </p:txBody>
      </p:sp>
      <p:pic>
        <p:nvPicPr>
          <p:cNvPr id="3" name="Picture 2" descr="A diagram of customer transaction&#10;&#10;AI-generated content may be incorrect.">
            <a:extLst>
              <a:ext uri="{FF2B5EF4-FFF2-40B4-BE49-F238E27FC236}">
                <a16:creationId xmlns:a16="http://schemas.microsoft.com/office/drawing/2014/main" id="{B3E3040B-63DB-AC44-B790-E0560CD6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74692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1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17262-5FA8-6F98-7A04-BE2C5789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7C1BB146-A38E-C2AC-7E56-AC2DA663B6E0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268FE-9EB1-516D-D249-F904D5D0644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B3983-D772-891A-2CDB-3C36708D9BE2}"/>
              </a:ext>
            </a:extLst>
          </p:cNvPr>
          <p:cNvSpPr txBox="1"/>
          <p:nvPr/>
        </p:nvSpPr>
        <p:spPr>
          <a:xfrm>
            <a:off x="551660" y="1189321"/>
            <a:ext cx="5078191" cy="260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spenders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stronger offer completion.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completion times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higher engagement.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peaks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align with weekends/offer releases.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&amp; higher-income groups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spend more consistently.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segments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offers but rarely complete them.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1128F038-17C0-35E3-03C0-7D209ED62CC9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6ABF7-8DFB-C270-BFA7-D048882D2B8E}"/>
              </a:ext>
            </a:extLst>
          </p:cNvPr>
          <p:cNvSpPr txBox="1"/>
          <p:nvPr/>
        </p:nvSpPr>
        <p:spPr>
          <a:xfrm>
            <a:off x="6615477" y="1189321"/>
            <a:ext cx="4971534" cy="303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high-spend, low-completion groups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better incentives.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 offer validity for faster conversions.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offers during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spend days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by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income, and membership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non-responding customers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519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D4945-620D-DB2F-BF90-D2241F7F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283BC128-398F-4C4F-6570-467D1F1FA380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0331274-A0EC-1C07-9961-59BD6CBC2B98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5371A-787C-7D35-6295-07E137D06D9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A73D-6B60-EC85-6D39-F237D86EA524}"/>
              </a:ext>
            </a:extLst>
          </p:cNvPr>
          <p:cNvSpPr txBox="1"/>
          <p:nvPr/>
        </p:nvSpPr>
        <p:spPr>
          <a:xfrm>
            <a:off x="325394" y="1046205"/>
            <a:ext cx="3661720" cy="457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Business Impact Dashboard 💼📈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financial uplift, ROI, and long-term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(C-Suite: CEO, CFO, CMO):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ROI &amp; strategy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revenue uplift &amp; incremental gains.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&amp; Planning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to scale campaigns or change tactics.</a:t>
            </a:r>
          </a:p>
        </p:txBody>
      </p:sp>
      <p:pic>
        <p:nvPicPr>
          <p:cNvPr id="4" name="Picture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49755A2-6069-7344-7CF2-681F7802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58216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9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6089-9F0D-7B41-3A18-5401E346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8B49E944-28F6-084E-E465-B827FD1259A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481A2-CD09-7906-BE8A-F05B701A4EB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CA0A9-7113-67C7-EE0F-8526C8C4657D}"/>
              </a:ext>
            </a:extLst>
          </p:cNvPr>
          <p:cNvSpPr txBox="1"/>
          <p:nvPr/>
        </p:nvSpPr>
        <p:spPr>
          <a:xfrm>
            <a:off x="551660" y="1085047"/>
            <a:ext cx="5078191" cy="273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🔍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drive measurable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uplift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&amp; 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outperform informational ones.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CLV &amp; retention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seen in engaged customer segments.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&amp; in-store 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 stronger ROI vs. email.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attract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retention impact varies.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D14AC078-974D-D0CB-973C-1FFCADD560F3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4BA01-2BE2-97D3-87B2-1F97CE12AA4E}"/>
              </a:ext>
            </a:extLst>
          </p:cNvPr>
          <p:cNvSpPr txBox="1"/>
          <p:nvPr/>
        </p:nvSpPr>
        <p:spPr>
          <a:xfrm>
            <a:off x="6615477" y="1085047"/>
            <a:ext cx="4971534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Recommendations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high-ROI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reduce low-performing ones.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campaigns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demographics &amp; engagement level.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stronger ROI (app &gt; email).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vs. retention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CLV &amp; ROI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just short-term sales spikes.</a:t>
            </a:r>
          </a:p>
        </p:txBody>
      </p:sp>
    </p:spTree>
    <p:extLst>
      <p:ext uri="{BB962C8B-B14F-4D97-AF65-F5344CB8AC3E}">
        <p14:creationId xmlns:p14="http://schemas.microsoft.com/office/powerpoint/2010/main" val="216582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087E3ED-9EB2-ED86-784F-5C8D4C57F65C}"/>
              </a:ext>
            </a:extLst>
          </p:cNvPr>
          <p:cNvGrpSpPr/>
          <p:nvPr/>
        </p:nvGrpSpPr>
        <p:grpSpPr>
          <a:xfrm>
            <a:off x="441158" y="941916"/>
            <a:ext cx="11309684" cy="4865326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129F5715-F561-3409-CCA1-6BA65FFDF69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7682DBA-3E55-66BC-3C4A-FBA6A445B80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20CC31-9524-A26D-1DCA-45C26CCF0F7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Problem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23F5-19F9-66C4-C605-E103F05178CB}"/>
              </a:ext>
            </a:extLst>
          </p:cNvPr>
          <p:cNvSpPr txBox="1"/>
          <p:nvPr/>
        </p:nvSpPr>
        <p:spPr>
          <a:xfrm>
            <a:off x="832184" y="1163703"/>
            <a:ext cx="10527632" cy="420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Starbucks wants to optimize its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strategy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demographic, and offer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Identify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best to which offer type.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Each offer has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expiration.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Example: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lasts only 5 days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ℹ️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may influence for 7 days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Evaluate 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validity periods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customer response.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Maximize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Improve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promotional investments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E3CB-BF82-740E-3B44-CF427AD8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319A4B7-01CC-1AC0-06C3-B1C3E3AB27C4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FA0F63D-04BE-2114-84E7-13BD92593B29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C6582EE9-5443-1EC3-42BD-07BDAD2A071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8262AA8-5D40-20B7-1AE9-5304CDEEFBF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87C40-B425-61C8-648F-82FFEC974797}"/>
              </a:ext>
            </a:extLst>
          </p:cNvPr>
          <p:cNvSpPr txBox="1"/>
          <p:nvPr/>
        </p:nvSpPr>
        <p:spPr>
          <a:xfrm>
            <a:off x="832184" y="1028343"/>
            <a:ext cx="10527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Data Cleaning 🧹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🗑️ Handle missing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Validate offer completion &amp; validity periods.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Perform consistency checks.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Maximizing Marketing Effectiveness 📈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Understand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preferences.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Optimize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&amp; ROI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Target demographics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Tailor strategies for higher success rates.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Enhancing Customer Experience 💙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🙋 Deliver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&amp; relevant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Make customers feel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&amp; engaged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Build stronger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Improve loyalty, satisfaction &amp; retention.</a:t>
            </a:r>
          </a:p>
        </p:txBody>
      </p:sp>
    </p:spTree>
    <p:extLst>
      <p:ext uri="{BB962C8B-B14F-4D97-AF65-F5344CB8AC3E}">
        <p14:creationId xmlns:p14="http://schemas.microsoft.com/office/powerpoint/2010/main" val="27074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79673"/>
              </p:ext>
            </p:extLst>
          </p:nvPr>
        </p:nvGraphicFramePr>
        <p:xfrm>
          <a:off x="633262" y="1225127"/>
          <a:ext cx="10925476" cy="44591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383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Tool</a:t>
                      </a:r>
                      <a:endParaRPr lang="en-IN"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📌 Use Case in Project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JSON dataset into SQL Server, preprocess raw data, and automate data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93452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the Starbucks dataset (transaction, offer, demographic tables). Perform data cleaning, transformations, and SQL queries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project findings, data overview, insights, and recommendations in a structured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5970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MS 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Create visuals and pivot summaries from queried/</a:t>
                      </a: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analyzed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SQL data for quick exploration and validation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990201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interactive dashboards, visualize customer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offer responses, and key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6FF5B4-E913-5374-23C0-02F71892A5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DB2A22CD-4FC9-C861-C39D-7EC08AFA31E9}"/>
              </a:ext>
            </a:extLst>
          </p:cNvPr>
          <p:cNvSpPr/>
          <p:nvPr/>
        </p:nvSpPr>
        <p:spPr>
          <a:xfrm>
            <a:off x="441158" y="892983"/>
            <a:ext cx="11309684" cy="5138042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E4FE-CBA3-1C93-6EE9-45595BE9DF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Data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BFD4-518E-DD1C-1A59-518164993765}"/>
              </a:ext>
            </a:extLst>
          </p:cNvPr>
          <p:cNvSpPr txBox="1"/>
          <p:nvPr/>
        </p:nvSpPr>
        <p:spPr>
          <a:xfrm>
            <a:off x="601578" y="969562"/>
            <a:ext cx="9340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Dataset is simplified 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product vs. dozens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Starbucks app.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📁 Dataset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→ Offer details (type, duration, difficulty, reward)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→ Customer demographics (age, gender, income, membership date)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→ Customer interactions (offer received, viewed, completed, transactions)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👥 Customers (Profile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income, membership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missing/unknown demographic values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🎁 Offers (Portfolio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duration (days), difficulty (spend threshold), reward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📝 Transactions &amp; Events (Transcript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offer received, offer viewed, offer completed,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recorded in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start of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 multiple times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⏳ Validity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durations range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to 10 days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offers influence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require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may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as completed even if never viewed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not true influence.	</a:t>
            </a:r>
          </a:p>
        </p:txBody>
      </p: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A410DB39-94F1-33E4-6713-A414A39303B4}"/>
              </a:ext>
            </a:extLst>
          </p:cNvPr>
          <p:cNvSpPr/>
          <p:nvPr/>
        </p:nvSpPr>
        <p:spPr>
          <a:xfrm>
            <a:off x="441158" y="749411"/>
            <a:ext cx="11309684" cy="5359178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8CEAFFA-602B-4A74-B078-24F7AE22A457}"/>
              </a:ext>
            </a:extLst>
          </p:cNvPr>
          <p:cNvSpPr txBox="1"/>
          <p:nvPr/>
        </p:nvSpPr>
        <p:spPr>
          <a:xfrm>
            <a:off x="441158" y="590043"/>
            <a:ext cx="11309684" cy="551854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B15B2-CC36-579C-1682-4927A0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283"/>
              </p:ext>
            </p:extLst>
          </p:nvPr>
        </p:nvGraphicFramePr>
        <p:xfrm>
          <a:off x="529389" y="866274"/>
          <a:ext cx="11133222" cy="5133466"/>
        </p:xfrm>
        <a:graphic>
          <a:graphicData uri="http://schemas.openxmlformats.org/drawingml/2006/table">
            <a:tbl>
              <a:tblPr/>
              <a:tblGrid>
                <a:gridCol w="1639386">
                  <a:extLst>
                    <a:ext uri="{9D8B030D-6E8A-4147-A177-3AD203B41FA5}">
                      <a16:colId xmlns:a16="http://schemas.microsoft.com/office/drawing/2014/main" val="3413830284"/>
                    </a:ext>
                  </a:extLst>
                </a:gridCol>
                <a:gridCol w="1833730">
                  <a:extLst>
                    <a:ext uri="{9D8B030D-6E8A-4147-A177-3AD203B41FA5}">
                      <a16:colId xmlns:a16="http://schemas.microsoft.com/office/drawing/2014/main" val="30402663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310475"/>
                    </a:ext>
                  </a:extLst>
                </a:gridCol>
                <a:gridCol w="3136781">
                  <a:extLst>
                    <a:ext uri="{9D8B030D-6E8A-4147-A177-3AD203B41FA5}">
                      <a16:colId xmlns:a16="http://schemas.microsoft.com/office/drawing/2014/main" val="4005304010"/>
                    </a:ext>
                  </a:extLst>
                </a:gridCol>
                <a:gridCol w="2694525">
                  <a:extLst>
                    <a:ext uri="{9D8B030D-6E8A-4147-A177-3AD203B41FA5}">
                      <a16:colId xmlns:a16="http://schemas.microsoft.com/office/drawing/2014/main" val="3667020245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📂 Source File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🏷️ Field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Type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Description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🔎 Notes /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7961"/>
                  </a:ext>
                </a:extLst>
              </a:tr>
              <a:tr h="240279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🎂 age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29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2292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📅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became_member_on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yyyymmdd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customer created app account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20170212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08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🚻 gender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M, F, O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1135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customer identifier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💰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Float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annual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72000.0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24667"/>
                  </a:ext>
                </a:extLst>
              </a:tr>
              <a:tr h="44930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💳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event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description (type of activity)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transaction, offer received, offer viewed, offer completed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3139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person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 (links to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profile.id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2408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⏳ time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(hours)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 hours since start of test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48 (2 days later)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14014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value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📑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Context-dependent values (offer ID or transaction amount)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{ "offer id": "abc123" } or { "amount": 10.5 }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71344"/>
                  </a:ext>
                </a:extLst>
              </a:tr>
              <a:tr h="658334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🎁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ae264e3637204a6fb9bb56bc8210ddfd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621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🎟️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marketing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discount, informational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73513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difficulty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spend required to complete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560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🏆 reward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given upon offer completion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42077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⏱️ duration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(days)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period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5983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📡 channels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📋 List of Strings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 used to deliver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[ "email", "mobile", "web" ]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677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30448-667D-2A3F-6794-25826A124A8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30336"/>
              </p:ext>
            </p:extLst>
          </p:nvPr>
        </p:nvGraphicFramePr>
        <p:xfrm>
          <a:off x="411895" y="749593"/>
          <a:ext cx="11371031" cy="5554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472926">
                  <a:extLst>
                    <a:ext uri="{9D8B030D-6E8A-4147-A177-3AD203B41FA5}">
                      <a16:colId xmlns:a16="http://schemas.microsoft.com/office/drawing/2014/main" val="2448065687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235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🗂️ Category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⚠️ Common Issues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💡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Format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Malformed JSON (missing braces/commas)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"id": 1,  → ❌ 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60517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Trailing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{ "id": 1, }, { "id": 2 }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10825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saved in </a:t>
                      </a:r>
                      <a:r>
                        <a:rPr lang="en-I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UTF-16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read as UTF-8 → garbled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🏗️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&amp; Structure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Inconsistent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1: { "id": 1, "email": "a@x.com" }  Record 2: { "id": 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Deeply nested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"order": { "items": [ { "id": 101, "qty": 2 } ] }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Dynamic/optional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rows have "phone", some don’t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Type mismatch (string vs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"age": "25" } → stored as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numbers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"population": 999999999999 } → exceeds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Date/time parsing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"2025-08-18T10:30:00Z" doesn’t match SQL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22772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🚀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JSON files slow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 JSON takes minutes to 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885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Nested arrays cause row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of 100 × nested array of 50 → 5,000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8112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indexing on JSON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Querying JSON_VALUE(data, '$.id') without index →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27796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🔍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Nulls &amp; Missing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Absent vs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vs { "age": null } behave differently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5765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Empty arrays/objects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"items": [] may break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04254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🔡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Unicode/emoji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"name": "Dipesh 😃" → broken if stored in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87243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Quotes &amp; escape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"He said, \"Hello\""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73166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🔧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Tool/Method Issues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File access errors (BULK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bulk load because file could not be opened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0356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SSIS lacks native JSON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flatten JSON before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92280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ETL tool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PowerShell writes extra backslashes: "path": "C:\\data"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19549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&amp; Constraints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Duplicate IDs (PK violation)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records with "id": 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4339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Foreign key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"order": { 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999 } → no matching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30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0FB71E-6C88-AF85-7529-15D26273C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Import Issues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33646</TotalTime>
  <Words>5364</Words>
  <Application>Microsoft Macintosh PowerPoint</Application>
  <PresentationFormat>Widescreen</PresentationFormat>
  <Paragraphs>737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Open Sans</vt:lpstr>
      <vt:lpstr>PT Sans Narrow</vt:lpstr>
      <vt:lpstr>Raleway</vt:lpstr>
      <vt:lpstr>Times New Roman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122</cp:revision>
  <cp:lastPrinted>2025-07-04T04:53:13Z</cp:lastPrinted>
  <dcterms:created xsi:type="dcterms:W3CDTF">2025-04-04T02:52:34Z</dcterms:created>
  <dcterms:modified xsi:type="dcterms:W3CDTF">2025-08-22T11:43:33Z</dcterms:modified>
</cp:coreProperties>
</file>