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64" r:id="rId8"/>
    <p:sldId id="265" r:id="rId9"/>
    <p:sldId id="272" r:id="rId10"/>
    <p:sldId id="271" r:id="rId11"/>
    <p:sldId id="274" r:id="rId12"/>
    <p:sldId id="266" r:id="rId13"/>
    <p:sldId id="26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8946F9-FB44-4719-B77E-DBF66791B82C}">
          <p14:sldIdLst>
            <p14:sldId id="256"/>
            <p14:sldId id="257"/>
            <p14:sldId id="258"/>
            <p14:sldId id="259"/>
            <p14:sldId id="261"/>
            <p14:sldId id="270"/>
            <p14:sldId id="264"/>
            <p14:sldId id="265"/>
            <p14:sldId id="272"/>
            <p14:sldId id="271"/>
            <p14:sldId id="274"/>
            <p14:sldId id="266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03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4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0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196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31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7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74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9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33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1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32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3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3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5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5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5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46E4-78D2-89C9-381F-E7EDDB1FE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378" y="2189383"/>
            <a:ext cx="6619244" cy="1579880"/>
          </a:xfrm>
        </p:spPr>
        <p:txBody>
          <a:bodyPr/>
          <a:lstStyle/>
          <a:p>
            <a:pPr algn="ctr"/>
            <a:r>
              <a:rPr lang="en-IN" sz="3750" b="1" dirty="0">
                <a:latin typeface="Bahnschrift SemiLight" panose="020B0502040204020203" pitchFamily="34" charset="0"/>
              </a:rPr>
              <a:t>Marketing and Retail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E7478-D968-80AB-571F-E87A53AB9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40285"/>
            <a:ext cx="7817067" cy="646065"/>
          </a:xfrm>
        </p:spPr>
        <p:txBody>
          <a:bodyPr>
            <a:normAutofit/>
          </a:bodyPr>
          <a:lstStyle/>
          <a:p>
            <a:pPr algn="r"/>
            <a:r>
              <a:rPr lang="en-IN" b="1" i="1" dirty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By : Dipesh Sanas</a:t>
            </a:r>
            <a:r>
              <a:rPr lang="en-IN" b="1" i="1" dirty="0">
                <a:solidFill>
                  <a:srgbClr val="FF000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352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322-EEBE-2509-6C9D-E763B36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300" b="1" dirty="0">
                <a:latin typeface="Bahnschrift SemiLight" panose="020B0502040204020203" pitchFamily="34" charset="0"/>
              </a:rPr>
              <a:t>Market Basket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181-2040-59E8-85D9-603CE97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90" y="2771349"/>
            <a:ext cx="4411638" cy="2600752"/>
          </a:xfrm>
        </p:spPr>
        <p:txBody>
          <a:bodyPr>
            <a:normAutofit/>
          </a:bodyPr>
          <a:lstStyle/>
          <a:p>
            <a:pPr algn="just"/>
            <a:r>
              <a:rPr lang="en-US" sz="1650" b="1" dirty="0"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US" sz="1650" dirty="0">
                <a:latin typeface="Calibri" panose="020F0502020204030204" pitchFamily="34" charset="0"/>
                <a:cs typeface="Calibri" panose="020F0502020204030204" pitchFamily="34" charset="0"/>
              </a:rPr>
              <a:t> category is the </a:t>
            </a:r>
            <a:r>
              <a:rPr lang="en-US" sz="1650" b="1" dirty="0">
                <a:latin typeface="Calibri" panose="020F0502020204030204" pitchFamily="34" charset="0"/>
                <a:cs typeface="Calibri" panose="020F0502020204030204" pitchFamily="34" charset="0"/>
              </a:rPr>
              <a:t>most frequently </a:t>
            </a:r>
            <a:r>
              <a:rPr lang="en-US" sz="1650" dirty="0">
                <a:latin typeface="Calibri" panose="020F0502020204030204" pitchFamily="34" charset="0"/>
                <a:cs typeface="Calibri" panose="020F0502020204030204" pitchFamily="34" charset="0"/>
              </a:rPr>
              <a:t>purchased item individually having the highest support value of </a:t>
            </a:r>
            <a:r>
              <a:rPr lang="en-US" sz="1650" b="1" dirty="0">
                <a:latin typeface="Calibri" panose="020F0502020204030204" pitchFamily="34" charset="0"/>
                <a:cs typeface="Calibri" panose="020F0502020204030204" pitchFamily="34" charset="0"/>
              </a:rPr>
              <a:t>0.97</a:t>
            </a:r>
          </a:p>
          <a:p>
            <a:pPr algn="just"/>
            <a:r>
              <a:rPr lang="en-US" sz="1650" dirty="0">
                <a:latin typeface="Calibri" panose="020F0502020204030204" pitchFamily="34" charset="0"/>
                <a:cs typeface="Calibri" panose="020F0502020204030204" pitchFamily="34" charset="0"/>
              </a:rPr>
              <a:t>We can say that those customer who bought </a:t>
            </a:r>
            <a:r>
              <a:rPr lang="en-US" sz="1650" b="1" dirty="0" err="1">
                <a:latin typeface="Calibri" panose="020F0502020204030204" pitchFamily="34" charset="0"/>
                <a:cs typeface="Calibri" panose="020F0502020204030204" pitchFamily="34" charset="0"/>
              </a:rPr>
              <a:t>bed_bath_table</a:t>
            </a:r>
            <a:r>
              <a:rPr lang="en-US" sz="1650" dirty="0">
                <a:latin typeface="Calibri" panose="020F0502020204030204" pitchFamily="34" charset="0"/>
                <a:cs typeface="Calibri" panose="020F0502020204030204" pitchFamily="34" charset="0"/>
              </a:rPr>
              <a:t> also can buy toys if a good </a:t>
            </a:r>
            <a:r>
              <a:rPr lang="en-US" sz="1650" b="1" dirty="0">
                <a:latin typeface="Calibri" panose="020F0502020204030204" pitchFamily="34" charset="0"/>
                <a:cs typeface="Calibri" panose="020F0502020204030204" pitchFamily="34" charset="0"/>
              </a:rPr>
              <a:t>offer/discount</a:t>
            </a:r>
            <a:r>
              <a:rPr lang="en-US" sz="1650" dirty="0">
                <a:latin typeface="Calibri" panose="020F0502020204030204" pitchFamily="34" charset="0"/>
                <a:cs typeface="Calibri" panose="020F0502020204030204" pitchFamily="34" charset="0"/>
              </a:rPr>
              <a:t> is provided.</a:t>
            </a:r>
          </a:p>
          <a:p>
            <a:pPr algn="just"/>
            <a:r>
              <a:rPr lang="en-US" sz="165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5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65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50" dirty="0">
                <a:latin typeface="Calibri" panose="020F0502020204030204" pitchFamily="34" charset="0"/>
                <a:cs typeface="Calibri" panose="020F0502020204030204" pitchFamily="34" charset="0"/>
              </a:rPr>
              <a:t>most sold product </a:t>
            </a:r>
            <a:r>
              <a:rPr lang="en-US" sz="1650" b="1" dirty="0" err="1">
                <a:latin typeface="Calibri" panose="020F0502020204030204" pitchFamily="34" charset="0"/>
                <a:cs typeface="Calibri" panose="020F0502020204030204" pitchFamily="34" charset="0"/>
              </a:rPr>
              <a:t>health_beauty</a:t>
            </a:r>
            <a:r>
              <a:rPr lang="en-IN" sz="165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50" dirty="0">
                <a:latin typeface="Calibri" panose="020F0502020204030204" pitchFamily="34" charset="0"/>
                <a:cs typeface="Calibri" panose="020F0502020204030204" pitchFamily="34" charset="0"/>
              </a:rPr>
              <a:t>is not the frequently bought item.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D2090-1B01-69AB-250E-10723DF3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310" y="2705101"/>
            <a:ext cx="299466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322-EEBE-2509-6C9D-E763B36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300" b="1" dirty="0">
                <a:latin typeface="Bahnschrift SemiLight" panose="020B0502040204020203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181-2040-59E8-85D9-603CE97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2809875"/>
            <a:ext cx="6964187" cy="256222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Always check the product stock which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incur 80%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Revenue. Always keep them in stock and if required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restock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advance.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Products which are not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major contribute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the revenue should not be stocked.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providing good offers on slow moving stocks, to move them quickly.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discounts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 the products which go well along with toys.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1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9E73-E879-CA6C-962C-36735C83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300" b="1" dirty="0">
                <a:latin typeface="Bahnschrift SemiLight" panose="020B0502040204020203" pitchFamily="34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32F5-E945-2D4A-EDF1-39A04BD1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5" y="2556396"/>
            <a:ext cx="7363385" cy="2815704"/>
          </a:xfrm>
        </p:spPr>
        <p:txBody>
          <a:bodyPr>
            <a:normAutofit/>
          </a:bodyPr>
          <a:lstStyle/>
          <a:p>
            <a:r>
              <a:rPr lang="en-US" sz="1575" dirty="0">
                <a:latin typeface="Calibri" panose="020F0502020204030204" pitchFamily="34" charset="0"/>
                <a:cs typeface="Calibri" panose="020F0502020204030204" pitchFamily="34" charset="0"/>
              </a:rPr>
              <a:t>Here is a snapshot of our data dictionary: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C0CCA-7814-AA30-1F43-DEBD6DAC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00" y="2909386"/>
            <a:ext cx="4572638" cy="29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CDCD-EC3D-8524-A4D8-0542CF72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300" b="1" dirty="0">
                <a:latin typeface="Bahnschrift SemiLight" panose="020B0502040204020203" pitchFamily="34" charset="0"/>
              </a:rPr>
              <a:t>APPENDIX – Data Methodology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A434F50-321D-3C5A-58C6-C70F035E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conducted a thorough analysis of the retail dataset.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Cleaning and preparing the data set using the Python Libraries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Notebook.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Further Data visualization was done on Tableau.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9E4B68-BC05-1A8C-9694-45BFB7252A18}"/>
              </a:ext>
            </a:extLst>
          </p:cNvPr>
          <p:cNvSpPr txBox="1"/>
          <p:nvPr/>
        </p:nvSpPr>
        <p:spPr>
          <a:xfrm>
            <a:off x="464234" y="2617283"/>
            <a:ext cx="5117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97974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98D4DA-4D04-8BBB-FD74-5B0B87D9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16" y="2432050"/>
            <a:ext cx="7363384" cy="1379416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1099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A3E2-016F-2FB2-50DB-4412C097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300" b="1" dirty="0">
                <a:latin typeface="Bahnschrift SemiLight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AA34-DB1D-8627-E55E-C28E63B3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Appendix: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methodology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32541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3F86-6F90-07C4-0914-89AE4BBA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300" b="1" dirty="0">
                <a:latin typeface="Bahnschrift SemiLight" panose="020B050204020402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AE60-78EE-7285-B65E-34DFD9F0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most ordered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products by quantity and by revenue.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the product and its product category which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contribute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maximum to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the items which are more likely to be purchased individually or in combination with some other products (Most frequently bought products).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Managing the Inventory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inventory cost.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336B-0E7E-B0C8-DBA4-F32ED72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300" b="1" dirty="0">
                <a:latin typeface="Bahnschrift SemiLight" panose="020B0502040204020203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3AC8-9208-8DF4-4D2B-51E9026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2809875"/>
            <a:ext cx="7120717" cy="25622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O-list, an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e-commerce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like any other company they also had wide variety of products.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meet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customers they stored tons of products in their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improper management of inventory caused loss to the company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want to manage their inventory very well so as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 reduce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unnecessary costs that they might be bearing.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2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322-EEBE-2509-6C9D-E763B36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300" b="1" dirty="0">
                <a:latin typeface="Bahnschrift SemiLight" panose="020B0502040204020203" pitchFamily="34" charset="0"/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181-2040-59E8-85D9-603CE97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90" y="2809875"/>
            <a:ext cx="8352431" cy="2562225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Retail Dataset was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cleaned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in such a manner that no duplicates and missing values were present.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 mentioned we were asked to consider only the orders having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delivery status as “Delivered”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so we first filtered the dataset to as per required and then did the cleaning.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Treating the missing values in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“order_approved_at”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order_delivered_timestamp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column of “orders”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Replaced the values of order_approved_at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order_purchase_timestamp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Replaced the values of order_delivered_timestamp with order_estimated_delivery_date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19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322-EEBE-2509-6C9D-E763B36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300" b="1" dirty="0">
                <a:latin typeface="Bahnschrift SemiLight" panose="020B0502040204020203" pitchFamily="34" charset="0"/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181-2040-59E8-85D9-603CE97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90" y="2699697"/>
            <a:ext cx="8352431" cy="3380591"/>
          </a:xfrm>
        </p:spPr>
        <p:txBody>
          <a:bodyPr>
            <a:normAutofit fontScale="92500" lnSpcReduction="20000"/>
          </a:bodyPr>
          <a:lstStyle/>
          <a:p>
            <a:r>
              <a:rPr lang="en-IN" sz="1650" dirty="0">
                <a:latin typeface="Calibri" panose="020F0502020204030204" pitchFamily="34" charset="0"/>
                <a:cs typeface="Calibri" panose="020F0502020204030204" pitchFamily="34" charset="0"/>
              </a:rPr>
              <a:t>We found out that </a:t>
            </a:r>
            <a:r>
              <a:rPr lang="en-IN" sz="1650" b="1" dirty="0">
                <a:latin typeface="Calibri" panose="020F0502020204030204" pitchFamily="34" charset="0"/>
                <a:cs typeface="Calibri" panose="020F0502020204030204" pitchFamily="34" charset="0"/>
              </a:rPr>
              <a:t>“Toys”  </a:t>
            </a:r>
            <a:r>
              <a:rPr lang="en-IN" sz="1650" dirty="0">
                <a:latin typeface="Calibri" panose="020F0502020204030204" pitchFamily="34" charset="0"/>
                <a:cs typeface="Calibri" panose="020F0502020204030204" pitchFamily="34" charset="0"/>
              </a:rPr>
              <a:t>was the major product category having covered the </a:t>
            </a:r>
            <a:r>
              <a:rPr lang="en-IN" sz="1650" b="1" dirty="0">
                <a:latin typeface="Calibri" panose="020F0502020204030204" pitchFamily="34" charset="0"/>
                <a:cs typeface="Calibri" panose="020F0502020204030204" pitchFamily="34" charset="0"/>
              </a:rPr>
              <a:t>75% of all category</a:t>
            </a:r>
            <a:r>
              <a:rPr lang="en-IN" sz="165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1650" dirty="0">
                <a:latin typeface="Calibri" panose="020F0502020204030204" pitchFamily="34" charset="0"/>
                <a:cs typeface="Calibri" panose="020F0502020204030204" pitchFamily="34" charset="0"/>
              </a:rPr>
              <a:t>So it was obvious that any missing values in the product table has to be replaced by “Toys” category.</a:t>
            </a:r>
          </a:p>
          <a:p>
            <a:endParaRPr lang="en-IN"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50" dirty="0">
                <a:latin typeface="Calibri" panose="020F0502020204030204" pitchFamily="34" charset="0"/>
                <a:cs typeface="Calibri" panose="020F0502020204030204" pitchFamily="34" charset="0"/>
              </a:rPr>
              <a:t>While cleaning data </a:t>
            </a:r>
            <a:r>
              <a:rPr lang="en-IN" sz="1650" b="1" dirty="0">
                <a:latin typeface="Calibri" panose="020F0502020204030204" pitchFamily="34" charset="0"/>
                <a:cs typeface="Calibri" panose="020F0502020204030204" pitchFamily="34" charset="0"/>
              </a:rPr>
              <a:t>I replaced the missing values </a:t>
            </a:r>
            <a:r>
              <a:rPr lang="en-IN" sz="1650" dirty="0">
                <a:latin typeface="Calibri" panose="020F0502020204030204" pitchFamily="34" charset="0"/>
                <a:cs typeface="Calibri" panose="020F0502020204030204" pitchFamily="34" charset="0"/>
              </a:rPr>
              <a:t>in numerical columns of  “Product” table with </a:t>
            </a:r>
            <a:r>
              <a:rPr lang="en-IN" sz="1650" b="1" dirty="0">
                <a:latin typeface="Calibri" panose="020F0502020204030204" pitchFamily="34" charset="0"/>
                <a:cs typeface="Calibri" panose="020F0502020204030204" pitchFamily="34" charset="0"/>
              </a:rPr>
              <a:t>median</a:t>
            </a:r>
            <a:r>
              <a:rPr lang="en-IN" sz="1650" dirty="0">
                <a:latin typeface="Calibri" panose="020F0502020204030204" pitchFamily="34" charset="0"/>
                <a:cs typeface="Calibri" panose="020F0502020204030204" pitchFamily="34" charset="0"/>
              </a:rPr>
              <a:t> values and not with the mean values since the data was skewed.</a:t>
            </a:r>
          </a:p>
          <a:p>
            <a:r>
              <a:rPr lang="en-IN" sz="1650" dirty="0">
                <a:latin typeface="Calibri" panose="020F0502020204030204" pitchFamily="34" charset="0"/>
                <a:cs typeface="Calibri" panose="020F0502020204030204" pitchFamily="34" charset="0"/>
              </a:rPr>
              <a:t>Cleaned data provides an accurate insights</a:t>
            </a:r>
          </a:p>
          <a:p>
            <a:r>
              <a:rPr lang="en-IN" sz="1650" dirty="0">
                <a:latin typeface="Calibri" panose="020F0502020204030204" pitchFamily="34" charset="0"/>
                <a:cs typeface="Calibri" panose="020F0502020204030204" pitchFamily="34" charset="0"/>
              </a:rPr>
              <a:t>Help us to understand the key insights for analysis and decision making.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5DBEE-91AC-8B85-EFA8-974087C64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8" y="3355942"/>
            <a:ext cx="6946201" cy="14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C939-9EDA-2831-31FE-0150765F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300" b="1" dirty="0">
                <a:latin typeface="Bahnschrift SemiLight" panose="020B0502040204020203" pitchFamily="34" charset="0"/>
              </a:rPr>
              <a:t>Top 20 Products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08C4-9F2F-9E38-7C42-0986C0FF9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6216" y="2809876"/>
            <a:ext cx="6759471" cy="1005527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Toys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was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most ordered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product from the product category 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was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major revenue generator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among all product category.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CB0E4A-56FC-1BA9-FE52-C97DED5AD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16" y="3815402"/>
            <a:ext cx="3847186" cy="19766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1F1CBE-E382-B0E4-1BE6-DC40A3A8E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81" y="3815402"/>
            <a:ext cx="3777899" cy="19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0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700C-CD54-E910-6F4B-94F05B74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26" y="1485899"/>
            <a:ext cx="6571060" cy="5302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300" b="1" dirty="0">
                <a:latin typeface="Bahnschrift SemiLight" panose="020B0502040204020203" pitchFamily="34" charset="0"/>
              </a:rPr>
              <a:t>Category wise </a:t>
            </a:r>
            <a:r>
              <a:rPr lang="en-IN" sz="3300" b="1" dirty="0" err="1">
                <a:latin typeface="Bahnschrift SemiLight" panose="020B0502040204020203" pitchFamily="34" charset="0"/>
              </a:rPr>
              <a:t>Visualiztaion</a:t>
            </a:r>
            <a:endParaRPr lang="en-IN" sz="3300" b="1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6CF9-1EFD-1E6B-F346-4E2437901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was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most sold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product among all the product category.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we need to consider that the stock of this category need to be maintained.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Toys alone contributes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75.94%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can be seen in visual.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F153C9-C52B-1F21-AA71-C8EBEF1EBA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78356" y="2240280"/>
            <a:ext cx="3631204" cy="2601599"/>
          </a:xfrm>
        </p:spPr>
      </p:pic>
    </p:spTree>
    <p:extLst>
      <p:ext uri="{BB962C8B-B14F-4D97-AF65-F5344CB8AC3E}">
        <p14:creationId xmlns:p14="http://schemas.microsoft.com/office/powerpoint/2010/main" val="219396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700C-CD54-E910-6F4B-94F05B74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26" y="1485899"/>
            <a:ext cx="6571060" cy="5302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300" b="1" dirty="0">
                <a:latin typeface="Bahnschrift SemiLight" panose="020B0502040204020203" pitchFamily="34" charset="0"/>
              </a:rPr>
              <a:t>Pareto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6CF9-1EFD-1E6B-F346-4E2437901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Toys,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health_beauty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watches_gift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combined generated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revenues.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we need to consider that the stock of this category need to be maintained.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Toys is the highest selling products alone contribute to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75%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of total revenue.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Rest other category contributes only 20%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883811-7A39-34BA-0EA5-07F6C2C2A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2186940"/>
            <a:ext cx="3660140" cy="3535680"/>
          </a:xfrm>
        </p:spPr>
      </p:pic>
    </p:spTree>
    <p:extLst>
      <p:ext uri="{BB962C8B-B14F-4D97-AF65-F5344CB8AC3E}">
        <p14:creationId xmlns:p14="http://schemas.microsoft.com/office/powerpoint/2010/main" val="3868477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1194</TotalTime>
  <Words>661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 SemiLight</vt:lpstr>
      <vt:lpstr>Calibri</vt:lpstr>
      <vt:lpstr>Century Gothic</vt:lpstr>
      <vt:lpstr>Poppins Light</vt:lpstr>
      <vt:lpstr>Wingdings</vt:lpstr>
      <vt:lpstr>Wingdings 3</vt:lpstr>
      <vt:lpstr>Ion</vt:lpstr>
      <vt:lpstr>Marketing and Retail Analytics</vt:lpstr>
      <vt:lpstr>AGENDA</vt:lpstr>
      <vt:lpstr>OBJECTIVES</vt:lpstr>
      <vt:lpstr>BACKGROUND</vt:lpstr>
      <vt:lpstr>Data Cleaning and Preparation</vt:lpstr>
      <vt:lpstr>Data Cleaning and Preparation</vt:lpstr>
      <vt:lpstr>Top 20 Products </vt:lpstr>
      <vt:lpstr>Category wise Visualiztaion</vt:lpstr>
      <vt:lpstr>Pareto Analysis</vt:lpstr>
      <vt:lpstr>Market Basket Analysis</vt:lpstr>
      <vt:lpstr>Recommendations</vt:lpstr>
      <vt:lpstr>DATA SOURCES</vt:lpstr>
      <vt:lpstr>APPENDIX – Data Methodology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Airbnb Analysis from Pre-Covid Period</dc:title>
  <dc:creator>shivkumar pujari</dc:creator>
  <cp:lastModifiedBy>dipesh</cp:lastModifiedBy>
  <cp:revision>19</cp:revision>
  <dcterms:created xsi:type="dcterms:W3CDTF">2022-05-10T03:57:16Z</dcterms:created>
  <dcterms:modified xsi:type="dcterms:W3CDTF">2022-07-06T17:18:57Z</dcterms:modified>
</cp:coreProperties>
</file>