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91" d="100"/>
          <a:sy n="91" d="100"/>
        </p:scale>
        <p:origin x="333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224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70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920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8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4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81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1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15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8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54604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12/27/2024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6606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18" r:id="rId6"/>
    <p:sldLayoutId id="2147483814" r:id="rId7"/>
    <p:sldLayoutId id="2147483815" r:id="rId8"/>
    <p:sldLayoutId id="2147483816" r:id="rId9"/>
    <p:sldLayoutId id="2147483817" r:id="rId10"/>
    <p:sldLayoutId id="214748381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shah-dipesh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6BF1DCD9-4684-4B84-AD73-6652C8BAC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black background with a circle&#10;&#10;Description automatically generated">
            <a:extLst>
              <a:ext uri="{FF2B5EF4-FFF2-40B4-BE49-F238E27FC236}">
                <a16:creationId xmlns:a16="http://schemas.microsoft.com/office/drawing/2014/main" id="{37C7AD84-5B3B-8C67-3545-9F2A56854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"/>
          <a:stretch/>
        </p:blipFill>
        <p:spPr>
          <a:xfrm>
            <a:off x="20" y="10"/>
            <a:ext cx="12199237" cy="6857989"/>
          </a:xfrm>
          <a:prstGeom prst="rect">
            <a:avLst/>
          </a:prstGeom>
        </p:spPr>
      </p:pic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4BE6A732-8124-4A59-8EC9-BF4A1648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2226538" y="-2233466"/>
            <a:ext cx="6858000" cy="11324929"/>
          </a:xfrm>
          <a:custGeom>
            <a:avLst/>
            <a:gdLst>
              <a:gd name="connsiteX0" fmla="*/ 0 w 6858000"/>
              <a:gd name="connsiteY0" fmla="*/ 9303227 h 11262142"/>
              <a:gd name="connsiteX1" fmla="*/ 0 w 6858000"/>
              <a:gd name="connsiteY1" fmla="*/ 6495555 h 11262142"/>
              <a:gd name="connsiteX2" fmla="*/ 1 w 6858000"/>
              <a:gd name="connsiteY2" fmla="*/ 6495555 h 11262142"/>
              <a:gd name="connsiteX3" fmla="*/ 1 w 6858000"/>
              <a:gd name="connsiteY3" fmla="*/ 0 h 11262142"/>
              <a:gd name="connsiteX4" fmla="*/ 6858000 w 6858000"/>
              <a:gd name="connsiteY4" fmla="*/ 6015407 h 11262142"/>
              <a:gd name="connsiteX5" fmla="*/ 6858000 w 6858000"/>
              <a:gd name="connsiteY5" fmla="*/ 8999698 h 11262142"/>
              <a:gd name="connsiteX6" fmla="*/ 6858000 w 6858000"/>
              <a:gd name="connsiteY6" fmla="*/ 11262142 h 11262142"/>
              <a:gd name="connsiteX7" fmla="*/ 1 w 6858000"/>
              <a:gd name="connsiteY7" fmla="*/ 11262142 h 11262142"/>
              <a:gd name="connsiteX8" fmla="*/ 1 w 6858000"/>
              <a:gd name="connsiteY8" fmla="*/ 9303227 h 11262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1262142">
                <a:moveTo>
                  <a:pt x="0" y="9303227"/>
                </a:moveTo>
                <a:lnTo>
                  <a:pt x="0" y="6495555"/>
                </a:lnTo>
                <a:lnTo>
                  <a:pt x="1" y="6495555"/>
                </a:lnTo>
                <a:lnTo>
                  <a:pt x="1" y="0"/>
                </a:lnTo>
                <a:lnTo>
                  <a:pt x="6858000" y="6015407"/>
                </a:lnTo>
                <a:lnTo>
                  <a:pt x="6858000" y="8999698"/>
                </a:lnTo>
                <a:lnTo>
                  <a:pt x="6858000" y="11262142"/>
                </a:lnTo>
                <a:lnTo>
                  <a:pt x="1" y="11262142"/>
                </a:lnTo>
                <a:lnTo>
                  <a:pt x="1" y="9303227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1D3526-28B1-D475-4F15-AF3EB846C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890" y="1061686"/>
            <a:ext cx="8266139" cy="3793336"/>
          </a:xfrm>
        </p:spPr>
        <p:txBody>
          <a:bodyPr anchor="t">
            <a:normAutofit/>
          </a:bodyPr>
          <a:lstStyle/>
          <a:p>
            <a:r>
              <a:rPr lang="en-US" sz="6600">
                <a:solidFill>
                  <a:srgbClr val="FFFFFF"/>
                </a:solidFill>
              </a:rPr>
              <a:t>Good Cabs</a:t>
            </a:r>
            <a:endParaRPr lang="en-IN" sz="66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D06521-61D8-B877-543B-274AE86E8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53796"/>
            <a:ext cx="4264677" cy="732996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Presented by: Dipesh Shah</a:t>
            </a:r>
            <a:endParaRPr lang="en-IN">
              <a:solidFill>
                <a:srgbClr val="FFFFFF"/>
              </a:solidFill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FDAA6A4-1F42-460B-A500-921EEB4BC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60643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blue square with white letters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53693AA0-18EE-D63F-D847-34790B1B8A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361" y="5499843"/>
            <a:ext cx="900954" cy="90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78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FDA88-0F6C-06C1-4D51-416541EE2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49245"/>
            <a:ext cx="9905999" cy="728842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Objective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C0612-8E1A-0B26-812F-87BEF991C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141423"/>
            <a:ext cx="9905999" cy="4757721"/>
          </a:xfrm>
        </p:spPr>
        <p:txBody>
          <a:bodyPr/>
          <a:lstStyle/>
          <a:p>
            <a:r>
              <a:rPr lang="en-US" dirty="0">
                <a:latin typeface="Aptos Display" panose="020B0004020202020204" pitchFamily="34" charset="0"/>
              </a:rPr>
              <a:t>Goodcabs, a cab service company established two years ago, which has gained a strong foothold in the  market by focusing on top 10 tier 2 cities.</a:t>
            </a:r>
          </a:p>
          <a:p>
            <a:r>
              <a:rPr lang="en-US" dirty="0">
                <a:latin typeface="Aptos Display" panose="020B0004020202020204" pitchFamily="34" charset="0"/>
              </a:rPr>
              <a:t>With operations in 10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cities</a:t>
            </a:r>
            <a:r>
              <a:rPr lang="en-US" dirty="0">
                <a:latin typeface="Aptos Display" panose="020B0004020202020204" pitchFamily="34" charset="0"/>
              </a:rPr>
              <a:t> across India Goodcabs have set ambitious target to drive growth and customer satisfaction.</a:t>
            </a:r>
          </a:p>
          <a:p>
            <a:r>
              <a:rPr lang="en-US" dirty="0">
                <a:latin typeface="Aptos Display" panose="020B0004020202020204" pitchFamily="34" charset="0"/>
              </a:rPr>
              <a:t>As part of this initiative, the management aims to assess the company’s performance across key metrics including trips volume, passenger satisfaction, revenue generated, customer acquisition as well as retention.</a:t>
            </a:r>
          </a:p>
          <a:p>
            <a:r>
              <a:rPr lang="en-IN" dirty="0">
                <a:latin typeface="Aptos Display" panose="020B0004020202020204" pitchFamily="34" charset="0"/>
              </a:rPr>
              <a:t>Hence, We have to submit the findings to Chief of Operations of the Company Mr. Bruce.</a:t>
            </a:r>
          </a:p>
        </p:txBody>
      </p:sp>
    </p:spTree>
    <p:extLst>
      <p:ext uri="{BB962C8B-B14F-4D97-AF65-F5344CB8AC3E}">
        <p14:creationId xmlns:p14="http://schemas.microsoft.com/office/powerpoint/2010/main" val="3060881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4AEEA-6501-754C-27A6-A1309F87D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761424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Ad-hoc</a:t>
            </a:r>
            <a:r>
              <a:rPr lang="en-US" dirty="0"/>
              <a:t>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Requests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C204C-452A-E9FA-CF8F-C90D1F09A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34359"/>
            <a:ext cx="9905999" cy="4264785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City level fare and Trip Summary Report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Monthly City level Trips Target Performance Report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City Level Repeat Passenger Trip Frequency Report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Identify Cities with highest and lowest total new passenger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 Identify month with highest revenue for each city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6. Repeat Passenger Rate Analysis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59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A71F1-3ACC-CF74-4287-015D781E3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4571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ptos Display" panose="020B0004020202020204" pitchFamily="34" charset="0"/>
              </a:rPr>
              <a:t>City level fare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and</a:t>
            </a:r>
            <a:r>
              <a:rPr lang="en-US" dirty="0">
                <a:latin typeface="Aptos Display" panose="020B0004020202020204" pitchFamily="34" charset="0"/>
              </a:rPr>
              <a:t> Trip Summary Report</a:t>
            </a:r>
            <a:br>
              <a:rPr lang="en-US" dirty="0">
                <a:latin typeface="Aptos Display" panose="020B0004020202020204" pitchFamily="34" charset="0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6AB6A1-74BF-CE04-F9C2-919FD5556A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127552"/>
            <a:ext cx="8114500" cy="3567112"/>
          </a:xfrm>
        </p:spPr>
      </p:pic>
    </p:spTree>
    <p:extLst>
      <p:ext uri="{BB962C8B-B14F-4D97-AF65-F5344CB8AC3E}">
        <p14:creationId xmlns:p14="http://schemas.microsoft.com/office/powerpoint/2010/main" val="1136669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Leiden from the sky at night night">
            <a:extLst>
              <a:ext uri="{FF2B5EF4-FFF2-40B4-BE49-F238E27FC236}">
                <a16:creationId xmlns:a16="http://schemas.microsoft.com/office/drawing/2014/main" id="{2A7B4E82-1780-2D32-964F-C2AAF8472B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426" r="1013" b="-1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0295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AEE04-F18F-7A5B-DDA3-484677D7E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7"/>
            <a:ext cx="5920740" cy="136089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latin typeface="Segoe UI" panose="020B0502040204020203" pitchFamily="34" charset="0"/>
                <a:cs typeface="Segoe UI" panose="020B0502040204020203" pitchFamily="34" charset="0"/>
              </a:rPr>
              <a:t>Monthly City level Trips Target Performance Report</a:t>
            </a:r>
            <a:br>
              <a:rPr lang="en-US" sz="2800">
                <a:latin typeface="Aptos Display" panose="020B0004020202020204" pitchFamily="34" charset="0"/>
              </a:rPr>
            </a:br>
            <a:endParaRPr lang="en-IN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98E5D-A39E-A2AF-A997-6A5C0771C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2" y="2332029"/>
            <a:ext cx="4118906" cy="3840171"/>
          </a:xfrm>
        </p:spPr>
        <p:txBody>
          <a:bodyPr>
            <a:normAutofit/>
          </a:bodyPr>
          <a:lstStyle/>
          <a:p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Cities with reaching the target every month were Jaipur and Mysore.</a:t>
            </a:r>
          </a:p>
          <a:p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Cities missing to reach the set benchmark every month were Vadodara and Lucknow.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378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DA30A-35BE-4FF4-CD04-62363FAB4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23446"/>
          </a:xfrm>
        </p:spPr>
        <p:txBody>
          <a:bodyPr>
            <a:noAutofit/>
          </a:bodyPr>
          <a:lstStyle/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City Level Repeat Passenger Trip Frequency Report</a:t>
            </a:r>
            <a:b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IN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D8FC121-6DA0-A190-AD04-E206F5C23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242323"/>
            <a:ext cx="9905999" cy="4656821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C28C6B-251A-2C05-2132-532BB864F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242323"/>
            <a:ext cx="9961501" cy="271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213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2DEBC-6771-060C-5F58-F94A3B156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071277"/>
            <a:ext cx="10044211" cy="63839"/>
          </a:xfrm>
        </p:spPr>
        <p:txBody>
          <a:bodyPr>
            <a:noAutofit/>
          </a:bodyPr>
          <a:lstStyle/>
          <a:p>
            <a:r>
              <a:rPr lang="en-US" sz="3000" dirty="0">
                <a:latin typeface="Segoe UI" panose="020B0502040204020203" pitchFamily="34" charset="0"/>
                <a:cs typeface="Segoe UI" panose="020B0502040204020203" pitchFamily="34" charset="0"/>
              </a:rPr>
              <a:t>Identify Cities with highest and lowest total new passenger</a:t>
            </a:r>
            <a:br>
              <a:rPr lang="en-US" sz="3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IN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476320-C88B-C711-0F93-5521F0612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586" y="1823212"/>
            <a:ext cx="6457959" cy="396351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3AB5066-8AB6-659B-8B32-E93D5B9D9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242" y="1450428"/>
            <a:ext cx="9787758" cy="4448716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4999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F17D2-633C-68C4-CDF9-96A634E76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45719"/>
          </a:xfrm>
        </p:spPr>
        <p:txBody>
          <a:bodyPr>
            <a:noAutofit/>
          </a:bodyPr>
          <a:lstStyle/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Identify month with highest revenue for each city</a:t>
            </a:r>
            <a:b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IN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7644B-4891-93AE-805F-512ABCBA6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345324"/>
            <a:ext cx="9905999" cy="455382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E10C08-EA11-3B7B-C627-F938EC873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010" y="1805546"/>
            <a:ext cx="8499922" cy="284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681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3870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AD450E-3D76-2C19-C330-E4C856776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7"/>
            <a:ext cx="5920740" cy="1360898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Repeat Passenger Rate Analysis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8E4E1-DEAD-D500-CA07-1ACC19F3A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332028"/>
            <a:ext cx="3769468" cy="384017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3 Cities with Repeat Passenger Rate is Surat, Lucknow and Indore.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With retention rate of 42.62%, 37.11% and 32.68% Respectively. </a:t>
            </a:r>
            <a:endParaRPr lang="en-IN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Whereas, Cities with lower retention rates were Mysore (11.22%), Jaipur (17.43%) and Chandigarh(21.14%).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erial view of a city skyline">
            <a:extLst>
              <a:ext uri="{FF2B5EF4-FFF2-40B4-BE49-F238E27FC236}">
                <a16:creationId xmlns:a16="http://schemas.microsoft.com/office/drawing/2014/main" id="{1739239D-7C15-F443-77F4-10A18C6F53B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15755" r="16970" b="-1"/>
          <a:stretch/>
        </p:blipFill>
        <p:spPr>
          <a:xfrm>
            <a:off x="5280193" y="10"/>
            <a:ext cx="6911808" cy="6857990"/>
          </a:xfrm>
          <a:custGeom>
            <a:avLst/>
            <a:gdLst/>
            <a:ahLst/>
            <a:cxnLst/>
            <a:rect l="l" t="t" r="r" b="b"/>
            <a:pathLst>
              <a:path w="6911808" h="6858000">
                <a:moveTo>
                  <a:pt x="6001291" y="0"/>
                </a:moveTo>
                <a:lnTo>
                  <a:pt x="6010593" y="0"/>
                </a:lnTo>
                <a:lnTo>
                  <a:pt x="6911808" y="0"/>
                </a:lnTo>
                <a:lnTo>
                  <a:pt x="6911808" y="6858000"/>
                </a:lnTo>
                <a:lnTo>
                  <a:pt x="6094479" y="6858000"/>
                </a:lnTo>
                <a:lnTo>
                  <a:pt x="6001291" y="6858000"/>
                </a:lnTo>
                <a:lnTo>
                  <a:pt x="2229335" y="6858000"/>
                </a:lnTo>
                <a:lnTo>
                  <a:pt x="1633138" y="6858000"/>
                </a:lnTo>
                <a:lnTo>
                  <a:pt x="0" y="6858000"/>
                </a:lnTo>
                <a:lnTo>
                  <a:pt x="6001291" y="1061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71169704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Regatta Yellow">
      <a:dk1>
        <a:sysClr val="windowText" lastClr="000000"/>
      </a:dk1>
      <a:lt1>
        <a:sysClr val="window" lastClr="FFFFFF"/>
      </a:lt1>
      <a:dk2>
        <a:srgbClr val="181C30"/>
      </a:dk2>
      <a:lt2>
        <a:srgbClr val="C8E1F4"/>
      </a:lt2>
      <a:accent1>
        <a:srgbClr val="217ED3"/>
      </a:accent1>
      <a:accent2>
        <a:srgbClr val="B92525"/>
      </a:accent2>
      <a:accent3>
        <a:srgbClr val="18558C"/>
      </a:accent3>
      <a:accent4>
        <a:srgbClr val="1D8B35"/>
      </a:accent4>
      <a:accent5>
        <a:srgbClr val="EA75AA"/>
      </a:accent5>
      <a:accent6>
        <a:srgbClr val="F5A700"/>
      </a:accent6>
      <a:hlink>
        <a:srgbClr val="DB0000"/>
      </a:hlink>
      <a:folHlink>
        <a:srgbClr val="066BB6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286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 Display</vt:lpstr>
      <vt:lpstr>Arial</vt:lpstr>
      <vt:lpstr>Calibri</vt:lpstr>
      <vt:lpstr>Segoe UI</vt:lpstr>
      <vt:lpstr>Walbaum Display</vt:lpstr>
      <vt:lpstr>RegattaVTI</vt:lpstr>
      <vt:lpstr>Good Cabs</vt:lpstr>
      <vt:lpstr>Objective</vt:lpstr>
      <vt:lpstr>Ad-hoc Requests</vt:lpstr>
      <vt:lpstr>City level fare and Trip Summary Report </vt:lpstr>
      <vt:lpstr>Monthly City level Trips Target Performance Report </vt:lpstr>
      <vt:lpstr>City Level Repeat Passenger Trip Frequency Report </vt:lpstr>
      <vt:lpstr>Identify Cities with highest and lowest total new passenger </vt:lpstr>
      <vt:lpstr>Identify month with highest revenue for each city </vt:lpstr>
      <vt:lpstr>Repeat Passenger Rate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Dipeshkumar Shah</dc:creator>
  <cp:lastModifiedBy>Dipeshkumar Shah</cp:lastModifiedBy>
  <cp:revision>3</cp:revision>
  <dcterms:created xsi:type="dcterms:W3CDTF">2024-12-25T05:32:35Z</dcterms:created>
  <dcterms:modified xsi:type="dcterms:W3CDTF">2024-12-27T20:34:51Z</dcterms:modified>
</cp:coreProperties>
</file>