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42"/>
  </p:notesMasterIdLst>
  <p:handoutMasterIdLst>
    <p:handoutMasterId r:id="rId43"/>
  </p:handoutMasterIdLst>
  <p:sldIdLst>
    <p:sldId id="259" r:id="rId5"/>
    <p:sldId id="258" r:id="rId6"/>
    <p:sldId id="293" r:id="rId7"/>
    <p:sldId id="294" r:id="rId8"/>
    <p:sldId id="304" r:id="rId9"/>
    <p:sldId id="303" r:id="rId10"/>
    <p:sldId id="260" r:id="rId11"/>
    <p:sldId id="305" r:id="rId12"/>
    <p:sldId id="306" r:id="rId13"/>
    <p:sldId id="308" r:id="rId14"/>
    <p:sldId id="261" r:id="rId15"/>
    <p:sldId id="307" r:id="rId16"/>
    <p:sldId id="309" r:id="rId17"/>
    <p:sldId id="263" r:id="rId18"/>
    <p:sldId id="311" r:id="rId19"/>
    <p:sldId id="310" r:id="rId20"/>
    <p:sldId id="312" r:id="rId21"/>
    <p:sldId id="313" r:id="rId22"/>
    <p:sldId id="314" r:id="rId23"/>
    <p:sldId id="292" r:id="rId24"/>
    <p:sldId id="315" r:id="rId25"/>
    <p:sldId id="264" r:id="rId26"/>
    <p:sldId id="316" r:id="rId27"/>
    <p:sldId id="272" r:id="rId28"/>
    <p:sldId id="318" r:id="rId29"/>
    <p:sldId id="317" r:id="rId30"/>
    <p:sldId id="322" r:id="rId31"/>
    <p:sldId id="319" r:id="rId32"/>
    <p:sldId id="320" r:id="rId33"/>
    <p:sldId id="321" r:id="rId34"/>
    <p:sldId id="323" r:id="rId35"/>
    <p:sldId id="324" r:id="rId36"/>
    <p:sldId id="325" r:id="rId37"/>
    <p:sldId id="326" r:id="rId38"/>
    <p:sldId id="295" r:id="rId39"/>
    <p:sldId id="296" r:id="rId40"/>
    <p:sldId id="29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gssWrztypr6PDL670/bg7g==" hashData="HuK6E/Iz/jlJOTNqhOeKxleSbyI="/>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62" y="408"/>
      </p:cViewPr>
      <p:guideLst>
        <p:guide orient="horz" pos="2160"/>
        <p:guide pos="2880"/>
      </p:guideLst>
    </p:cSldViewPr>
  </p:slideViewPr>
  <p:notesTextViewPr>
    <p:cViewPr>
      <p:scale>
        <a:sx n="1" d="1"/>
        <a:sy n="1" d="1"/>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FAC198-FD56-4E33-AA21-2D399B2F094F}" type="datetimeFigureOut">
              <a:rPr lang="en-US" smtClean="0"/>
              <a:t>01/28/2015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2925D2-8249-4C51-8E0A-E62F43985517}" type="slidenum">
              <a:rPr lang="en-US" smtClean="0"/>
              <a:t>‹#›</a:t>
            </a:fld>
            <a:endParaRPr lang="en-US"/>
          </a:p>
        </p:txBody>
      </p:sp>
    </p:spTree>
    <p:extLst>
      <p:ext uri="{BB962C8B-B14F-4D97-AF65-F5344CB8AC3E}">
        <p14:creationId xmlns:p14="http://schemas.microsoft.com/office/powerpoint/2010/main" val="3968789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55C94F-A69C-4402-ABE5-F8BF719DD099}" type="datetimeFigureOut">
              <a:rPr lang="en-US" smtClean="0"/>
              <a:t>01/28/2015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96BFD-BA65-4CC9-9917-E27BE687FCE5}" type="slidenum">
              <a:rPr lang="en-US" smtClean="0"/>
              <a:t>‹#›</a:t>
            </a:fld>
            <a:endParaRPr lang="en-US" dirty="0"/>
          </a:p>
        </p:txBody>
      </p:sp>
    </p:spTree>
    <p:extLst>
      <p:ext uri="{BB962C8B-B14F-4D97-AF65-F5344CB8AC3E}">
        <p14:creationId xmlns:p14="http://schemas.microsoft.com/office/powerpoint/2010/main" val="235218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6789671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4655925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96930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3845036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2975164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a:solidFill>
                  <a:prstClr val="white"/>
                </a:solidFill>
                <a:latin typeface="Verdana" pitchFamily="34" charset="0"/>
              </a:rPr>
              <a:t>About the Author</a:t>
            </a: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26082527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Tree>
    <p:extLst>
      <p:ext uri="{BB962C8B-B14F-4D97-AF65-F5344CB8AC3E}">
        <p14:creationId xmlns:p14="http://schemas.microsoft.com/office/powerpoint/2010/main" val="19249452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37892413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b="1" baseline="-25000" dirty="0">
              <a:solidFill>
                <a:prstClr val="white"/>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3648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10" name="Picture 10" descr="picture.jpg"/>
          <p:cNvPicPr>
            <a:picLocks noChangeAspect="1"/>
          </p:cNvPicPr>
          <p:nvPr/>
        </p:nvPicPr>
        <p:blipFill>
          <a:blip r:embed="rId11" cstate="print"/>
          <a:srcRect/>
          <a:stretch>
            <a:fillRect/>
          </a:stretch>
        </p:blipFill>
        <p:spPr bwMode="auto">
          <a:xfrm>
            <a:off x="0" y="0"/>
            <a:ext cx="1460500" cy="1295400"/>
          </a:xfrm>
          <a:prstGeom prst="rect">
            <a:avLst/>
          </a:prstGeom>
          <a:noFill/>
          <a:ln w="9525">
            <a:noFill/>
            <a:miter lim="800000"/>
            <a:headEnd/>
            <a:tailEnd/>
          </a:ln>
        </p:spPr>
      </p:pic>
    </p:spTree>
    <p:extLst>
      <p:ext uri="{BB962C8B-B14F-4D97-AF65-F5344CB8AC3E}">
        <p14:creationId xmlns:p14="http://schemas.microsoft.com/office/powerpoint/2010/main" val="193451152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61" r:id="rId8"/>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hyperlink" Target="http://mirrors.jenkins-ci.org/war/latest/jenkins.war"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iki.jenkins-ci.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CI - </a:t>
            </a:r>
            <a:r>
              <a:rPr lang="en-US" sz="2200" b="1" dirty="0">
                <a:solidFill>
                  <a:schemeClr val="tx1"/>
                </a:solidFill>
                <a:latin typeface="Myriad Pro" pitchFamily="34" charset="0"/>
                <a:cs typeface="Arial" pitchFamily="34" charset="0"/>
              </a:rPr>
              <a:t>Working with Jenkins</a:t>
            </a:r>
          </a:p>
        </p:txBody>
      </p:sp>
      <p:sp>
        <p:nvSpPr>
          <p:cNvPr id="5" name="Rectangle 4"/>
          <p:cNvSpPr/>
          <p:nvPr/>
        </p:nvSpPr>
        <p:spPr>
          <a:xfrm>
            <a:off x="498797" y="4733925"/>
            <a:ext cx="2930203"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defRPr/>
            </a:pPr>
            <a:r>
              <a:rPr lang="en-US" sz="1400" b="1" dirty="0">
                <a:solidFill>
                  <a:srgbClr val="953735"/>
                </a:solidFill>
                <a:cs typeface="Arial" pitchFamily="34" charset="0"/>
              </a:rPr>
              <a:t>LEVEL – LEARNER &amp; PRACTITIONER</a:t>
            </a:r>
            <a:endParaRPr lang="en-GB" sz="1400" b="1" dirty="0">
              <a:solidFill>
                <a:srgbClr val="953735"/>
              </a:solidFill>
              <a:cs typeface="Arial" pitchFamily="34" charset="0"/>
            </a:endParaRPr>
          </a:p>
        </p:txBody>
      </p:sp>
    </p:spTree>
    <p:extLst>
      <p:ext uri="{BB962C8B-B14F-4D97-AF65-F5344CB8AC3E}">
        <p14:creationId xmlns:p14="http://schemas.microsoft.com/office/powerpoint/2010/main" val="2201782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CI - Working with Jenkins</a:t>
            </a: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ea typeface="+mj-ea"/>
                <a:cs typeface="+mj-cs"/>
              </a:rPr>
              <a:t>Chapter 2: Running Jenkins</a:t>
            </a:r>
            <a:endParaRPr lang="en-US" sz="2300" dirty="0">
              <a:solidFill>
                <a:schemeClr val="bg1"/>
              </a:solidFill>
              <a:latin typeface="Cambria" pitchFamily="18" charset="0"/>
              <a:ea typeface="+mj-ea"/>
              <a:cs typeface="+mj-cs"/>
            </a:endParaRPr>
          </a:p>
        </p:txBody>
      </p:sp>
    </p:spTree>
    <p:extLst>
      <p:ext uri="{BB962C8B-B14F-4D97-AF65-F5344CB8AC3E}">
        <p14:creationId xmlns:p14="http://schemas.microsoft.com/office/powerpoint/2010/main" val="3546018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33525"/>
            <a:ext cx="5867400" cy="4714875"/>
          </a:xfrm>
        </p:spPr>
        <p:txBody>
          <a:bodyPr/>
          <a:lstStyle/>
          <a:p>
            <a:pPr>
              <a:buFont typeface="Wingdings" panose="05000000000000000000" pitchFamily="2" charset="2"/>
              <a:buChar char="q"/>
            </a:pPr>
            <a:r>
              <a:rPr lang="en-US" sz="1700" dirty="0" smtClean="0"/>
              <a:t>Jenkins can be downloaded from the following link</a:t>
            </a:r>
          </a:p>
          <a:p>
            <a:pPr lvl="1">
              <a:buFont typeface="Wingdings" panose="05000000000000000000" pitchFamily="2" charset="2"/>
              <a:buChar char="q"/>
            </a:pPr>
            <a:r>
              <a:rPr lang="en-US" sz="1500" dirty="0" smtClean="0">
                <a:hlinkClick r:id="rId2"/>
              </a:rPr>
              <a:t>http://mirrors.jenkins-ci.org/war/latest/jenkins.war</a:t>
            </a:r>
            <a:endParaRPr lang="en-US" sz="1500" dirty="0" smtClean="0"/>
          </a:p>
          <a:p>
            <a:pPr lvl="1">
              <a:buFont typeface="Wingdings" panose="05000000000000000000" pitchFamily="2" charset="2"/>
              <a:buChar char="q"/>
            </a:pPr>
            <a:endParaRPr lang="en-US" sz="1500" dirty="0" smtClean="0"/>
          </a:p>
          <a:p>
            <a:pPr>
              <a:buFont typeface="Wingdings" panose="05000000000000000000" pitchFamily="2" charset="2"/>
              <a:buChar char="q"/>
            </a:pPr>
            <a:r>
              <a:rPr lang="en-US" sz="1700" dirty="0" smtClean="0"/>
              <a:t>Before starting Jenkins, we need to download and install Apache Tomcat Webserver, as Jenkins is a web application in the form of .war file. </a:t>
            </a:r>
          </a:p>
          <a:p>
            <a:pPr>
              <a:buFont typeface="Wingdings" panose="05000000000000000000" pitchFamily="2" charset="2"/>
              <a:buChar char="q"/>
            </a:pPr>
            <a:endParaRPr lang="en-US" sz="1700" dirty="0" smtClean="0"/>
          </a:p>
          <a:p>
            <a:pPr>
              <a:buFont typeface="Wingdings" panose="05000000000000000000" pitchFamily="2" charset="2"/>
              <a:buChar char="q"/>
            </a:pPr>
            <a:r>
              <a:rPr lang="en-US" sz="1700" dirty="0" smtClean="0"/>
              <a:t>Jenkins can be started in three ways</a:t>
            </a:r>
          </a:p>
          <a:p>
            <a:pPr lvl="1">
              <a:buFont typeface="Wingdings" panose="05000000000000000000" pitchFamily="2" charset="2"/>
              <a:buChar char="q"/>
            </a:pPr>
            <a:r>
              <a:rPr lang="en-US" sz="1500" dirty="0" smtClean="0"/>
              <a:t>Simply running the war file as below</a:t>
            </a:r>
          </a:p>
          <a:p>
            <a:pPr marL="457200" lvl="1" indent="0">
              <a:buNone/>
            </a:pPr>
            <a:r>
              <a:rPr lang="en-US" sz="1500" dirty="0"/>
              <a:t>	</a:t>
            </a:r>
            <a:r>
              <a:rPr lang="en-US" sz="1500" dirty="0" smtClean="0"/>
              <a:t>java –jar </a:t>
            </a:r>
            <a:r>
              <a:rPr lang="en-US" sz="1500" dirty="0" err="1" smtClean="0"/>
              <a:t>jenkins.war</a:t>
            </a:r>
            <a:endParaRPr lang="en-US" sz="1500" dirty="0" smtClean="0"/>
          </a:p>
          <a:p>
            <a:pPr lvl="1">
              <a:buFont typeface="Wingdings" panose="05000000000000000000" pitchFamily="2" charset="2"/>
              <a:buChar char="q"/>
            </a:pPr>
            <a:r>
              <a:rPr lang="en-US" sz="1500" dirty="0" smtClean="0"/>
              <a:t>Running it as a windows service</a:t>
            </a:r>
          </a:p>
          <a:p>
            <a:pPr lvl="1">
              <a:buFont typeface="Wingdings" panose="05000000000000000000" pitchFamily="2" charset="2"/>
              <a:buChar char="q"/>
            </a:pPr>
            <a:r>
              <a:rPr lang="en-US" sz="1500" dirty="0" smtClean="0"/>
              <a:t>Copy the </a:t>
            </a:r>
            <a:r>
              <a:rPr lang="en-US" sz="1500" dirty="0" err="1" smtClean="0"/>
              <a:t>jenkins.war</a:t>
            </a:r>
            <a:r>
              <a:rPr lang="en-US" sz="1500" dirty="0"/>
              <a:t> file to </a:t>
            </a:r>
            <a:r>
              <a:rPr lang="en-US" sz="1500" dirty="0" err="1" smtClean="0"/>
              <a:t>webapps</a:t>
            </a:r>
            <a:r>
              <a:rPr lang="en-US" sz="1500" dirty="0" smtClean="0"/>
              <a:t> folder of tomcat server and start the tomcat server</a:t>
            </a:r>
          </a:p>
          <a:p>
            <a:pPr marL="457200" lvl="1" indent="0">
              <a:buNone/>
            </a:pPr>
            <a:endParaRPr lang="en-US" sz="1500" dirty="0" smtClean="0"/>
          </a:p>
          <a:p>
            <a:pPr>
              <a:buFont typeface="Wingdings" panose="05000000000000000000" pitchFamily="2" charset="2"/>
              <a:buChar char="q"/>
            </a:pPr>
            <a:r>
              <a:rPr lang="en-US" sz="1700" dirty="0" smtClean="0"/>
              <a:t>To view Jenkins UI</a:t>
            </a:r>
          </a:p>
          <a:p>
            <a:pPr lvl="1">
              <a:buFont typeface="Wingdings" panose="05000000000000000000" pitchFamily="2" charset="2"/>
              <a:buChar char="q"/>
            </a:pPr>
            <a:r>
              <a:rPr lang="en-US" sz="1500" dirty="0" smtClean="0"/>
              <a:t>Type </a:t>
            </a:r>
            <a:r>
              <a:rPr lang="en-US" sz="1500" dirty="0" smtClean="0">
                <a:hlinkClick r:id="rId3"/>
              </a:rPr>
              <a:t>http://localhost:8080</a:t>
            </a:r>
            <a:r>
              <a:rPr lang="en-US" sz="1500" dirty="0" smtClean="0"/>
              <a:t> in your browser</a:t>
            </a:r>
          </a:p>
          <a:p>
            <a:pPr marL="0" indent="0">
              <a:buNone/>
            </a:pPr>
            <a:endParaRPr lang="en-US" sz="1700" dirty="0"/>
          </a:p>
          <a:p>
            <a:pPr>
              <a:buFont typeface="Wingdings" panose="05000000000000000000" pitchFamily="2" charset="2"/>
              <a:buChar char="q"/>
            </a:pPr>
            <a:endParaRPr lang="en-US" sz="1700" dirty="0"/>
          </a:p>
        </p:txBody>
      </p:sp>
      <p:sp>
        <p:nvSpPr>
          <p:cNvPr id="6" name="Title 5"/>
          <p:cNvSpPr>
            <a:spLocks noGrp="1"/>
          </p:cNvSpPr>
          <p:nvPr>
            <p:ph type="title"/>
          </p:nvPr>
        </p:nvSpPr>
        <p:spPr/>
        <p:txBody>
          <a:bodyPr/>
          <a:lstStyle/>
          <a:p>
            <a:r>
              <a:rPr lang="en-US" altLang="en-US" sz="2800" dirty="0" smtClean="0"/>
              <a:t>Running Jenkins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11</a:t>
            </a:fld>
            <a:endParaRPr lang="en-GB" dirty="0">
              <a:solidFill>
                <a:srgbClr val="C0504D">
                  <a:lumMod val="75000"/>
                </a:srgbClr>
              </a:solidFill>
            </a:endParaRPr>
          </a:p>
        </p:txBody>
      </p:sp>
      <p:pic>
        <p:nvPicPr>
          <p:cNvPr id="1026" name="Picture 2" descr="D:\Srinivasan\Course Materials\CI\tomca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718603"/>
            <a:ext cx="1905000" cy="135824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Srinivasan\Course Materials\CI\headsho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4040" y="3505200"/>
            <a:ext cx="1482725" cy="148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62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smtClean="0"/>
              <a:t>Running Jenkins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12</a:t>
            </a:fld>
            <a:endParaRPr lang="en-GB" dirty="0">
              <a:solidFill>
                <a:srgbClr val="C0504D">
                  <a:lumMod val="75000"/>
                </a:srgb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9725"/>
            <a:ext cx="8077200"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610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CI - Working with Jenkins</a:t>
            </a: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ea typeface="+mj-ea"/>
                <a:cs typeface="+mj-cs"/>
              </a:rPr>
              <a:t>Chapter 3: Create a new job in Jenkins</a:t>
            </a:r>
            <a:endParaRPr lang="en-US" sz="2300" dirty="0">
              <a:solidFill>
                <a:schemeClr val="bg1"/>
              </a:solidFill>
              <a:latin typeface="Cambria" pitchFamily="18" charset="0"/>
              <a:ea typeface="+mj-ea"/>
              <a:cs typeface="+mj-cs"/>
            </a:endParaRPr>
          </a:p>
        </p:txBody>
      </p:sp>
    </p:spTree>
    <p:extLst>
      <p:ext uri="{BB962C8B-B14F-4D97-AF65-F5344CB8AC3E}">
        <p14:creationId xmlns:p14="http://schemas.microsoft.com/office/powerpoint/2010/main" val="3546018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609725"/>
            <a:ext cx="8686800" cy="4791075"/>
          </a:xfrm>
        </p:spPr>
        <p:txBody>
          <a:bodyPr/>
          <a:lstStyle/>
          <a:p>
            <a:pPr algn="just">
              <a:buFont typeface="Wingdings" panose="05000000000000000000" pitchFamily="2" charset="2"/>
              <a:buChar char="q"/>
            </a:pPr>
            <a:r>
              <a:rPr lang="en-US" sz="1700" dirty="0"/>
              <a:t>When Jenkins is installed for the first time, new jobs can be created in two ways</a:t>
            </a:r>
          </a:p>
          <a:p>
            <a:pPr lvl="1" algn="just">
              <a:buFont typeface="Wingdings" panose="05000000000000000000" pitchFamily="2" charset="2"/>
              <a:buChar char="q"/>
            </a:pPr>
            <a:r>
              <a:rPr lang="en-US" sz="1700" dirty="0"/>
              <a:t>Click on the ‘</a:t>
            </a:r>
            <a:r>
              <a:rPr lang="en-US" sz="1700" u="sng" dirty="0"/>
              <a:t>New Job</a:t>
            </a:r>
            <a:r>
              <a:rPr lang="en-US" sz="1700" dirty="0"/>
              <a:t>’ link which is displayed in the left navigation menu to create a new job.</a:t>
            </a:r>
          </a:p>
          <a:p>
            <a:pPr lvl="1" algn="just">
              <a:buFont typeface="Wingdings" panose="05000000000000000000" pitchFamily="2" charset="2"/>
              <a:buChar char="q"/>
            </a:pPr>
            <a:r>
              <a:rPr lang="en-US" sz="1700" dirty="0"/>
              <a:t>Click on ‘</a:t>
            </a:r>
            <a:r>
              <a:rPr lang="en-US" sz="1700" u="sng" dirty="0"/>
              <a:t>create new jobs</a:t>
            </a:r>
            <a:r>
              <a:rPr lang="en-US" sz="1700" dirty="0"/>
              <a:t>’ link which is displayed in the middle of the page.</a:t>
            </a:r>
          </a:p>
          <a:p>
            <a:pPr algn="just">
              <a:buFont typeface="Wingdings" panose="05000000000000000000" pitchFamily="2" charset="2"/>
              <a:buChar char="q"/>
            </a:pPr>
            <a:r>
              <a:rPr lang="en-US" sz="1700" dirty="0" smtClean="0"/>
              <a:t>Enter the name of the job to create.</a:t>
            </a:r>
          </a:p>
          <a:p>
            <a:pPr algn="just">
              <a:buFont typeface="Wingdings" panose="05000000000000000000" pitchFamily="2" charset="2"/>
              <a:buChar char="q"/>
            </a:pPr>
            <a:r>
              <a:rPr lang="en-US" sz="1700" dirty="0" smtClean="0"/>
              <a:t>Select the type of the job from the following options.</a:t>
            </a:r>
          </a:p>
          <a:p>
            <a:pPr lvl="1" algn="just">
              <a:buFont typeface="Wingdings" panose="05000000000000000000" pitchFamily="2" charset="2"/>
              <a:buChar char="q"/>
            </a:pPr>
            <a:r>
              <a:rPr lang="en-US" sz="1500" b="1" dirty="0" smtClean="0"/>
              <a:t>Build </a:t>
            </a:r>
            <a:r>
              <a:rPr lang="en-US" sz="1500" b="1" dirty="0"/>
              <a:t>a free-style software </a:t>
            </a:r>
            <a:r>
              <a:rPr lang="en-US" sz="1500" b="1" dirty="0" smtClean="0"/>
              <a:t>project: </a:t>
            </a:r>
            <a:r>
              <a:rPr lang="en-US" sz="1500" dirty="0" smtClean="0"/>
              <a:t>This </a:t>
            </a:r>
            <a:r>
              <a:rPr lang="en-US" sz="1500" dirty="0"/>
              <a:t>is the central feature of Jenkins. Jenkins will build your project, combining any SCM with any build system, and this can be even used for something other than software build.</a:t>
            </a:r>
            <a:endParaRPr lang="en-US" sz="1500" dirty="0" smtClean="0"/>
          </a:p>
          <a:p>
            <a:pPr lvl="1" algn="just">
              <a:buFont typeface="Wingdings" panose="05000000000000000000" pitchFamily="2" charset="2"/>
              <a:buChar char="q"/>
            </a:pPr>
            <a:r>
              <a:rPr lang="en-US" sz="1500" b="1" dirty="0" smtClean="0"/>
              <a:t>Build </a:t>
            </a:r>
            <a:r>
              <a:rPr lang="en-US" sz="1500" b="1" dirty="0"/>
              <a:t>a maven2/3 </a:t>
            </a:r>
            <a:r>
              <a:rPr lang="en-US" sz="1500" b="1" dirty="0" smtClean="0"/>
              <a:t>project:</a:t>
            </a:r>
            <a:r>
              <a:rPr lang="en-US" sz="1500" dirty="0" smtClean="0"/>
              <a:t> </a:t>
            </a:r>
            <a:r>
              <a:rPr lang="en-US" sz="1500" dirty="0"/>
              <a:t>Build a maven 2/3 project. Jenkins takes advantage of your POM files and drastically reduces the configuration.</a:t>
            </a:r>
          </a:p>
          <a:p>
            <a:pPr lvl="1" algn="just">
              <a:buFont typeface="Wingdings" panose="05000000000000000000" pitchFamily="2" charset="2"/>
              <a:buChar char="q"/>
            </a:pPr>
            <a:r>
              <a:rPr lang="en-US" sz="1500" b="1" dirty="0"/>
              <a:t>Build multi-configuration </a:t>
            </a:r>
            <a:r>
              <a:rPr lang="en-US" sz="1500" b="1" dirty="0" smtClean="0"/>
              <a:t>project:</a:t>
            </a:r>
            <a:r>
              <a:rPr lang="en-US" sz="1500" dirty="0" smtClean="0"/>
              <a:t> Suitable </a:t>
            </a:r>
            <a:r>
              <a:rPr lang="en-US" sz="1500" dirty="0"/>
              <a:t>for projects that need a large number of different configurations, such as testing on multiple environments, platform-specific builds, etc.</a:t>
            </a:r>
          </a:p>
          <a:p>
            <a:pPr lvl="1" algn="just">
              <a:buFont typeface="Wingdings" panose="05000000000000000000" pitchFamily="2" charset="2"/>
              <a:buChar char="q"/>
            </a:pPr>
            <a:r>
              <a:rPr lang="en-US" sz="1500" b="1" dirty="0"/>
              <a:t>Monitor an external </a:t>
            </a:r>
            <a:r>
              <a:rPr lang="en-US" sz="1500" b="1" dirty="0" smtClean="0"/>
              <a:t>job:</a:t>
            </a:r>
            <a:r>
              <a:rPr lang="en-US" sz="1500" dirty="0" smtClean="0"/>
              <a:t> This </a:t>
            </a:r>
            <a:r>
              <a:rPr lang="en-US" sz="1500" dirty="0"/>
              <a:t>type of job allows you to record the execution of a process run outside Jenkins, even on a remote machine. This is designed so that you can use Jenkins as a dashboard of your existing automation system.</a:t>
            </a:r>
            <a:endParaRPr lang="en-US" sz="1500" dirty="0" smtClean="0"/>
          </a:p>
          <a:p>
            <a:pPr algn="just">
              <a:buFont typeface="Wingdings" panose="05000000000000000000" pitchFamily="2" charset="2"/>
              <a:buChar char="q"/>
            </a:pPr>
            <a:r>
              <a:rPr lang="en-US" sz="1700" dirty="0" smtClean="0"/>
              <a:t>Click ‘Ok’ button.</a:t>
            </a:r>
            <a:endParaRPr lang="en-US" sz="1700" dirty="0"/>
          </a:p>
          <a:p>
            <a:pPr algn="just">
              <a:buFont typeface="Wingdings" panose="05000000000000000000" pitchFamily="2" charset="2"/>
              <a:buChar char="q"/>
            </a:pPr>
            <a:endParaRPr lang="en-US" sz="1700" dirty="0" smtClean="0">
              <a:latin typeface="+mj-lt"/>
            </a:endParaRPr>
          </a:p>
          <a:p>
            <a:pPr algn="just">
              <a:buFont typeface="Wingdings" panose="05000000000000000000" pitchFamily="2" charset="2"/>
              <a:buChar char="q"/>
            </a:pPr>
            <a:endParaRPr lang="en-US" sz="1700" dirty="0">
              <a:latin typeface="+mj-lt"/>
            </a:endParaRPr>
          </a:p>
        </p:txBody>
      </p:sp>
      <p:sp>
        <p:nvSpPr>
          <p:cNvPr id="6" name="Title 5"/>
          <p:cNvSpPr>
            <a:spLocks noGrp="1"/>
          </p:cNvSpPr>
          <p:nvPr>
            <p:ph type="title"/>
          </p:nvPr>
        </p:nvSpPr>
        <p:spPr/>
        <p:txBody>
          <a:bodyPr/>
          <a:lstStyle/>
          <a:p>
            <a:r>
              <a:rPr lang="en-US" sz="2800" dirty="0" smtClean="0"/>
              <a:t>Creating a new job in Jenkins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14</a:t>
            </a:fld>
            <a:endParaRPr lang="en-GB" dirty="0">
              <a:solidFill>
                <a:srgbClr val="C0504D">
                  <a:lumMod val="75000"/>
                </a:srgbClr>
              </a:solidFill>
            </a:endParaRPr>
          </a:p>
        </p:txBody>
      </p:sp>
    </p:spTree>
    <p:extLst>
      <p:ext uri="{BB962C8B-B14F-4D97-AF65-F5344CB8AC3E}">
        <p14:creationId xmlns:p14="http://schemas.microsoft.com/office/powerpoint/2010/main" val="2920438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t>Creating a new job in Jenkins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15</a:t>
            </a:fld>
            <a:endParaRPr lang="en-GB" dirty="0">
              <a:solidFill>
                <a:srgbClr val="C0504D">
                  <a:lumMod val="75000"/>
                </a:srgb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507477"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437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609725"/>
            <a:ext cx="8686800" cy="371475"/>
          </a:xfrm>
        </p:spPr>
        <p:txBody>
          <a:bodyPr/>
          <a:lstStyle/>
          <a:p>
            <a:pPr algn="just">
              <a:buFont typeface="Wingdings" panose="05000000000000000000" pitchFamily="2" charset="2"/>
              <a:buChar char="q"/>
            </a:pPr>
            <a:r>
              <a:rPr lang="en-US" sz="1700" dirty="0"/>
              <a:t>Once the job is Jenkins , Jenkins will navigate to the new job configuration page.</a:t>
            </a:r>
          </a:p>
        </p:txBody>
      </p:sp>
      <p:sp>
        <p:nvSpPr>
          <p:cNvPr id="6" name="Title 5"/>
          <p:cNvSpPr>
            <a:spLocks noGrp="1"/>
          </p:cNvSpPr>
          <p:nvPr>
            <p:ph type="title"/>
          </p:nvPr>
        </p:nvSpPr>
        <p:spPr/>
        <p:txBody>
          <a:bodyPr/>
          <a:lstStyle/>
          <a:p>
            <a:r>
              <a:rPr lang="en-US" sz="2800" dirty="0" smtClean="0"/>
              <a:t>Creating a new job in Jenkins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16</a:t>
            </a:fld>
            <a:endParaRPr lang="en-GB" dirty="0">
              <a:solidFill>
                <a:srgbClr val="C0504D">
                  <a:lumMod val="75000"/>
                </a:srgbClr>
              </a:solidFill>
            </a:endParaRP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1"/>
            <a:ext cx="87630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48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609725"/>
            <a:ext cx="8686800" cy="4714875"/>
          </a:xfrm>
        </p:spPr>
        <p:txBody>
          <a:bodyPr/>
          <a:lstStyle/>
          <a:p>
            <a:pPr algn="just">
              <a:buFont typeface="Wingdings" panose="05000000000000000000" pitchFamily="2" charset="2"/>
              <a:buChar char="q"/>
            </a:pPr>
            <a:r>
              <a:rPr lang="en-US" sz="1700" dirty="0" smtClean="0"/>
              <a:t>Enter the description which will identify the description of the project. (Optional)</a:t>
            </a:r>
            <a:r>
              <a:rPr lang="en-US" sz="1700" dirty="0"/>
              <a:t> Jenkins </a:t>
            </a:r>
            <a:endParaRPr lang="en-US" sz="1700" dirty="0" smtClean="0"/>
          </a:p>
          <a:p>
            <a:pPr algn="just">
              <a:buFont typeface="Wingdings" panose="05000000000000000000" pitchFamily="2" charset="2"/>
              <a:buChar char="q"/>
            </a:pPr>
            <a:r>
              <a:rPr lang="en-US" sz="1700" b="1" dirty="0" smtClean="0"/>
              <a:t>Source Code Management</a:t>
            </a:r>
          </a:p>
          <a:p>
            <a:pPr lvl="1" algn="just">
              <a:buFont typeface="Wingdings" panose="05000000000000000000" pitchFamily="2" charset="2"/>
              <a:buChar char="q"/>
            </a:pPr>
            <a:r>
              <a:rPr lang="en-US" sz="1500" dirty="0" smtClean="0"/>
              <a:t>Select the option from where the source code needs to be pulled, for building the project.</a:t>
            </a:r>
          </a:p>
          <a:p>
            <a:pPr lvl="1" algn="just">
              <a:buFont typeface="Wingdings" panose="05000000000000000000" pitchFamily="2" charset="2"/>
              <a:buChar char="q"/>
            </a:pPr>
            <a:r>
              <a:rPr lang="en-US" sz="1500" dirty="0" smtClean="0"/>
              <a:t>Select CVS/</a:t>
            </a:r>
            <a:r>
              <a:rPr lang="en-US" sz="1500" dirty="0" err="1" smtClean="0"/>
              <a:t>SubVersion</a:t>
            </a:r>
            <a:r>
              <a:rPr lang="en-US" sz="1500" dirty="0" smtClean="0"/>
              <a:t> options from pulling from respective repository.</a:t>
            </a:r>
          </a:p>
          <a:p>
            <a:pPr lvl="1" algn="just">
              <a:buFont typeface="Wingdings" panose="05000000000000000000" pitchFamily="2" charset="2"/>
              <a:buChar char="q"/>
            </a:pPr>
            <a:r>
              <a:rPr lang="en-US" sz="1500" dirty="0" smtClean="0"/>
              <a:t>When None is selected, it implies that the source code is available locally in the </a:t>
            </a:r>
            <a:r>
              <a:rPr lang="en-US" sz="1500" dirty="0" err="1" smtClean="0"/>
              <a:t>jenkins</a:t>
            </a:r>
            <a:r>
              <a:rPr lang="en-US" sz="1500" dirty="0" smtClean="0"/>
              <a:t> folder and not available in any central repositories.</a:t>
            </a:r>
          </a:p>
          <a:p>
            <a:pPr algn="just">
              <a:buFont typeface="Wingdings" panose="05000000000000000000" pitchFamily="2" charset="2"/>
              <a:buChar char="q"/>
            </a:pPr>
            <a:r>
              <a:rPr lang="en-US" sz="1700" b="1" dirty="0" smtClean="0"/>
              <a:t>Build Triggers</a:t>
            </a:r>
          </a:p>
          <a:p>
            <a:pPr lvl="1" algn="just">
              <a:buFont typeface="Wingdings" panose="05000000000000000000" pitchFamily="2" charset="2"/>
              <a:buChar char="q"/>
            </a:pPr>
            <a:r>
              <a:rPr lang="en-US" sz="1500" b="1" dirty="0"/>
              <a:t>Build after other projects are </a:t>
            </a:r>
            <a:r>
              <a:rPr lang="en-US" sz="1500" b="1" dirty="0" smtClean="0"/>
              <a:t>built</a:t>
            </a:r>
            <a:r>
              <a:rPr lang="en-US" sz="1500" dirty="0" smtClean="0"/>
              <a:t>: A project will schedule a new build, only when dependent project finishes its building.</a:t>
            </a:r>
          </a:p>
          <a:p>
            <a:pPr lvl="1" algn="just">
              <a:buFont typeface="Wingdings" panose="05000000000000000000" pitchFamily="2" charset="2"/>
              <a:buChar char="q"/>
            </a:pPr>
            <a:r>
              <a:rPr lang="en-US" sz="1500" b="1" dirty="0"/>
              <a:t>Build </a:t>
            </a:r>
            <a:r>
              <a:rPr lang="en-US" sz="1500" b="1" dirty="0" smtClean="0"/>
              <a:t>periodically</a:t>
            </a:r>
            <a:r>
              <a:rPr lang="en-US" sz="1500" dirty="0" smtClean="0"/>
              <a:t>: Build the project periodically like nightly/weekly. </a:t>
            </a:r>
          </a:p>
          <a:p>
            <a:pPr lvl="1" algn="just">
              <a:buFont typeface="Wingdings" panose="05000000000000000000" pitchFamily="2" charset="2"/>
              <a:buChar char="q"/>
            </a:pPr>
            <a:r>
              <a:rPr lang="en-US" sz="1500" b="1" dirty="0"/>
              <a:t>Poll </a:t>
            </a:r>
            <a:r>
              <a:rPr lang="en-US" sz="1500" b="1" dirty="0" smtClean="0"/>
              <a:t>SCM</a:t>
            </a:r>
            <a:r>
              <a:rPr lang="en-US" sz="1500" dirty="0" smtClean="0"/>
              <a:t>: Jenkins will poll for any changes in SCM. It is an expensive operation for CVS, as it needs to scan the entire workspace and verify it with the server. Best practice is to, set up a ‘push’ trigger to avoid this overhead.</a:t>
            </a:r>
          </a:p>
        </p:txBody>
      </p:sp>
      <p:sp>
        <p:nvSpPr>
          <p:cNvPr id="6" name="Title 5"/>
          <p:cNvSpPr>
            <a:spLocks noGrp="1"/>
          </p:cNvSpPr>
          <p:nvPr>
            <p:ph type="title"/>
          </p:nvPr>
        </p:nvSpPr>
        <p:spPr/>
        <p:txBody>
          <a:bodyPr/>
          <a:lstStyle/>
          <a:p>
            <a:r>
              <a:rPr lang="en-US" sz="2800" dirty="0" smtClean="0"/>
              <a:t>Creating a new job in Jenkins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17</a:t>
            </a:fld>
            <a:endParaRPr lang="en-GB" dirty="0">
              <a:solidFill>
                <a:srgbClr val="C0504D">
                  <a:lumMod val="75000"/>
                </a:srgbClr>
              </a:solidFill>
            </a:endParaRPr>
          </a:p>
        </p:txBody>
      </p:sp>
    </p:spTree>
    <p:extLst>
      <p:ext uri="{BB962C8B-B14F-4D97-AF65-F5344CB8AC3E}">
        <p14:creationId xmlns:p14="http://schemas.microsoft.com/office/powerpoint/2010/main" val="2964786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609725"/>
            <a:ext cx="4724400" cy="4410075"/>
          </a:xfrm>
        </p:spPr>
        <p:txBody>
          <a:bodyPr/>
          <a:lstStyle/>
          <a:p>
            <a:pPr algn="just">
              <a:buFont typeface="Wingdings" panose="05000000000000000000" pitchFamily="2" charset="2"/>
              <a:buChar char="q"/>
            </a:pPr>
            <a:r>
              <a:rPr lang="en-US" sz="1700" b="1" dirty="0" smtClean="0"/>
              <a:t>Build</a:t>
            </a:r>
          </a:p>
          <a:p>
            <a:pPr lvl="1" algn="just">
              <a:buFont typeface="Wingdings" panose="05000000000000000000" pitchFamily="2" charset="2"/>
              <a:buChar char="q"/>
            </a:pPr>
            <a:r>
              <a:rPr lang="en-US" sz="1500" b="1" dirty="0" smtClean="0"/>
              <a:t>Execute Windows batch command:</a:t>
            </a:r>
            <a:r>
              <a:rPr lang="en-US" sz="1500" dirty="0" smtClean="0"/>
              <a:t> </a:t>
            </a:r>
            <a:r>
              <a:rPr lang="en-US" sz="1600" dirty="0"/>
              <a:t>Runs a Windows batch script for building the project. </a:t>
            </a:r>
            <a:endParaRPr lang="en-US" sz="1500" dirty="0" smtClean="0"/>
          </a:p>
          <a:p>
            <a:pPr lvl="1" algn="just">
              <a:buFont typeface="Wingdings" panose="05000000000000000000" pitchFamily="2" charset="2"/>
              <a:buChar char="q"/>
            </a:pPr>
            <a:r>
              <a:rPr lang="en-US" sz="1500" b="1" dirty="0" smtClean="0"/>
              <a:t>Execute Shell:</a:t>
            </a:r>
            <a:r>
              <a:rPr lang="en-US" sz="1500" dirty="0" smtClean="0"/>
              <a:t> </a:t>
            </a:r>
            <a:r>
              <a:rPr lang="en-US" sz="1600" dirty="0"/>
              <a:t>Runs a shell script (defaults to </a:t>
            </a:r>
            <a:r>
              <a:rPr lang="en-US" sz="1600" dirty="0" err="1"/>
              <a:t>sh</a:t>
            </a:r>
            <a:r>
              <a:rPr lang="en-US" sz="1600" dirty="0"/>
              <a:t>, but this is configurable) for building the project</a:t>
            </a:r>
            <a:endParaRPr lang="en-US" sz="1500" dirty="0" smtClean="0"/>
          </a:p>
          <a:p>
            <a:pPr lvl="1" algn="just">
              <a:buFont typeface="Wingdings" panose="05000000000000000000" pitchFamily="2" charset="2"/>
              <a:buChar char="q"/>
            </a:pPr>
            <a:r>
              <a:rPr lang="en-US" sz="1500" b="1" dirty="0" smtClean="0"/>
              <a:t>Invoke Ant:</a:t>
            </a:r>
            <a:r>
              <a:rPr lang="en-US" sz="1500" dirty="0" smtClean="0"/>
              <a:t> </a:t>
            </a:r>
            <a:r>
              <a:rPr lang="en-US" sz="1600" dirty="0"/>
              <a:t>This causes Jenkins to invoke Ant with the given targets and options</a:t>
            </a:r>
            <a:r>
              <a:rPr lang="en-US" sz="1600" dirty="0" smtClean="0"/>
              <a:t>.</a:t>
            </a:r>
          </a:p>
          <a:p>
            <a:pPr lvl="1" algn="just">
              <a:buFont typeface="Wingdings" panose="05000000000000000000" pitchFamily="2" charset="2"/>
              <a:buChar char="q"/>
            </a:pPr>
            <a:r>
              <a:rPr lang="en-US" sz="1500" b="1" dirty="0" smtClean="0"/>
              <a:t>Invoke top-level Maven targets:</a:t>
            </a:r>
            <a:r>
              <a:rPr lang="en-US" sz="1500" dirty="0" smtClean="0"/>
              <a:t> </a:t>
            </a:r>
            <a:r>
              <a:rPr lang="en-US" sz="1600" dirty="0"/>
              <a:t>This causes Jenkins to invoke Maven with the given goals and options.</a:t>
            </a:r>
            <a:endParaRPr lang="en-US" sz="1500" dirty="0"/>
          </a:p>
        </p:txBody>
      </p:sp>
      <p:sp>
        <p:nvSpPr>
          <p:cNvPr id="6" name="Title 5"/>
          <p:cNvSpPr>
            <a:spLocks noGrp="1"/>
          </p:cNvSpPr>
          <p:nvPr>
            <p:ph type="title"/>
          </p:nvPr>
        </p:nvSpPr>
        <p:spPr/>
        <p:txBody>
          <a:bodyPr/>
          <a:lstStyle/>
          <a:p>
            <a:r>
              <a:rPr lang="en-US" sz="2800" dirty="0" smtClean="0"/>
              <a:t>Creating a new job in Jenkins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18</a:t>
            </a:fld>
            <a:endParaRPr lang="en-GB" dirty="0">
              <a:solidFill>
                <a:srgbClr val="C0504D">
                  <a:lumMod val="75000"/>
                </a:srgbClr>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209800"/>
            <a:ext cx="3400778" cy="1652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8119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52401" y="1600200"/>
            <a:ext cx="6096000" cy="4724400"/>
          </a:xfrm>
        </p:spPr>
        <p:txBody>
          <a:bodyPr/>
          <a:lstStyle/>
          <a:p>
            <a:pPr algn="just">
              <a:buFont typeface="Wingdings" panose="05000000000000000000" pitchFamily="2" charset="2"/>
              <a:buChar char="q"/>
            </a:pPr>
            <a:r>
              <a:rPr lang="en-US" sz="1700" b="1" dirty="0" smtClean="0"/>
              <a:t>Post-build Actions</a:t>
            </a:r>
          </a:p>
          <a:p>
            <a:pPr lvl="1" algn="just">
              <a:buFont typeface="Wingdings" panose="05000000000000000000" pitchFamily="2" charset="2"/>
              <a:buChar char="q"/>
            </a:pPr>
            <a:r>
              <a:rPr lang="en-US" sz="1500" b="1" dirty="0" smtClean="0"/>
              <a:t>Aggregate downstream test results:</a:t>
            </a:r>
            <a:r>
              <a:rPr lang="en-US" sz="1500" dirty="0" smtClean="0"/>
              <a:t> </a:t>
            </a:r>
            <a:r>
              <a:rPr lang="en-US" sz="1500" dirty="0"/>
              <a:t>Jenkins best practice involves splitting test executions into different jobs, possibly in multiple different jobs</a:t>
            </a:r>
            <a:r>
              <a:rPr lang="en-US" sz="1500" dirty="0" smtClean="0"/>
              <a:t>.</a:t>
            </a:r>
          </a:p>
          <a:p>
            <a:pPr lvl="1" algn="just">
              <a:buFont typeface="Wingdings" panose="05000000000000000000" pitchFamily="2" charset="2"/>
              <a:buChar char="q"/>
            </a:pPr>
            <a:r>
              <a:rPr lang="en-US" sz="1500" b="1" dirty="0" smtClean="0"/>
              <a:t>Archive the artifacts:</a:t>
            </a:r>
            <a:r>
              <a:rPr lang="en-US" sz="1500" dirty="0" smtClean="0"/>
              <a:t> </a:t>
            </a:r>
            <a:r>
              <a:rPr lang="en-US" sz="1500" dirty="0"/>
              <a:t>Archives the build artifacts (for example, distribution zip files or jar files) so that they can be downloaded later</a:t>
            </a:r>
            <a:r>
              <a:rPr lang="en-US" sz="1500" dirty="0" smtClean="0"/>
              <a:t>.</a:t>
            </a:r>
          </a:p>
          <a:p>
            <a:pPr lvl="1" algn="just">
              <a:buFont typeface="Wingdings" panose="05000000000000000000" pitchFamily="2" charset="2"/>
              <a:buChar char="q"/>
            </a:pPr>
            <a:r>
              <a:rPr lang="en-US" sz="1500" b="1" dirty="0" smtClean="0"/>
              <a:t>Build other projects:</a:t>
            </a:r>
            <a:r>
              <a:rPr lang="en-US" sz="1500" dirty="0" smtClean="0"/>
              <a:t> </a:t>
            </a:r>
            <a:r>
              <a:rPr lang="en-US" sz="1500" dirty="0"/>
              <a:t>Trigger builds of the other projects once a build is successfully completed. Multiple projects can be specified by using comma, like "</a:t>
            </a:r>
            <a:r>
              <a:rPr lang="en-US" sz="1500" dirty="0" err="1"/>
              <a:t>abc</a:t>
            </a:r>
            <a:r>
              <a:rPr lang="en-US" sz="1500" dirty="0"/>
              <a:t>, </a:t>
            </a:r>
            <a:r>
              <a:rPr lang="en-US" sz="1500" dirty="0" err="1"/>
              <a:t>def</a:t>
            </a:r>
            <a:r>
              <a:rPr lang="en-US" sz="1500" dirty="0" smtClean="0"/>
              <a:t>".</a:t>
            </a:r>
          </a:p>
          <a:p>
            <a:pPr lvl="1" algn="just">
              <a:buFont typeface="Wingdings" panose="05000000000000000000" pitchFamily="2" charset="2"/>
              <a:buChar char="q"/>
            </a:pPr>
            <a:r>
              <a:rPr lang="en-US" sz="1500" b="1" dirty="0" smtClean="0"/>
              <a:t>Publish </a:t>
            </a:r>
            <a:r>
              <a:rPr lang="en-US" sz="1500" b="1" dirty="0" err="1" smtClean="0"/>
              <a:t>Junit</a:t>
            </a:r>
            <a:r>
              <a:rPr lang="en-US" sz="1500" b="1" dirty="0" smtClean="0"/>
              <a:t> test result report:</a:t>
            </a:r>
            <a:r>
              <a:rPr lang="en-US" sz="1500" dirty="0" smtClean="0"/>
              <a:t> </a:t>
            </a:r>
            <a:r>
              <a:rPr lang="en-US" sz="1500" dirty="0"/>
              <a:t>Jenkins understands the </a:t>
            </a:r>
            <a:r>
              <a:rPr lang="en-US" sz="1500" dirty="0" err="1"/>
              <a:t>JUnit</a:t>
            </a:r>
            <a:r>
              <a:rPr lang="en-US" sz="1500" dirty="0"/>
              <a:t> test report XML format (which is also used by </a:t>
            </a:r>
            <a:r>
              <a:rPr lang="en-US" sz="1500" dirty="0" err="1"/>
              <a:t>TestNG</a:t>
            </a:r>
            <a:r>
              <a:rPr lang="en-US" sz="1500" dirty="0" smtClean="0"/>
              <a:t>) and publishes it.</a:t>
            </a:r>
            <a:r>
              <a:rPr lang="en-US" sz="1500" dirty="0"/>
              <a:t> </a:t>
            </a:r>
            <a:endParaRPr lang="en-US" sz="1500" dirty="0" smtClean="0"/>
          </a:p>
          <a:p>
            <a:pPr lvl="1" algn="just">
              <a:buFont typeface="Wingdings" panose="05000000000000000000" pitchFamily="2" charset="2"/>
              <a:buChar char="q"/>
            </a:pPr>
            <a:r>
              <a:rPr lang="en-US" sz="1500" b="1" dirty="0" smtClean="0"/>
              <a:t>Public </a:t>
            </a:r>
            <a:r>
              <a:rPr lang="en-US" sz="1500" b="1" dirty="0" err="1" smtClean="0"/>
              <a:t>Javadoc</a:t>
            </a:r>
            <a:r>
              <a:rPr lang="en-US" sz="1500" b="1" dirty="0" smtClean="0"/>
              <a:t>: </a:t>
            </a:r>
            <a:r>
              <a:rPr lang="en-US" sz="1500" dirty="0" smtClean="0"/>
              <a:t>Jenkins will publish </a:t>
            </a:r>
            <a:r>
              <a:rPr lang="en-US" sz="1500" dirty="0" err="1" smtClean="0"/>
              <a:t>JavaDoc</a:t>
            </a:r>
            <a:r>
              <a:rPr lang="en-US" sz="1500" dirty="0" smtClean="0"/>
              <a:t>. </a:t>
            </a:r>
          </a:p>
          <a:p>
            <a:pPr lvl="1" algn="just">
              <a:buFont typeface="Wingdings" panose="05000000000000000000" pitchFamily="2" charset="2"/>
              <a:buChar char="q"/>
            </a:pPr>
            <a:r>
              <a:rPr lang="en-US" sz="1500" b="1" dirty="0" smtClean="0"/>
              <a:t>Record fingerprints of files to tract usage: </a:t>
            </a:r>
            <a:r>
              <a:rPr lang="en-US" sz="1500" dirty="0"/>
              <a:t>Jenkins can record the 'fingerprint' of files (most often jar files) to keep track of where/when those files are produced and used.</a:t>
            </a:r>
            <a:endParaRPr lang="en-US" sz="1500" b="1" dirty="0" smtClean="0"/>
          </a:p>
          <a:p>
            <a:pPr lvl="1" algn="just">
              <a:buFont typeface="Wingdings" panose="05000000000000000000" pitchFamily="2" charset="2"/>
              <a:buChar char="q"/>
            </a:pPr>
            <a:r>
              <a:rPr lang="en-US" sz="1500" b="1" dirty="0" smtClean="0"/>
              <a:t>E-mail Notification: </a:t>
            </a:r>
            <a:r>
              <a:rPr lang="en-US" sz="1500" dirty="0"/>
              <a:t>Jenkins will send out an e-mail to the specified recipients when a certain important event occurs.</a:t>
            </a:r>
            <a:endParaRPr lang="en-US" sz="1500" b="1" dirty="0"/>
          </a:p>
        </p:txBody>
      </p:sp>
      <p:sp>
        <p:nvSpPr>
          <p:cNvPr id="6" name="Title 5"/>
          <p:cNvSpPr>
            <a:spLocks noGrp="1"/>
          </p:cNvSpPr>
          <p:nvPr>
            <p:ph type="title"/>
          </p:nvPr>
        </p:nvSpPr>
        <p:spPr/>
        <p:txBody>
          <a:bodyPr/>
          <a:lstStyle/>
          <a:p>
            <a:r>
              <a:rPr lang="en-US" sz="2800" dirty="0" smtClean="0"/>
              <a:t>Creating a new job in Jenkins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19</a:t>
            </a:fld>
            <a:endParaRPr lang="en-GB" dirty="0">
              <a:solidFill>
                <a:srgbClr val="C0504D">
                  <a:lumMod val="75000"/>
                </a:srgbClr>
              </a:solidFill>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075" y="2470871"/>
            <a:ext cx="267652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947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127529742"/>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Srinivasan S – 309934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White Box Testing – </a:t>
                      </a:r>
                      <a:r>
                        <a:rPr kumimoji="0" lang="en-US" sz="1600" b="0" i="0" u="none" strike="noStrike" cap="none" normalizeH="0" baseline="0" dirty="0" err="1" smtClean="0">
                          <a:ln>
                            <a:noFill/>
                          </a:ln>
                          <a:solidFill>
                            <a:schemeClr val="tx1"/>
                          </a:solidFill>
                          <a:effectLst/>
                          <a:latin typeface="+mj-lt"/>
                        </a:rPr>
                        <a:t>CoE</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Version 1 – 05/12/2013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2392192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Job page in Jenkins</a:t>
            </a:r>
            <a:endParaRPr lang="en-US" sz="2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34886"/>
            <a:ext cx="8001000" cy="4776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8964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6019800" cy="4638675"/>
          </a:xfrm>
        </p:spPr>
        <p:txBody>
          <a:bodyPr/>
          <a:lstStyle/>
          <a:p>
            <a:pPr>
              <a:buFont typeface="Wingdings" panose="05000000000000000000" pitchFamily="2" charset="2"/>
              <a:buChar char="q"/>
            </a:pPr>
            <a:r>
              <a:rPr lang="en-US" sz="1700" b="1" dirty="0" smtClean="0"/>
              <a:t>Back to Dashboard:</a:t>
            </a:r>
            <a:r>
              <a:rPr lang="en-US" sz="1700" dirty="0" smtClean="0"/>
              <a:t> This link will navigate to Jenkins dashboard page.</a:t>
            </a:r>
          </a:p>
          <a:p>
            <a:pPr>
              <a:buFont typeface="Wingdings" panose="05000000000000000000" pitchFamily="2" charset="2"/>
              <a:buChar char="q"/>
            </a:pPr>
            <a:r>
              <a:rPr lang="en-US" sz="1700" b="1" dirty="0" smtClean="0"/>
              <a:t>Status:</a:t>
            </a:r>
            <a:r>
              <a:rPr lang="en-US" sz="1700" dirty="0" smtClean="0"/>
              <a:t> This link will navigate to project page.</a:t>
            </a:r>
          </a:p>
          <a:p>
            <a:pPr>
              <a:buFont typeface="Wingdings" panose="05000000000000000000" pitchFamily="2" charset="2"/>
              <a:buChar char="q"/>
            </a:pPr>
            <a:r>
              <a:rPr lang="en-US" sz="1700" b="1" dirty="0" smtClean="0"/>
              <a:t>Changes:</a:t>
            </a:r>
            <a:r>
              <a:rPr lang="en-US" sz="1700" dirty="0" smtClean="0"/>
              <a:t> This link will navigate to the changes page which will track all the changes that happened in this build.</a:t>
            </a:r>
          </a:p>
          <a:p>
            <a:pPr>
              <a:buFont typeface="Wingdings" panose="05000000000000000000" pitchFamily="2" charset="2"/>
              <a:buChar char="q"/>
            </a:pPr>
            <a:r>
              <a:rPr lang="en-US" sz="1700" b="1" dirty="0" smtClean="0"/>
              <a:t>Workspace:</a:t>
            </a:r>
            <a:r>
              <a:rPr lang="en-US" sz="1700" dirty="0" smtClean="0"/>
              <a:t> This link will navigate to the workspace page which will show the workspace folder created, once the build is executed.</a:t>
            </a:r>
          </a:p>
          <a:p>
            <a:pPr>
              <a:buFont typeface="Wingdings" panose="05000000000000000000" pitchFamily="2" charset="2"/>
              <a:buChar char="q"/>
            </a:pPr>
            <a:r>
              <a:rPr lang="en-US" sz="1700" b="1" dirty="0" smtClean="0"/>
              <a:t>Build Now:</a:t>
            </a:r>
            <a:r>
              <a:rPr lang="en-US" sz="1700" dirty="0" smtClean="0"/>
              <a:t> This link will start the build of a project.</a:t>
            </a:r>
          </a:p>
          <a:p>
            <a:pPr>
              <a:buFont typeface="Wingdings" panose="05000000000000000000" pitchFamily="2" charset="2"/>
              <a:buChar char="q"/>
            </a:pPr>
            <a:r>
              <a:rPr lang="en-US" sz="1700" b="1" dirty="0" smtClean="0"/>
              <a:t>Delete Project:</a:t>
            </a:r>
            <a:r>
              <a:rPr lang="en-US" sz="1700" dirty="0" smtClean="0"/>
              <a:t> This link will delete the current project/job in which we are in.</a:t>
            </a:r>
          </a:p>
          <a:p>
            <a:pPr>
              <a:buFont typeface="Wingdings" panose="05000000000000000000" pitchFamily="2" charset="2"/>
              <a:buChar char="q"/>
            </a:pPr>
            <a:r>
              <a:rPr lang="en-US" sz="1700" b="1" dirty="0" smtClean="0"/>
              <a:t>Configure:</a:t>
            </a:r>
            <a:r>
              <a:rPr lang="en-US" sz="1700" dirty="0" smtClean="0"/>
              <a:t> This link will navigate to the configuration page of the current project/job, to add/update the configuration.</a:t>
            </a:r>
          </a:p>
          <a:p>
            <a:pPr>
              <a:buFont typeface="Wingdings" panose="05000000000000000000" pitchFamily="2" charset="2"/>
              <a:buChar char="q"/>
            </a:pPr>
            <a:r>
              <a:rPr lang="en-US" sz="1700" b="1" dirty="0" smtClean="0"/>
              <a:t>Build History</a:t>
            </a:r>
            <a:r>
              <a:rPr lang="en-US" sz="1700" dirty="0" smtClean="0"/>
              <a:t> table will show all the builds that were triggered till now in the current project/job.</a:t>
            </a:r>
            <a:endParaRPr lang="en-US" sz="1700" dirty="0"/>
          </a:p>
        </p:txBody>
      </p:sp>
      <p:sp>
        <p:nvSpPr>
          <p:cNvPr id="3" name="Title 2"/>
          <p:cNvSpPr>
            <a:spLocks noGrp="1"/>
          </p:cNvSpPr>
          <p:nvPr>
            <p:ph type="title"/>
          </p:nvPr>
        </p:nvSpPr>
        <p:spPr/>
        <p:txBody>
          <a:bodyPr/>
          <a:lstStyle/>
          <a:p>
            <a:r>
              <a:rPr lang="en-US" sz="2800" dirty="0" smtClean="0"/>
              <a:t>Job page in Jenkins</a:t>
            </a:r>
            <a:endParaRPr lang="en-US" sz="2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524000"/>
            <a:ext cx="2543175"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8706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a:solidFill>
                  <a:schemeClr val="tx1"/>
                </a:solidFill>
                <a:latin typeface="Myriad Pro" pitchFamily="34" charset="0"/>
                <a:cs typeface="Arial" pitchFamily="34" charset="0"/>
              </a:rPr>
              <a:t>CI - Working with </a:t>
            </a:r>
            <a:r>
              <a:rPr lang="en-US" sz="2200" b="1" dirty="0" smtClean="0">
                <a:solidFill>
                  <a:schemeClr val="tx1"/>
                </a:solidFill>
                <a:latin typeface="Myriad Pro" pitchFamily="34" charset="0"/>
                <a:cs typeface="Arial" pitchFamily="34" charset="0"/>
              </a:rPr>
              <a:t>Jenkins</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Chapter </a:t>
            </a:r>
            <a:r>
              <a:rPr lang="en-US" sz="2300" dirty="0">
                <a:solidFill>
                  <a:schemeClr val="bg1"/>
                </a:solidFill>
                <a:latin typeface="Cambria" pitchFamily="18" charset="0"/>
                <a:ea typeface="+mj-ea"/>
                <a:cs typeface="+mj-cs"/>
              </a:rPr>
              <a:t>4</a:t>
            </a:r>
            <a:r>
              <a:rPr lang="en-US" sz="2300" dirty="0" smtClean="0">
                <a:solidFill>
                  <a:schemeClr val="bg1"/>
                </a:solidFill>
                <a:latin typeface="Cambria" pitchFamily="18" charset="0"/>
                <a:ea typeface="+mj-ea"/>
                <a:cs typeface="+mj-cs"/>
              </a:rPr>
              <a:t>: </a:t>
            </a:r>
            <a:r>
              <a:rPr lang="en-US" sz="2300" dirty="0">
                <a:solidFill>
                  <a:schemeClr val="bg1"/>
                </a:solidFill>
                <a:latin typeface="Cambria" pitchFamily="18" charset="0"/>
              </a:rPr>
              <a:t>Create a new </a:t>
            </a:r>
            <a:r>
              <a:rPr lang="en-US" sz="2300" dirty="0" smtClean="0">
                <a:solidFill>
                  <a:schemeClr val="bg1"/>
                </a:solidFill>
                <a:latin typeface="Cambria" pitchFamily="18" charset="0"/>
              </a:rPr>
              <a:t>view in Jenkins</a:t>
            </a:r>
            <a:endParaRPr lang="en-US" sz="2300" dirty="0">
              <a:solidFill>
                <a:schemeClr val="bg1"/>
              </a:solidFill>
              <a:latin typeface="Cambria" pitchFamily="18" charset="0"/>
            </a:endParaRPr>
          </a:p>
        </p:txBody>
      </p:sp>
    </p:spTree>
    <p:extLst>
      <p:ext uri="{BB962C8B-B14F-4D97-AF65-F5344CB8AC3E}">
        <p14:creationId xmlns:p14="http://schemas.microsoft.com/office/powerpoint/2010/main" val="436607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609725"/>
            <a:ext cx="8686800" cy="2200275"/>
          </a:xfrm>
        </p:spPr>
        <p:txBody>
          <a:bodyPr/>
          <a:lstStyle/>
          <a:p>
            <a:pPr>
              <a:buFont typeface="Wingdings" panose="05000000000000000000" pitchFamily="2" charset="2"/>
              <a:buChar char="q"/>
            </a:pPr>
            <a:r>
              <a:rPr lang="en-US" sz="1700" dirty="0" smtClean="0"/>
              <a:t>Click on the ‘+’ button tab which is in the Jenkins dashboard.</a:t>
            </a:r>
          </a:p>
          <a:p>
            <a:pPr>
              <a:buFont typeface="Wingdings" panose="05000000000000000000" pitchFamily="2" charset="2"/>
              <a:buChar char="q"/>
            </a:pPr>
            <a:r>
              <a:rPr lang="en-US" sz="1700" dirty="0" smtClean="0"/>
              <a:t>Enter a view name in the view name text box.</a:t>
            </a:r>
          </a:p>
          <a:p>
            <a:pPr>
              <a:buFont typeface="Wingdings" panose="05000000000000000000" pitchFamily="2" charset="2"/>
              <a:buChar char="q"/>
            </a:pPr>
            <a:r>
              <a:rPr lang="en-US" sz="1700" dirty="0" smtClean="0"/>
              <a:t>Click on List View radio button.</a:t>
            </a:r>
          </a:p>
          <a:p>
            <a:pPr>
              <a:buFont typeface="Wingdings" panose="05000000000000000000" pitchFamily="2" charset="2"/>
              <a:buChar char="q"/>
            </a:pPr>
            <a:r>
              <a:rPr lang="en-US" sz="1700" dirty="0" smtClean="0"/>
              <a:t>Click ‘OK’ button.</a:t>
            </a:r>
          </a:p>
          <a:p>
            <a:pPr marL="0" indent="0">
              <a:buNone/>
            </a:pPr>
            <a:endParaRPr lang="en-US" sz="1700" dirty="0" smtClean="0"/>
          </a:p>
          <a:p>
            <a:pPr marL="0" indent="0">
              <a:buNone/>
            </a:pPr>
            <a:r>
              <a:rPr lang="en-US" sz="1700" dirty="0" smtClean="0"/>
              <a:t>This will navigate to view configuration page, where we can choose the jobs and columns to the displayed in the created view.</a:t>
            </a:r>
          </a:p>
          <a:p>
            <a:pPr>
              <a:buFont typeface="Wingdings" panose="05000000000000000000" pitchFamily="2" charset="2"/>
              <a:buChar char="q"/>
            </a:pPr>
            <a:endParaRPr lang="en-US" sz="1700" dirty="0"/>
          </a:p>
        </p:txBody>
      </p:sp>
      <p:sp>
        <p:nvSpPr>
          <p:cNvPr id="6" name="Title 5"/>
          <p:cNvSpPr>
            <a:spLocks noGrp="1"/>
          </p:cNvSpPr>
          <p:nvPr>
            <p:ph type="title"/>
          </p:nvPr>
        </p:nvSpPr>
        <p:spPr/>
        <p:txBody>
          <a:bodyPr/>
          <a:lstStyle/>
          <a:p>
            <a:r>
              <a:rPr lang="en-US" altLang="en-US" sz="2800" dirty="0" smtClean="0"/>
              <a:t>Create a new view in Jenkins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23</a:t>
            </a:fld>
            <a:endParaRPr lang="en-GB" dirty="0">
              <a:solidFill>
                <a:srgbClr val="C0504D">
                  <a:lumMod val="75000"/>
                </a:srgbClr>
              </a:solidFill>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72" y="4114800"/>
            <a:ext cx="87534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602056"/>
            <a:ext cx="295275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7379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smtClean="0"/>
              <a:t>Create a new view in Jenkins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24</a:t>
            </a:fld>
            <a:endParaRPr lang="en-GB" dirty="0">
              <a:solidFill>
                <a:srgbClr val="C0504D">
                  <a:lumMod val="75000"/>
                </a:srgbClr>
              </a:solidFill>
            </a:endParaRP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524000"/>
            <a:ext cx="7772401" cy="4896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7883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333875"/>
          </a:xfrm>
        </p:spPr>
        <p:txBody>
          <a:bodyPr/>
          <a:lstStyle/>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smtClean="0"/>
              <a:t>How to create a new job in Jenkins?</a:t>
            </a:r>
          </a:p>
          <a:p>
            <a:pPr>
              <a:buFont typeface="Wingdings" panose="05000000000000000000" pitchFamily="2" charset="2"/>
              <a:buChar char="q"/>
            </a:pPr>
            <a:r>
              <a:rPr lang="en-US" sz="2400" dirty="0" smtClean="0"/>
              <a:t>What are the different </a:t>
            </a:r>
            <a:r>
              <a:rPr lang="en-US" sz="2400" b="1" dirty="0" smtClean="0"/>
              <a:t>Build</a:t>
            </a:r>
            <a:r>
              <a:rPr lang="en-US" sz="2400" dirty="0" smtClean="0"/>
              <a:t> options available in job configuration page?</a:t>
            </a:r>
          </a:p>
          <a:p>
            <a:pPr>
              <a:buFont typeface="Wingdings" panose="05000000000000000000" pitchFamily="2" charset="2"/>
              <a:buChar char="q"/>
            </a:pPr>
            <a:r>
              <a:rPr lang="en-US" sz="2400" dirty="0" smtClean="0"/>
              <a:t>What are the different </a:t>
            </a:r>
            <a:r>
              <a:rPr lang="en-US" sz="2400" b="1" dirty="0" smtClean="0"/>
              <a:t>Post-build Action </a:t>
            </a:r>
            <a:r>
              <a:rPr lang="en-US" sz="2400" dirty="0" smtClean="0"/>
              <a:t>options available in the job configuration page?</a:t>
            </a:r>
          </a:p>
          <a:p>
            <a:pPr>
              <a:buFont typeface="Wingdings" panose="05000000000000000000" pitchFamily="2" charset="2"/>
              <a:buChar char="q"/>
            </a:pPr>
            <a:r>
              <a:rPr lang="en-US" sz="2400" dirty="0" smtClean="0"/>
              <a:t>How to create a new view in Jenkins?</a:t>
            </a:r>
          </a:p>
          <a:p>
            <a:pPr>
              <a:buFont typeface="Wingdings" panose="05000000000000000000" pitchFamily="2" charset="2"/>
              <a:buChar char="q"/>
            </a:pPr>
            <a:r>
              <a:rPr lang="en-US" sz="2400" dirty="0" smtClean="0"/>
              <a:t>How to add existing jobs in the newly created view?</a:t>
            </a:r>
          </a:p>
          <a:p>
            <a:pPr>
              <a:buFont typeface="Wingdings" panose="05000000000000000000" pitchFamily="2" charset="2"/>
              <a:buChar char="q"/>
            </a:pPr>
            <a:endParaRPr lang="en-US" sz="2400"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1484865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a:solidFill>
                  <a:schemeClr val="tx1"/>
                </a:solidFill>
                <a:latin typeface="Myriad Pro" pitchFamily="34" charset="0"/>
                <a:cs typeface="Arial" pitchFamily="34" charset="0"/>
              </a:rPr>
              <a:t>CI - Working with </a:t>
            </a:r>
            <a:r>
              <a:rPr lang="en-US" sz="2200" b="1" dirty="0" smtClean="0">
                <a:solidFill>
                  <a:schemeClr val="tx1"/>
                </a:solidFill>
                <a:latin typeface="Myriad Pro" pitchFamily="34" charset="0"/>
                <a:cs typeface="Arial" pitchFamily="34" charset="0"/>
              </a:rPr>
              <a:t>Jenkins</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Chapter 5: </a:t>
            </a:r>
            <a:r>
              <a:rPr lang="en-US" sz="2300" dirty="0" smtClean="0">
                <a:solidFill>
                  <a:schemeClr val="bg1"/>
                </a:solidFill>
                <a:latin typeface="Cambria" pitchFamily="18" charset="0"/>
              </a:rPr>
              <a:t>Adding projects as dependency</a:t>
            </a:r>
            <a:endParaRPr lang="en-US" sz="2300" dirty="0">
              <a:solidFill>
                <a:schemeClr val="bg1"/>
              </a:solidFill>
              <a:latin typeface="Cambria" pitchFamily="18" charset="0"/>
            </a:endParaRPr>
          </a:p>
        </p:txBody>
      </p:sp>
    </p:spTree>
    <p:extLst>
      <p:ext uri="{BB962C8B-B14F-4D97-AF65-F5344CB8AC3E}">
        <p14:creationId xmlns:p14="http://schemas.microsoft.com/office/powerpoint/2010/main" val="3548226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6019800" cy="4638675"/>
          </a:xfrm>
        </p:spPr>
        <p:txBody>
          <a:bodyPr/>
          <a:lstStyle/>
          <a:p>
            <a:pPr>
              <a:buFont typeface="Wingdings" panose="05000000000000000000" pitchFamily="2" charset="2"/>
              <a:buChar char="q"/>
            </a:pPr>
            <a:r>
              <a:rPr lang="en-US" sz="1700" dirty="0" smtClean="0"/>
              <a:t>Multiple/other projects can be added as dependency of a single project in the following two ways</a:t>
            </a:r>
          </a:p>
          <a:p>
            <a:pPr lvl="1">
              <a:buFont typeface="Wingdings" panose="05000000000000000000" pitchFamily="2" charset="2"/>
              <a:buChar char="q"/>
            </a:pPr>
            <a:r>
              <a:rPr lang="en-US" sz="1500" dirty="0" smtClean="0"/>
              <a:t>‘</a:t>
            </a:r>
            <a:r>
              <a:rPr lang="en-US" sz="1500" u="sng" dirty="0" smtClean="0"/>
              <a:t>Build </a:t>
            </a:r>
            <a:r>
              <a:rPr lang="en-US" sz="1500" u="sng" dirty="0"/>
              <a:t>after other projects are </a:t>
            </a:r>
            <a:r>
              <a:rPr lang="en-US" sz="1500" u="sng" dirty="0" smtClean="0"/>
              <a:t>built</a:t>
            </a:r>
            <a:r>
              <a:rPr lang="en-US" sz="1500" dirty="0" smtClean="0"/>
              <a:t>’ option under </a:t>
            </a:r>
            <a:r>
              <a:rPr lang="en-US" sz="1500" b="1" dirty="0" smtClean="0"/>
              <a:t>Build Triggers</a:t>
            </a:r>
            <a:r>
              <a:rPr lang="en-US" sz="1500" dirty="0" smtClean="0"/>
              <a:t> section. </a:t>
            </a:r>
            <a:r>
              <a:rPr lang="en-US" sz="1500" i="1" dirty="0" smtClean="0"/>
              <a:t>This option is like pre-condition. </a:t>
            </a:r>
          </a:p>
          <a:p>
            <a:pPr marL="457200" lvl="1" indent="0">
              <a:buNone/>
            </a:pPr>
            <a:r>
              <a:rPr lang="en-US" sz="1500" i="1" dirty="0" smtClean="0"/>
              <a:t>When the other project(s) build is succeeded, then only the current project build will start.</a:t>
            </a:r>
          </a:p>
          <a:p>
            <a:pPr marL="457200" lvl="1" indent="0">
              <a:buNone/>
            </a:pPr>
            <a:endParaRPr lang="en-US" sz="1500" dirty="0" smtClean="0"/>
          </a:p>
          <a:p>
            <a:pPr lvl="1">
              <a:buFont typeface="Wingdings" panose="05000000000000000000" pitchFamily="2" charset="2"/>
              <a:buChar char="q"/>
            </a:pPr>
            <a:r>
              <a:rPr lang="en-US" sz="1500" dirty="0" smtClean="0"/>
              <a:t>‘</a:t>
            </a:r>
            <a:r>
              <a:rPr lang="en-US" sz="1500" u="sng" dirty="0" smtClean="0"/>
              <a:t>Build other projects</a:t>
            </a:r>
            <a:r>
              <a:rPr lang="en-US" sz="1500" dirty="0" smtClean="0"/>
              <a:t>’ option under </a:t>
            </a:r>
            <a:r>
              <a:rPr lang="en-US" sz="1500" b="1" dirty="0" smtClean="0"/>
              <a:t>Post-build Actions</a:t>
            </a:r>
            <a:r>
              <a:rPr lang="en-US" sz="1500" dirty="0" smtClean="0"/>
              <a:t> section. </a:t>
            </a:r>
          </a:p>
          <a:p>
            <a:pPr marL="457200" lvl="1" indent="0">
              <a:buNone/>
            </a:pPr>
            <a:r>
              <a:rPr lang="en-US" sz="1500" i="1" dirty="0" smtClean="0"/>
              <a:t>This </a:t>
            </a:r>
            <a:r>
              <a:rPr lang="en-US" sz="1500" i="1" dirty="0"/>
              <a:t>option is like </a:t>
            </a:r>
            <a:r>
              <a:rPr lang="en-US" sz="1500" i="1" dirty="0" smtClean="0"/>
              <a:t>post-condition</a:t>
            </a:r>
            <a:r>
              <a:rPr lang="en-US" sz="1500" i="1" dirty="0"/>
              <a:t>. When the </a:t>
            </a:r>
            <a:r>
              <a:rPr lang="en-US" sz="1500" i="1" dirty="0" smtClean="0"/>
              <a:t>current project’s </a:t>
            </a:r>
            <a:r>
              <a:rPr lang="en-US" sz="1500" i="1" dirty="0"/>
              <a:t>build is succeeded, then only the </a:t>
            </a:r>
            <a:r>
              <a:rPr lang="en-US" sz="1500" i="1" dirty="0" smtClean="0"/>
              <a:t>other project(s) </a:t>
            </a:r>
            <a:r>
              <a:rPr lang="en-US" sz="1500" i="1" dirty="0"/>
              <a:t>build will </a:t>
            </a:r>
            <a:r>
              <a:rPr lang="en-US" sz="1500" i="1" dirty="0" smtClean="0"/>
              <a:t>get started.</a:t>
            </a:r>
            <a:endParaRPr lang="en-US" sz="1500" dirty="0"/>
          </a:p>
        </p:txBody>
      </p:sp>
      <p:sp>
        <p:nvSpPr>
          <p:cNvPr id="3" name="Title 2"/>
          <p:cNvSpPr>
            <a:spLocks noGrp="1"/>
          </p:cNvSpPr>
          <p:nvPr>
            <p:ph type="title"/>
          </p:nvPr>
        </p:nvSpPr>
        <p:spPr/>
        <p:txBody>
          <a:bodyPr/>
          <a:lstStyle/>
          <a:p>
            <a:r>
              <a:rPr lang="en-US" sz="2800" dirty="0" smtClean="0"/>
              <a:t>Adding projects as dependency</a:t>
            </a:r>
            <a:endParaRPr lang="en-US" sz="2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4550" y="2133600"/>
            <a:ext cx="22955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849" y="3571875"/>
            <a:ext cx="267652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6193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a:solidFill>
                  <a:schemeClr val="tx1"/>
                </a:solidFill>
                <a:latin typeface="Myriad Pro" pitchFamily="34" charset="0"/>
                <a:cs typeface="Arial" pitchFamily="34" charset="0"/>
              </a:rPr>
              <a:t>CI - Working with </a:t>
            </a:r>
            <a:r>
              <a:rPr lang="en-US" sz="2200" b="1" dirty="0" smtClean="0">
                <a:solidFill>
                  <a:schemeClr val="tx1"/>
                </a:solidFill>
                <a:latin typeface="Myriad Pro" pitchFamily="34" charset="0"/>
                <a:cs typeface="Arial" pitchFamily="34" charset="0"/>
              </a:rPr>
              <a:t>Jenkins</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Chapter </a:t>
            </a:r>
            <a:r>
              <a:rPr lang="en-US" sz="2300" dirty="0">
                <a:solidFill>
                  <a:schemeClr val="bg1"/>
                </a:solidFill>
                <a:latin typeface="Cambria" pitchFamily="18" charset="0"/>
                <a:ea typeface="+mj-ea"/>
                <a:cs typeface="+mj-cs"/>
              </a:rPr>
              <a:t>6</a:t>
            </a:r>
            <a:r>
              <a:rPr lang="en-US" sz="2300" dirty="0" smtClean="0">
                <a:solidFill>
                  <a:schemeClr val="bg1"/>
                </a:solidFill>
                <a:latin typeface="Cambria" pitchFamily="18" charset="0"/>
                <a:ea typeface="+mj-ea"/>
                <a:cs typeface="+mj-cs"/>
              </a:rPr>
              <a:t>: Parameterizing the build</a:t>
            </a:r>
            <a:endParaRPr lang="en-US" sz="2300" dirty="0">
              <a:solidFill>
                <a:schemeClr val="bg1"/>
              </a:solidFill>
              <a:latin typeface="Cambria" pitchFamily="18" charset="0"/>
            </a:endParaRPr>
          </a:p>
        </p:txBody>
      </p:sp>
    </p:spTree>
    <p:extLst>
      <p:ext uri="{BB962C8B-B14F-4D97-AF65-F5344CB8AC3E}">
        <p14:creationId xmlns:p14="http://schemas.microsoft.com/office/powerpoint/2010/main" val="2651918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52401" y="1600200"/>
            <a:ext cx="5638799" cy="4267200"/>
          </a:xfrm>
        </p:spPr>
        <p:txBody>
          <a:bodyPr/>
          <a:lstStyle/>
          <a:p>
            <a:pPr algn="just">
              <a:buFont typeface="Wingdings" panose="05000000000000000000" pitchFamily="2" charset="2"/>
              <a:buChar char="q"/>
            </a:pPr>
            <a:r>
              <a:rPr lang="en-US" sz="1600" dirty="0" smtClean="0"/>
              <a:t>It is </a:t>
            </a:r>
            <a:r>
              <a:rPr lang="en-US" sz="1600" dirty="0"/>
              <a:t>sometimes convenient to be able to "parameterize" a build, by requiring a set of user inputs to be made available to the build process</a:t>
            </a:r>
            <a:r>
              <a:rPr lang="en-US" sz="1600" dirty="0" smtClean="0"/>
              <a:t>.</a:t>
            </a:r>
          </a:p>
          <a:p>
            <a:pPr algn="just">
              <a:buFont typeface="Wingdings" panose="05000000000000000000" pitchFamily="2" charset="2"/>
              <a:buChar char="q"/>
            </a:pPr>
            <a:r>
              <a:rPr lang="en-US" sz="1600" dirty="0" smtClean="0">
                <a:latin typeface="+mj-lt"/>
              </a:rPr>
              <a:t>To use parameterized option, click on ‘This build is parameterized’ checkbox.</a:t>
            </a:r>
          </a:p>
          <a:p>
            <a:pPr algn="just">
              <a:buFont typeface="Wingdings" panose="05000000000000000000" pitchFamily="2" charset="2"/>
              <a:buChar char="q"/>
            </a:pPr>
            <a:r>
              <a:rPr lang="en-US" sz="1600" dirty="0" smtClean="0">
                <a:latin typeface="+mj-lt"/>
              </a:rPr>
              <a:t>This will display ‘Add Parameter’ button. </a:t>
            </a:r>
          </a:p>
          <a:p>
            <a:pPr algn="just">
              <a:buFont typeface="Wingdings" panose="05000000000000000000" pitchFamily="2" charset="2"/>
              <a:buChar char="q"/>
            </a:pPr>
            <a:r>
              <a:rPr lang="en-US" sz="1600" dirty="0" smtClean="0">
                <a:latin typeface="+mj-lt"/>
              </a:rPr>
              <a:t>We can add different types of parameters to the build, by selecting the required options.</a:t>
            </a:r>
          </a:p>
          <a:p>
            <a:pPr algn="just">
              <a:buFont typeface="Wingdings" panose="05000000000000000000" pitchFamily="2" charset="2"/>
              <a:buChar char="q"/>
            </a:pPr>
            <a:r>
              <a:rPr lang="en-US" sz="1600" dirty="0" smtClean="0">
                <a:latin typeface="+mj-lt"/>
              </a:rPr>
              <a:t>Parameters created in this place, can be used in </a:t>
            </a:r>
            <a:r>
              <a:rPr lang="en-US" sz="1600" b="1" dirty="0" smtClean="0">
                <a:latin typeface="+mj-lt"/>
              </a:rPr>
              <a:t>Build</a:t>
            </a:r>
            <a:r>
              <a:rPr lang="en-US" sz="1600" dirty="0" smtClean="0">
                <a:latin typeface="+mj-lt"/>
              </a:rPr>
              <a:t> section in the same project/job.</a:t>
            </a:r>
          </a:p>
          <a:p>
            <a:pPr algn="just">
              <a:buFont typeface="Wingdings" panose="05000000000000000000" pitchFamily="2" charset="2"/>
              <a:buChar char="q"/>
            </a:pPr>
            <a:r>
              <a:rPr lang="en-US" sz="1600" dirty="0" smtClean="0">
                <a:latin typeface="+mj-lt"/>
              </a:rPr>
              <a:t>Once the parameter is created, the link of Build will change to Build with Parameters.</a:t>
            </a:r>
          </a:p>
          <a:p>
            <a:pPr algn="just">
              <a:buFont typeface="Wingdings" panose="05000000000000000000" pitchFamily="2" charset="2"/>
              <a:buChar char="q"/>
            </a:pPr>
            <a:r>
              <a:rPr lang="en-US" sz="1600" dirty="0" smtClean="0">
                <a:latin typeface="+mj-lt"/>
              </a:rPr>
              <a:t>When ‘Build with Parameters’ link is clicked, then a text box will be shown for us to enter the parameter we need.</a:t>
            </a:r>
            <a:endParaRPr lang="en-US" sz="1500" dirty="0">
              <a:latin typeface="+mj-lt"/>
            </a:endParaRPr>
          </a:p>
        </p:txBody>
      </p:sp>
      <p:sp>
        <p:nvSpPr>
          <p:cNvPr id="6" name="Title 5"/>
          <p:cNvSpPr>
            <a:spLocks noGrp="1"/>
          </p:cNvSpPr>
          <p:nvPr>
            <p:ph type="title"/>
          </p:nvPr>
        </p:nvSpPr>
        <p:spPr/>
        <p:txBody>
          <a:bodyPr/>
          <a:lstStyle/>
          <a:p>
            <a:r>
              <a:rPr lang="en-US" sz="2800" dirty="0" smtClean="0"/>
              <a:t>Parameterizing the build in Jenkins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29</a:t>
            </a:fld>
            <a:endParaRPr lang="en-GB" dirty="0">
              <a:solidFill>
                <a:srgbClr val="C0504D">
                  <a:lumMod val="75000"/>
                </a:srgb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1713" y="1676400"/>
            <a:ext cx="301942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4325" y="4261262"/>
            <a:ext cx="31908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8663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t>A Welcome Break</a:t>
            </a:r>
            <a:endParaRPr lang="en-US" sz="1600" dirty="0"/>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extLst>
      <p:ext uri="{BB962C8B-B14F-4D97-AF65-F5344CB8AC3E}">
        <p14:creationId xmlns:p14="http://schemas.microsoft.com/office/powerpoint/2010/main" val="249633295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t>Parameterizing the build in Jenkins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30</a:t>
            </a:fld>
            <a:endParaRPr lang="en-GB" dirty="0">
              <a:solidFill>
                <a:srgbClr val="C0504D">
                  <a:lumMod val="75000"/>
                </a:srgb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191000"/>
            <a:ext cx="82296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0495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a:solidFill>
                  <a:schemeClr val="tx1"/>
                </a:solidFill>
                <a:latin typeface="Myriad Pro" pitchFamily="34" charset="0"/>
                <a:cs typeface="Arial" pitchFamily="34" charset="0"/>
              </a:rPr>
              <a:t>CI - Working with </a:t>
            </a:r>
            <a:r>
              <a:rPr lang="en-US" sz="2200" b="1" dirty="0" smtClean="0">
                <a:solidFill>
                  <a:schemeClr val="tx1"/>
                </a:solidFill>
                <a:latin typeface="Myriad Pro" pitchFamily="34" charset="0"/>
                <a:cs typeface="Arial" pitchFamily="34" charset="0"/>
              </a:rPr>
              <a:t>Jenkins</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Chapter 7: </a:t>
            </a:r>
            <a:r>
              <a:rPr lang="en-US" sz="2400" dirty="0" smtClean="0"/>
              <a:t>Manage </a:t>
            </a:r>
            <a:r>
              <a:rPr lang="en-US" sz="2400" dirty="0"/>
              <a:t>plugins in </a:t>
            </a:r>
            <a:r>
              <a:rPr lang="en-US" sz="2400" dirty="0" smtClean="0"/>
              <a:t>Jenkins</a:t>
            </a:r>
            <a:endParaRPr lang="en-US" sz="2400" dirty="0"/>
          </a:p>
        </p:txBody>
      </p:sp>
    </p:spTree>
    <p:extLst>
      <p:ext uri="{BB962C8B-B14F-4D97-AF65-F5344CB8AC3E}">
        <p14:creationId xmlns:p14="http://schemas.microsoft.com/office/powerpoint/2010/main" val="35824100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52401" y="1600200"/>
            <a:ext cx="8534399" cy="4648200"/>
          </a:xfrm>
        </p:spPr>
        <p:txBody>
          <a:bodyPr/>
          <a:lstStyle/>
          <a:p>
            <a:pPr algn="just">
              <a:buFont typeface="Wingdings" panose="05000000000000000000" pitchFamily="2" charset="2"/>
              <a:buChar char="q"/>
            </a:pPr>
            <a:r>
              <a:rPr lang="en-US" sz="1600" dirty="0"/>
              <a:t>Jenkins defines extensibility points, which are interfaces or abstract classes that model an aspect of a build system</a:t>
            </a:r>
            <a:r>
              <a:rPr lang="en-US" sz="1600" dirty="0" smtClean="0"/>
              <a:t>.</a:t>
            </a:r>
          </a:p>
          <a:p>
            <a:pPr algn="just">
              <a:buFont typeface="Wingdings" panose="05000000000000000000" pitchFamily="2" charset="2"/>
              <a:buChar char="q"/>
            </a:pPr>
            <a:r>
              <a:rPr lang="en-US" sz="1600" dirty="0"/>
              <a:t>Those interfaces define contracts of what </a:t>
            </a:r>
            <a:r>
              <a:rPr lang="en-US" sz="1600" dirty="0" smtClean="0"/>
              <a:t>needs </a:t>
            </a:r>
            <a:r>
              <a:rPr lang="en-US" sz="1600" dirty="0"/>
              <a:t>to be </a:t>
            </a:r>
            <a:r>
              <a:rPr lang="en-US" sz="1600" dirty="0" smtClean="0"/>
              <a:t>implemented.</a:t>
            </a:r>
          </a:p>
          <a:p>
            <a:pPr algn="just">
              <a:buFont typeface="Wingdings" panose="05000000000000000000" pitchFamily="2" charset="2"/>
              <a:buChar char="q"/>
            </a:pPr>
            <a:r>
              <a:rPr lang="en-US" sz="1600" dirty="0"/>
              <a:t>Jenkins allows plugins to contribute those implementations. </a:t>
            </a:r>
            <a:endParaRPr lang="en-US" sz="1600" dirty="0" smtClean="0"/>
          </a:p>
          <a:p>
            <a:pPr algn="just">
              <a:buFont typeface="Wingdings" panose="05000000000000000000" pitchFamily="2" charset="2"/>
              <a:buChar char="q"/>
            </a:pPr>
            <a:r>
              <a:rPr lang="en-US" sz="1600" dirty="0" smtClean="0"/>
              <a:t>Plugins can be managed under ‘</a:t>
            </a:r>
            <a:r>
              <a:rPr lang="en-US" sz="1600" u="sng" dirty="0" smtClean="0"/>
              <a:t>Manager Plugins</a:t>
            </a:r>
            <a:r>
              <a:rPr lang="en-US" sz="1600" dirty="0" smtClean="0"/>
              <a:t>‘ option in </a:t>
            </a:r>
            <a:r>
              <a:rPr lang="en-US" sz="1600" b="1" dirty="0" smtClean="0"/>
              <a:t>Manage Jenkins</a:t>
            </a:r>
            <a:r>
              <a:rPr lang="en-US" sz="1600" dirty="0" smtClean="0"/>
              <a:t> page.</a:t>
            </a:r>
          </a:p>
          <a:p>
            <a:pPr algn="just">
              <a:buFont typeface="Wingdings" panose="05000000000000000000" pitchFamily="2" charset="2"/>
              <a:buChar char="q"/>
            </a:pPr>
            <a:r>
              <a:rPr lang="en-US" sz="1600" dirty="0" smtClean="0"/>
              <a:t>We can do the following in Manage Plugins page which extends the functionality of Jenkins</a:t>
            </a:r>
          </a:p>
          <a:p>
            <a:pPr lvl="1" algn="just">
              <a:buFont typeface="Wingdings" panose="05000000000000000000" pitchFamily="2" charset="2"/>
              <a:buChar char="q"/>
            </a:pPr>
            <a:r>
              <a:rPr lang="en-US" sz="1400" dirty="0" smtClean="0"/>
              <a:t>Add a new plugin.</a:t>
            </a:r>
          </a:p>
          <a:p>
            <a:pPr lvl="1" algn="just">
              <a:buFont typeface="Wingdings" panose="05000000000000000000" pitchFamily="2" charset="2"/>
              <a:buChar char="q"/>
            </a:pPr>
            <a:r>
              <a:rPr lang="en-US" sz="1400" dirty="0" smtClean="0"/>
              <a:t>Remove an existing plugin.</a:t>
            </a:r>
          </a:p>
          <a:p>
            <a:pPr lvl="1" algn="just">
              <a:buFont typeface="Wingdings" panose="05000000000000000000" pitchFamily="2" charset="2"/>
              <a:buChar char="q"/>
            </a:pPr>
            <a:r>
              <a:rPr lang="en-US" sz="1400" dirty="0" smtClean="0"/>
              <a:t>Disable the plugin</a:t>
            </a:r>
          </a:p>
          <a:p>
            <a:pPr lvl="1" algn="just">
              <a:buFont typeface="Wingdings" panose="05000000000000000000" pitchFamily="2" charset="2"/>
              <a:buChar char="q"/>
            </a:pPr>
            <a:r>
              <a:rPr lang="en-US" sz="1400" dirty="0" smtClean="0"/>
              <a:t>Enable the plugin</a:t>
            </a:r>
          </a:p>
          <a:p>
            <a:pPr lvl="1" algn="just">
              <a:buFont typeface="Wingdings" panose="05000000000000000000" pitchFamily="2" charset="2"/>
              <a:buChar char="q"/>
            </a:pPr>
            <a:r>
              <a:rPr lang="en-US" sz="1400" dirty="0" smtClean="0"/>
              <a:t>Update an existing plugin if any update in available.</a:t>
            </a:r>
          </a:p>
          <a:p>
            <a:pPr algn="just">
              <a:buFont typeface="Wingdings" panose="05000000000000000000" pitchFamily="2" charset="2"/>
              <a:buChar char="q"/>
            </a:pPr>
            <a:r>
              <a:rPr lang="en-US" sz="1600" dirty="0" smtClean="0"/>
              <a:t>Manage Plugin page will have 4 tabs</a:t>
            </a:r>
          </a:p>
          <a:p>
            <a:pPr lvl="1" algn="just">
              <a:buFont typeface="Wingdings" panose="05000000000000000000" pitchFamily="2" charset="2"/>
              <a:buChar char="q"/>
            </a:pPr>
            <a:r>
              <a:rPr lang="en-US" sz="1400" b="1" dirty="0" smtClean="0"/>
              <a:t>Updates:</a:t>
            </a:r>
            <a:r>
              <a:rPr lang="en-US" sz="1400" dirty="0" smtClean="0"/>
              <a:t> This tab will give the list of plugins whose updates are available.</a:t>
            </a:r>
          </a:p>
          <a:p>
            <a:pPr lvl="1" algn="just">
              <a:buFont typeface="Wingdings" panose="05000000000000000000" pitchFamily="2" charset="2"/>
              <a:buChar char="q"/>
            </a:pPr>
            <a:r>
              <a:rPr lang="en-US" sz="1400" b="1" dirty="0" smtClean="0"/>
              <a:t>Available:</a:t>
            </a:r>
            <a:r>
              <a:rPr lang="en-US" sz="1400" dirty="0" smtClean="0"/>
              <a:t> This tab will give the list of all the plugins that are available in Jenkins.</a:t>
            </a:r>
          </a:p>
          <a:p>
            <a:pPr lvl="1" algn="just">
              <a:buFont typeface="Wingdings" panose="05000000000000000000" pitchFamily="2" charset="2"/>
              <a:buChar char="q"/>
            </a:pPr>
            <a:r>
              <a:rPr lang="en-US" sz="1400" b="1" dirty="0" smtClean="0"/>
              <a:t>Installed: </a:t>
            </a:r>
            <a:r>
              <a:rPr lang="en-US" sz="1400" dirty="0" smtClean="0"/>
              <a:t>This tab will give the list of plugins that are currently installed.</a:t>
            </a:r>
          </a:p>
          <a:p>
            <a:pPr lvl="1" algn="just">
              <a:buFont typeface="Wingdings" panose="05000000000000000000" pitchFamily="2" charset="2"/>
              <a:buChar char="q"/>
            </a:pPr>
            <a:r>
              <a:rPr lang="en-US" sz="1400" b="1" dirty="0" smtClean="0"/>
              <a:t>Advanced:</a:t>
            </a:r>
            <a:r>
              <a:rPr lang="en-US" sz="1400" dirty="0" smtClean="0"/>
              <a:t> This tab will give the option of setting the proxy server, upload the plugin through .</a:t>
            </a:r>
            <a:r>
              <a:rPr lang="en-US" sz="1400" dirty="0" err="1" smtClean="0"/>
              <a:t>hpi</a:t>
            </a:r>
            <a:r>
              <a:rPr lang="en-US" sz="1400" dirty="0" smtClean="0"/>
              <a:t> file and update the site.</a:t>
            </a:r>
          </a:p>
          <a:p>
            <a:pPr lvl="1" algn="just">
              <a:buFont typeface="Wingdings" panose="05000000000000000000" pitchFamily="2" charset="2"/>
              <a:buChar char="q"/>
            </a:pPr>
            <a:endParaRPr lang="en-US" sz="1400" dirty="0"/>
          </a:p>
        </p:txBody>
      </p:sp>
      <p:sp>
        <p:nvSpPr>
          <p:cNvPr id="6" name="Title 5"/>
          <p:cNvSpPr>
            <a:spLocks noGrp="1"/>
          </p:cNvSpPr>
          <p:nvPr>
            <p:ph type="title"/>
          </p:nvPr>
        </p:nvSpPr>
        <p:spPr/>
        <p:txBody>
          <a:bodyPr/>
          <a:lstStyle/>
          <a:p>
            <a:r>
              <a:rPr lang="en-US" sz="2800" dirty="0" smtClean="0"/>
              <a:t>Manage Plugins in Jenkins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32</a:t>
            </a:fld>
            <a:endParaRPr lang="en-GB" dirty="0">
              <a:solidFill>
                <a:srgbClr val="C0504D">
                  <a:lumMod val="75000"/>
                </a:srgbClr>
              </a:solidFill>
            </a:endParaRPr>
          </a:p>
        </p:txBody>
      </p:sp>
    </p:spTree>
    <p:extLst>
      <p:ext uri="{BB962C8B-B14F-4D97-AF65-F5344CB8AC3E}">
        <p14:creationId xmlns:p14="http://schemas.microsoft.com/office/powerpoint/2010/main" val="2182847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Manage Plugins in Jenkins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78" y="1600200"/>
            <a:ext cx="8614022"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5743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52401" y="1600200"/>
            <a:ext cx="8534399" cy="2209800"/>
          </a:xfrm>
        </p:spPr>
        <p:txBody>
          <a:bodyPr/>
          <a:lstStyle/>
          <a:p>
            <a:pPr algn="just">
              <a:buFont typeface="Wingdings" panose="05000000000000000000" pitchFamily="2" charset="2"/>
              <a:buChar char="q"/>
            </a:pPr>
            <a:r>
              <a:rPr lang="en-US" sz="1600" dirty="0" smtClean="0"/>
              <a:t>Check the checkboxes of the plugins which you need to install/update.</a:t>
            </a:r>
          </a:p>
          <a:p>
            <a:pPr algn="just">
              <a:buFont typeface="Wingdings" panose="05000000000000000000" pitchFamily="2" charset="2"/>
              <a:buChar char="q"/>
            </a:pPr>
            <a:r>
              <a:rPr lang="en-US" sz="1600" dirty="0" smtClean="0"/>
              <a:t>There are three ways by which a plugin can be installed.</a:t>
            </a:r>
          </a:p>
          <a:p>
            <a:pPr lvl="1" algn="just">
              <a:buFont typeface="Wingdings" panose="05000000000000000000" pitchFamily="2" charset="2"/>
              <a:buChar char="q"/>
            </a:pPr>
            <a:r>
              <a:rPr lang="en-US" sz="1400" b="1" dirty="0" smtClean="0"/>
              <a:t>Install without restart:</a:t>
            </a:r>
            <a:r>
              <a:rPr lang="en-US" sz="1400" dirty="0" smtClean="0"/>
              <a:t> This option will download the plugin now and it will install only when Jenkins is restarted.</a:t>
            </a:r>
          </a:p>
          <a:p>
            <a:pPr lvl="1" algn="just">
              <a:buFont typeface="Wingdings" panose="05000000000000000000" pitchFamily="2" charset="2"/>
              <a:buChar char="q"/>
            </a:pPr>
            <a:r>
              <a:rPr lang="en-US" sz="1400" b="1" dirty="0" smtClean="0"/>
              <a:t>Download now and install after restart:</a:t>
            </a:r>
            <a:r>
              <a:rPr lang="en-US" sz="1400" dirty="0" smtClean="0"/>
              <a:t> This option will download the plugin  and install it immediately without restart.</a:t>
            </a:r>
          </a:p>
          <a:p>
            <a:pPr lvl="1" algn="just">
              <a:buFont typeface="Wingdings" panose="05000000000000000000" pitchFamily="2" charset="2"/>
              <a:buChar char="q"/>
            </a:pPr>
            <a:r>
              <a:rPr lang="en-US" sz="1400" b="1" dirty="0" smtClean="0"/>
              <a:t>Manually:</a:t>
            </a:r>
            <a:r>
              <a:rPr lang="en-US" sz="1400" dirty="0" smtClean="0"/>
              <a:t> Download the plugin file (.</a:t>
            </a:r>
            <a:r>
              <a:rPr lang="en-US" sz="1400" dirty="0" err="1" smtClean="0"/>
              <a:t>hpi</a:t>
            </a:r>
            <a:r>
              <a:rPr lang="en-US" sz="1400" dirty="0" smtClean="0"/>
              <a:t>) manually from internet. Go to Manage Jenkins -&gt; Manage Plugins -&gt; Advanced tab. Upload the .</a:t>
            </a:r>
            <a:r>
              <a:rPr lang="en-US" sz="1400" dirty="0" err="1" smtClean="0"/>
              <a:t>hpi</a:t>
            </a:r>
            <a:r>
              <a:rPr lang="en-US" sz="1400" dirty="0" smtClean="0"/>
              <a:t> plugin file manually.</a:t>
            </a:r>
          </a:p>
          <a:p>
            <a:pPr lvl="1" algn="just">
              <a:buFont typeface="Wingdings" panose="05000000000000000000" pitchFamily="2" charset="2"/>
              <a:buChar char="q"/>
            </a:pPr>
            <a:endParaRPr lang="en-US" sz="1400" dirty="0" smtClean="0"/>
          </a:p>
          <a:p>
            <a:pPr algn="just">
              <a:buFont typeface="Wingdings" panose="05000000000000000000" pitchFamily="2" charset="2"/>
              <a:buChar char="q"/>
            </a:pPr>
            <a:endParaRPr lang="en-US" sz="1600" dirty="0" smtClean="0"/>
          </a:p>
        </p:txBody>
      </p:sp>
      <p:sp>
        <p:nvSpPr>
          <p:cNvPr id="6" name="Title 5"/>
          <p:cNvSpPr>
            <a:spLocks noGrp="1"/>
          </p:cNvSpPr>
          <p:nvPr>
            <p:ph type="title"/>
          </p:nvPr>
        </p:nvSpPr>
        <p:spPr/>
        <p:txBody>
          <a:bodyPr/>
          <a:lstStyle/>
          <a:p>
            <a:r>
              <a:rPr lang="en-US" sz="2800" dirty="0" smtClean="0"/>
              <a:t>Manage Plugins in Jenkins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34</a:t>
            </a:fld>
            <a:endParaRPr lang="en-GB" dirty="0">
              <a:solidFill>
                <a:srgbClr val="C0504D">
                  <a:lumMod val="75000"/>
                </a:srgbClr>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362450"/>
            <a:ext cx="5546598"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22144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3724275"/>
          </a:xfrm>
        </p:spPr>
        <p:style>
          <a:lnRef idx="1">
            <a:schemeClr val="accent1"/>
          </a:lnRef>
          <a:fillRef idx="2">
            <a:schemeClr val="accent1"/>
          </a:fillRef>
          <a:effectRef idx="1">
            <a:schemeClr val="accent1"/>
          </a:effectRef>
          <a:fontRef idx="minor">
            <a:schemeClr val="dk1"/>
          </a:fontRef>
        </p:style>
        <p:txBody>
          <a:bodyPr/>
          <a:lstStyle/>
          <a:p>
            <a:endParaRPr lang="en-US" dirty="0" smtClean="0"/>
          </a:p>
          <a:p>
            <a:r>
              <a:rPr lang="en-US" dirty="0" smtClean="0"/>
              <a:t>What is Jenkins?</a:t>
            </a:r>
          </a:p>
          <a:p>
            <a:r>
              <a:rPr lang="en-US" dirty="0" smtClean="0"/>
              <a:t>How to create a new job in Jenkins</a:t>
            </a:r>
          </a:p>
          <a:p>
            <a:r>
              <a:rPr lang="en-US" dirty="0"/>
              <a:t>How to create a new </a:t>
            </a:r>
            <a:r>
              <a:rPr lang="en-US" dirty="0" smtClean="0"/>
              <a:t>view in </a:t>
            </a:r>
            <a:r>
              <a:rPr lang="en-US" dirty="0"/>
              <a:t>Jenkins</a:t>
            </a:r>
          </a:p>
          <a:p>
            <a:r>
              <a:rPr lang="en-US" dirty="0" smtClean="0"/>
              <a:t>Adding project dependencies in Jenkins</a:t>
            </a:r>
          </a:p>
          <a:p>
            <a:r>
              <a:rPr lang="en-US" dirty="0" smtClean="0"/>
              <a:t>How to parameterize the build in Jenkins?</a:t>
            </a:r>
          </a:p>
          <a:p>
            <a:r>
              <a:rPr lang="en-US" dirty="0" smtClean="0"/>
              <a:t>Manage plugins in Jenkins</a:t>
            </a:r>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35</a:t>
            </a:fld>
            <a:endParaRPr lang="en-US" dirty="0"/>
          </a:p>
        </p:txBody>
      </p:sp>
    </p:spTree>
    <p:extLst>
      <p:ext uri="{BB962C8B-B14F-4D97-AF65-F5344CB8AC3E}">
        <p14:creationId xmlns:p14="http://schemas.microsoft.com/office/powerpoint/2010/main" val="21454315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WBTCoE</a:t>
            </a:r>
            <a:r>
              <a:rPr lang="en-US" dirty="0" smtClean="0"/>
              <a:t> Training Contents</a:t>
            </a:r>
          </a:p>
          <a:p>
            <a:r>
              <a:rPr lang="en-US" dirty="0">
                <a:hlinkClick r:id="rId2"/>
              </a:rPr>
              <a:t>https://</a:t>
            </a:r>
            <a:r>
              <a:rPr lang="en-US" dirty="0" smtClean="0">
                <a:hlinkClick r:id="rId2"/>
              </a:rPr>
              <a:t>wiki.jenkins-ci.org</a:t>
            </a:r>
            <a:endParaRPr lang="en-US" dirty="0" smtClean="0"/>
          </a:p>
          <a:p>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36</a:t>
            </a:fld>
            <a:endParaRPr lang="en-US" dirty="0"/>
          </a:p>
        </p:txBody>
      </p:sp>
      <p:pic>
        <p:nvPicPr>
          <p:cNvPr id="6" name="Picture 7"/>
          <p:cNvPicPr>
            <a:picLocks noChangeAspect="1" noChangeArrowheads="1"/>
          </p:cNvPicPr>
          <p:nvPr/>
        </p:nvPicPr>
        <p:blipFill>
          <a:blip r:embed="rId3"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12065693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smtClean="0">
                <a:solidFill>
                  <a:schemeClr val="tx1"/>
                </a:solidFill>
                <a:latin typeface="Myriad Pro" pitchFamily="34" charset="0"/>
                <a:cs typeface="Arial" pitchFamily="34" charset="0"/>
              </a:rPr>
              <a:t>Continuous Integration</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rPr>
              <a:t>Continuous Integration</a:t>
            </a:r>
            <a:endParaRPr lang="en-US" sz="2300" dirty="0">
              <a:solidFill>
                <a:schemeClr val="bg1"/>
              </a:solidFill>
              <a:latin typeface="Cambria" pitchFamily="18" charset="0"/>
              <a:ea typeface="+mj-ea"/>
              <a:cs typeface="+mj-cs"/>
            </a:endParaRPr>
          </a:p>
        </p:txBody>
      </p:sp>
    </p:spTree>
    <p:extLst>
      <p:ext uri="{BB962C8B-B14F-4D97-AF65-F5344CB8AC3E}">
        <p14:creationId xmlns:p14="http://schemas.microsoft.com/office/powerpoint/2010/main" val="499076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85925"/>
            <a:ext cx="8686800" cy="4257675"/>
          </a:xfrm>
        </p:spPr>
        <p:style>
          <a:lnRef idx="1">
            <a:schemeClr val="accent4"/>
          </a:lnRef>
          <a:fillRef idx="2">
            <a:schemeClr val="accent4"/>
          </a:fillRef>
          <a:effectRef idx="1">
            <a:schemeClr val="accent4"/>
          </a:effectRef>
          <a:fontRef idx="minor">
            <a:schemeClr val="dk1"/>
          </a:fontRef>
        </p:style>
        <p:txBody>
          <a:bodyPr/>
          <a:lstStyle/>
          <a:p>
            <a:r>
              <a:rPr dirty="0" smtClean="0"/>
              <a:t>After this session you will get an idea about:</a:t>
            </a:r>
          </a:p>
          <a:p>
            <a:endParaRPr sz="2000" dirty="0" smtClean="0"/>
          </a:p>
          <a:p>
            <a:pPr lvl="1"/>
            <a:r>
              <a:rPr lang="en-US" sz="2000" dirty="0" smtClean="0"/>
              <a:t>Introduction to Jenkins</a:t>
            </a:r>
          </a:p>
          <a:p>
            <a:pPr lvl="1"/>
            <a:r>
              <a:rPr lang="en-US" sz="2000" dirty="0" smtClean="0"/>
              <a:t>Running Jenkins</a:t>
            </a:r>
          </a:p>
          <a:p>
            <a:pPr lvl="1"/>
            <a:r>
              <a:rPr lang="en-US" sz="2000" dirty="0" smtClean="0"/>
              <a:t>Create a new Job in Jenkins</a:t>
            </a:r>
          </a:p>
          <a:p>
            <a:pPr lvl="1"/>
            <a:r>
              <a:rPr lang="en-US" sz="2000" dirty="0" smtClean="0"/>
              <a:t>Create a new view in Jenkins</a:t>
            </a:r>
          </a:p>
          <a:p>
            <a:pPr lvl="1"/>
            <a:r>
              <a:rPr lang="en-US" sz="2000" dirty="0" smtClean="0"/>
              <a:t>Adding projects as dependency</a:t>
            </a:r>
          </a:p>
          <a:p>
            <a:pPr lvl="1"/>
            <a:r>
              <a:rPr lang="en-US" sz="2000" dirty="0" smtClean="0"/>
              <a:t>Parameterizing the build</a:t>
            </a:r>
          </a:p>
          <a:p>
            <a:pPr lvl="1"/>
            <a:r>
              <a:rPr lang="en-US" sz="2000" dirty="0" smtClean="0"/>
              <a:t>Manage Plugins </a:t>
            </a:r>
            <a:r>
              <a:rPr lang="en-US" sz="2000" dirty="0"/>
              <a:t>in Jenkins</a:t>
            </a:r>
          </a:p>
          <a:p>
            <a:pPr lvl="1"/>
            <a:endParaRPr lang="en-US" sz="2000" dirty="0" smtClean="0"/>
          </a:p>
          <a:p>
            <a:pPr lvl="1"/>
            <a:endParaRPr lang="en-US" sz="2000" dirty="0" smtClean="0"/>
          </a:p>
          <a:p>
            <a:pPr lvl="1">
              <a:buNone/>
            </a:pPr>
            <a:endParaRPr lang="en-US" sz="2000"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extLst>
      <p:ext uri="{BB962C8B-B14F-4D97-AF65-F5344CB8AC3E}">
        <p14:creationId xmlns:p14="http://schemas.microsoft.com/office/powerpoint/2010/main" val="2567265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333875"/>
          </a:xfrm>
        </p:spPr>
        <p:txBody>
          <a:bodyPr/>
          <a:lstStyle/>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smtClean="0"/>
              <a:t>What is Continuous Integration ?</a:t>
            </a:r>
          </a:p>
          <a:p>
            <a:pPr>
              <a:buFont typeface="Wingdings" panose="05000000000000000000" pitchFamily="2" charset="2"/>
              <a:buChar char="q"/>
            </a:pPr>
            <a:r>
              <a:rPr lang="en-US" sz="2400" dirty="0" smtClean="0"/>
              <a:t>What are the various  stages available in the CI process?</a:t>
            </a:r>
          </a:p>
          <a:p>
            <a:pPr>
              <a:buFont typeface="Wingdings" panose="05000000000000000000" pitchFamily="2" charset="2"/>
              <a:buChar char="q"/>
            </a:pPr>
            <a:endParaRPr lang="en-US" sz="2400"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883747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CI - Working with Jenkins</a:t>
            </a: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ea typeface="+mj-ea"/>
                <a:cs typeface="+mj-cs"/>
              </a:rPr>
              <a:t>Chapter 1: Introduction to Jenkins</a:t>
            </a:r>
            <a:endParaRPr lang="en-US" sz="2300" dirty="0">
              <a:solidFill>
                <a:schemeClr val="bg1"/>
              </a:solidFill>
              <a:latin typeface="Cambria" pitchFamily="18" charset="0"/>
              <a:ea typeface="+mj-ea"/>
              <a:cs typeface="+mj-cs"/>
            </a:endParaRPr>
          </a:p>
        </p:txBody>
      </p:sp>
    </p:spTree>
    <p:extLst>
      <p:ext uri="{BB962C8B-B14F-4D97-AF65-F5344CB8AC3E}">
        <p14:creationId xmlns:p14="http://schemas.microsoft.com/office/powerpoint/2010/main" val="984845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609725"/>
            <a:ext cx="5029200" cy="4946650"/>
          </a:xfrm>
        </p:spPr>
        <p:txBody>
          <a:bodyPr/>
          <a:lstStyle/>
          <a:p>
            <a:pPr algn="just">
              <a:buFont typeface="Wingdings" panose="05000000000000000000" pitchFamily="2" charset="2"/>
              <a:buChar char="q"/>
            </a:pPr>
            <a:r>
              <a:rPr lang="en-US" sz="1600" b="1" dirty="0"/>
              <a:t>Jenkins</a:t>
            </a:r>
            <a:r>
              <a:rPr lang="en-US" sz="1600" dirty="0"/>
              <a:t> is an award-winning application that monitors executions of repeated jobs, such as building a software project or jobs run by </a:t>
            </a:r>
            <a:r>
              <a:rPr lang="en-US" sz="1600" dirty="0" err="1"/>
              <a:t>cron</a:t>
            </a:r>
            <a:r>
              <a:rPr lang="en-US" sz="1600" dirty="0"/>
              <a:t> (time-based job scheduler).</a:t>
            </a:r>
          </a:p>
          <a:p>
            <a:pPr algn="just">
              <a:buFont typeface="Wingdings" panose="05000000000000000000" pitchFamily="2" charset="2"/>
              <a:buChar char="q"/>
            </a:pPr>
            <a:endParaRPr lang="en-US" sz="1700" dirty="0">
              <a:latin typeface="+mj-lt"/>
            </a:endParaRPr>
          </a:p>
          <a:p>
            <a:pPr algn="just">
              <a:buFont typeface="Wingdings" panose="05000000000000000000" pitchFamily="2" charset="2"/>
              <a:buChar char="q"/>
            </a:pPr>
            <a:r>
              <a:rPr lang="en-US" sz="1700" dirty="0"/>
              <a:t>Jenkins </a:t>
            </a:r>
            <a:r>
              <a:rPr lang="en-US" sz="1700" dirty="0" smtClean="0"/>
              <a:t>currently focuses </a:t>
            </a:r>
            <a:r>
              <a:rPr lang="en-US" sz="1700" dirty="0"/>
              <a:t>on the following two jobs</a:t>
            </a:r>
            <a:r>
              <a:rPr lang="en-US" sz="1700" dirty="0" smtClean="0"/>
              <a:t>:</a:t>
            </a:r>
          </a:p>
          <a:p>
            <a:pPr lvl="1" algn="just">
              <a:buFont typeface="Wingdings" panose="05000000000000000000" pitchFamily="2" charset="2"/>
              <a:buChar char="q"/>
            </a:pPr>
            <a:r>
              <a:rPr lang="en-US" sz="1600" dirty="0"/>
              <a:t>Building/testing software projects </a:t>
            </a:r>
            <a:r>
              <a:rPr lang="en-US" sz="1600" dirty="0" smtClean="0"/>
              <a:t>continuously</a:t>
            </a:r>
          </a:p>
          <a:p>
            <a:pPr lvl="1" algn="just">
              <a:buFont typeface="Wingdings" panose="05000000000000000000" pitchFamily="2" charset="2"/>
              <a:buChar char="q"/>
            </a:pPr>
            <a:r>
              <a:rPr lang="en-US" sz="1600" dirty="0"/>
              <a:t>Monitoring executions of externally-run </a:t>
            </a:r>
            <a:r>
              <a:rPr lang="en-US" sz="1600" dirty="0" smtClean="0"/>
              <a:t>jobs</a:t>
            </a:r>
            <a:endParaRPr lang="en-US" sz="1500" dirty="0">
              <a:latin typeface="+mj-lt"/>
            </a:endParaRPr>
          </a:p>
        </p:txBody>
      </p:sp>
      <p:sp>
        <p:nvSpPr>
          <p:cNvPr id="6" name="Title 5"/>
          <p:cNvSpPr>
            <a:spLocks noGrp="1"/>
          </p:cNvSpPr>
          <p:nvPr>
            <p:ph type="title"/>
          </p:nvPr>
        </p:nvSpPr>
        <p:spPr/>
        <p:txBody>
          <a:bodyPr/>
          <a:lstStyle/>
          <a:p>
            <a:r>
              <a:rPr lang="en-US" altLang="en-US" sz="2800" dirty="0" smtClean="0"/>
              <a:t>Jenkins </a:t>
            </a:r>
            <a:r>
              <a:rPr lang="en-US" altLang="en-US" sz="2800" dirty="0"/>
              <a:t>Introduction</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7</a:t>
            </a:fld>
            <a:endParaRPr lang="en-GB" dirty="0">
              <a:solidFill>
                <a:srgbClr val="C0504D">
                  <a:lumMod val="75000"/>
                </a:srgbClr>
              </a:solidFill>
            </a:endParaRPr>
          </a:p>
        </p:txBody>
      </p:sp>
      <p:pic>
        <p:nvPicPr>
          <p:cNvPr id="1027" name="Picture 3" descr="D:\Srinivasan\Course Materials\CI\jenkins_no_b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600200"/>
            <a:ext cx="2728363" cy="427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092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682750"/>
            <a:ext cx="8763000" cy="4718050"/>
          </a:xfrm>
        </p:spPr>
        <p:txBody>
          <a:bodyPr/>
          <a:lstStyle/>
          <a:p>
            <a:pPr>
              <a:buFont typeface="Wingdings" panose="05000000000000000000" pitchFamily="2" charset="2"/>
              <a:buChar char="q"/>
            </a:pPr>
            <a:r>
              <a:rPr lang="en-US" sz="1800" b="1" dirty="0"/>
              <a:t>Easy installation</a:t>
            </a:r>
            <a:r>
              <a:rPr lang="en-US" sz="1800" dirty="0"/>
              <a:t>: Just java -jar </a:t>
            </a:r>
            <a:r>
              <a:rPr lang="en-US" sz="1800" dirty="0" err="1"/>
              <a:t>jenkins.war</a:t>
            </a:r>
            <a:r>
              <a:rPr lang="en-US" sz="1800" dirty="0"/>
              <a:t>, or deploy it in a servlet container. No additional install, no database</a:t>
            </a:r>
            <a:r>
              <a:rPr lang="en-US" sz="1800" dirty="0" smtClean="0"/>
              <a:t>.</a:t>
            </a:r>
          </a:p>
          <a:p>
            <a:pPr>
              <a:buFont typeface="Wingdings" panose="05000000000000000000" pitchFamily="2" charset="2"/>
              <a:buChar char="q"/>
            </a:pPr>
            <a:r>
              <a:rPr lang="en-US" sz="1800" b="1" dirty="0"/>
              <a:t>Easy configuration</a:t>
            </a:r>
            <a:r>
              <a:rPr lang="en-US" sz="1800" dirty="0"/>
              <a:t>: Jenkins can be configured entirely from its friendly web GUI with extensive on-the-fly error checks and inline help. There's no need to tweak XML manually anymore, although if you'd like to do so, you can do that, too.</a:t>
            </a:r>
          </a:p>
          <a:p>
            <a:pPr>
              <a:buFont typeface="Wingdings" panose="05000000000000000000" pitchFamily="2" charset="2"/>
              <a:buChar char="q"/>
            </a:pPr>
            <a:r>
              <a:rPr lang="en-US" sz="1800" b="1" dirty="0"/>
              <a:t>Change set support</a:t>
            </a:r>
            <a:r>
              <a:rPr lang="en-US" sz="1800" dirty="0"/>
              <a:t>: Jenkins can generate a list of changes made into the build from Subversion/CVS. This is also done in a fairly efficient fashion, to reduce the load on the repository</a:t>
            </a:r>
            <a:r>
              <a:rPr lang="en-US" sz="1800" dirty="0" smtClean="0"/>
              <a:t>.</a:t>
            </a:r>
          </a:p>
          <a:p>
            <a:pPr>
              <a:buFont typeface="Wingdings" panose="05000000000000000000" pitchFamily="2" charset="2"/>
              <a:buChar char="q"/>
            </a:pPr>
            <a:r>
              <a:rPr lang="en-US" sz="1800" b="1" dirty="0"/>
              <a:t>Permanent links</a:t>
            </a:r>
            <a:r>
              <a:rPr lang="en-US" sz="1800" dirty="0"/>
              <a:t>: Jenkins gives you clean readable URLs for most of its pages, including some permalinks like "latest build"/"latest successful build", so that they can be easily linked from elsewhere.</a:t>
            </a:r>
          </a:p>
          <a:p>
            <a:pPr>
              <a:buFont typeface="Wingdings" panose="05000000000000000000" pitchFamily="2" charset="2"/>
              <a:buChar char="q"/>
            </a:pPr>
            <a:r>
              <a:rPr lang="en-US" sz="1800" b="1" dirty="0"/>
              <a:t>RSS/E-mail/IM Integration</a:t>
            </a:r>
            <a:r>
              <a:rPr lang="en-US" sz="1800" dirty="0"/>
              <a:t>: Monitor build results by RSS or e-mail to get real-time notifications on failures.</a:t>
            </a:r>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p:txBody>
      </p:sp>
      <p:sp>
        <p:nvSpPr>
          <p:cNvPr id="6" name="Title 5"/>
          <p:cNvSpPr>
            <a:spLocks noGrp="1"/>
          </p:cNvSpPr>
          <p:nvPr>
            <p:ph type="title"/>
          </p:nvPr>
        </p:nvSpPr>
        <p:spPr/>
        <p:txBody>
          <a:bodyPr/>
          <a:lstStyle/>
          <a:p>
            <a:r>
              <a:rPr lang="en-US" altLang="en-US" sz="2800" dirty="0" smtClean="0"/>
              <a:t>Jenkins Features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8</a:t>
            </a:fld>
            <a:endParaRPr lang="en-GB" dirty="0">
              <a:solidFill>
                <a:srgbClr val="C0504D">
                  <a:lumMod val="75000"/>
                </a:srgbClr>
              </a:solidFill>
            </a:endParaRPr>
          </a:p>
        </p:txBody>
      </p:sp>
    </p:spTree>
    <p:extLst>
      <p:ext uri="{BB962C8B-B14F-4D97-AF65-F5344CB8AC3E}">
        <p14:creationId xmlns:p14="http://schemas.microsoft.com/office/powerpoint/2010/main" val="3710985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682750"/>
            <a:ext cx="8763000" cy="4946650"/>
          </a:xfrm>
        </p:spPr>
        <p:txBody>
          <a:bodyPr/>
          <a:lstStyle/>
          <a:p>
            <a:pPr>
              <a:buFont typeface="Wingdings" panose="05000000000000000000" pitchFamily="2" charset="2"/>
              <a:buChar char="q"/>
            </a:pPr>
            <a:r>
              <a:rPr lang="en-US" sz="1800" b="1" dirty="0"/>
              <a:t>After-the-fact tagging</a:t>
            </a:r>
            <a:r>
              <a:rPr lang="en-US" sz="1800" dirty="0"/>
              <a:t>: Builds can be tagged long after builds are completed.</a:t>
            </a:r>
          </a:p>
          <a:p>
            <a:pPr>
              <a:buFont typeface="Wingdings" panose="05000000000000000000" pitchFamily="2" charset="2"/>
              <a:buChar char="q"/>
            </a:pPr>
            <a:r>
              <a:rPr lang="en-US" sz="1800" b="1" dirty="0" err="1" smtClean="0"/>
              <a:t>JUnit</a:t>
            </a:r>
            <a:r>
              <a:rPr lang="en-US" sz="1800" b="1" dirty="0" smtClean="0"/>
              <a:t>/</a:t>
            </a:r>
            <a:r>
              <a:rPr lang="en-US" sz="1800" b="1" dirty="0" err="1" smtClean="0"/>
              <a:t>TestNG</a:t>
            </a:r>
            <a:r>
              <a:rPr lang="en-US" sz="1800" b="1" dirty="0" smtClean="0"/>
              <a:t> </a:t>
            </a:r>
            <a:r>
              <a:rPr lang="en-US" sz="1800" b="1" dirty="0"/>
              <a:t>test reporting</a:t>
            </a:r>
            <a:r>
              <a:rPr lang="en-US" sz="1800" dirty="0"/>
              <a:t>: </a:t>
            </a:r>
            <a:r>
              <a:rPr lang="en-US" sz="1800" dirty="0" err="1" smtClean="0"/>
              <a:t>Junit</a:t>
            </a:r>
            <a:r>
              <a:rPr lang="en-US" sz="1800" dirty="0" smtClean="0"/>
              <a:t>/</a:t>
            </a:r>
            <a:r>
              <a:rPr lang="en-US" sz="1800" dirty="0" err="1" smtClean="0"/>
              <a:t>TestNG</a:t>
            </a:r>
            <a:r>
              <a:rPr lang="en-US" sz="1800" dirty="0" smtClean="0"/>
              <a:t> </a:t>
            </a:r>
            <a:r>
              <a:rPr lang="en-US" sz="1800" dirty="0"/>
              <a:t>test reports can be tabulated, summarized, and displayed with history information, such as when it started breaking, etc. History trend is plotted into a graph</a:t>
            </a:r>
            <a:r>
              <a:rPr lang="en-US" sz="1800" dirty="0" smtClean="0"/>
              <a:t>.</a:t>
            </a:r>
          </a:p>
          <a:p>
            <a:pPr>
              <a:buFont typeface="Wingdings" panose="05000000000000000000" pitchFamily="2" charset="2"/>
              <a:buChar char="q"/>
            </a:pPr>
            <a:r>
              <a:rPr lang="en-US" sz="1800" b="1" dirty="0"/>
              <a:t>Distributed builds</a:t>
            </a:r>
            <a:r>
              <a:rPr lang="en-US" sz="1800" dirty="0"/>
              <a:t>: Jenkins can distribute build/test loads to multiple computers. This lets you get the most out of those idle workstations sitting beneath developers' desks.</a:t>
            </a:r>
          </a:p>
          <a:p>
            <a:pPr>
              <a:buFont typeface="Wingdings" panose="05000000000000000000" pitchFamily="2" charset="2"/>
              <a:buChar char="q"/>
            </a:pPr>
            <a:r>
              <a:rPr lang="en-US" sz="1800" b="1" dirty="0"/>
              <a:t>File fingerprinting</a:t>
            </a:r>
            <a:r>
              <a:rPr lang="en-US" sz="1800" dirty="0"/>
              <a:t>: Jenkins can keep track of which build produced which jars, and which build is using which version of jars, and so on. This works even for jars that are produced outside Jenkins, and is ideal for projects to track dependency.</a:t>
            </a:r>
          </a:p>
          <a:p>
            <a:pPr>
              <a:buFont typeface="Wingdings" panose="05000000000000000000" pitchFamily="2" charset="2"/>
              <a:buChar char="q"/>
            </a:pPr>
            <a:r>
              <a:rPr lang="en-US" sz="1800" b="1" dirty="0"/>
              <a:t>Plugin Support</a:t>
            </a:r>
            <a:r>
              <a:rPr lang="en-US" sz="1800" dirty="0"/>
              <a:t>: Jenkins can be extended via 3rd party plugins. You can write plugins to make Jenkins support tools/processes that your team uses.</a:t>
            </a:r>
          </a:p>
          <a:p>
            <a:pPr>
              <a:buFont typeface="Wingdings" panose="05000000000000000000" pitchFamily="2" charset="2"/>
              <a:buChar char="q"/>
            </a:pPr>
            <a:endParaRPr lang="en-US" sz="1800" dirty="0" smtClean="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p:txBody>
      </p:sp>
      <p:sp>
        <p:nvSpPr>
          <p:cNvPr id="6" name="Title 5"/>
          <p:cNvSpPr>
            <a:spLocks noGrp="1"/>
          </p:cNvSpPr>
          <p:nvPr>
            <p:ph type="title"/>
          </p:nvPr>
        </p:nvSpPr>
        <p:spPr/>
        <p:txBody>
          <a:bodyPr/>
          <a:lstStyle/>
          <a:p>
            <a:r>
              <a:rPr lang="en-US" altLang="en-US" sz="2800" dirty="0" smtClean="0"/>
              <a:t>Jenkins Features </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9</a:t>
            </a:fld>
            <a:endParaRPr lang="en-GB" dirty="0">
              <a:solidFill>
                <a:srgbClr val="C0504D">
                  <a:lumMod val="75000"/>
                </a:srgbClr>
              </a:solidFill>
            </a:endParaRPr>
          </a:p>
        </p:txBody>
      </p:sp>
    </p:spTree>
    <p:extLst>
      <p:ext uri="{BB962C8B-B14F-4D97-AF65-F5344CB8AC3E}">
        <p14:creationId xmlns:p14="http://schemas.microsoft.com/office/powerpoint/2010/main" val="1510770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DD248C-FE11-4DFB-A9F6-FA82B8D9D1B9}">
  <ds:schemaRef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20634E3F-5661-4A0D-9DC8-8B4422952269}">
  <ds:schemaRefs>
    <ds:schemaRef ds:uri="http://schemas.microsoft.com/sharepoint/v3/contenttype/forms"/>
  </ds:schemaRefs>
</ds:datastoreItem>
</file>

<file path=customXml/itemProps3.xml><?xml version="1.0" encoding="utf-8"?>
<ds:datastoreItem xmlns:ds="http://schemas.openxmlformats.org/officeDocument/2006/customXml" ds:itemID="{A1EDA8BC-C87F-4724-BE85-7F46B11584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1982</TotalTime>
  <Words>2108</Words>
  <Application>Microsoft Office PowerPoint</Application>
  <PresentationFormat>On-screen Show (4:3)</PresentationFormat>
  <Paragraphs>225</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Theme_3</vt:lpstr>
      <vt:lpstr>PowerPoint Presentation</vt:lpstr>
      <vt:lpstr>PowerPoint Presentation</vt:lpstr>
      <vt:lpstr>PowerPoint Presentation</vt:lpstr>
      <vt:lpstr>Objectives</vt:lpstr>
      <vt:lpstr>Test Your Understanding</vt:lpstr>
      <vt:lpstr>PowerPoint Presentation</vt:lpstr>
      <vt:lpstr>Jenkins Introduction</vt:lpstr>
      <vt:lpstr>Jenkins Features</vt:lpstr>
      <vt:lpstr>Jenkins Features </vt:lpstr>
      <vt:lpstr>PowerPoint Presentation</vt:lpstr>
      <vt:lpstr>Running Jenkins</vt:lpstr>
      <vt:lpstr>Running Jenkins</vt:lpstr>
      <vt:lpstr>PowerPoint Presentation</vt:lpstr>
      <vt:lpstr>Creating a new job in Jenkins</vt:lpstr>
      <vt:lpstr>Creating a new job in Jenkins</vt:lpstr>
      <vt:lpstr>Creating a new job in Jenkins</vt:lpstr>
      <vt:lpstr>Creating a new job in Jenkins</vt:lpstr>
      <vt:lpstr>Creating a new job in Jenkins</vt:lpstr>
      <vt:lpstr>Creating a new job in Jenkins</vt:lpstr>
      <vt:lpstr>Job page in Jenkins</vt:lpstr>
      <vt:lpstr>Job page in Jenkins</vt:lpstr>
      <vt:lpstr>PowerPoint Presentation</vt:lpstr>
      <vt:lpstr>Create a new view in Jenkins</vt:lpstr>
      <vt:lpstr>Create a new view in Jenkins</vt:lpstr>
      <vt:lpstr>Test Your Understanding</vt:lpstr>
      <vt:lpstr>PowerPoint Presentation</vt:lpstr>
      <vt:lpstr>Adding projects as dependency</vt:lpstr>
      <vt:lpstr>PowerPoint Presentation</vt:lpstr>
      <vt:lpstr>Parameterizing the build in Jenkins</vt:lpstr>
      <vt:lpstr>Parameterizing the build in Jenkins</vt:lpstr>
      <vt:lpstr>PowerPoint Presentation</vt:lpstr>
      <vt:lpstr>Manage Plugins in Jenkins</vt:lpstr>
      <vt:lpstr>Manage Plugins in Jenkins</vt:lpstr>
      <vt:lpstr>Manage Plugins in Jenkins</vt:lpstr>
      <vt:lpstr>Summary</vt:lpstr>
      <vt:lpstr>Source</vt:lpstr>
      <vt:lpstr>PowerPoint Presentation</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 VEERAMANI (Cognizant)</dc:creator>
  <cp:lastModifiedBy>Windows User</cp:lastModifiedBy>
  <cp:revision>167</cp:revision>
  <dcterms:created xsi:type="dcterms:W3CDTF">2013-09-26T11:45:29Z</dcterms:created>
  <dcterms:modified xsi:type="dcterms:W3CDTF">2015-01-28T13:23:37Z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