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9" r:id="rId4"/>
    <p:sldId id="260" r:id="rId5"/>
    <p:sldId id="261" r:id="rId6"/>
    <p:sldId id="276" r:id="rId7"/>
    <p:sldId id="280" r:id="rId8"/>
    <p:sldId id="282" r:id="rId9"/>
    <p:sldId id="283" r:id="rId10"/>
    <p:sldId id="284" r:id="rId11"/>
    <p:sldId id="287" r:id="rId12"/>
    <p:sldId id="289" r:id="rId13"/>
    <p:sldId id="288" r:id="rId14"/>
    <p:sldId id="270" r:id="rId15"/>
    <p:sldId id="275" r:id="rId16"/>
    <p:sldId id="272" r:id="rId17"/>
    <p:sldId id="290" r:id="rId18"/>
    <p:sldId id="277" r:id="rId19"/>
    <p:sldId id="28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5238" autoAdjust="0"/>
  </p:normalViewPr>
  <p:slideViewPr>
    <p:cSldViewPr snapToGrid="0">
      <p:cViewPr varScale="1">
        <p:scale>
          <a:sx n="83" d="100"/>
          <a:sy n="83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7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93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0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21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41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9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4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5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4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1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1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0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4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3603-93B1-4277-8C1F-E1D4F7A7AE8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C64F83-FDDA-462C-AD53-44E2F185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2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4C5D-3CFF-4F1C-8E8C-6EC75CE7E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134" y="290991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/>
              <a:t>Prediction of Carbon Monoxide levels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46F69-C48C-4DA7-AF86-AFF208384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44" y="3835153"/>
            <a:ext cx="9144000" cy="1831019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3600" b="1" dirty="0"/>
              <a:t>Using the concentration of other gases</a:t>
            </a:r>
            <a:endParaRPr lang="en-IN" sz="36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4466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D6E0-B09E-4B84-AB8C-846FE32F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D47E-94A9-4C2C-9FB5-FD7F8CC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30639"/>
            <a:ext cx="8915400" cy="3777622"/>
          </a:xfrm>
        </p:spPr>
        <p:txBody>
          <a:bodyPr/>
          <a:lstStyle/>
          <a:p>
            <a:r>
              <a:rPr lang="en-US" dirty="0"/>
              <a:t>Replaced the null values in the column with the mean of other values.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35761-435A-403A-9354-20D02A45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27" y="3257550"/>
            <a:ext cx="2143125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8683E-CC32-47EE-904C-712F9C3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59" y="3230933"/>
            <a:ext cx="2190750" cy="255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9E86A-A4CE-4085-A336-7F98342E6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430" y="1989294"/>
            <a:ext cx="52863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4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2755-620F-4D9C-97CF-D9A18434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0AC3-D71D-4AAE-9718-5AEE4D81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B1AE0-E66F-42D9-8A97-4C6B78286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" r="9840" b="-158"/>
          <a:stretch/>
        </p:blipFill>
        <p:spPr>
          <a:xfrm>
            <a:off x="1567453" y="1444109"/>
            <a:ext cx="7725837" cy="47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ADC2-1FA0-4ACA-A530-5192AFD3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Distribution of Temperature and Relative Humidity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232C7C-F791-48FD-9E9E-0BCFC9F2D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2349" y="1905000"/>
            <a:ext cx="4603140" cy="419722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F60DB7-34BA-48E2-8450-E74DA05050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0863" y="1967045"/>
            <a:ext cx="4603750" cy="38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0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B81-7582-46B6-9552-937CC32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Plot </a:t>
            </a:r>
            <a:br>
              <a:rPr lang="en-IN" dirty="0"/>
            </a:br>
            <a:r>
              <a:rPr lang="en-IN" dirty="0"/>
              <a:t>Temperature vs Relative Humidity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3EC324-B334-412F-AD70-ECFD308F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068285"/>
            <a:ext cx="5179475" cy="46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9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DF7-956F-4A0F-BDD5-4CF30E9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observations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A0D2-D9FD-496A-9A4F-E3949D5A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columns which were found to have null values were replaced by the mean values of the data.</a:t>
            </a:r>
          </a:p>
          <a:p>
            <a:r>
              <a:rPr lang="en-IN" dirty="0"/>
              <a:t>The column NMHC(Non </a:t>
            </a:r>
            <a:r>
              <a:rPr lang="en-IN" dirty="0" err="1"/>
              <a:t>Metanic</a:t>
            </a:r>
            <a:r>
              <a:rPr lang="en-IN" dirty="0"/>
              <a:t> </a:t>
            </a:r>
            <a:r>
              <a:rPr lang="en-IN" dirty="0" err="1"/>
              <a:t>HydroCarbons</a:t>
            </a:r>
            <a:r>
              <a:rPr lang="en-IN" dirty="0"/>
              <a:t> concentration) had 8443 null values, which was dropped in comparison to the 9357 data values. </a:t>
            </a:r>
          </a:p>
          <a:p>
            <a:r>
              <a:rPr lang="en-IN" dirty="0"/>
              <a:t>The skewness that is, the </a:t>
            </a:r>
            <a:r>
              <a:rPr lang="en-US" dirty="0"/>
              <a:t>asymmetry of the probability distribution of a real-valued random variable about its mean was calculated and accordingly the null values were replaced by their mean.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88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D840-44C3-403D-BAE5-7C820FA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E999-474E-43DE-B604-3D03B56A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717" y="209808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Dataset considered for this project was cleaned by removing unnecessary columns.</a:t>
            </a:r>
          </a:p>
          <a:p>
            <a:r>
              <a:rPr lang="en-US" dirty="0"/>
              <a:t>We have partitioned  our dataset into training and testing set using simple random sampling.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dropped the following 2 columns as they were not adding any meaning for modeling purpose: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Absolute Humidity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4619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DD28-7BC0-4BB2-8014-B11EBFB3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0FC7-7D71-4B95-A05C-DEB568A3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plotting the histogram to analyse the frequency distribution of the various numerical values.</a:t>
            </a:r>
          </a:p>
          <a:p>
            <a:r>
              <a:rPr lang="en-US" dirty="0"/>
              <a:t> Found the Correlation value that describes the strength of the linear association between two quantitative variables that is, how well the variables are related.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80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36D8-43DE-42E7-8A44-49207C9D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:Regression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30A3-D1FF-459B-9D16-76BAABDC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algorithm is widely used in Data Science and Machine learning.</a:t>
            </a:r>
          </a:p>
          <a:p>
            <a:r>
              <a:rPr lang="en-IN" dirty="0"/>
              <a:t>Multiple Regression</a:t>
            </a:r>
          </a:p>
          <a:p>
            <a:r>
              <a:rPr lang="en-IN" dirty="0"/>
              <a:t>For our prediction we had to use only the certain variable which were having a high correlation with the concentration with the Carbon Monoxide.</a:t>
            </a:r>
          </a:p>
        </p:txBody>
      </p:sp>
    </p:spTree>
    <p:extLst>
      <p:ext uri="{BB962C8B-B14F-4D97-AF65-F5344CB8AC3E}">
        <p14:creationId xmlns:p14="http://schemas.microsoft.com/office/powerpoint/2010/main" val="337803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E384-BB37-42FF-A500-63F90D89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23" y="306333"/>
            <a:ext cx="10164288" cy="1451446"/>
          </a:xfrm>
        </p:spPr>
        <p:txBody>
          <a:bodyPr/>
          <a:lstStyle/>
          <a:p>
            <a:r>
              <a:rPr lang="en-IN" dirty="0"/>
              <a:t>Graph of predicted variables form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8D68C0-ED41-4D88-A49D-E7014026C0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5238" y="1540188"/>
            <a:ext cx="4830762" cy="418310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75544C-533B-4F43-84AF-BB475C1E2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2054" y="1539875"/>
            <a:ext cx="4454018" cy="43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BBC0-F660-4720-A789-B6382305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01" y="267091"/>
            <a:ext cx="8911687" cy="1280890"/>
          </a:xfrm>
        </p:spPr>
        <p:txBody>
          <a:bodyPr/>
          <a:lstStyle/>
          <a:p>
            <a:r>
              <a:rPr lang="en-IN" dirty="0"/>
              <a:t>Prediction Graph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A35B14-AABD-4FCA-8492-D908A6A93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254" y="1477731"/>
            <a:ext cx="5029491" cy="51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1FB3-CA19-42BC-8700-2BD6BA75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358" y="783908"/>
            <a:ext cx="8911687" cy="128089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B935-416C-41BF-8F84-B940B2D4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918" y="2133600"/>
            <a:ext cx="8915400" cy="3777622"/>
          </a:xfrm>
        </p:spPr>
        <p:txBody>
          <a:bodyPr/>
          <a:lstStyle/>
          <a:p>
            <a:r>
              <a:rPr lang="en-IN" sz="2400" dirty="0"/>
              <a:t>Given Problem and Dataset</a:t>
            </a:r>
          </a:p>
          <a:p>
            <a:r>
              <a:rPr lang="en-IN" sz="2400" dirty="0"/>
              <a:t>Variable Description</a:t>
            </a:r>
          </a:p>
          <a:p>
            <a:r>
              <a:rPr lang="en-IN" sz="2400" dirty="0"/>
              <a:t>Exploratory Data Analysis</a:t>
            </a:r>
          </a:p>
          <a:p>
            <a:r>
              <a:rPr lang="en-IN" sz="2400" dirty="0"/>
              <a:t>Data Pre-Processing</a:t>
            </a:r>
          </a:p>
          <a:p>
            <a:r>
              <a:rPr lang="en-IN" sz="2400" dirty="0"/>
              <a:t>Model Development</a:t>
            </a:r>
          </a:p>
          <a:p>
            <a:r>
              <a:rPr lang="en-IN" sz="2400" dirty="0"/>
              <a:t>Model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31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24EF-25D7-4B5B-8379-8F3FF73B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480E-7845-47FF-B67D-899CA81D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our analysis we made a few deductions as to what are the main compounds which affect the concentration of Carbon Monoxide in the environment.</a:t>
            </a:r>
          </a:p>
          <a:p>
            <a:r>
              <a:rPr lang="en-IN" dirty="0"/>
              <a:t>Compound which were factors to increase in Carbon Monoxide: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Benzene(C6H6)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Non Metallic Hydrocarbons(NMHC) such as Titania (Titanium (IV)Oxide)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NO2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98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176A-C009-4672-B119-B445536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Given Problem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B301-E001-457E-8164-940FBB3B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770" y="2133600"/>
            <a:ext cx="8915400" cy="3777622"/>
          </a:xfrm>
        </p:spPr>
        <p:txBody>
          <a:bodyPr/>
          <a:lstStyle/>
          <a:p>
            <a:r>
              <a:rPr lang="en-IN" sz="2400" dirty="0"/>
              <a:t>Carbon Monoxide is increasing day by day and have adverse impacts on our health.</a:t>
            </a:r>
          </a:p>
          <a:p>
            <a:r>
              <a:rPr lang="en-IN" sz="2400" dirty="0"/>
              <a:t>Hence, the government decided to monitor CO levels of a factory or region by analysing its several features thereby taking counter measures to reduce CO levels in a region.</a:t>
            </a:r>
          </a:p>
          <a:p>
            <a:r>
              <a:rPr lang="en-IN" sz="2400" dirty="0"/>
              <a:t>Our task is to create a predictive model that can predict CO level based on other 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2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A223-409E-4DF9-AF78-C816571F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8CA3-3B09-473A-8F88-571F95B2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891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   </a:t>
            </a:r>
            <a:r>
              <a:rPr lang="en-IN" dirty="0"/>
              <a:t>The Data given here is from March 2004 to February 2005 (one year): </a:t>
            </a:r>
          </a:p>
          <a:p>
            <a:pPr lvl="0"/>
            <a:r>
              <a:rPr lang="en-IN" dirty="0"/>
              <a:t>Date	(DD/MM/YYYY) </a:t>
            </a:r>
          </a:p>
          <a:p>
            <a:pPr lvl="0"/>
            <a:r>
              <a:rPr lang="en-IN" dirty="0"/>
              <a:t>Time	(HH.MM.SS) </a:t>
            </a:r>
          </a:p>
          <a:p>
            <a:pPr lvl="0"/>
            <a:r>
              <a:rPr lang="en-IN" dirty="0"/>
              <a:t>True hourly averaged concentration CO in mg/m^3 (reference </a:t>
            </a:r>
            <a:r>
              <a:rPr lang="en-IN" dirty="0" err="1"/>
              <a:t>analyzer</a:t>
            </a:r>
            <a:r>
              <a:rPr lang="en-IN" dirty="0"/>
              <a:t>) </a:t>
            </a:r>
          </a:p>
          <a:p>
            <a:pPr lvl="0"/>
            <a:r>
              <a:rPr lang="en-IN" dirty="0"/>
              <a:t>PT08.S1 (tin oxide) :hourly averaged sensor response (nominally CO targeted)	</a:t>
            </a:r>
          </a:p>
          <a:p>
            <a:pPr lvl="0"/>
            <a:r>
              <a:rPr lang="en-IN" dirty="0"/>
              <a:t>NHMC: True hourly averaged overall Non </a:t>
            </a:r>
            <a:r>
              <a:rPr lang="en-IN" dirty="0" err="1"/>
              <a:t>Metanic</a:t>
            </a:r>
            <a:r>
              <a:rPr lang="en-IN" dirty="0"/>
              <a:t> </a:t>
            </a:r>
            <a:r>
              <a:rPr lang="en-IN" dirty="0" err="1"/>
              <a:t>HydroCarbons</a:t>
            </a:r>
            <a:r>
              <a:rPr lang="en-IN" dirty="0"/>
              <a:t> concentration in microg/m^3 (reference </a:t>
            </a:r>
            <a:r>
              <a:rPr lang="en-IN" dirty="0" err="1"/>
              <a:t>analyzer</a:t>
            </a:r>
            <a:r>
              <a:rPr lang="en-IN" dirty="0"/>
              <a:t>) </a:t>
            </a:r>
          </a:p>
          <a:p>
            <a:pPr lvl="0"/>
            <a:r>
              <a:rPr lang="en-IN" dirty="0"/>
              <a:t>C6H6: True hourly averaged Benzene concentration in microg/m^3 (reference </a:t>
            </a:r>
            <a:r>
              <a:rPr lang="en-IN" dirty="0" err="1"/>
              <a:t>analyzer</a:t>
            </a:r>
            <a:r>
              <a:rPr lang="en-IN" dirty="0"/>
              <a:t>) </a:t>
            </a:r>
          </a:p>
          <a:p>
            <a:pPr lvl="0"/>
            <a:r>
              <a:rPr lang="en-IN" dirty="0"/>
              <a:t>PT08.S2 (titanium dioxide) hourly averaged sensor response (nominally NMHC targeted)	</a:t>
            </a:r>
          </a:p>
          <a:p>
            <a:pPr lvl="0"/>
            <a:r>
              <a:rPr lang="en-IN" dirty="0"/>
              <a:t>NOx: True hourly averaged NOx concentration in ppb (reference </a:t>
            </a:r>
            <a:r>
              <a:rPr lang="en-IN" dirty="0" err="1"/>
              <a:t>analyzer</a:t>
            </a:r>
            <a:r>
              <a:rPr lang="en-IN" dirty="0"/>
              <a:t>) </a:t>
            </a:r>
          </a:p>
          <a:p>
            <a:pPr lvl="0"/>
            <a:r>
              <a:rPr lang="en-IN" dirty="0"/>
              <a:t>PT08.S3 (tungsten oxide) hourly averaged sensor response (nominally NOx targeted) </a:t>
            </a:r>
          </a:p>
          <a:p>
            <a:pPr lvl="0"/>
            <a:r>
              <a:rPr lang="en-IN" dirty="0"/>
              <a:t>NO2: True hourly averaged NO2 concentration in microg/m^3 (reference </a:t>
            </a:r>
            <a:r>
              <a:rPr lang="en-IN" dirty="0" err="1"/>
              <a:t>analyzer</a:t>
            </a:r>
            <a:r>
              <a:rPr lang="en-IN" dirty="0"/>
              <a:t>)	</a:t>
            </a:r>
          </a:p>
          <a:p>
            <a:pPr lvl="0"/>
            <a:r>
              <a:rPr lang="en-IN" dirty="0"/>
              <a:t>PT08.S4 (tungsten oxide) hourly averaged sensor response (nominally NO2 targeted)	</a:t>
            </a:r>
          </a:p>
          <a:p>
            <a:pPr lvl="0"/>
            <a:r>
              <a:rPr lang="en-IN" dirty="0"/>
              <a:t>PT08.S5 (indium oxide) hourly averaged sensor response (nominally O3 targeted) </a:t>
            </a:r>
          </a:p>
          <a:p>
            <a:pPr lvl="0"/>
            <a:r>
              <a:rPr lang="en-IN" dirty="0"/>
              <a:t>T: Temperature in Â°C	</a:t>
            </a:r>
          </a:p>
          <a:p>
            <a:pPr lvl="0"/>
            <a:r>
              <a:rPr lang="en-IN" dirty="0"/>
              <a:t>R: Relative Humidity (%) </a:t>
            </a:r>
          </a:p>
          <a:p>
            <a:pPr lvl="0"/>
            <a:r>
              <a:rPr lang="en-IN" dirty="0"/>
              <a:t>AH :Absolute Humidity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13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C689-3554-480F-9EC0-6542995D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213"/>
            <a:ext cx="10515600" cy="1325563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4221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0A55-A0B1-4A08-B1ED-A22C8B1F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FEF4-6475-41EE-A87A-F0FA3916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944" y="1349405"/>
            <a:ext cx="9613668" cy="5086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information about the various columns were found such as the number of rows which have non-null values and their data type.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9F421-68EA-4607-9F10-F6F76292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69" y="2630295"/>
            <a:ext cx="4219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B66D-1DB6-432F-A956-3E35F05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55" y="162292"/>
            <a:ext cx="8911687" cy="7424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EA5D-D7C1-42D8-9D0E-DD0E4092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142" y="904696"/>
            <a:ext cx="8915400" cy="3777622"/>
          </a:xfrm>
        </p:spPr>
        <p:txBody>
          <a:bodyPr/>
          <a:lstStyle/>
          <a:p>
            <a:r>
              <a:rPr lang="en-US" dirty="0"/>
              <a:t>The no. of rows and columns were calculated. The data contains 9357 rows and 12 columns.</a:t>
            </a:r>
          </a:p>
          <a:p>
            <a:r>
              <a:rPr lang="en-US" dirty="0"/>
              <a:t>The basic statistical information like  row count, mean , standard deviation, quartile values, minimum and maximum value of each row is displayed.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5A620-9605-4867-9031-1D6FBFDE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0" y="2980678"/>
            <a:ext cx="1111942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8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1BEF-8B2C-4BF0-9D6F-E1A2CC59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E2FC-C8BE-480C-82DB-BC749C26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227" y="1378998"/>
            <a:ext cx="8915400" cy="3777622"/>
          </a:xfrm>
        </p:spPr>
        <p:txBody>
          <a:bodyPr/>
          <a:lstStyle/>
          <a:p>
            <a:r>
              <a:rPr lang="en-US" dirty="0"/>
              <a:t>The columns which did not have any have any influence over the data were dropped.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36ACD-3634-4488-BA70-ED6DEE0A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2970031"/>
            <a:ext cx="101917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7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CF14-7900-4D51-B7BA-3CC6C7A4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A7FB-B51E-4F69-B615-96330DBF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005" y="1398146"/>
            <a:ext cx="8915400" cy="3777622"/>
          </a:xfrm>
        </p:spPr>
        <p:txBody>
          <a:bodyPr/>
          <a:lstStyle/>
          <a:p>
            <a:r>
              <a:rPr lang="en-US" dirty="0"/>
              <a:t>The asymmetry of the probability distribution of a real-valued random variable about its mean was calculated in order to replace the null values with mean.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73DE3-19DE-4822-A1E5-1A964713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74" y="2907630"/>
            <a:ext cx="2635651" cy="28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399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2209</TotalTime>
  <Words>745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Prediction of Carbon Monoxide levels</vt:lpstr>
      <vt:lpstr>Outline</vt:lpstr>
      <vt:lpstr>Given Problem and Dataset</vt:lpstr>
      <vt:lpstr>Variable Description</vt:lpstr>
      <vt:lpstr>EXPLORATORY DATA ANALYSIS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Correlation Heatmap</vt:lpstr>
      <vt:lpstr>Frequency Distribution of Temperature and Relative Humidity</vt:lpstr>
      <vt:lpstr>Graph Plot  Temperature vs Relative Humidity</vt:lpstr>
      <vt:lpstr>Few observations from EDA</vt:lpstr>
      <vt:lpstr>Data Pre-processing</vt:lpstr>
      <vt:lpstr>Model Development</vt:lpstr>
      <vt:lpstr>Model :Regression</vt:lpstr>
      <vt:lpstr>Graph of predicted variables form </vt:lpstr>
      <vt:lpstr>Prediction Graph </vt:lpstr>
      <vt:lpstr>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PM2.5 level</dc:title>
  <dc:creator>Dipesh Kumar Singh</dc:creator>
  <cp:lastModifiedBy>Dipesh Kumar Singh</cp:lastModifiedBy>
  <cp:revision>52</cp:revision>
  <dcterms:created xsi:type="dcterms:W3CDTF">2019-11-19T10:46:06Z</dcterms:created>
  <dcterms:modified xsi:type="dcterms:W3CDTF">2020-07-28T14:47:12Z</dcterms:modified>
</cp:coreProperties>
</file>