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0" r:id="rId7"/>
    <p:sldId id="259" r:id="rId8"/>
    <p:sldId id="261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1FC1B5-B8C6-41B6-B874-A2C13D7A194F}" v="58" dt="2022-01-12T15:37:12.076"/>
    <p1510:client id="{88EE5681-2406-4FE1-AD66-026430561A3B}" v="40" dt="2022-01-12T15:20:06.314"/>
    <p1510:client id="{A4571E4F-DE3A-4423-9341-E512BB3F4530}" v="44" dt="2022-01-04T01:41:10.095"/>
    <p1510:client id="{B7EBA3CA-0A68-4A60-80EE-342996643768}" v="236" dt="2022-01-13T01:53:58.045"/>
    <p1510:client id="{CADC0826-4B0C-422E-8ADB-82D6D932D1EC}" v="15" dt="2022-01-12T14:46:28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Unsupervised Learning –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Dipesh Poudel</a:t>
            </a:r>
          </a:p>
          <a:p>
            <a:r>
              <a:rPr lang="en-US" dirty="0">
                <a:cs typeface="Calibri"/>
              </a:rPr>
              <a:t>Roll Number: 10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38975-2B50-49B7-A92B-13ADD8FA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Loading the USArrests dataset into variable df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C1F57D-9B6B-4722-8A13-DDBF53783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43" y="2286993"/>
            <a:ext cx="10308258" cy="370060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985B4-20B4-44BD-89B9-2B7725D9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df&lt;-</a:t>
            </a:r>
            <a:r>
              <a:rPr lang="en-US" dirty="0" err="1">
                <a:ea typeface="+mn-lt"/>
                <a:cs typeface="+mn-lt"/>
              </a:rPr>
              <a:t>USArrests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81167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D680-F68B-40AB-8301-947CAD0F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Distance Matrix and Hierarchical Clustering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AD46D00-EF81-45BB-91BD-4646C425A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1709"/>
            <a:ext cx="10515600" cy="3779170"/>
          </a:xfrm>
        </p:spPr>
      </p:pic>
    </p:spTree>
    <p:extLst>
      <p:ext uri="{BB962C8B-B14F-4D97-AF65-F5344CB8AC3E}">
        <p14:creationId xmlns:p14="http://schemas.microsoft.com/office/powerpoint/2010/main" val="154942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61DF-E2DC-4E39-88E9-605F8EBB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Checking the Result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67A0C98-D71C-49FE-B794-BA9D06306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4330"/>
            <a:ext cx="10515600" cy="3673929"/>
          </a:xfrm>
        </p:spPr>
      </p:pic>
    </p:spTree>
    <p:extLst>
      <p:ext uri="{BB962C8B-B14F-4D97-AF65-F5344CB8AC3E}">
        <p14:creationId xmlns:p14="http://schemas.microsoft.com/office/powerpoint/2010/main" val="8841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AFD9-CDBF-471A-8430-FD73F36B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Plotting Dendrogram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3D17BA-96CD-444A-8CF3-C69D0537E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891" y="1825625"/>
            <a:ext cx="8184219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774709-5D5F-48F7-B875-C96B41EA5FC8}"/>
              </a:ext>
            </a:extLst>
          </p:cNvPr>
          <p:cNvSpPr txBox="1"/>
          <p:nvPr/>
        </p:nvSpPr>
        <p:spPr>
          <a:xfrm>
            <a:off x="835177" y="1440543"/>
            <a:ext cx="5589209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plot(</a:t>
            </a:r>
            <a:r>
              <a:rPr lang="en-US" b="1" dirty="0" err="1">
                <a:ea typeface="+mn-lt"/>
                <a:cs typeface="+mn-lt"/>
              </a:rPr>
              <a:t>hir_clust,labels</a:t>
            </a:r>
            <a:r>
              <a:rPr lang="en-US" b="1" dirty="0">
                <a:ea typeface="+mn-lt"/>
                <a:cs typeface="+mn-lt"/>
              </a:rPr>
              <a:t> = </a:t>
            </a:r>
            <a:r>
              <a:rPr lang="en-US" b="1" dirty="0" err="1">
                <a:ea typeface="+mn-lt"/>
                <a:cs typeface="+mn-lt"/>
              </a:rPr>
              <a:t>rownames</a:t>
            </a:r>
            <a:r>
              <a:rPr lang="en-US" b="1" dirty="0">
                <a:ea typeface="+mn-lt"/>
                <a:cs typeface="+mn-lt"/>
              </a:rPr>
              <a:t>(df), </a:t>
            </a:r>
            <a:r>
              <a:rPr lang="en-US" b="1" dirty="0" err="1">
                <a:ea typeface="+mn-lt"/>
                <a:cs typeface="+mn-lt"/>
              </a:rPr>
              <a:t>ylab</a:t>
            </a:r>
            <a:r>
              <a:rPr lang="en-US" b="1" dirty="0">
                <a:ea typeface="+mn-lt"/>
                <a:cs typeface="+mn-lt"/>
              </a:rPr>
              <a:t> = "Distance")</a:t>
            </a: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26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2BD8-C8FC-43F2-BE2E-2D1C4EA7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Plotting Dendrogram with K=3</a:t>
            </a: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0F9B0F2-CD4D-469E-B898-A762C8400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155" y="1955021"/>
            <a:ext cx="97082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592BF1-EB8E-4710-BC3A-9FD3553B9F7F}"/>
              </a:ext>
            </a:extLst>
          </p:cNvPr>
          <p:cNvSpPr txBox="1"/>
          <p:nvPr/>
        </p:nvSpPr>
        <p:spPr>
          <a:xfrm>
            <a:off x="7886700" y="419100"/>
            <a:ext cx="4165600" cy="1477328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plot(</a:t>
            </a:r>
            <a:r>
              <a:rPr lang="en-US" b="1" dirty="0" err="1">
                <a:ea typeface="+mn-lt"/>
                <a:cs typeface="+mn-lt"/>
              </a:rPr>
              <a:t>hir_clust,labels</a:t>
            </a:r>
            <a:r>
              <a:rPr lang="en-US" b="1" dirty="0">
                <a:ea typeface="+mn-lt"/>
                <a:cs typeface="+mn-lt"/>
              </a:rPr>
              <a:t> = </a:t>
            </a:r>
            <a:r>
              <a:rPr lang="en-US" b="1" dirty="0" err="1">
                <a:ea typeface="+mn-lt"/>
                <a:cs typeface="+mn-lt"/>
              </a:rPr>
              <a:t>rownames</a:t>
            </a:r>
            <a:r>
              <a:rPr lang="en-US" b="1" dirty="0">
                <a:ea typeface="+mn-lt"/>
                <a:cs typeface="+mn-lt"/>
              </a:rPr>
              <a:t>(df), </a:t>
            </a:r>
            <a:r>
              <a:rPr lang="en-US" b="1" dirty="0" err="1">
                <a:ea typeface="+mn-lt"/>
                <a:cs typeface="+mn-lt"/>
              </a:rPr>
              <a:t>ylab</a:t>
            </a:r>
            <a:r>
              <a:rPr lang="en-US" b="1" dirty="0">
                <a:ea typeface="+mn-lt"/>
                <a:cs typeface="+mn-lt"/>
              </a:rPr>
              <a:t> = "Distance")</a:t>
            </a:r>
            <a:endParaRPr lang="en-US" b="1" dirty="0">
              <a:cs typeface="Calibri"/>
            </a:endParaRPr>
          </a:p>
          <a:p>
            <a:r>
              <a:rPr lang="en-US" b="1" dirty="0" err="1">
                <a:ea typeface="+mn-lt"/>
                <a:cs typeface="+mn-lt"/>
              </a:rPr>
              <a:t>abline</a:t>
            </a:r>
            <a:r>
              <a:rPr lang="en-US" b="1" dirty="0">
                <a:ea typeface="+mn-lt"/>
                <a:cs typeface="+mn-lt"/>
              </a:rPr>
              <a:t>(h=200, col="red", </a:t>
            </a:r>
            <a:r>
              <a:rPr lang="en-US" b="1" dirty="0" err="1">
                <a:ea typeface="+mn-lt"/>
                <a:cs typeface="+mn-lt"/>
              </a:rPr>
              <a:t>lwd</a:t>
            </a:r>
            <a:r>
              <a:rPr lang="en-US" b="1" dirty="0">
                <a:ea typeface="+mn-lt"/>
                <a:cs typeface="+mn-lt"/>
              </a:rPr>
              <a:t>=2) </a:t>
            </a:r>
            <a:endParaRPr lang="en-US" b="1">
              <a:cs typeface="Calibri"/>
            </a:endParaRPr>
          </a:p>
          <a:p>
            <a:r>
              <a:rPr lang="en-US" b="1" dirty="0" err="1">
                <a:ea typeface="+mn-lt"/>
                <a:cs typeface="+mn-lt"/>
              </a:rPr>
              <a:t>abline</a:t>
            </a:r>
            <a:r>
              <a:rPr lang="en-US" b="1" dirty="0">
                <a:ea typeface="+mn-lt"/>
                <a:cs typeface="+mn-lt"/>
              </a:rPr>
              <a:t>(h=150, col="blue", </a:t>
            </a:r>
            <a:r>
              <a:rPr lang="en-US" b="1" dirty="0" err="1">
                <a:ea typeface="+mn-lt"/>
                <a:cs typeface="+mn-lt"/>
              </a:rPr>
              <a:t>lwd</a:t>
            </a:r>
            <a:r>
              <a:rPr lang="en-US" b="1" dirty="0">
                <a:ea typeface="+mn-lt"/>
                <a:cs typeface="+mn-lt"/>
              </a:rPr>
              <a:t>=2)</a:t>
            </a:r>
            <a:endParaRPr lang="en-US" b="1" dirty="0">
              <a:cs typeface="Calibri"/>
            </a:endParaRPr>
          </a:p>
          <a:p>
            <a:r>
              <a:rPr lang="en-US" b="1" dirty="0" err="1">
                <a:ea typeface="+mn-lt"/>
                <a:cs typeface="+mn-lt"/>
              </a:rPr>
              <a:t>rect.hclust</a:t>
            </a:r>
            <a:r>
              <a:rPr lang="en-US" b="1" dirty="0">
                <a:ea typeface="+mn-lt"/>
                <a:cs typeface="+mn-lt"/>
              </a:rPr>
              <a:t>(</a:t>
            </a:r>
            <a:r>
              <a:rPr lang="en-US" b="1" dirty="0" err="1">
                <a:ea typeface="+mn-lt"/>
                <a:cs typeface="+mn-lt"/>
              </a:rPr>
              <a:t>hir_clust</a:t>
            </a:r>
            <a:r>
              <a:rPr lang="en-US" b="1" dirty="0">
                <a:ea typeface="+mn-lt"/>
                <a:cs typeface="+mn-lt"/>
              </a:rPr>
              <a:t>, k=3)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705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E9F7-E813-487A-8482-91FA66A0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K-Means Clustering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CD834C-1FE6-4CB1-BA71-180CEA444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12" y="2277269"/>
            <a:ext cx="9858375" cy="3448050"/>
          </a:xfrm>
        </p:spPr>
      </p:pic>
    </p:spTree>
    <p:extLst>
      <p:ext uri="{BB962C8B-B14F-4D97-AF65-F5344CB8AC3E}">
        <p14:creationId xmlns:p14="http://schemas.microsoft.com/office/powerpoint/2010/main" val="384540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3B66-9761-4D84-8048-2762395D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Cluster Visualization</a:t>
            </a:r>
            <a:endParaRPr lang="en-US" dirty="0" err="1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6ECFB31-3047-4550-A046-CF2B69413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891" y="1825625"/>
            <a:ext cx="8184219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C39304-19F2-4941-BE6D-0CA2787DA248}"/>
              </a:ext>
            </a:extLst>
          </p:cNvPr>
          <p:cNvSpPr txBox="1"/>
          <p:nvPr/>
        </p:nvSpPr>
        <p:spPr>
          <a:xfrm>
            <a:off x="5511800" y="50800"/>
            <a:ext cx="6235700" cy="1754326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ea typeface="+mn-lt"/>
                <a:cs typeface="+mn-lt"/>
              </a:rPr>
              <a:t>y_kmeans</a:t>
            </a:r>
            <a:r>
              <a:rPr lang="en-US" b="1" dirty="0">
                <a:ea typeface="+mn-lt"/>
                <a:cs typeface="+mn-lt"/>
              </a:rPr>
              <a:t> &lt;- </a:t>
            </a:r>
            <a:r>
              <a:rPr lang="en-US" b="1" dirty="0" err="1">
                <a:ea typeface="+mn-lt"/>
                <a:cs typeface="+mn-lt"/>
              </a:rPr>
              <a:t>kmeans_clust$cluster</a:t>
            </a:r>
            <a:endParaRPr lang="en-US" b="1">
              <a:cs typeface="Calibri"/>
            </a:endParaRPr>
          </a:p>
          <a:p>
            <a:r>
              <a:rPr lang="en-US" b="1" dirty="0" err="1">
                <a:ea typeface="+mn-lt"/>
                <a:cs typeface="+mn-lt"/>
              </a:rPr>
              <a:t>clusplot</a:t>
            </a:r>
            <a:r>
              <a:rPr lang="en-US" b="1" dirty="0">
                <a:ea typeface="+mn-lt"/>
                <a:cs typeface="+mn-lt"/>
              </a:rPr>
              <a:t>(df[, c("</a:t>
            </a:r>
            <a:r>
              <a:rPr lang="en-US" b="1" dirty="0" err="1">
                <a:ea typeface="+mn-lt"/>
                <a:cs typeface="+mn-lt"/>
              </a:rPr>
              <a:t>Murder","Assault</a:t>
            </a:r>
            <a:r>
              <a:rPr lang="en-US" b="1" dirty="0">
                <a:ea typeface="+mn-lt"/>
                <a:cs typeface="+mn-lt"/>
              </a:rPr>
              <a:t>")],</a:t>
            </a:r>
            <a:endParaRPr lang="en-US" b="1">
              <a:cs typeface="Calibri"/>
            </a:endParaRPr>
          </a:p>
          <a:p>
            <a:r>
              <a:rPr lang="en-US" b="1" dirty="0" err="1">
                <a:ea typeface="+mn-lt"/>
                <a:cs typeface="+mn-lt"/>
              </a:rPr>
              <a:t>y_kmeans,lines</a:t>
            </a:r>
            <a:r>
              <a:rPr lang="en-US" b="1" dirty="0">
                <a:ea typeface="+mn-lt"/>
                <a:cs typeface="+mn-lt"/>
              </a:rPr>
              <a:t> = 0,shade = TRUE, color = </a:t>
            </a:r>
            <a:r>
              <a:rPr lang="en-US" b="1" dirty="0" err="1">
                <a:ea typeface="+mn-lt"/>
                <a:cs typeface="+mn-lt"/>
              </a:rPr>
              <a:t>TRUE,labels</a:t>
            </a:r>
            <a:r>
              <a:rPr lang="en-US" b="1" dirty="0">
                <a:ea typeface="+mn-lt"/>
                <a:cs typeface="+mn-lt"/>
              </a:rPr>
              <a:t> = 2,</a:t>
            </a:r>
            <a:endParaRPr lang="en-US" b="1">
              <a:cs typeface="Calibri"/>
            </a:endParaRPr>
          </a:p>
          <a:p>
            <a:r>
              <a:rPr lang="en-US" b="1" dirty="0" err="1">
                <a:ea typeface="+mn-lt"/>
                <a:cs typeface="+mn-lt"/>
              </a:rPr>
              <a:t>plotchar</a:t>
            </a:r>
            <a:r>
              <a:rPr lang="en-US" b="1" dirty="0">
                <a:ea typeface="+mn-lt"/>
                <a:cs typeface="+mn-lt"/>
              </a:rPr>
              <a:t> = FALSE, span = TRUE,</a:t>
            </a:r>
            <a:endParaRPr lang="en-US" b="1">
              <a:cs typeface="Calibri"/>
            </a:endParaRPr>
          </a:p>
          <a:p>
            <a:r>
              <a:rPr lang="en-US" b="1" dirty="0">
                <a:ea typeface="+mn-lt"/>
                <a:cs typeface="+mn-lt"/>
              </a:rPr>
              <a:t>main = paste("Cluster US States Based on Arrest Data"),</a:t>
            </a:r>
            <a:endParaRPr lang="en-US" b="1">
              <a:cs typeface="Calibri"/>
            </a:endParaRPr>
          </a:p>
          <a:p>
            <a:r>
              <a:rPr lang="en-US" b="1" dirty="0" err="1">
                <a:ea typeface="+mn-lt"/>
                <a:cs typeface="+mn-lt"/>
              </a:rPr>
              <a:t>xlab</a:t>
            </a:r>
            <a:r>
              <a:rPr lang="en-US" b="1" dirty="0">
                <a:ea typeface="+mn-lt"/>
                <a:cs typeface="+mn-lt"/>
              </a:rPr>
              <a:t> = 'Murder',</a:t>
            </a:r>
            <a:r>
              <a:rPr lang="en-US" b="1" dirty="0" err="1">
                <a:ea typeface="+mn-lt"/>
                <a:cs typeface="+mn-lt"/>
              </a:rPr>
              <a:t>ylab</a:t>
            </a:r>
            <a:r>
              <a:rPr lang="en-US" b="1" dirty="0">
                <a:ea typeface="+mn-lt"/>
                <a:cs typeface="+mn-lt"/>
              </a:rPr>
              <a:t> = 'Assault')</a:t>
            </a: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61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4F3F-B3C8-4EC2-8CE2-E02E098F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Assigning Cluster to Original Data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8171E26-62AD-42A5-8E0F-CD8DEB6D9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612" y="1886744"/>
            <a:ext cx="8486775" cy="4229100"/>
          </a:xfrm>
        </p:spPr>
      </p:pic>
    </p:spTree>
    <p:extLst>
      <p:ext uri="{BB962C8B-B14F-4D97-AF65-F5344CB8AC3E}">
        <p14:creationId xmlns:p14="http://schemas.microsoft.com/office/powerpoint/2010/main" val="369065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ACE5F083DB734389EE2538A626901D" ma:contentTypeVersion="9" ma:contentTypeDescription="Create a new document." ma:contentTypeScope="" ma:versionID="0c289b44313e2546814398b6341ff2fa">
  <xsd:schema xmlns:xsd="http://www.w3.org/2001/XMLSchema" xmlns:xs="http://www.w3.org/2001/XMLSchema" xmlns:p="http://schemas.microsoft.com/office/2006/metadata/properties" xmlns:ns2="f8f8e741-2f28-4cf4-87b2-7630eee16da7" targetNamespace="http://schemas.microsoft.com/office/2006/metadata/properties" ma:root="true" ma:fieldsID="e68d0c9ba4e63d711818c2e64065369d" ns2:_="">
    <xsd:import namespace="f8f8e741-2f28-4cf4-87b2-7630eee16da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8e741-2f28-4cf4-87b2-7630eee16da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f8f8e741-2f28-4cf4-87b2-7630eee16da7" xsi:nil="true"/>
  </documentManagement>
</p:properties>
</file>

<file path=customXml/itemProps1.xml><?xml version="1.0" encoding="utf-8"?>
<ds:datastoreItem xmlns:ds="http://schemas.openxmlformats.org/officeDocument/2006/customXml" ds:itemID="{0AE104AE-48A9-4C6E-9287-B965ACD111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f8e741-2f28-4cf4-87b2-7630eee16d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76D9FA-038A-49D7-AE97-C2844247E0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5CEEB1-CBB4-47DA-88D9-D3691FB58696}">
  <ds:schemaRefs>
    <ds:schemaRef ds:uri="http://schemas.microsoft.com/office/2006/metadata/properties"/>
    <ds:schemaRef ds:uri="http://schemas.microsoft.com/office/infopath/2007/PartnerControls"/>
    <ds:schemaRef ds:uri="f8f8e741-2f28-4cf4-87b2-7630eee16da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Unsupervised Learning – Clustering</vt:lpstr>
      <vt:lpstr>Loading the USArrests dataset into variable df</vt:lpstr>
      <vt:lpstr>Distance Matrix and Hierarchical Clustering</vt:lpstr>
      <vt:lpstr>Checking the Result</vt:lpstr>
      <vt:lpstr>Plotting Dendrogram</vt:lpstr>
      <vt:lpstr>Plotting Dendrogram with K=3</vt:lpstr>
      <vt:lpstr>K-Means Clustering</vt:lpstr>
      <vt:lpstr>Cluster Visualization</vt:lpstr>
      <vt:lpstr>Assigning Cluster to Original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 – Clustering</dc:title>
  <dc:creator/>
  <cp:lastModifiedBy/>
  <cp:revision>115</cp:revision>
  <dcterms:created xsi:type="dcterms:W3CDTF">2022-01-04T01:22:24Z</dcterms:created>
  <dcterms:modified xsi:type="dcterms:W3CDTF">2022-01-13T01:55:13Z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0x010100C1ACE5F083DB734389EE2538A626901D</vt:lpwstr>
  </property>
  <property fmtid="{D5CDD505-2E9C-101B-9397-08002B2CF9AE}" pid="3" name="Order">
    <vt:r8>1200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