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3682E-76D0-4679-9F82-3F08F59B10F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5D8C1-1259-48D8-837B-99E7D140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5D8C1-1259-48D8-837B-99E7D140C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5D8C1-1259-48D8-837B-99E7D140C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5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6283-9759-4A12-A597-E22E73A6CA27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3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14C-D2DE-42F9-A932-A4E1887CDCFB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3213-70C9-47A2-A10F-AEA8D5067E3B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7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D393-EB7A-420B-9E18-044E1B32CCE4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8207-592A-4361-8CDF-123FA5ABD6D8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BB99-BF05-4325-9431-BDD68A8C3972}" type="datetime1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BB9F-F6F1-499D-BA75-E8567134C9C4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22FB-D992-4CD5-9B64-A6D9B80026CA}" type="datetime1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0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0770-5994-4CFF-915E-8131B585F4EB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AA18-BF9D-43EE-B0DE-F6C6684FC60E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868E-CD1F-49FA-9A69-5131601AD866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5426-131A-437D-8D6F-C498D66F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rb.org.np/contents/uploads/2023/05/Liquidity-and-interbank-rate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Analysis of Liquidity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Dipesh Poudel</a:t>
            </a:r>
          </a:p>
          <a:p>
            <a:r>
              <a:rPr lang="en-US" dirty="0" smtClean="0"/>
              <a:t>Roll No: 10</a:t>
            </a:r>
          </a:p>
          <a:p>
            <a:r>
              <a:rPr lang="en-US" dirty="0" smtClean="0"/>
              <a:t>MDS, SMS, 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Decomposition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51" y="1825625"/>
            <a:ext cx="641249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Stationary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16" y="2151088"/>
            <a:ext cx="8257991" cy="29324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84" y="2573266"/>
            <a:ext cx="6421476" cy="246818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 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4491"/>
            <a:ext cx="10515600" cy="22936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Liquidity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Liquidity is the measure of how quickly and easily an asset or security can be </a:t>
            </a:r>
            <a:r>
              <a:rPr lang="en-US" b="1" u="sng" dirty="0" smtClean="0"/>
              <a:t>converted into cash</a:t>
            </a:r>
            <a:r>
              <a:rPr lang="en-US" dirty="0" smtClean="0"/>
              <a:t> without impacting its market value. </a:t>
            </a:r>
          </a:p>
          <a:p>
            <a:r>
              <a:rPr lang="en-US" dirty="0" smtClean="0"/>
              <a:t>Cash is considered the </a:t>
            </a:r>
            <a:r>
              <a:rPr lang="en-US" b="1" u="sng" dirty="0" smtClean="0"/>
              <a:t>most liquid</a:t>
            </a:r>
            <a:r>
              <a:rPr lang="en-US" dirty="0" smtClean="0"/>
              <a:t> asset as it can be readily used to purchase goods or services.</a:t>
            </a:r>
          </a:p>
          <a:p>
            <a:r>
              <a:rPr lang="en-US" dirty="0" smtClean="0"/>
              <a:t>A financial system with high liquidity means that there is plenty of cash available, making it easier for banks and other financial institutions to lend money to borrowers. </a:t>
            </a:r>
          </a:p>
          <a:p>
            <a:r>
              <a:rPr lang="en-US" dirty="0" smtClean="0"/>
              <a:t>A financial system with low liquidity means that there is a shortage of cash, making it harder for banks and other financial institutions to lend money</a:t>
            </a:r>
          </a:p>
          <a:p>
            <a:r>
              <a:rPr lang="en-US" dirty="0" smtClean="0"/>
              <a:t>Too </a:t>
            </a:r>
            <a:r>
              <a:rPr lang="en-US" dirty="0"/>
              <a:t>much liquidity can also be problematic as it can lead to inflationary pressures and asset bubbles.</a:t>
            </a:r>
            <a:endParaRPr lang="en-US" dirty="0" smtClean="0"/>
          </a:p>
          <a:p>
            <a:r>
              <a:rPr lang="en-US" dirty="0" smtClean="0"/>
              <a:t>Maintaining an appropriate level of liquidity is essential for a healthy and stable economy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0296-9B97-4501-B45F-E8D506FDB268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Terms to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Fractional Reserve System</a:t>
            </a:r>
            <a:r>
              <a:rPr lang="en-US" dirty="0" smtClean="0"/>
              <a:t>: Banking system in which banks are required to </a:t>
            </a:r>
            <a:r>
              <a:rPr lang="en-US" b="1" u="sng" dirty="0" smtClean="0">
                <a:solidFill>
                  <a:srgbClr val="00B050"/>
                </a:solidFill>
              </a:rPr>
              <a:t>hold only a fraction of their deposits as reserves</a:t>
            </a:r>
            <a:r>
              <a:rPr lang="en-US" dirty="0" smtClean="0"/>
              <a:t> and can lend out the remainder.</a:t>
            </a:r>
          </a:p>
          <a:p>
            <a:r>
              <a:rPr lang="en-US" dirty="0" smtClean="0"/>
              <a:t>Cash Reserve Ratio (CRR): Amount of money that commercial banks are </a:t>
            </a:r>
            <a:r>
              <a:rPr lang="en-US" b="1" u="sng" dirty="0" smtClean="0">
                <a:solidFill>
                  <a:srgbClr val="00B050"/>
                </a:solidFill>
              </a:rPr>
              <a:t>required to hold as reserves</a:t>
            </a:r>
            <a:r>
              <a:rPr lang="en-US" dirty="0" smtClean="0"/>
              <a:t> in their vaults or with the central bank (NRB). </a:t>
            </a:r>
          </a:p>
          <a:p>
            <a:r>
              <a:rPr lang="en-US" dirty="0" smtClean="0"/>
              <a:t>For Fiscal Year 2022/23 NRB has increased the CRR from 3% to 4%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3256-DC66-49DC-9F1D-29A89ABFF820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Objectives of this analysis is follows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Analyze the trend of Balance at NRB minus CRR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forecast for next 30 days using ARIMA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Source: NRB Database on Nepalese Economy</a:t>
            </a:r>
          </a:p>
          <a:p>
            <a:pPr lvl="1"/>
            <a:r>
              <a:rPr lang="en-US" dirty="0" smtClean="0">
                <a:hlinkClick r:id="rId2"/>
              </a:rPr>
              <a:t>https://www.nrb.org.np/contents/uploads/2023/05/Liquidity-and-interbank-rate.xlsx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Raw Data Sample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50" y="3651016"/>
            <a:ext cx="4557155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Cleaning and Filtering:</a:t>
            </a:r>
          </a:p>
          <a:p>
            <a:pPr lvl="1"/>
            <a:r>
              <a:rPr lang="en-US" dirty="0" smtClean="0"/>
              <a:t>Take English Date and Balance at NRB minus CRR</a:t>
            </a:r>
          </a:p>
          <a:p>
            <a:pPr lvl="1"/>
            <a:r>
              <a:rPr lang="en-US" dirty="0" smtClean="0"/>
              <a:t>Take Data from 2016-08-09 onwards only</a:t>
            </a:r>
          </a:p>
          <a:p>
            <a:pPr lvl="1"/>
            <a:r>
              <a:rPr lang="en-US" dirty="0" smtClean="0"/>
              <a:t>Convert the English date to YYYY-MM-DD 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2194"/>
            <a:ext cx="10515600" cy="34381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at NRB Minus CRR by Day of Week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78" y="1825625"/>
            <a:ext cx="9039244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at NRB Minus CRR by Month of the Year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62" y="1825625"/>
            <a:ext cx="9532075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45E2-2395-4221-81EA-75AA573604C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5426-131A-437D-8D6F-C498D66FC5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361</Words>
  <Application>Microsoft Office PowerPoint</Application>
  <PresentationFormat>Widescreen</PresentationFormat>
  <Paragraphs>68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Time Series Analysis of Liquidity </vt:lpstr>
      <vt:lpstr>Liquidity</vt:lpstr>
      <vt:lpstr>Few Terms to Understand</vt:lpstr>
      <vt:lpstr>Objective</vt:lpstr>
      <vt:lpstr>Understanding the Data</vt:lpstr>
      <vt:lpstr>Data Preprocessing Steps</vt:lpstr>
      <vt:lpstr>Exploratory Data Analysis</vt:lpstr>
      <vt:lpstr>Balance at NRB Minus CRR by Day of Week</vt:lpstr>
      <vt:lpstr>Balance at NRB Minus CRR by Month of the Year</vt:lpstr>
      <vt:lpstr>Time Series Decomposition</vt:lpstr>
      <vt:lpstr>Test for Stationary</vt:lpstr>
      <vt:lpstr>Model Evaluation</vt:lpstr>
      <vt:lpstr>Forecast Result</vt:lpstr>
      <vt:lpstr>Conclusion</vt:lpstr>
    </vt:vector>
  </TitlesOfParts>
  <Company>CyberSpace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of Liquidity </dc:title>
  <dc:creator>Dipesh Poudel</dc:creator>
  <cp:lastModifiedBy>Dipesh Poudel</cp:lastModifiedBy>
  <cp:revision>15</cp:revision>
  <dcterms:created xsi:type="dcterms:W3CDTF">2023-05-12T02:10:39Z</dcterms:created>
  <dcterms:modified xsi:type="dcterms:W3CDTF">2023-05-12T03:07:24Z</dcterms:modified>
</cp:coreProperties>
</file>