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2CF17A-4537-42E4-93DA-122309EB1E57}" v="337" dt="2022-07-06T02:18:41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9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43D40-1ADC-455B-82B5-0F24D46F8D08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B0215-179A-48DA-AA8B-1D98043C0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7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B0215-179A-48DA-AA8B-1D98043C08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10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FF01C24-B797-405D-BD19-25803FDE15C0}" type="datetime1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A44F-ADEF-4A4C-8F9F-2439EA47B18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85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3400-129C-461B-A0D1-9CACFEDDBC38}" type="datetime1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A44F-ADEF-4A4C-8F9F-2439EA47B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9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8C09-D17C-4E99-B436-53E2420CC348}" type="datetime1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A44F-ADEF-4A4C-8F9F-2439EA47B18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92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499A-25A2-4AA0-8000-D2240E2E3373}" type="datetime1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A44F-ADEF-4A4C-8F9F-2439EA47B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0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5242-D459-418A-AE0B-30CC5DA0BF70}" type="datetime1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A44F-ADEF-4A4C-8F9F-2439EA47B18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9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48F2-BF3C-495C-870D-B4CE80A74CDE}" type="datetime1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A44F-ADEF-4A4C-8F9F-2439EA47B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9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3389-F987-4105-B419-834A412BE72E}" type="datetime1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A44F-ADEF-4A4C-8F9F-2439EA47B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4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ED98-CF5C-4F86-A071-8B3F82F120C0}" type="datetime1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A44F-ADEF-4A4C-8F9F-2439EA47B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0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17FB-7B99-4DD8-8870-510DAFE51E02}" type="datetime1">
              <a:rPr lang="en-US" smtClean="0"/>
              <a:t>7/6/2022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A44F-ADEF-4A4C-8F9F-2439EA47B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1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E5FD-79BD-4D7A-B3C6-52CF6C6DFF35}" type="datetime1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A44F-ADEF-4A4C-8F9F-2439EA47B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3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C3ED-EBBB-43CB-B7AD-B87A5EAEF98E}" type="datetime1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A44F-ADEF-4A4C-8F9F-2439EA47B18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21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E531ADBE-44F8-4076-A750-CBF44E8D215D}" type="datetime1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A78AA44F-ADEF-4A4C-8F9F-2439EA47B18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58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658680"/>
            <a:ext cx="8915399" cy="3118702"/>
          </a:xfrm>
        </p:spPr>
        <p:txBody>
          <a:bodyPr>
            <a:normAutofit/>
          </a:bodyPr>
          <a:lstStyle/>
          <a:p>
            <a:r>
              <a:rPr lang="en-US" dirty="0"/>
              <a:t>Hate Speech Detection on Twitter Using Multinomial Logistic Regression Classification Method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Name: Dipesh Poudel</a:t>
            </a:r>
          </a:p>
          <a:p>
            <a:r>
              <a:rPr lang="en-US" dirty="0"/>
              <a:t>Roll No: 10</a:t>
            </a:r>
          </a:p>
        </p:txBody>
      </p:sp>
    </p:spTree>
    <p:extLst>
      <p:ext uri="{BB962C8B-B14F-4D97-AF65-F5344CB8AC3E}">
        <p14:creationId xmlns:p14="http://schemas.microsoft.com/office/powerpoint/2010/main" val="35908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7">
            <a:extLst>
              <a:ext uri="{FF2B5EF4-FFF2-40B4-BE49-F238E27FC236}">
                <a16:creationId xmlns:a16="http://schemas.microsoft.com/office/drawing/2014/main" xmlns="" id="{81CE8CA9-D6D2-4C46-8070-9566F894E5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E2387-B4D0-C3CC-DE16-CE0EA59C7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Result Discussion</a:t>
            </a:r>
          </a:p>
        </p:txBody>
      </p:sp>
      <p:cxnSp>
        <p:nvCxnSpPr>
          <p:cNvPr id="16" name="Straight Connector 19">
            <a:extLst>
              <a:ext uri="{FF2B5EF4-FFF2-40B4-BE49-F238E27FC236}">
                <a16:creationId xmlns:a16="http://schemas.microsoft.com/office/drawing/2014/main" xmlns="" id="{72B31CF5-BEC2-457D-A52F-6A5CCB066F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F0FB30A-0E58-14A1-6468-560E48C9A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 vert="horz" lIns="45720" tIns="45720" rIns="45720" bIns="45720" rtlCol="0" anchor="t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  <a:p>
            <a:pPr>
              <a:buFont typeface="Arial" panose="020B0602020104020603" pitchFamily="34" charset="0"/>
              <a:buChar char="•"/>
            </a:pPr>
            <a:r>
              <a:rPr lang="en-US" sz="3200" b="1" dirty="0">
                <a:ea typeface="+mn-lt"/>
                <a:cs typeface="+mn-lt"/>
              </a:rPr>
              <a:t>EPOCH TESTING</a:t>
            </a:r>
            <a:endParaRPr lang="en-US" sz="3200" b="1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xmlns="" id="{8D5BEE39-50AB-236C-C220-0DE7F0E50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661" y="1287541"/>
            <a:ext cx="6534222" cy="359280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7F11BC7-339A-C2D9-4928-398CA80F3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4" y="6470704"/>
            <a:ext cx="973666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78AA44F-ADEF-4A4C-8F9F-2439EA47B18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2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7">
            <a:extLst>
              <a:ext uri="{FF2B5EF4-FFF2-40B4-BE49-F238E27FC236}">
                <a16:creationId xmlns:a16="http://schemas.microsoft.com/office/drawing/2014/main" xmlns="" id="{81CE8CA9-D6D2-4C46-8070-9566F894E5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E2387-B4D0-C3CC-DE16-CE0EA59C7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Result Discussion</a:t>
            </a:r>
          </a:p>
        </p:txBody>
      </p:sp>
      <p:cxnSp>
        <p:nvCxnSpPr>
          <p:cNvPr id="16" name="Straight Connector 19">
            <a:extLst>
              <a:ext uri="{FF2B5EF4-FFF2-40B4-BE49-F238E27FC236}">
                <a16:creationId xmlns:a16="http://schemas.microsoft.com/office/drawing/2014/main" xmlns="" id="{72B31CF5-BEC2-457D-A52F-6A5CCB066F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F0FB30A-0E58-14A1-6468-560E48C9A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 vert="horz" lIns="45720" tIns="45720" rIns="45720" bIns="45720" rtlCol="0" anchor="t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  <a:p>
            <a:pPr>
              <a:buFont typeface="Arial" panose="020B0602020104020603" pitchFamily="34" charset="0"/>
              <a:buChar char="•"/>
            </a:pPr>
            <a:r>
              <a:rPr lang="en-US" sz="3200" b="1" dirty="0">
                <a:ea typeface="+mn-lt"/>
                <a:cs typeface="+mn-lt"/>
              </a:rPr>
              <a:t>Learning Rate TESTING</a:t>
            </a:r>
            <a:endParaRPr lang="en-US" sz="32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7F11BC7-339A-C2D9-4928-398CA80F3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4" y="6470704"/>
            <a:ext cx="973666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78AA44F-ADEF-4A4C-8F9F-2439EA47B18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xmlns="" id="{E6EC491E-7DC3-654B-2CC8-B2C650786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325" y="1193959"/>
            <a:ext cx="6179390" cy="261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8E701A-D529-7313-CDD8-42C1873A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F976BD-26D0-56DD-B3FC-0584C36CB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sz="3600" dirty="0">
                <a:ea typeface="+mn-lt"/>
                <a:cs typeface="+mn-lt"/>
              </a:rPr>
              <a:t>Multinomial Logistic Regression is a good classification method for text classification. </a:t>
            </a:r>
            <a:endParaRPr lang="en-US" sz="3600" dirty="0"/>
          </a:p>
          <a:p>
            <a:pPr marL="457200" indent="-457200">
              <a:buAutoNum type="arabicPeriod"/>
            </a:pPr>
            <a:r>
              <a:rPr lang="en-US" sz="3600" dirty="0">
                <a:ea typeface="+mn-lt"/>
                <a:cs typeface="+mn-lt"/>
              </a:rPr>
              <a:t>The best result:</a:t>
            </a:r>
          </a:p>
          <a:p>
            <a:pPr marL="264795" lvl="1">
              <a:buAutoNum type="arabicPeriod"/>
            </a:pPr>
            <a:r>
              <a:rPr lang="en-US" sz="3200" dirty="0">
                <a:ea typeface="+mn-lt"/>
                <a:cs typeface="+mn-lt"/>
              </a:rPr>
              <a:t>84% accuracy </a:t>
            </a:r>
          </a:p>
          <a:p>
            <a:pPr marL="264795" lvl="1">
              <a:buAutoNum type="arabicPeriod"/>
            </a:pPr>
            <a:r>
              <a:rPr lang="en-US" sz="3200" dirty="0">
                <a:ea typeface="+mn-lt"/>
                <a:cs typeface="+mn-lt"/>
              </a:rPr>
              <a:t>90% of training data and 10% test data </a:t>
            </a:r>
          </a:p>
          <a:p>
            <a:pPr marL="264795" lvl="1">
              <a:buAutoNum type="arabicPeriod"/>
            </a:pPr>
            <a:r>
              <a:rPr lang="en-US" sz="3200" dirty="0">
                <a:ea typeface="+mn-lt"/>
                <a:cs typeface="+mn-lt"/>
              </a:rPr>
              <a:t>number of epochs = 20 </a:t>
            </a:r>
          </a:p>
          <a:p>
            <a:pPr marL="264795" lvl="1">
              <a:buAutoNum type="arabicPeriod"/>
            </a:pPr>
            <a:r>
              <a:rPr lang="en-US" sz="3200" dirty="0">
                <a:ea typeface="+mn-lt"/>
                <a:cs typeface="+mn-lt"/>
              </a:rPr>
              <a:t>learning rate = 0.08.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F912933-2010-3A0C-FA67-1B36F8BE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A44F-ADEF-4A4C-8F9F-2439EA47B1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5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745C84-C44D-F1E7-42E6-481D7BBDE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2E55C8-B69D-BD1E-6415-F8B3FB9A4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sz="3600" dirty="0">
                <a:ea typeface="+mn-lt"/>
                <a:cs typeface="+mn-lt"/>
              </a:rPr>
              <a:t>Further research can focus on experiment with other feature extraction methods with Multinomial Logistic Regression to see the best performance.</a:t>
            </a:r>
          </a:p>
          <a:p>
            <a:pPr marL="457200" indent="-457200">
              <a:buAutoNum type="arabicPeriod"/>
            </a:pPr>
            <a:r>
              <a:rPr lang="en-US" sz="3600" dirty="0">
                <a:ea typeface="+mn-lt"/>
                <a:cs typeface="+mn-lt"/>
              </a:rPr>
              <a:t>Further research can focus on experiment with other classification algorithms to compare the performance of different algorithms to find the best performing 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29D53CF-CFE2-01FE-EFF9-3DDC5E9E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A44F-ADEF-4A4C-8F9F-2439EA47B1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9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Regmi</a:t>
            </a:r>
            <a:r>
              <a:rPr lang="en-US" dirty="0"/>
              <a:t>, S., Bal, B., &amp; </a:t>
            </a:r>
            <a:r>
              <a:rPr lang="en-US" dirty="0" err="1"/>
              <a:t>Kultsova</a:t>
            </a:r>
            <a:r>
              <a:rPr lang="en-US" dirty="0"/>
              <a:t>, M. (2017). Analyzing facts and opinions in Nepali subjective texts. </a:t>
            </a:r>
            <a:r>
              <a:rPr lang="en-US" i="1" dirty="0"/>
              <a:t>2017 8Th International Conference On Information, Intelligence, Systems &amp;Amp; Applications (IISA)</a:t>
            </a:r>
            <a:r>
              <a:rPr lang="en-US" dirty="0"/>
              <a:t>. </a:t>
            </a:r>
            <a:r>
              <a:rPr lang="en-US" dirty="0" err="1"/>
              <a:t>doi</a:t>
            </a:r>
            <a:r>
              <a:rPr lang="en-US" dirty="0"/>
              <a:t>: </a:t>
            </a:r>
            <a:r>
              <a:rPr lang="en-US" dirty="0" smtClean="0"/>
              <a:t>10.1109/iisa.2017.8316445</a:t>
            </a:r>
          </a:p>
          <a:p>
            <a:r>
              <a:rPr lang="en-US" dirty="0"/>
              <a:t>W. P. Ramadhan, S. T. M. T. </a:t>
            </a:r>
            <a:r>
              <a:rPr lang="en-US" dirty="0" err="1"/>
              <a:t>Astri</a:t>
            </a:r>
            <a:r>
              <a:rPr lang="en-US" dirty="0"/>
              <a:t> </a:t>
            </a:r>
            <a:r>
              <a:rPr lang="en-US" dirty="0" err="1"/>
              <a:t>Novianty</a:t>
            </a:r>
            <a:r>
              <a:rPr lang="en-US" dirty="0"/>
              <a:t> and S. T. M. T. </a:t>
            </a:r>
            <a:r>
              <a:rPr lang="en-US" dirty="0" err="1"/>
              <a:t>Casi</a:t>
            </a:r>
            <a:r>
              <a:rPr lang="en-US" dirty="0"/>
              <a:t> </a:t>
            </a:r>
            <a:r>
              <a:rPr lang="en-US" dirty="0" err="1"/>
              <a:t>Setianingsih</a:t>
            </a:r>
            <a:r>
              <a:rPr lang="en-US" dirty="0"/>
              <a:t>, "Sentiment analysis using multinomial logistic regression," 2017 International Conference on Control, Electronics, Renewable Energy and Communications (ICCREC), 2017, pp. 46-49, </a:t>
            </a:r>
            <a:r>
              <a:rPr lang="en-US" dirty="0" err="1"/>
              <a:t>doi</a:t>
            </a:r>
            <a:r>
              <a:rPr lang="en-US" dirty="0"/>
              <a:t>: 10.1109/ICCEREC.2017.8226700</a:t>
            </a:r>
            <a:r>
              <a:rPr lang="en-US" dirty="0" smtClean="0"/>
              <a:t>.</a:t>
            </a:r>
          </a:p>
          <a:p>
            <a:r>
              <a:rPr lang="en-US" dirty="0" err="1"/>
              <a:t>Ikonomakis</a:t>
            </a:r>
            <a:r>
              <a:rPr lang="en-US" dirty="0"/>
              <a:t>, M., </a:t>
            </a:r>
            <a:r>
              <a:rPr lang="en-US" dirty="0" err="1"/>
              <a:t>Kotsiantis</a:t>
            </a:r>
            <a:r>
              <a:rPr lang="en-US" dirty="0"/>
              <a:t>, S., &amp; </a:t>
            </a:r>
            <a:r>
              <a:rPr lang="en-US" dirty="0" err="1"/>
              <a:t>Tampakas</a:t>
            </a:r>
            <a:r>
              <a:rPr lang="en-US" dirty="0"/>
              <a:t>, V. (2005). Text classification using machine learning techniques. </a:t>
            </a:r>
            <a:r>
              <a:rPr lang="en-US" i="1" dirty="0"/>
              <a:t>WSEAS transactions on computers</a:t>
            </a:r>
            <a:r>
              <a:rPr lang="en-US" dirty="0"/>
              <a:t>, </a:t>
            </a:r>
            <a:r>
              <a:rPr lang="en-US" i="1" dirty="0"/>
              <a:t>4</a:t>
            </a:r>
            <a:r>
              <a:rPr lang="en-US" dirty="0"/>
              <a:t>(8), 966-974</a:t>
            </a:r>
            <a:r>
              <a:rPr lang="en-US" dirty="0" smtClean="0"/>
              <a:t>.</a:t>
            </a:r>
          </a:p>
          <a:p>
            <a:r>
              <a:rPr lang="en-US" dirty="0"/>
              <a:t>Scott, W. (2019, February 15). </a:t>
            </a:r>
            <a:r>
              <a:rPr lang="en-US" i="1" dirty="0"/>
              <a:t>TF-IDF from scratch in python on a real-world dataset.</a:t>
            </a:r>
            <a:r>
              <a:rPr lang="en-US" dirty="0"/>
              <a:t> Towards Data Science. Retrieved July 5, 2022, from https://towardsdatascience.com/tf-idf-for-document-ranking-from-scratch-in-python-on-real-world-dataset-796d339a4089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A44F-ADEF-4A4C-8F9F-2439EA47B1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8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1CE8CA9-D6D2-4C46-8070-9566F894E5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32FD8C-D3F2-77EB-3130-6ED7EDC20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Thank you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72B31CF5-BEC2-457D-A52F-6A5CCB066F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xmlns="" id="{BF4F5D3D-04A6-3669-2EA5-82732FD47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096000" y="701039"/>
            <a:ext cx="5455921" cy="545592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B40748F-34B9-443F-3001-2358C13A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4" y="6470704"/>
            <a:ext cx="973666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78AA44F-ADEF-4A4C-8F9F-2439EA47B185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2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A44F-ADEF-4A4C-8F9F-2439EA47B185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480" y="1653229"/>
            <a:ext cx="4625162" cy="502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9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Hate Speech is Defined?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Dictionary Definition:</a:t>
            </a:r>
          </a:p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US" sz="2200" dirty="0"/>
              <a:t>speech or writing that attacks or threatens a particular group of people</a:t>
            </a:r>
          </a:p>
          <a:p>
            <a:pPr algn="just"/>
            <a:r>
              <a:rPr lang="en-US" sz="2600" dirty="0"/>
              <a:t>Article 28 of Electronic Information and Transactions (ITE) Law</a:t>
            </a:r>
          </a:p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US" sz="2200" dirty="0"/>
              <a:t>(1) Any Person who knowingly and without authority disseminates false and misleading information resulting in consumer loss in Electronic Transactions.</a:t>
            </a:r>
          </a:p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US" sz="2200" dirty="0"/>
              <a:t>(2) Any Person who knowingly and without authority disseminates information aimed at inflicting hatred or dissension on individuals and/or certain groups of community based on ethnic groups, religions, races, and inter-groups (SARA).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A44F-ADEF-4A4C-8F9F-2439EA47B1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5999"/>
            <a:ext cx="10300039" cy="40935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[1] Analyzing Facts and Opinions in Nepali Subjective Texts (Santosh </a:t>
            </a:r>
            <a:r>
              <a:rPr lang="en-US" dirty="0" err="1"/>
              <a:t>Regmi</a:t>
            </a:r>
            <a:r>
              <a:rPr lang="en-US" dirty="0"/>
              <a:t>, Bal Krishna Bal, Marina </a:t>
            </a:r>
            <a:r>
              <a:rPr lang="en-US" dirty="0" err="1"/>
              <a:t>Kultsova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Three Supervised Machine Learning Classifiers: (Logistic Regression, Multinomial Naïve Bayes, and Support Vector Machine) and conduct a comparative study based on the metrics: Accuracy, Precision, Recall and F-Measure.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Average Accuracy Across Models: 70%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A44F-ADEF-4A4C-8F9F-2439EA47B185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998050"/>
            <a:ext cx="4991100" cy="16696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917" y="2998048"/>
            <a:ext cx="5048250" cy="155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Sentiment Analysis Using Multinomial Logistic Regression (Ramadhan WP, </a:t>
            </a:r>
            <a:r>
              <a:rPr lang="en-US" dirty="0" err="1"/>
              <a:t>Astri</a:t>
            </a:r>
            <a:r>
              <a:rPr lang="en-US" dirty="0"/>
              <a:t> </a:t>
            </a:r>
            <a:r>
              <a:rPr lang="en-US" dirty="0" err="1"/>
              <a:t>Novianty</a:t>
            </a:r>
            <a:r>
              <a:rPr lang="en-US" dirty="0"/>
              <a:t>, S.T., M.T, </a:t>
            </a:r>
            <a:r>
              <a:rPr lang="en-US" dirty="0" err="1"/>
              <a:t>Casi</a:t>
            </a:r>
            <a:r>
              <a:rPr lang="en-US" dirty="0"/>
              <a:t> </a:t>
            </a:r>
            <a:r>
              <a:rPr lang="en-US" dirty="0" err="1"/>
              <a:t>Setianingsih</a:t>
            </a:r>
            <a:r>
              <a:rPr lang="en-US" dirty="0"/>
              <a:t> S.T., M.T, 2017)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 Sentiment Analysis of Tweets made by Candidates of Jakarta Governor Election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dirty="0"/>
              <a:t> Sentiment analysis or so-called opinion mining is a field of study that analyzes </a:t>
            </a:r>
            <a:r>
              <a:rPr lang="en-US" b="1" dirty="0"/>
              <a:t>opinions, sentiments, evaluations, judgments, attitudes, and emotions</a:t>
            </a:r>
            <a:r>
              <a:rPr lang="en-US" dirty="0"/>
              <a:t> on an entity such as </a:t>
            </a:r>
            <a:r>
              <a:rPr lang="en-US" b="1" dirty="0"/>
              <a:t>products, services, organizations, individuals, problems, events, topics and their attributes</a:t>
            </a:r>
            <a:r>
              <a:rPr lang="en-US" dirty="0"/>
              <a:t>. 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dirty="0"/>
              <a:t> Multinomial Logistic Regression is chosen for its performance in terms of CPU and memory consumption.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dirty="0"/>
              <a:t>Got Average of 74% Accuracy in 90:10 Split using K-Fold Cross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A44F-ADEF-4A4C-8F9F-2439EA47B1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0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 Text Classification Using Machine Learning Techniques (</a:t>
            </a:r>
            <a:r>
              <a:rPr lang="en-US" dirty="0" err="1"/>
              <a:t>Emmanoui</a:t>
            </a:r>
            <a:r>
              <a:rPr lang="en-US" dirty="0"/>
              <a:t> </a:t>
            </a:r>
            <a:r>
              <a:rPr lang="en-US" dirty="0" err="1"/>
              <a:t>K.Ikonomakis</a:t>
            </a:r>
            <a:r>
              <a:rPr lang="en-US" dirty="0"/>
              <a:t>, </a:t>
            </a:r>
            <a:r>
              <a:rPr lang="en-US" dirty="0" err="1"/>
              <a:t>V.Tampakas</a:t>
            </a:r>
            <a:r>
              <a:rPr lang="en-US" dirty="0"/>
              <a:t>, Sotiris </a:t>
            </a:r>
            <a:r>
              <a:rPr lang="en-US" dirty="0" err="1"/>
              <a:t>Kotsiantis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A44F-ADEF-4A4C-8F9F-2439EA47B185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437" y="3065869"/>
            <a:ext cx="4844901" cy="324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7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Data Collection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Pre-Processing</a:t>
            </a:r>
          </a:p>
          <a:p>
            <a:pPr marL="630936" lvl="1" indent="-457200">
              <a:buClrTx/>
              <a:buFont typeface="+mj-lt"/>
              <a:buAutoNum type="arabicPeriod"/>
            </a:pPr>
            <a:r>
              <a:rPr lang="en-US" dirty="0"/>
              <a:t>Case Folding</a:t>
            </a:r>
          </a:p>
          <a:p>
            <a:pPr marL="630936" lvl="1" indent="-457200">
              <a:buClrTx/>
              <a:buFont typeface="+mj-lt"/>
              <a:buAutoNum type="arabicPeriod"/>
            </a:pPr>
            <a:r>
              <a:rPr lang="en-US" dirty="0"/>
              <a:t>Tokenizing</a:t>
            </a:r>
          </a:p>
          <a:p>
            <a:pPr marL="630936" lvl="1" indent="-457200">
              <a:buClrTx/>
              <a:buFont typeface="+mj-lt"/>
              <a:buAutoNum type="arabicPeriod"/>
            </a:pPr>
            <a:r>
              <a:rPr lang="en-US" dirty="0"/>
              <a:t>Filtering</a:t>
            </a:r>
          </a:p>
          <a:p>
            <a:pPr marL="630936" lvl="1" indent="-457200">
              <a:buClrTx/>
              <a:buFont typeface="+mj-lt"/>
              <a:buAutoNum type="arabicPeriod"/>
            </a:pPr>
            <a:r>
              <a:rPr lang="en-US" dirty="0"/>
              <a:t>Stemming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Feature Extraction (TF-IDF) 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Train Test Split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Model Training and Evaluation Under Various Conditions (Hyper-Parameter)</a:t>
            </a:r>
          </a:p>
          <a:p>
            <a:pPr marL="173736" lvl="1" indent="0">
              <a:buClr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A44F-ADEF-4A4C-8F9F-2439EA47B1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0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By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A44F-ADEF-4A4C-8F9F-2439EA47B1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6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1CE8CA9-D6D2-4C46-8070-9566F894E5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E2387-B4D0-C3CC-DE16-CE0EA59C7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Result Discussion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72B31CF5-BEC2-457D-A52F-6A5CCB066F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F0FB30A-0E58-14A1-6468-560E48C9A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 vert="horz" lIns="45720" tIns="45720" rIns="45720" bIns="45720" rtlCol="0" anchor="t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  <a:p>
            <a:pPr>
              <a:buFont typeface="Arial" panose="020B0602020104020603" pitchFamily="34" charset="0"/>
              <a:buChar char="•"/>
            </a:pPr>
            <a:r>
              <a:rPr lang="en-US" sz="3600" b="1" dirty="0">
                <a:ea typeface="+mn-lt"/>
                <a:cs typeface="+mn-lt"/>
              </a:rPr>
              <a:t>Partition of Testing Data</a:t>
            </a:r>
            <a:endParaRPr lang="en-US" sz="3600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7F11BC7-339A-C2D9-4928-398CA80F3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4" y="6470704"/>
            <a:ext cx="973666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78AA44F-ADEF-4A4C-8F9F-2439EA47B18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xmlns="" id="{17935C87-1611-3DB9-60CC-181F6B326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814" y="485750"/>
            <a:ext cx="6337540" cy="1702690"/>
          </a:xfrm>
          <a:prstGeom prst="rect">
            <a:avLst/>
          </a:prstGeom>
        </p:spPr>
      </p:pic>
      <p:pic>
        <p:nvPicPr>
          <p:cNvPr id="7" name="Picture 8" descr="Table&#10;&#10;Description automatically generated">
            <a:extLst>
              <a:ext uri="{FF2B5EF4-FFF2-40B4-BE49-F238E27FC236}">
                <a16:creationId xmlns:a16="http://schemas.microsoft.com/office/drawing/2014/main" xmlns="" id="{BA39A75F-9B06-137A-323C-75F895EA2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815" y="2467706"/>
            <a:ext cx="6423804" cy="334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2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566</TotalTime>
  <Words>616</Words>
  <Application>Microsoft Office PowerPoint</Application>
  <PresentationFormat>Widescreen</PresentationFormat>
  <Paragraphs>78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Tw Cen MT</vt:lpstr>
      <vt:lpstr>Tw Cen MT Condensed</vt:lpstr>
      <vt:lpstr>Wingdings 3</vt:lpstr>
      <vt:lpstr>Integral</vt:lpstr>
      <vt:lpstr>Hate Speech Detection on Twitter Using Multinomial Logistic Regression Classification Method</vt:lpstr>
      <vt:lpstr>Introduction</vt:lpstr>
      <vt:lpstr>How Hate Speech is Defined?</vt:lpstr>
      <vt:lpstr>Related Work</vt:lpstr>
      <vt:lpstr>Related Work</vt:lpstr>
      <vt:lpstr>RELATED Work</vt:lpstr>
      <vt:lpstr>System Overview</vt:lpstr>
      <vt:lpstr>Explanation By DEMO</vt:lpstr>
      <vt:lpstr>Result Discussion</vt:lpstr>
      <vt:lpstr>Result Discussion</vt:lpstr>
      <vt:lpstr>Result Discussion</vt:lpstr>
      <vt:lpstr>Conclusion</vt:lpstr>
      <vt:lpstr>Future Research opportunities</vt:lpstr>
      <vt:lpstr>References</vt:lpstr>
      <vt:lpstr>Thank you</vt:lpstr>
    </vt:vector>
  </TitlesOfParts>
  <Company>CyberSpace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Dipesh Poudel</dc:creator>
  <cp:lastModifiedBy>Dipesh Poudel</cp:lastModifiedBy>
  <cp:revision>113</cp:revision>
  <dcterms:created xsi:type="dcterms:W3CDTF">2022-07-05T02:59:44Z</dcterms:created>
  <dcterms:modified xsi:type="dcterms:W3CDTF">2022-07-06T09:08:42Z</dcterms:modified>
</cp:coreProperties>
</file>