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application/vnd.openxmlformats-officedocument.spreadsheetml.sheet" Extension="xlsx"/>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drawingml.chart+xml" PartName="/ppt/charts/chart1.xml"/>
  <Override ContentType="application/vnd.ms-office.chartcolorstyle+xml" PartName="/ppt/charts/colors1.xml"/>
  <Override ContentType="application/vnd.ms-office.chartstyle+xml" PartName="/ppt/charts/style1.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Props+xml" PartName="/ppt/presProps.xml"/>
  <Override ContentType="application/vnd.openxmlformats-officedocument.presentationml.presentation.main+xml" PartName="/ppt/presentation.xml"/>
  <Override ContentType="application/vnd.ms-powerpoint.revisioninfo+xml" PartName="/ppt/revisionInfo.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saveSubsetFonts="1">
  <p:sldMasterIdLst>
    <p:sldMasterId r:id="rId4" id="2147483648"/>
  </p:sldMasterIdLst>
  <p:notesMasterIdLst>
    <p:notesMasterId r:id="rId5"/>
  </p:notesMasterIdLst>
  <p:sldIdLst>
    <p:sldId r:id="rId6" id="256"/>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Lst>
  <p:sldSz cx="9144000" cy="5143500" type="screen16x9"/>
  <p:notesSz xmlns:c="http://schemas.openxmlformats.org/drawingml/2006/chart" xmlns:pic="http://schemas.openxmlformats.org/drawingml/2006/picture" xmlns:dgm="http://schemas.openxmlformats.org/drawingml/2006/diagram" cx="6858000" cy="9144000"/>
  <p:defaultTextStyle xmlns:c="http://schemas.openxmlformats.org/drawingml/2006/chart" xmlns:pic="http://schemas.openxmlformats.org/drawingml/2006/picture" xmlns:dgm="http://schemas.openxmlformats.org/drawingml/2006/diagram">
    <a:defPPr>
      <a:defRPr lang="en-US">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p:showPr showNarration="1">
    <p:present/>
    <p:sldAll/>
    <p:penClr xmlns:c="http://schemas.openxmlformats.org/drawingml/2006/chart" xmlns:pic="http://schemas.openxmlformats.org/drawingml/2006/picture" xmlns:dgm="http://schemas.openxmlformats.org/drawingml/2006/diagram">
      <a:srgbClr val="FF0000"/>
    </p:penClr>
  </p:showPr>
</p:presentationPr>
</file>

<file path=ppt/tableStyles.xml><?xml version="1.0" encoding="utf-8"?>
<a:tblStyleLst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def="{5C22544A-7EE6-4342-B048-85BDC9FD1C3A}"/>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p:normalViewPr>
    <p:restoredLeft sz="15620"/>
    <p:restoredTop sz="94660"/>
  </p:normalViewPr>
  <p:slideViewPr>
    <p:cSldViewPr>
      <p:cViewPr varScale="1">
        <p:scale xmlns:c="http://schemas.openxmlformats.org/drawingml/2006/chart" xmlns:pic="http://schemas.openxmlformats.org/drawingml/2006/picture" xmlns:dgm="http://schemas.openxmlformats.org/drawingml/2006/diagram">
          <a:sx d="100" n="120"/>
          <a:sy d="100" n="120"/>
        </p:scale>
        <p:origin xmlns:c="http://schemas.openxmlformats.org/drawingml/2006/chart" xmlns:pic="http://schemas.openxmlformats.org/drawingml/2006/picture" xmlns:dgm="http://schemas.openxmlformats.org/drawingml/2006/diagram" x="80" y="516"/>
      </p:cViewPr>
      <p:guideLst>
        <p:guide orient="horz" pos="1620"/>
        <p:guide pos="2880"/>
      </p:guideLst>
    </p:cSldViewPr>
  </p:slideViewPr>
  <p:notesTextViewPr>
    <p:cViewPr>
      <p:scale xmlns:c="http://schemas.openxmlformats.org/drawingml/2006/chart" xmlns:pic="http://schemas.openxmlformats.org/drawingml/2006/picture" xmlns:dgm="http://schemas.openxmlformats.org/drawingml/2006/diagram">
        <a:sx d="1" n="1"/>
        <a:sy d="1" n="1"/>
      </p:scale>
      <p:origin xmlns:c="http://schemas.openxmlformats.org/drawingml/2006/chart" xmlns:pic="http://schemas.openxmlformats.org/drawingml/2006/picture" xmlns:dgm="http://schemas.openxmlformats.org/drawingml/2006/diagram" x="0" y="0"/>
    </p:cViewPr>
  </p:notesTextViewPr>
  <p:gridSpacing xmlns:c="http://schemas.openxmlformats.org/drawingml/2006/chart" xmlns:pic="http://schemas.openxmlformats.org/drawingml/2006/picture" xmlns:dgm="http://schemas.openxmlformats.org/drawingml/2006/diagram" cx="152705" cy="152705"/>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notesMasters/notesMaster1.xml" Type="http://schemas.openxmlformats.org/officeDocument/2006/relationships/notesMaster"></Relationship><Relationship Id="rId6" Target="slides/slide1.xml" Type="http://schemas.openxmlformats.org/officeDocument/2006/relationships/slide"></Relationship><Relationship Id="rId7" Target="slides/slide2.xml" Type="http://schemas.openxmlformats.org/officeDocument/2006/relationships/slide"></Relationship><Relationship Id="rId8" Target="slides/slide3.xml" Type="http://schemas.openxmlformats.org/officeDocument/2006/relationships/slide"></Relationship><Relationship Id="rId9" Target="slides/slide4.xml" Type="http://schemas.openxmlformats.org/officeDocument/2006/relationships/slide"></Relationship><Relationship Id="rId10" Target="slides/slide5.xml" Type="http://schemas.openxmlformats.org/officeDocument/2006/relationships/slide"></Relationship><Relationship Id="rId11" Target="slides/slide6.xml" Type="http://schemas.openxmlformats.org/officeDocument/2006/relationships/slide"></Relationship><Relationship Id="rId12" Target="slides/slide7.xml" Type="http://schemas.openxmlformats.org/officeDocument/2006/relationships/slide"></Relationship><Relationship Id="rId13" Target="slides/slide8.xml" Type="http://schemas.openxmlformats.org/officeDocument/2006/relationships/slide"></Relationship><Relationship Id="rId14" Target="slides/slide9.xml" Type="http://schemas.openxmlformats.org/officeDocument/2006/relationships/slide"></Relationship><Relationship Id="rId15" Target="slides/slide10.xml" Type="http://schemas.openxmlformats.org/officeDocument/2006/relationships/slide"></Relationship><Relationship Id="rId16" Target="slides/slide11.xml" Type="http://schemas.openxmlformats.org/officeDocument/2006/relationships/slide"></Relationship><Relationship Id="rId17" Target="slides/slide12.xml" Type="http://schemas.openxmlformats.org/officeDocument/2006/relationships/slide"></Relationship><Relationship Id="rId18" Target="slides/slide13.xml" Type="http://schemas.openxmlformats.org/officeDocument/2006/relationships/slide"></Relationship><Relationship Id="rId19" Target="slides/slide14.xml" Type="http://schemas.openxmlformats.org/officeDocument/2006/relationships/slide"></Relationship><Relationship Id="rId20" Target="slides/slide15.xml" Type="http://schemas.openxmlformats.org/officeDocument/2006/relationships/slide"></Relationship><Relationship Id="rId21" Target="slides/slide16.xml" Type="http://schemas.openxmlformats.org/officeDocument/2006/relationships/slide"></Relationship><Relationship Id="rId22" Target="theme/theme1.xml" Type="http://schemas.openxmlformats.org/officeDocument/2006/relationships/theme"></Relationship></Relationships>
</file>

<file path=ppt/charts/_rels/chart1.xml.rels><?xml version="1.0" standalone="yes" ?><Relationships xmlns="http://schemas.openxmlformats.org/package/2006/relationships"><Relationship Id="rId1" Target="../embeddings/Microsoft_Excel_Worksheet2.xlsx" Type="http://schemas.openxmlformats.org/officeDocument/2006/relationships/package"></Relationship></Relationships>
</file>

<file path=ppt/charts/chart1.xml><?xml version="1.0" encoding="utf-8"?>
<c:chartSpace xmlns:a="http://schemas.openxmlformats.org/drawingml/2006/main" xmlns:c="http://schemas.openxmlformats.org/drawingml/2006/chart" xmlns:cdr="http://schemas.openxmlformats.org/drawingml/2006/chartDrawing" xmlns:s="http://schemas.openxmlformats.org/officeDocument/2006/sharedTypes" xmlns:r="http://schemas.openxmlformats.org/officeDocument/2006/relationships">
  <c:date1904 val="0"/>
  <c:lang val="en-US"/>
  <c:roundedCorners val="0"/>
  <c:chart>
    <c:autoTitleDeleted val="1"/>
    <c:plotArea>
      <c:layout>
        <c:manualLayout>
          <c:layoutTarget val="inner"/>
          <c:xMode val="edge"/>
          <c:yMode val="edge"/>
          <c:x val="0.110721914240229"/>
          <c:y val="0.0473627556512379"/>
          <c:w val="0.786033598820615"/>
          <c:h val="0.905274488697524"/>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371-45AD-93FC-AE8A4BBF10DE}"/>
              </c:ext>
            </c:extLst>
          </c:dPt>
          <c:dPt>
            <c:idx val="1"/>
            <c:bubble3D val="0"/>
            <c:spPr>
              <a:solidFill>
                <a:schemeClr val="tx2"/>
              </a:solidFill>
              <a:ln w="19050">
                <a:solidFill>
                  <a:schemeClr val="lt1"/>
                </a:solidFill>
              </a:ln>
              <a:effectLst/>
            </c:spPr>
            <c:extLst>
              <c:ext xmlns:c16="http://schemas.microsoft.com/office/drawing/2014/chart" uri="{C3380CC4-5D6E-409C-BE32-E72D297353CC}">
                <c16:uniqueId val="{00000001-E9BA-408A-858C-3249D0B147BF}"/>
              </c:ext>
            </c:extLst>
          </c:dPt>
          <c:cat>
            <c:strRef>
              <c:f>Sheet1!$A$2:$A$3</c:f>
              <c:strCache>
                <c:ptCount val="2"/>
                <c:pt idx="0">
                  <c:v>1st Qtr</c:v>
                </c:pt>
                <c:pt idx="1">
                  <c:v>2nd Qtr</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0-E9BA-408A-858C-3249D0B147BF}"/>
            </c:ext>
          </c:extLst>
        </c:ser>
        <c:dLbls>
          <c:showLegendKey val="0"/>
          <c:showVal val="0"/>
          <c:showCatName val="0"/>
          <c:showSerName val="0"/>
          <c:showPercent val="0"/>
          <c:showBubbleSize val="0"/>
          <c:showLeaderLines val="1"/>
        </c:dLbls>
        <c:firstSliceAng val="0"/>
        <c:holeSize val="75"/>
      </c:doughnutChart>
      <c:spPr xmlns:pic="http://schemas.openxmlformats.org/drawingml/2006/picture" xmlns:dgm="http://schemas.openxmlformats.org/drawingml/2006/diagram" xmlns:p="http://schemas.openxmlformats.org/presentationml/2006/main">
        <a:noFill/>
        <a:ln>
          <a:noFill/>
        </a:ln>
        <a:effectLst/>
      </c:spPr>
    </c:plotArea>
    <c:plotVisOnly val="1"/>
    <c:dispBlanksAs val="gap"/>
    <c:showDLblsOverMax val="0"/>
  </c:chart>
  <c:spPr xmlns:pic="http://schemas.openxmlformats.org/drawingml/2006/picture" xmlns:dgm="http://schemas.openxmlformats.org/drawingml/2006/diagram" xmlns:p="http://schemas.openxmlformats.org/presentationml/2006/main">
    <a:noFill/>
    <a:ln>
      <a:noFill/>
    </a:ln>
    <a:effectLst/>
  </c:spPr>
  <c:txPr xmlns:pic="http://schemas.openxmlformats.org/drawingml/2006/picture" xmlns:dgm="http://schemas.openxmlformats.org/drawingml/2006/diagram" xmlns:p="http://schemas.openxmlformats.org/presentationml/2006/main">
    <a:bodyPr/>
    <a:lstStyle/>
    <a:p>
      <a:pPr>
        <a:defRPr>
          <a:uFillTx/>
        </a:defRPr>
      </a:pPr>
      <a:endParaRPr lang="en-US">
        <a:uFillTx/>
      </a:endParaRPr>
    </a:p>
  </c:txPr>
  <c:externalData r:id="rId1">
    <c:autoUpdate val="0"/>
  </c:externalData>
</c:chartSpace>
</file>

<file path=ppt/notesMasters/_rels/notesMaster1.xml.rels><?xml version="1.0" standalone="yes" ?><Relationships xmlns="http://schemas.openxmlformats.org/package/2006/relationships"><Relationship Id="rId1" Target="../theme/theme2.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Header Placeholder 1"/>
          <p:cNvSpPr xmlns:c="http://schemas.openxmlformats.org/drawingml/2006/chart" xmlns:pic="http://schemas.openxmlformats.org/drawingml/2006/picture" xmlns:dgm="http://schemas.openxmlformats.org/drawingml/2006/diagram">
            <a:spLocks noGrp="1"/>
          </p:cNvSpPr>
          <p:nvPr>
            <p:ph sz="quarter" type="hdr"/>
          </p:nvPr>
        </p:nvSpPr>
        <p:spPr xmlns:c="http://schemas.openxmlformats.org/drawingml/2006/chart" xmlns:pic="http://schemas.openxmlformats.org/drawingml/2006/picture" xmlns:dgm="http://schemas.openxmlformats.org/drawingml/2006/diagram">
          <a:xfrm>
            <a:off x="0" y="0"/>
            <a:ext cx="2971800" cy="458788"/>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l">
              <a:defRPr sz="1200">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 type="dt"/>
          </p:nvPr>
        </p:nvSpPr>
        <p:spPr xmlns:c="http://schemas.openxmlformats.org/drawingml/2006/chart" xmlns:pic="http://schemas.openxmlformats.org/drawingml/2006/picture" xmlns:dgm="http://schemas.openxmlformats.org/drawingml/2006/diagram">
          <a:xfrm>
            <a:off x="3884613" y="0"/>
            <a:ext cx="2971800" cy="458788"/>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r">
              <a:defRPr sz="1200">
                <a:uFillTx/>
              </a:defRPr>
            </a:lvl1pPr>
          </a:lstStyle>
          <a:p>
            <a:fld id="{F0679F63-37C6-4D04-A227-C02ED8C04D4F}" type="datetimeFigureOut">
              <a:rPr lang="en-US" smtClean="0">
                <a:uFillTx/>
              </a:rPr>
              <a:t>4/26/2019</a:t>
            </a:fld>
            <a:endParaRPr lang="en-US">
              <a:uFillTx/>
            </a:endParaRPr>
          </a:p>
        </p:txBody>
      </p:sp>
      <p:sp>
        <p:nvSpPr>
          <p:cNvPr xmlns:c="http://schemas.openxmlformats.org/drawingml/2006/chart" xmlns:pic="http://schemas.openxmlformats.org/drawingml/2006/picture" xmlns:dgm="http://schemas.openxmlformats.org/drawingml/2006/diagram" id="4" name="Slide Image Placeholder 3"/>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685800" y="1143000"/>
            <a:ext cx="5486400" cy="3086100"/>
          </a:xfrm>
          <a:prstGeom prst="rect">
            <a:avLst/>
          </a:prstGeom>
          <a:noFill/>
          <a:ln w="12700">
            <a:solidFill>
              <a:srgbClr val="000000"/>
            </a:solidFill>
          </a:ln>
        </p:spPr>
        <p:txBody xmlns:c="http://schemas.openxmlformats.org/drawingml/2006/chart" xmlns:pic="http://schemas.openxmlformats.org/drawingml/2006/picture" xmlns:dgm="http://schemas.openxmlformats.org/drawingml/2006/diagram">
          <a:bodyPr anchor="ctr" bIns="45720" lIns="91440" rIns="91440" rtlCol="0" tIns="45720" vert="horz"/>
          <a:lstStyle/>
          <a:p>
            <a:endParaRPr lang="en-US">
              <a:uFillTx/>
            </a:endParaRPr>
          </a:p>
        </p:txBody>
      </p:sp>
      <p:sp>
        <p:nvSpPr>
          <p:cNvPr xmlns:c="http://schemas.openxmlformats.org/drawingml/2006/chart" xmlns:pic="http://schemas.openxmlformats.org/drawingml/2006/picture" xmlns:dgm="http://schemas.openxmlformats.org/drawingml/2006/diagram" id="5" name="Notes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685800" y="4400550"/>
            <a:ext cx="5486400" cy="3600450"/>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p>
            <a:pPr lvl="0"/>
            <a:r>
              <a:rPr lang="en-US" smtClean="0">
                <a:uFillTx/>
              </a:rPr>
              <a:t>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4" sz="quarter" type="ftr"/>
          </p:nvPr>
        </p:nvSpPr>
        <p:spPr xmlns:c="http://schemas.openxmlformats.org/drawingml/2006/chart" xmlns:pic="http://schemas.openxmlformats.org/drawingml/2006/picture" xmlns:dgm="http://schemas.openxmlformats.org/drawingml/2006/diagram">
          <a:xfrm>
            <a:off x="0" y="8685213"/>
            <a:ext cx="2971800" cy="458787"/>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l">
              <a:defRPr sz="1200">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a:xfrm>
            <a:off x="3884613" y="8685213"/>
            <a:ext cx="2971800" cy="458787"/>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r">
              <a:defRPr sz="1200">
                <a:uFillTx/>
              </a:defRPr>
            </a:lvl1pPr>
          </a:lstStyle>
          <a:p>
            <a:fld id="{5B0C26EE-C15C-48A3-8E4A-40B14594CE4C}" type="slidenum">
              <a:rPr lang="en-US" smtClean="0">
                <a:uFillTx/>
              </a:rPr>
              <a:t>‹#›</a:t>
            </a:fld>
            <a:endParaRPr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notesStyle xmlns:c="http://schemas.openxmlformats.org/drawingml/2006/chart" xmlns:pic="http://schemas.openxmlformats.org/drawingml/2006/picture" xmlns:dgm="http://schemas.openxmlformats.org/drawingml/2006/diagram">
    <a:lvl1pPr algn="l" defTabSz="914400" eaLnBrk="1" hangingPunct="1" latinLnBrk="0" marL="0" rtl="0">
      <a:defRPr kern="1200" sz="1200">
        <a:solidFill>
          <a:schemeClr val="tx1"/>
        </a:solidFill>
        <a:uFillTx/>
        <a:latin typeface="+mn-lt"/>
        <a:ea typeface="+mn-ea"/>
        <a:cs typeface="+mn-cs"/>
      </a:defRPr>
    </a:lvl1pPr>
    <a:lvl2pPr algn="l" defTabSz="914400" eaLnBrk="1" hangingPunct="1" latinLnBrk="0" marL="457200" rtl="0">
      <a:defRPr kern="1200" sz="1200">
        <a:solidFill>
          <a:schemeClr val="tx1"/>
        </a:solidFill>
        <a:uFillTx/>
        <a:latin typeface="+mn-lt"/>
        <a:ea typeface="+mn-ea"/>
        <a:cs typeface="+mn-cs"/>
      </a:defRPr>
    </a:lvl2pPr>
    <a:lvl3pPr algn="l" defTabSz="914400" eaLnBrk="1" hangingPunct="1" latinLnBrk="0" marL="914400" rtl="0">
      <a:defRPr kern="1200" sz="1200">
        <a:solidFill>
          <a:schemeClr val="tx1"/>
        </a:solidFill>
        <a:uFillTx/>
        <a:latin typeface="+mn-lt"/>
        <a:ea typeface="+mn-ea"/>
        <a:cs typeface="+mn-cs"/>
      </a:defRPr>
    </a:lvl3pPr>
    <a:lvl4pPr algn="l" defTabSz="914400" eaLnBrk="1" hangingPunct="1" latinLnBrk="0" marL="1371600" rtl="0">
      <a:defRPr kern="1200" sz="1200">
        <a:solidFill>
          <a:schemeClr val="tx1"/>
        </a:solidFill>
        <a:uFillTx/>
        <a:latin typeface="+mn-lt"/>
        <a:ea typeface="+mn-ea"/>
        <a:cs typeface="+mn-cs"/>
      </a:defRPr>
    </a:lvl4pPr>
    <a:lvl5pPr algn="l" defTabSz="914400" eaLnBrk="1" hangingPunct="1" latinLnBrk="0" marL="1828800" rtl="0">
      <a:defRPr kern="1200" sz="1200">
        <a:solidFill>
          <a:schemeClr val="tx1"/>
        </a:solidFill>
        <a:uFillTx/>
        <a:latin typeface="+mn-lt"/>
        <a:ea typeface="+mn-ea"/>
        <a:cs typeface="+mn-cs"/>
      </a:defRPr>
    </a:lvl5pPr>
    <a:lvl6pPr algn="l" defTabSz="914400" eaLnBrk="1" hangingPunct="1" latinLnBrk="0" marL="2286000" rtl="0">
      <a:defRPr kern="1200" sz="1200">
        <a:solidFill>
          <a:schemeClr val="tx1"/>
        </a:solidFill>
        <a:uFillTx/>
        <a:latin typeface="+mn-lt"/>
        <a:ea typeface="+mn-ea"/>
        <a:cs typeface="+mn-cs"/>
      </a:defRPr>
    </a:lvl6pPr>
    <a:lvl7pPr algn="l" defTabSz="914400" eaLnBrk="1" hangingPunct="1" latinLnBrk="0" marL="2743200" rtl="0">
      <a:defRPr kern="1200" sz="1200">
        <a:solidFill>
          <a:schemeClr val="tx1"/>
        </a:solidFill>
        <a:uFillTx/>
        <a:latin typeface="+mn-lt"/>
        <a:ea typeface="+mn-ea"/>
        <a:cs typeface="+mn-cs"/>
      </a:defRPr>
    </a:lvl7pPr>
    <a:lvl8pPr algn="l" defTabSz="914400" eaLnBrk="1" hangingPunct="1" latinLnBrk="0" marL="3200400" rtl="0">
      <a:defRPr kern="1200" sz="1200">
        <a:solidFill>
          <a:schemeClr val="tx1"/>
        </a:solidFill>
        <a:uFillTx/>
        <a:latin typeface="+mn-lt"/>
        <a:ea typeface="+mn-ea"/>
        <a:cs typeface="+mn-cs"/>
      </a:defRPr>
    </a:lvl8pPr>
    <a:lvl9pPr algn="l" defTabSz="914400" eaLnBrk="1" hangingPunct="1" latinLnBrk="0" marL="3657600" rtl="0">
      <a:defRPr kern="1200" sz="1200">
        <a:solidFill>
          <a:schemeClr val="tx1"/>
        </a:solidFill>
        <a:uFillTx/>
        <a:latin typeface="+mn-lt"/>
        <a:ea typeface="+mn-ea"/>
        <a:cs typeface="+mn-cs"/>
      </a:defRPr>
    </a:lvl9pPr>
  </p:notesStyle>
</p:notesMaster>
</file>

<file path=ppt/notesSlides/_rels/notesSlide1.xml.rels><?xml version="1.0" standalone="yes" ?><Relationships xmlns="http://schemas.openxmlformats.org/package/2006/relationships"><Relationship Id="rId1" Target="../slides/slide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xml.rels><?xml version="1.0" standalone="yes" ?><Relationships xmlns="http://schemas.openxmlformats.org/package/2006/relationships"><Relationship Id="rId1" Target="https://unsplash.com/photos/9vnACvX2748?utm_source=unsplash&amp;utm_medium=referral&amp;utm_content=creditCopyText" TargetMode="External" Type="http://schemas.openxmlformats.org/officeDocument/2006/relationships/hyperlink"></Relationship><Relationship Id="rId2" Target="https://unsplash.com/search/photos/medical?utm_source=unsplash&amp;utm_medium=referral&amp;utm_content=creditCopyText" TargetMode="External" Type="http://schemas.openxmlformats.org/officeDocument/2006/relationships/hyperlink"></Relationship><Relationship Id="rId3" Target="../slides/slide4.xml" Type="http://schemas.openxmlformats.org/officeDocument/2006/relationships/slide"></Relationship><Relationship Id="rId4" Target="../notesMasters/notesMaster1.xml" Type="http://schemas.openxmlformats.org/officeDocument/2006/relationships/notesMaster"></Relationship></Relationships>
</file>

<file path=ppt/notesSlides/_rels/notesSlide3.xml.rels><?xml version="1.0" standalone="yes" ?><Relationships xmlns="http://schemas.openxmlformats.org/package/2006/relationships"><Relationship Id="rId1" Target="../slides/slide1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xml.rels><?xml version="1.0" standalone="yes" ?><Relationships xmlns="http://schemas.openxmlformats.org/package/2006/relationships"><Relationship Id="rId1" Target="../slides/slide12.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B0C26EE-C15C-48A3-8E4A-40B14594CE4C}" type="slidenum">
              <a:rPr lang="en-US" smtClean="0">
                <a:uFillTx/>
              </a:rPr>
              <a:t>1</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b="0" dirty="0" i="0" kern="1200" lang="en-US" sz="1200">
                <a:solidFill>
                  <a:schemeClr val="tx1"/>
                </a:solidFill>
                <a:effectLst/>
                <a:uFillTx/>
                <a:latin typeface="+mn-lt"/>
                <a:ea typeface="+mn-ea"/>
                <a:cs typeface="+mn-cs"/>
              </a:rPr>
              <a:t>Photo by </a:t>
            </a:r>
            <a:r>
              <a:rPr b="0" dirty="0" i="0" kern="1200" lang="en-US" sz="1200">
                <a:solidFill>
                  <a:schemeClr val="tx1"/>
                </a:solidFill>
                <a:effectLst/>
                <a:uFillTx/>
                <a:latin typeface="+mn-lt"/>
                <a:ea typeface="+mn-ea"/>
                <a:cs typeface="+mn-cs"/>
                <a:hlinkClick r:id="rId1"/>
              </a:rPr>
              <a:t>Lucas </a:t>
            </a:r>
            <a:r>
              <a:rPr b="0" dirty="0" err="1" i="0" kern="1200" lang="en-US" sz="1200">
                <a:solidFill>
                  <a:schemeClr val="tx1"/>
                </a:solidFill>
                <a:effectLst/>
                <a:uFillTx/>
                <a:latin typeface="+mn-lt"/>
                <a:ea typeface="+mn-ea"/>
                <a:cs typeface="+mn-cs"/>
                <a:hlinkClick r:id="rId1"/>
              </a:rPr>
              <a:t>Vasques</a:t>
            </a:r>
            <a:r>
              <a:rPr b="0" dirty="0" i="0" kern="1200" lang="en-US" sz="1200">
                <a:solidFill>
                  <a:schemeClr val="tx1"/>
                </a:solidFill>
                <a:effectLst/>
                <a:uFillTx/>
                <a:latin typeface="+mn-lt"/>
                <a:ea typeface="+mn-ea"/>
                <a:cs typeface="+mn-cs"/>
              </a:rPr>
              <a:t> on </a:t>
            </a:r>
            <a:r>
              <a:rPr b="0" dirty="0" err="1" i="0" kern="1200" lang="en-US" sz="1200">
                <a:solidFill>
                  <a:schemeClr val="tx1"/>
                </a:solidFill>
                <a:effectLst/>
                <a:uFillTx/>
                <a:latin typeface="+mn-lt"/>
                <a:ea typeface="+mn-ea"/>
                <a:cs typeface="+mn-cs"/>
                <a:hlinkClick r:id="rId2"/>
              </a:rPr>
              <a:t>Unsplash</a:t>
            </a:r>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F4F7B16-791D-47B0-8571-E572E530BBC0}" type="slidenum">
              <a:rPr lang="en-US" smtClean="0">
                <a:uFillTx/>
              </a:rPr>
              <a:t>4</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indent="-171450" marL="171450">
              <a:buFont charset="0" panose="020B0604020202020204" pitchFamily="34" typeface="Arial"/>
              <a:buChar char="•"/>
            </a:pPr>
            <a:r>
              <a:rPr dirty="0" err="1" lang="en-US" smtClean="0" sz="1200">
                <a:uFillTx/>
              </a:rPr>
              <a:t>Keras</a:t>
            </a:r>
            <a:r>
              <a:rPr dirty="0" lang="en-US" smtClean="0" sz="1200">
                <a:uFillTx/>
              </a:rPr>
              <a:t> is an open source machine learning API framework that can run on top of </a:t>
            </a:r>
            <a:r>
              <a:rPr dirty="0" err="1" lang="en-US" smtClean="0" sz="1200">
                <a:uFillTx/>
              </a:rPr>
              <a:t>Theano</a:t>
            </a:r>
            <a:r>
              <a:rPr dirty="0" lang="en-US" smtClean="0" sz="1200">
                <a:uFillTx/>
              </a:rPr>
              <a:t>, </a:t>
            </a:r>
            <a:r>
              <a:rPr dirty="0" err="1" lang="en-US" smtClean="0" sz="1200">
                <a:uFillTx/>
              </a:rPr>
              <a:t>Tensorflow</a:t>
            </a:r>
            <a:r>
              <a:rPr dirty="0" lang="en-US" smtClean="0" sz="1200">
                <a:uFillTx/>
              </a:rPr>
              <a:t>, or CNTK framework. </a:t>
            </a:r>
          </a:p>
          <a:p>
            <a:pPr indent="-171450" marL="171450">
              <a:buFont charset="0" panose="020B0604020202020204" pitchFamily="34" typeface="Arial"/>
              <a:buChar char="•"/>
            </a:pPr>
            <a:r>
              <a:rPr dirty="0" err="1" lang="en-US" smtClean="0" sz="1200">
                <a:uFillTx/>
              </a:rPr>
              <a:t>Karas</a:t>
            </a:r>
            <a:r>
              <a:rPr dirty="0" lang="en-US" smtClean="0" sz="1200">
                <a:uFillTx/>
              </a:rPr>
              <a:t> APIs are simple to use and to understand the machine learning problem and in addition, we get the full ability of its underlying powerful deep learning architecture. </a:t>
            </a:r>
          </a:p>
          <a:p>
            <a:pPr indent="-171450" marL="171450">
              <a:buFont charset="0" panose="020B0604020202020204" pitchFamily="34" typeface="Arial"/>
              <a:buChar char="•"/>
            </a:pPr>
            <a:r>
              <a:rPr dirty="0" lang="en-US" smtClean="0" sz="1200">
                <a:uFillTx/>
              </a:rPr>
              <a:t>We chose to run </a:t>
            </a:r>
            <a:r>
              <a:rPr dirty="0" err="1" lang="en-US" smtClean="0" sz="1200">
                <a:uFillTx/>
              </a:rPr>
              <a:t>Keras</a:t>
            </a:r>
            <a:r>
              <a:rPr dirty="0" lang="en-US" smtClean="0" sz="1200">
                <a:uFillTx/>
              </a:rPr>
              <a:t> model on top of </a:t>
            </a:r>
            <a:r>
              <a:rPr dirty="0" err="1" lang="en-US" smtClean="0" sz="1200">
                <a:uFillTx/>
              </a:rPr>
              <a:t>Tensorflow</a:t>
            </a:r>
            <a:r>
              <a:rPr dirty="0" lang="en-US" smtClean="0" sz="1200">
                <a:uFillTx/>
              </a:rPr>
              <a:t>. </a:t>
            </a:r>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B0C26EE-C15C-48A3-8E4A-40B14594CE4C}" type="slidenum">
              <a:rPr lang="en-US" smtClean="0">
                <a:uFillTx/>
              </a:rPr>
              <a:t>11</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0" lvl="0" marL="0" marR="0" rtl="0">
              <a:lnSpc>
                <a:spcPct val="100000"/>
              </a:lnSpc>
              <a:spcBef>
                <a:spcPts val="0"/>
              </a:spcBef>
              <a:spcAft>
                <a:spcPts val="0"/>
              </a:spcAft>
              <a:buFontTx/>
              <a:buNone/>
              <a:defRPr>
                <a:uFillTx/>
              </a:defRPr>
            </a:pPr>
            <a:r>
              <a:rPr dirty="0" lang="en-US" smtClean="0">
                <a:uFillTx/>
              </a:rPr>
              <a:t>ANN/CNN </a:t>
            </a:r>
            <a:r>
              <a:rPr dirty="0" err="1" lang="en-US" smtClean="0">
                <a:uFillTx/>
              </a:rPr>
              <a:t>Keras</a:t>
            </a:r>
            <a:r>
              <a:rPr dirty="0" lang="en-US" smtClean="0">
                <a:uFillTx/>
              </a:rPr>
              <a:t> Deep learning Framework on top of </a:t>
            </a:r>
            <a:r>
              <a:rPr dirty="0" err="1" lang="en-US" smtClean="0">
                <a:uFillTx/>
              </a:rPr>
              <a:t>TensorFlow</a:t>
            </a:r>
            <a:endParaRPr dirty="0" lang="en-US" smtClean="0">
              <a:uFillTx/>
            </a:endParaRPr>
          </a:p>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B0C26EE-C15C-48A3-8E4A-40B14594CE4C}" type="slidenum">
              <a:rPr lang="en-US" smtClean="0">
                <a:uFillTx/>
              </a:rPr>
              <a:t>12</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slideLayouts/_rels/slideLayout1.xml.rels><?xml version="1.0" standalone="yes" ?><Relationships xmlns="http://schemas.openxmlformats.org/package/2006/relationships"><Relationship Id="rId1" Target="../media/image2.jpg"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2.xml.rels><?xml version="1.0" standalone="yes" ?><Relationships xmlns="http://schemas.openxmlformats.org/package/2006/relationships"><Relationship Id="rId1" Target="../media/image4.png"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media/image3.jpg"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
  <p:cSld name="Title Slide">
    <p:bg>
      <p:bgPr>
        <a:blipFill xmlns:c="http://schemas.openxmlformats.org/drawingml/2006/chart" xmlns:pic="http://schemas.openxmlformats.org/drawingml/2006/picture" xmlns:dgm="http://schemas.openxmlformats.org/drawingml/2006/diagram" dpi="0" rotWithShape="1">
          <a:blip r:embed="rId1">
            <a:lum/>
          </a:blip>
          <a:srcRect/>
          <a:stretch>
            <a:fillRect/>
          </a:stretch>
        </a:blip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448965" y="1808225"/>
            <a:ext cx="8246070" cy="878054"/>
          </a:xfrm>
          <a:noFill/>
          <a:effectLst>
            <a:outerShdw algn="tl" blurRad="50800" dir="2700000" dist="38100" rotWithShape="0">
              <a:srgbClr val="000000">
                <a:alpha val="40000"/>
              </a:srgbClr>
            </a:outerShdw>
          </a:effectLst>
        </p:spPr>
        <p:txBody xmlns:c="http://schemas.openxmlformats.org/drawingml/2006/chart" xmlns:pic="http://schemas.openxmlformats.org/drawingml/2006/picture" xmlns:dgm="http://schemas.openxmlformats.org/drawingml/2006/diagram">
          <a:bodyPr>
            <a:normAutofit/>
          </a:bodyPr>
          <a:lstStyle>
            <a:lvl1pPr algn="r">
              <a:defRPr sz="3600">
                <a:solidFill>
                  <a:schemeClr val="bg1"/>
                </a:solidFill>
                <a:uFillTx/>
              </a:defRPr>
            </a:lvl1pPr>
          </a:lstStyle>
          <a:p>
            <a:r>
              <a:rPr dirty="0" lang="en-US">
                <a:uFillTx/>
              </a:rPr>
              <a:t>Click to edit Master title style</a:t>
            </a: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448965" y="2877160"/>
            <a:ext cx="8246071" cy="458115"/>
          </a:xfrm>
        </p:spPr>
        <p:txBody xmlns:c="http://schemas.openxmlformats.org/drawingml/2006/chart" xmlns:pic="http://schemas.openxmlformats.org/drawingml/2006/picture" xmlns:dgm="http://schemas.openxmlformats.org/drawingml/2006/diagram">
          <a:bodyPr>
            <a:normAutofit/>
          </a:bodyPr>
          <a:lstStyle>
            <a:lvl1pPr algn="r" indent="0" marL="0">
              <a:buNone/>
              <a:defRPr b="0" i="0" sz="2800">
                <a:solidFill>
                  <a:schemeClr val="bg1"/>
                </a:solidFill>
                <a:uFillTx/>
              </a:defRPr>
            </a:lvl1pPr>
            <a:lvl2pPr algn="ctr" indent="0" marL="457200">
              <a:buNone/>
              <a:defRPr>
                <a:solidFill>
                  <a:schemeClr val="tx1">
                    <a:tint val="75000"/>
                  </a:schemeClr>
                </a:solidFill>
                <a:uFillTx/>
              </a:defRPr>
            </a:lvl2pPr>
            <a:lvl3pPr algn="ctr" indent="0" marL="914400">
              <a:buNone/>
              <a:defRPr>
                <a:solidFill>
                  <a:schemeClr val="tx1">
                    <a:tint val="75000"/>
                  </a:schemeClr>
                </a:solidFill>
                <a:uFillTx/>
              </a:defRPr>
            </a:lvl3pPr>
            <a:lvl4pPr algn="ctr" indent="0" marL="1371600">
              <a:buNone/>
              <a:defRPr>
                <a:solidFill>
                  <a:schemeClr val="tx1">
                    <a:tint val="75000"/>
                  </a:schemeClr>
                </a:solidFill>
                <a:uFillTx/>
              </a:defRPr>
            </a:lvl4pPr>
            <a:lvl5pPr algn="ctr" indent="0" marL="1828800">
              <a:buNone/>
              <a:defRPr>
                <a:solidFill>
                  <a:schemeClr val="tx1">
                    <a:tint val="75000"/>
                  </a:schemeClr>
                </a:solidFill>
                <a:uFillTx/>
              </a:defRPr>
            </a:lvl5pPr>
            <a:lvl6pPr algn="ctr" indent="0" marL="2286000">
              <a:buNone/>
              <a:defRPr>
                <a:solidFill>
                  <a:schemeClr val="tx1">
                    <a:tint val="75000"/>
                  </a:schemeClr>
                </a:solidFill>
                <a:uFillTx/>
              </a:defRPr>
            </a:lvl6pPr>
            <a:lvl7pPr algn="ctr" indent="0" marL="2743200">
              <a:buNone/>
              <a:defRPr>
                <a:solidFill>
                  <a:schemeClr val="tx1">
                    <a:tint val="75000"/>
                  </a:schemeClr>
                </a:solidFill>
                <a:uFillTx/>
              </a:defRPr>
            </a:lvl7pPr>
            <a:lvl8pPr algn="ctr" indent="0" marL="3200400">
              <a:buNone/>
              <a:defRPr>
                <a:solidFill>
                  <a:schemeClr val="tx1">
                    <a:tint val="75000"/>
                  </a:schemeClr>
                </a:solidFill>
                <a:uFillTx/>
              </a:defRPr>
            </a:lvl8pPr>
            <a:lvl9pPr algn="ctr" indent="0" marL="3657600">
              <a:buNone/>
              <a:defRPr>
                <a:solidFill>
                  <a:schemeClr val="tx1">
                    <a:tint val="75000"/>
                  </a:schemeClr>
                </a:solidFill>
                <a:uFillTx/>
              </a:defRPr>
            </a:lvl9pPr>
          </a:lstStyle>
          <a:p>
            <a:r>
              <a:rPr dirty="0" lang="en-US">
                <a:uFillTx/>
              </a:rPr>
              <a:t>Click to edit Master subtitle style</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3074F12-AA26-4AC8-9962-C36BB8F32554}" type="datetimeFigureOut">
              <a:rPr lang="en-US" smtClean="0">
                <a:uFillTx/>
              </a:rPr>
              <a:pPr/>
              <a:t>4/26/2019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B82CCC60-E8CD-4174-8B1A-7DF615B22EEF}"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picTx">
  <p:cSld name="Picture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792288" y="3600450"/>
            <a:ext cx="5486400" cy="425054"/>
          </a:xfrm>
        </p:spPr>
        <p:txBody xmlns:c="http://schemas.openxmlformats.org/drawingml/2006/chart" xmlns:pic="http://schemas.openxmlformats.org/drawingml/2006/picture" xmlns:dgm="http://schemas.openxmlformats.org/drawingml/2006/diagram">
          <a:bodyPr anchor="b"/>
          <a:lstStyle>
            <a:lvl1pPr algn="l">
              <a:defRPr b="1" sz="2000">
                <a:uFillTx/>
              </a:defRPr>
            </a:lvl1p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Picture Placeholder 2"/>
          <p:cNvSpPr xmlns:c="http://schemas.openxmlformats.org/drawingml/2006/chart" xmlns:pic="http://schemas.openxmlformats.org/drawingml/2006/picture" xmlns:dgm="http://schemas.openxmlformats.org/drawingml/2006/diagram">
            <a:spLocks noGrp="1"/>
          </p:cNvSpPr>
          <p:nvPr>
            <p:ph idx="1" type="pic"/>
          </p:nvPr>
        </p:nvSpPr>
        <p:spPr xmlns:c="http://schemas.openxmlformats.org/drawingml/2006/chart" xmlns:pic="http://schemas.openxmlformats.org/drawingml/2006/picture" xmlns:dgm="http://schemas.openxmlformats.org/drawingml/2006/diagram">
          <a:xfrm>
            <a:off x="1792288" y="459581"/>
            <a:ext cx="5486400" cy="3086100"/>
          </a:xfrm>
        </p:spPr>
        <p:txBody xmlns:c="http://schemas.openxmlformats.org/drawingml/2006/chart" xmlns:pic="http://schemas.openxmlformats.org/drawingml/2006/picture" xmlns:dgm="http://schemas.openxmlformats.org/drawingml/2006/diagram">
          <a:bodyPr/>
          <a:lstStyle>
            <a:lvl1pPr indent="0" marL="0">
              <a:buNone/>
              <a:defRPr sz="3200">
                <a:uFillTx/>
              </a:defRPr>
            </a:lvl1pPr>
            <a:lvl2pPr indent="0" marL="457200">
              <a:buNone/>
              <a:defRPr sz="2800">
                <a:uFillTx/>
              </a:defRPr>
            </a:lvl2pPr>
            <a:lvl3pPr indent="0" marL="914400">
              <a:buNone/>
              <a:defRPr sz="2400">
                <a:uFillTx/>
              </a:defRPr>
            </a:lvl3pPr>
            <a:lvl4pPr indent="0" marL="1371600">
              <a:buNone/>
              <a:defRPr sz="2000">
                <a:uFillTx/>
              </a:defRPr>
            </a:lvl4pPr>
            <a:lvl5pPr indent="0" marL="1828800">
              <a:buNone/>
              <a:defRPr sz="2000">
                <a:uFillTx/>
              </a:defRPr>
            </a:lvl5pPr>
            <a:lvl6pPr indent="0" marL="2286000">
              <a:buNone/>
              <a:defRPr sz="2000">
                <a:uFillTx/>
              </a:defRPr>
            </a:lvl6pPr>
            <a:lvl7pPr indent="0" marL="2743200">
              <a:buNone/>
              <a:defRPr sz="2000">
                <a:uFillTx/>
              </a:defRPr>
            </a:lvl7pPr>
            <a:lvl8pPr indent="0" marL="3200400">
              <a:buNone/>
              <a:defRPr sz="2000">
                <a:uFillTx/>
              </a:defRPr>
            </a:lvl8pPr>
            <a:lvl9pPr indent="0" marL="3657600">
              <a:buNone/>
              <a:defRPr sz="2000">
                <a:uFillTx/>
              </a:defRPr>
            </a:lvl9pPr>
          </a:lstStyle>
          <a:p>
            <a:endParaRPr lang="en-US">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1792288" y="4025503"/>
            <a:ext cx="5486400" cy="603647"/>
          </a:xfrm>
        </p:spPr>
        <p:txBody xmlns:c="http://schemas.openxmlformats.org/drawingml/2006/chart" xmlns:pic="http://schemas.openxmlformats.org/drawingml/2006/picture" xmlns:dgm="http://schemas.openxmlformats.org/drawingml/2006/diagram">
          <a:bodyPr/>
          <a:lstStyle>
            <a:lvl1pPr indent="0" marL="0">
              <a:buNone/>
              <a:defRPr sz="1400">
                <a:uFillTx/>
              </a:defRPr>
            </a:lvl1pPr>
            <a:lvl2pPr indent="0" marL="457200">
              <a:buNone/>
              <a:defRPr sz="1200">
                <a:uFillTx/>
              </a:defRPr>
            </a:lvl2pPr>
            <a:lvl3pPr indent="0" marL="914400">
              <a:buNone/>
              <a:defRPr sz="1000">
                <a:uFillTx/>
              </a:defRPr>
            </a:lvl3pPr>
            <a:lvl4pPr indent="0" marL="1371600">
              <a:buNone/>
              <a:defRPr sz="900">
                <a:uFillTx/>
              </a:defRPr>
            </a:lvl4pPr>
            <a:lvl5pPr indent="0" marL="1828800">
              <a:buNone/>
              <a:defRPr sz="900">
                <a:uFillTx/>
              </a:defRPr>
            </a:lvl5pPr>
            <a:lvl6pPr indent="0" marL="2286000">
              <a:buNone/>
              <a:defRPr sz="900">
                <a:uFillTx/>
              </a:defRPr>
            </a:lvl6pPr>
            <a:lvl7pPr indent="0" marL="2743200">
              <a:buNone/>
              <a:defRPr sz="900">
                <a:uFillTx/>
              </a:defRPr>
            </a:lvl7pPr>
            <a:lvl8pPr indent="0" marL="3200400">
              <a:buNone/>
              <a:defRPr sz="900">
                <a:uFillTx/>
              </a:defRPr>
            </a:lvl8pPr>
            <a:lvl9pPr indent="0" marL="3657600">
              <a:buNone/>
              <a:defRPr sz="9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3074F12-AA26-4AC8-9962-C36BB8F32554}" type="datetimeFigureOut">
              <a:rPr lang="en-US" smtClean="0">
                <a:uFillTx/>
              </a:rPr>
              <a:pPr/>
              <a:t>4/26/2019</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B82CCC60-E8CD-4174-8B1A-7DF615B22EEF}"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x">
  <p:cSld name="Title and Vertical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3074F12-AA26-4AC8-9962-C36BB8F32554}" type="datetimeFigureOut">
              <a:rPr lang="en-US" smtClean="0">
                <a:uFillTx/>
              </a:rPr>
              <a:pPr/>
              <a:t>4/26/2019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B82CCC60-E8CD-4174-8B1A-7DF615B22EEF}"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itleAndTx">
  <p:cSld name="Vertical Title and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Vertical Title 1"/>
          <p:cNvSpPr xmlns:c="http://schemas.openxmlformats.org/drawingml/2006/chart" xmlns:pic="http://schemas.openxmlformats.org/drawingml/2006/picture" xmlns:dgm="http://schemas.openxmlformats.org/drawingml/2006/diagram">
            <a:spLocks noGrp="1"/>
          </p:cNvSpPr>
          <p:nvPr>
            <p:ph orient="vert" type="title"/>
          </p:nvPr>
        </p:nvSpPr>
        <p:spPr xmlns:c="http://schemas.openxmlformats.org/drawingml/2006/chart" xmlns:pic="http://schemas.openxmlformats.org/drawingml/2006/picture" xmlns:dgm="http://schemas.openxmlformats.org/drawingml/2006/diagram">
          <a:xfrm>
            <a:off x="6629400" y="205979"/>
            <a:ext cx="2057400" cy="4388644"/>
          </a:xfrm>
        </p:spPr>
        <p:txBody xmlns:c="http://schemas.openxmlformats.org/drawingml/2006/chart" xmlns:pic="http://schemas.openxmlformats.org/drawingml/2006/picture" xmlns:dgm="http://schemas.openxmlformats.org/drawingml/2006/diagram">
          <a:bodyPr vert="eaVert"/>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a:xfrm>
            <a:off x="457200" y="205979"/>
            <a:ext cx="6019800" cy="4388644"/>
          </a:xfrm>
        </p:spPr>
        <p:txBody xmlns:c="http://schemas.openxmlformats.org/drawingml/2006/chart" xmlns:pic="http://schemas.openxmlformats.org/drawingml/2006/picture" xmlns:dgm="http://schemas.openxmlformats.org/drawingml/2006/diagram">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3074F12-AA26-4AC8-9962-C36BB8F32554}" type="datetimeFigureOut">
              <a:rPr lang="en-US" smtClean="0">
                <a:uFillTx/>
              </a:rPr>
              <a:pPr/>
              <a:t>4/26/2019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B82CCC60-E8CD-4174-8B1A-7DF615B22EEF}" type="slidenum">
              <a:rPr lang="en-US" smtClean="0">
                <a:uFillTx/>
              </a:rPr>
              <a:pPr/>
              <a:t>‹#›</a:t>
            </a:fld>
            <a:endParaRPr lang="en-US">
              <a:uFillTx/>
            </a:endParaRPr>
          </a:p>
        </p:txBody>
      </p:sp>
      <p:pic>
        <p:nvPicPr>
          <p:cNvPr xmlns:c="http://schemas.openxmlformats.org/drawingml/2006/chart" xmlns:pic="http://schemas.openxmlformats.org/drawingml/2006/picture" xmlns:dgm="http://schemas.openxmlformats.org/drawingml/2006/diagram" descr="E:\websites\free-power-point-templates\2012\logos.png" id="7" name="Picture 6"/>
          <p:cNvPicPr xmlns:c="http://schemas.openxmlformats.org/drawingml/2006/chart" xmlns:pic="http://schemas.openxmlformats.org/drawingml/2006/picture" xmlns:dgm="http://schemas.openxmlformats.org/drawingml/2006/diagram">
            <a:picLocks noChangeArrowheads="1" noChangeAspect="1"/>
          </p:cNvPicPr>
          <p:nvPr userDrawn="1"/>
        </p:nvPicPr>
        <p:blipFill xmlns:c="http://schemas.openxmlformats.org/drawingml/2006/chart" xmlns:pic="http://schemas.openxmlformats.org/drawingml/2006/picture" xmlns:dgm="http://schemas.openxmlformats.org/drawingml/2006/diagram">
          <a:blip r:embed="rId1"/>
          <a:stretch>
            <a:fillRect/>
          </a:stretch>
        </p:blipFill>
        <p:spPr xmlns:c="http://schemas.openxmlformats.org/drawingml/2006/chart" xmlns:pic="http://schemas.openxmlformats.org/drawingml/2006/picture" xmlns:dgm="http://schemas.openxmlformats.org/drawingml/2006/diagram" bwMode="auto">
          <a:xfrm>
            <a:off x="3918306" y="2326213"/>
            <a:ext cx="1463784" cy="526961"/>
          </a:xfrm>
          <a:prstGeom prst="rect">
            <a:avLst/>
          </a:prstGeom>
          <a:noFill/>
          <a:ln>
            <a:noFill/>
          </a:ln>
        </p:spPr>
      </p:pic>
    </p:spTree>
  </p:cSld>
  <p:clrMapOvr xmlns:c="http://schemas.openxmlformats.org/drawingml/2006/chart" xmlns:pic="http://schemas.openxmlformats.org/drawingml/2006/picture" xmlns:dgm="http://schemas.openxmlformats.org/drawingml/2006/diagram">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Title and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48965" y="586585"/>
            <a:ext cx="8246070" cy="458116"/>
          </a:xfrm>
        </p:spPr>
        <p:txBody xmlns:c="http://schemas.openxmlformats.org/drawingml/2006/chart" xmlns:pic="http://schemas.openxmlformats.org/drawingml/2006/picture" xmlns:dgm="http://schemas.openxmlformats.org/drawingml/2006/diagram">
          <a:bodyPr>
            <a:normAutofit/>
          </a:bodyPr>
          <a:lstStyle>
            <a:lvl1pPr algn="r">
              <a:defRPr baseline="0" sz="3600">
                <a:solidFill>
                  <a:schemeClr val="bg1"/>
                </a:solidFill>
                <a:effectLst>
                  <a:outerShdw algn="tl" blurRad="50800" dir="2700000" dist="38100" rotWithShape="0">
                    <a:srgbClr val="000000">
                      <a:alpha val="40000"/>
                    </a:srgbClr>
                  </a:outerShdw>
                </a:effectLst>
                <a:uFillTx/>
              </a:defRPr>
            </a:lvl1pPr>
          </a:lstStyle>
          <a:p>
            <a:r>
              <a:rPr dirty="0" lang="en-US">
                <a:uFillTx/>
              </a:rPr>
              <a:t>Click to edit Master title style</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448966" y="1197405"/>
            <a:ext cx="8246070" cy="3664920"/>
          </a:xfrm>
        </p:spPr>
        <p:txBody xmlns:c="http://schemas.openxmlformats.org/drawingml/2006/chart" xmlns:pic="http://schemas.openxmlformats.org/drawingml/2006/picture" xmlns:dgm="http://schemas.openxmlformats.org/drawingml/2006/diagram">
          <a:bodyPr/>
          <a:lstStyle>
            <a:lvl1pPr algn="l">
              <a:defRPr sz="2800">
                <a:solidFill>
                  <a:srgbClr val="002060"/>
                </a:solidFill>
                <a:uFillTx/>
              </a:defRPr>
            </a:lvl1pPr>
            <a:lvl2pPr algn="l">
              <a:defRPr>
                <a:solidFill>
                  <a:srgbClr val="002060"/>
                </a:solidFill>
                <a:uFillTx/>
              </a:defRPr>
            </a:lvl2pPr>
            <a:lvl3pPr algn="l">
              <a:defRPr>
                <a:solidFill>
                  <a:srgbClr val="002060"/>
                </a:solidFill>
                <a:uFillTx/>
              </a:defRPr>
            </a:lvl3pPr>
            <a:lvl4pPr algn="l">
              <a:defRPr>
                <a:solidFill>
                  <a:srgbClr val="002060"/>
                </a:solidFill>
                <a:uFillTx/>
              </a:defRPr>
            </a:lvl4pPr>
            <a:lvl5pPr algn="l">
              <a:defRPr>
                <a:solidFill>
                  <a:srgbClr val="002060"/>
                </a:solidFill>
                <a:uFillTx/>
              </a:defRPr>
            </a:lvl5pPr>
          </a:lstStyle>
          <a:p>
            <a:pPr lvl="0"/>
            <a:r>
              <a:rPr dirty="0" lang="en-US">
                <a:uFillTx/>
              </a:rPr>
              <a:t>Click to edit Master text styles</a:t>
            </a:r>
          </a:p>
          <a:p>
            <a:pPr lvl="1"/>
            <a:r>
              <a:rPr dirty="0" lang="en-US">
                <a:uFillTx/>
              </a:rPr>
              <a:t>Second level</a:t>
            </a:r>
          </a:p>
          <a:p>
            <a:pPr lvl="2"/>
            <a:r>
              <a:rPr dirty="0" lang="en-US">
                <a:uFillTx/>
              </a:rPr>
              <a:t>Third level</a:t>
            </a:r>
          </a:p>
          <a:p>
            <a:pPr lvl="3"/>
            <a:r>
              <a:rPr dirty="0" lang="en-US">
                <a:uFillTx/>
              </a:rPr>
              <a:t>Fourth level</a:t>
            </a:r>
          </a:p>
          <a:p>
            <a:pPr lvl="4"/>
            <a:r>
              <a:rPr dirty="0" lang="en-US">
                <a:uFillTx/>
              </a:rPr>
              <a:t>Fifth level</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3074F12-AA26-4AC8-9962-C36BB8F32554}" type="datetimeFigureOut">
              <a:rPr lang="en-US" smtClean="0">
                <a:uFillTx/>
              </a:rPr>
              <a:pPr/>
              <a:t>4/26/2019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B82CCC60-E8CD-4174-8B1A-7DF615B22EEF}"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1_Title and Content">
    <p:bg>
      <p:bgPr>
        <a:blipFill xmlns:c="http://schemas.openxmlformats.org/drawingml/2006/chart" xmlns:pic="http://schemas.openxmlformats.org/drawingml/2006/picture" xmlns:dgm="http://schemas.openxmlformats.org/drawingml/2006/diagram" dpi="0" rotWithShape="1">
          <a:blip r:embed="rId1">
            <a:lum/>
          </a:blip>
          <a:srcRect/>
          <a:stretch>
            <a:fillRect/>
          </a:stretch>
        </a:blip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2434130" y="281175"/>
            <a:ext cx="6108200" cy="572644"/>
          </a:xfrm>
        </p:spPr>
        <p:txBody xmlns:c="http://schemas.openxmlformats.org/drawingml/2006/chart" xmlns:pic="http://schemas.openxmlformats.org/drawingml/2006/picture" xmlns:dgm="http://schemas.openxmlformats.org/drawingml/2006/diagram">
          <a:bodyPr>
            <a:normAutofit/>
          </a:bodyPr>
          <a:lstStyle>
            <a:lvl1pPr algn="r">
              <a:defRPr sz="3600">
                <a:solidFill>
                  <a:schemeClr val="bg1"/>
                </a:solidFill>
                <a:effectLst>
                  <a:outerShdw algn="tl" blurRad="50800" dir="2700000" dist="38100" rotWithShape="0">
                    <a:srgbClr val="000000">
                      <a:alpha val="40000"/>
                    </a:srgbClr>
                  </a:outerShdw>
                </a:effectLst>
                <a:uFillTx/>
              </a:defRPr>
            </a:lvl1pPr>
          </a:lstStyle>
          <a:p>
            <a:r>
              <a:rPr dirty="0" lang="en-US">
                <a:uFillTx/>
              </a:rPr>
              <a:t>Click to edit Master title style</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434130" y="1082877"/>
            <a:ext cx="6108200" cy="3625589"/>
          </a:xfrm>
        </p:spPr>
        <p:txBody xmlns:c="http://schemas.openxmlformats.org/drawingml/2006/chart" xmlns:pic="http://schemas.openxmlformats.org/drawingml/2006/picture" xmlns:dgm="http://schemas.openxmlformats.org/drawingml/2006/diagram">
          <a:bodyPr/>
          <a:lstStyle>
            <a:lvl1pPr>
              <a:defRPr sz="2800">
                <a:solidFill>
                  <a:srgbClr val="002060"/>
                </a:solidFill>
                <a:uFillTx/>
              </a:defRPr>
            </a:lvl1pPr>
            <a:lvl2pPr>
              <a:defRPr>
                <a:solidFill>
                  <a:srgbClr val="002060"/>
                </a:solidFill>
                <a:uFillTx/>
              </a:defRPr>
            </a:lvl2pPr>
            <a:lvl3pPr>
              <a:defRPr>
                <a:solidFill>
                  <a:srgbClr val="002060"/>
                </a:solidFill>
                <a:uFillTx/>
              </a:defRPr>
            </a:lvl3pPr>
            <a:lvl4pPr>
              <a:defRPr>
                <a:solidFill>
                  <a:srgbClr val="002060"/>
                </a:solidFill>
                <a:uFillTx/>
              </a:defRPr>
            </a:lvl4pPr>
            <a:lvl5pPr>
              <a:defRPr>
                <a:solidFill>
                  <a:srgbClr val="002060"/>
                </a:solidFill>
                <a:uFillTx/>
              </a:defRPr>
            </a:lvl5pPr>
          </a:lstStyle>
          <a:p>
            <a:pPr lvl="0"/>
            <a:r>
              <a:rPr dirty="0" lang="en-US">
                <a:uFillTx/>
              </a:rPr>
              <a:t>Click to edit Master text styles</a:t>
            </a:r>
          </a:p>
          <a:p>
            <a:pPr lvl="1"/>
            <a:r>
              <a:rPr dirty="0" lang="en-US">
                <a:uFillTx/>
              </a:rPr>
              <a:t>Second level</a:t>
            </a:r>
          </a:p>
          <a:p>
            <a:pPr lvl="2"/>
            <a:r>
              <a:rPr dirty="0" lang="en-US">
                <a:uFillTx/>
              </a:rPr>
              <a:t>Third level</a:t>
            </a:r>
          </a:p>
          <a:p>
            <a:pPr lvl="3"/>
            <a:r>
              <a:rPr dirty="0" lang="en-US">
                <a:uFillTx/>
              </a:rPr>
              <a:t>Fourth level</a:t>
            </a:r>
          </a:p>
          <a:p>
            <a:pPr lvl="4"/>
            <a:r>
              <a:rPr dirty="0" lang="en-US">
                <a:uFillTx/>
              </a:rPr>
              <a:t>Fifth level</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3074F12-AA26-4AC8-9962-C36BB8F32554}" type="datetimeFigureOut">
              <a:rPr lang="en-US" smtClean="0">
                <a:uFillTx/>
              </a:rPr>
              <a:pPr/>
              <a:t>4/26/2019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B82CCC60-E8CD-4174-8B1A-7DF615B22EEF}"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secHead">
  <p:cSld name="Section Header">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722313" y="3305176"/>
            <a:ext cx="7772400" cy="1021556"/>
          </a:xfrm>
        </p:spPr>
        <p:txBody xmlns:c="http://schemas.openxmlformats.org/drawingml/2006/chart" xmlns:pic="http://schemas.openxmlformats.org/drawingml/2006/picture" xmlns:dgm="http://schemas.openxmlformats.org/drawingml/2006/diagram">
          <a:bodyPr anchor="t"/>
          <a:lstStyle>
            <a:lvl1pPr algn="l">
              <a:defRPr b="1" cap="all" sz="4000">
                <a:uFillTx/>
              </a:defRPr>
            </a:lvl1p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722313" y="2180035"/>
            <a:ext cx="7772400" cy="1125140"/>
          </a:xfrm>
        </p:spPr>
        <p:txBody xmlns:c="http://schemas.openxmlformats.org/drawingml/2006/chart" xmlns:pic="http://schemas.openxmlformats.org/drawingml/2006/picture" xmlns:dgm="http://schemas.openxmlformats.org/drawingml/2006/diagram">
          <a:bodyPr anchor="b"/>
          <a:lstStyle>
            <a:lvl1pPr indent="0" marL="0">
              <a:buNone/>
              <a:defRPr sz="2000">
                <a:solidFill>
                  <a:schemeClr val="tx1">
                    <a:tint val="75000"/>
                  </a:schemeClr>
                </a:solidFill>
                <a:uFillTx/>
              </a:defRPr>
            </a:lvl1pPr>
            <a:lvl2pPr indent="0" marL="457200">
              <a:buNone/>
              <a:defRPr sz="1800">
                <a:solidFill>
                  <a:schemeClr val="tx1">
                    <a:tint val="75000"/>
                  </a:schemeClr>
                </a:solidFill>
                <a:uFillTx/>
              </a:defRPr>
            </a:lvl2pPr>
            <a:lvl3pPr indent="0" marL="914400">
              <a:buNone/>
              <a:defRPr sz="1600">
                <a:solidFill>
                  <a:schemeClr val="tx1">
                    <a:tint val="75000"/>
                  </a:schemeClr>
                </a:solidFill>
                <a:uFillTx/>
              </a:defRPr>
            </a:lvl3pPr>
            <a:lvl4pPr indent="0" marL="1371600">
              <a:buNone/>
              <a:defRPr sz="1400">
                <a:solidFill>
                  <a:schemeClr val="tx1">
                    <a:tint val="75000"/>
                  </a:schemeClr>
                </a:solidFill>
                <a:uFillTx/>
              </a:defRPr>
            </a:lvl4pPr>
            <a:lvl5pPr indent="0" marL="1828800">
              <a:buNone/>
              <a:defRPr sz="1400">
                <a:solidFill>
                  <a:schemeClr val="tx1">
                    <a:tint val="75000"/>
                  </a:schemeClr>
                </a:solidFill>
                <a:uFillTx/>
              </a:defRPr>
            </a:lvl5pPr>
            <a:lvl6pPr indent="0" marL="2286000">
              <a:buNone/>
              <a:defRPr sz="1400">
                <a:solidFill>
                  <a:schemeClr val="tx1">
                    <a:tint val="75000"/>
                  </a:schemeClr>
                </a:solidFill>
                <a:uFillTx/>
              </a:defRPr>
            </a:lvl6pPr>
            <a:lvl7pPr indent="0" marL="2743200">
              <a:buNone/>
              <a:defRPr sz="1400">
                <a:solidFill>
                  <a:schemeClr val="tx1">
                    <a:tint val="75000"/>
                  </a:schemeClr>
                </a:solidFill>
                <a:uFillTx/>
              </a:defRPr>
            </a:lvl7pPr>
            <a:lvl8pPr indent="0" marL="3200400">
              <a:buNone/>
              <a:defRPr sz="1400">
                <a:solidFill>
                  <a:schemeClr val="tx1">
                    <a:tint val="75000"/>
                  </a:schemeClr>
                </a:solidFill>
                <a:uFillTx/>
              </a:defRPr>
            </a:lvl8pPr>
            <a:lvl9pPr indent="0" marL="3657600">
              <a:buNone/>
              <a:defRPr sz="1400">
                <a:solidFill>
                  <a:schemeClr val="tx1">
                    <a:tint val="75000"/>
                  </a:schemeClr>
                </a:solidFill>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3074F12-AA26-4AC8-9962-C36BB8F32554}" type="datetimeFigureOut">
              <a:rPr lang="en-US" smtClean="0">
                <a:uFillTx/>
              </a:rPr>
              <a:pPr/>
              <a:t>4/26/2019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B82CCC60-E8CD-4174-8B1A-7DF615B22EEF}"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Obj">
  <p:cSld name="Two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sz="half"/>
          </p:nvPr>
        </p:nvSpPr>
        <p:spPr xmlns:c="http://schemas.openxmlformats.org/drawingml/2006/chart" xmlns:pic="http://schemas.openxmlformats.org/drawingml/2006/picture" xmlns:dgm="http://schemas.openxmlformats.org/drawingml/2006/diagram">
          <a:xfrm>
            <a:off x="457200" y="1200151"/>
            <a:ext cx="4038600" cy="3394472"/>
          </a:xfrm>
        </p:spPr>
        <p:txBody xmlns:c="http://schemas.openxmlformats.org/drawingml/2006/chart" xmlns:pic="http://schemas.openxmlformats.org/drawingml/2006/picture" xmlns:dgm="http://schemas.openxmlformats.org/drawingml/2006/diagram">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4648200" y="1200151"/>
            <a:ext cx="4038600" cy="3394472"/>
          </a:xfrm>
        </p:spPr>
        <p:txBody xmlns:c="http://schemas.openxmlformats.org/drawingml/2006/chart" xmlns:pic="http://schemas.openxmlformats.org/drawingml/2006/picture" xmlns:dgm="http://schemas.openxmlformats.org/drawingml/2006/diagram">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3074F12-AA26-4AC8-9962-C36BB8F32554}" type="datetimeFigureOut">
              <a:rPr lang="en-US" smtClean="0">
                <a:uFillTx/>
              </a:rPr>
              <a:pPr/>
              <a:t>4/26/2019</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B82CCC60-E8CD-4174-8B1A-7DF615B22EEF}"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TxTwoObj">
  <p:cSld name="Comparis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01670" y="433880"/>
            <a:ext cx="8093365" cy="610820"/>
          </a:xfrm>
        </p:spPr>
        <p:txBody xmlns:c="http://schemas.openxmlformats.org/drawingml/2006/chart" xmlns:pic="http://schemas.openxmlformats.org/drawingml/2006/picture" xmlns:dgm="http://schemas.openxmlformats.org/drawingml/2006/diagram">
          <a:bodyPr>
            <a:normAutofit/>
          </a:bodyPr>
          <a:lstStyle>
            <a:lvl1pPr algn="r">
              <a:defRPr baseline="0" sz="3600">
                <a:solidFill>
                  <a:schemeClr val="bg1"/>
                </a:solidFill>
                <a:effectLst>
                  <a:outerShdw algn="tl" blurRad="50800" dir="2700000" dist="38100" rotWithShape="0">
                    <a:srgbClr val="000000">
                      <a:alpha val="40000"/>
                    </a:srgbClr>
                  </a:outerShdw>
                </a:effectLst>
                <a:uFillTx/>
              </a:defRPr>
            </a:lvl1pPr>
          </a:lstStyle>
          <a:p>
            <a:r>
              <a:rPr dirty="0" lang="en-US">
                <a:uFillTx/>
              </a:rPr>
              <a:t>Click to edit Master title style</a:t>
            </a: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536880" y="1488533"/>
            <a:ext cx="4040188" cy="479822"/>
          </a:xfrm>
        </p:spPr>
        <p:txBody xmlns:c="http://schemas.openxmlformats.org/drawingml/2006/chart" xmlns:pic="http://schemas.openxmlformats.org/drawingml/2006/picture" xmlns:dgm="http://schemas.openxmlformats.org/drawingml/2006/diagram">
          <a:bodyPr anchor="b"/>
          <a:lstStyle>
            <a:lvl1pPr algn="ctr" indent="0" marL="0">
              <a:buNone/>
              <a:defRPr b="1" sz="2400">
                <a:solidFill>
                  <a:srgbClr val="002060"/>
                </a:solidFill>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dirty="0" lang="en-US">
                <a:uFillTx/>
              </a:rPr>
              <a:t>Click to edit Master text styles</a:t>
            </a: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536880" y="1960930"/>
            <a:ext cx="4040188" cy="2276294"/>
          </a:xfrm>
        </p:spPr>
        <p:txBody xmlns:c="http://schemas.openxmlformats.org/drawingml/2006/chart" xmlns:pic="http://schemas.openxmlformats.org/drawingml/2006/picture" xmlns:dgm="http://schemas.openxmlformats.org/drawingml/2006/diagram">
          <a:bodyPr/>
          <a:lstStyle>
            <a:lvl1pPr algn="ctr">
              <a:defRPr sz="2400">
                <a:solidFill>
                  <a:srgbClr val="002060"/>
                </a:solidFill>
                <a:uFillTx/>
              </a:defRPr>
            </a:lvl1pPr>
            <a:lvl2pPr algn="ctr">
              <a:defRPr sz="2000">
                <a:solidFill>
                  <a:srgbClr val="002060"/>
                </a:solidFill>
                <a:uFillTx/>
              </a:defRPr>
            </a:lvl2pPr>
            <a:lvl3pPr algn="ctr">
              <a:defRPr sz="1800">
                <a:solidFill>
                  <a:srgbClr val="002060"/>
                </a:solidFill>
                <a:uFillTx/>
              </a:defRPr>
            </a:lvl3pPr>
            <a:lvl4pPr algn="ctr">
              <a:defRPr sz="1600">
                <a:solidFill>
                  <a:srgbClr val="002060"/>
                </a:solidFill>
                <a:uFillTx/>
              </a:defRPr>
            </a:lvl4pPr>
            <a:lvl5pPr algn="ctr">
              <a:defRPr sz="1600">
                <a:solidFill>
                  <a:srgbClr val="002060"/>
                </a:solidFill>
                <a:uFillTx/>
              </a:defRPr>
            </a:lvl5pPr>
            <a:lvl6pPr>
              <a:defRPr sz="1600">
                <a:uFillTx/>
              </a:defRPr>
            </a:lvl6pPr>
            <a:lvl7pPr>
              <a:defRPr sz="1600">
                <a:uFillTx/>
              </a:defRPr>
            </a:lvl7pPr>
            <a:lvl8pPr>
              <a:defRPr sz="1600">
                <a:uFillTx/>
              </a:defRPr>
            </a:lvl8pPr>
            <a:lvl9pPr>
              <a:defRPr sz="1600">
                <a:uFillTx/>
              </a:defRPr>
            </a:lvl9pPr>
          </a:lstStyle>
          <a:p>
            <a:pPr lvl="0"/>
            <a:r>
              <a:rPr dirty="0" lang="en-US">
                <a:uFillTx/>
              </a:rPr>
              <a:t>Click to edit Master text styles</a:t>
            </a:r>
          </a:p>
          <a:p>
            <a:pPr lvl="1"/>
            <a:r>
              <a:rPr dirty="0" lang="en-US">
                <a:uFillTx/>
              </a:rPr>
              <a:t>Second level</a:t>
            </a:r>
          </a:p>
          <a:p>
            <a:pPr lvl="2"/>
            <a:r>
              <a:rPr dirty="0" lang="en-US">
                <a:uFillTx/>
              </a:rPr>
              <a:t>Third level</a:t>
            </a:r>
          </a:p>
          <a:p>
            <a:pPr lvl="3"/>
            <a:r>
              <a:rPr dirty="0" lang="en-US">
                <a:uFillTx/>
              </a:rPr>
              <a:t>Fourth level</a:t>
            </a:r>
          </a:p>
          <a:p>
            <a:pPr lvl="4"/>
            <a:r>
              <a:rPr dirty="0" lang="en-US">
                <a:uFillTx/>
              </a:rPr>
              <a:t>Fifth level</a:t>
            </a:r>
          </a:p>
        </p:txBody>
      </p:sp>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4572001" y="1488533"/>
            <a:ext cx="4041775" cy="479822"/>
          </a:xfrm>
        </p:spPr>
        <p:txBody xmlns:c="http://schemas.openxmlformats.org/drawingml/2006/chart" xmlns:pic="http://schemas.openxmlformats.org/drawingml/2006/picture" xmlns:dgm="http://schemas.openxmlformats.org/drawingml/2006/diagram">
          <a:bodyPr anchor="b"/>
          <a:lstStyle>
            <a:lvl1pPr algn="ctr" indent="0" marL="0">
              <a:buNone/>
              <a:defRPr b="1" sz="2400">
                <a:solidFill>
                  <a:srgbClr val="002060"/>
                </a:solidFill>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dirty="0" lang="en-US">
                <a:uFillTx/>
              </a:rPr>
              <a:t>Click to edit Master text styles</a:t>
            </a:r>
          </a:p>
        </p:txBody>
      </p:sp>
      <p:sp>
        <p:nvSpPr>
          <p:cNvPr xmlns:c="http://schemas.openxmlformats.org/drawingml/2006/chart" xmlns:pic="http://schemas.openxmlformats.org/drawingml/2006/picture" xmlns:dgm="http://schemas.openxmlformats.org/drawingml/2006/diagram" id="6" name="Content Placeholder 5"/>
          <p:cNvSpPr xmlns:c="http://schemas.openxmlformats.org/drawingml/2006/chart" xmlns:pic="http://schemas.openxmlformats.org/drawingml/2006/picture" xmlns:dgm="http://schemas.openxmlformats.org/drawingml/2006/diagram">
            <a:spLocks noGrp="1"/>
          </p:cNvSpPr>
          <p:nvPr>
            <p:ph idx="4" sz="quarter"/>
          </p:nvPr>
        </p:nvSpPr>
        <p:spPr xmlns:c="http://schemas.openxmlformats.org/drawingml/2006/chart" xmlns:pic="http://schemas.openxmlformats.org/drawingml/2006/picture" xmlns:dgm="http://schemas.openxmlformats.org/drawingml/2006/diagram">
          <a:xfrm>
            <a:off x="4572001" y="1960930"/>
            <a:ext cx="4041775" cy="2276294"/>
          </a:xfrm>
        </p:spPr>
        <p:txBody xmlns:c="http://schemas.openxmlformats.org/drawingml/2006/chart" xmlns:pic="http://schemas.openxmlformats.org/drawingml/2006/picture" xmlns:dgm="http://schemas.openxmlformats.org/drawingml/2006/diagram">
          <a:bodyPr/>
          <a:lstStyle>
            <a:lvl1pPr algn="ctr">
              <a:defRPr sz="2400">
                <a:solidFill>
                  <a:srgbClr val="002060"/>
                </a:solidFill>
                <a:uFillTx/>
              </a:defRPr>
            </a:lvl1pPr>
            <a:lvl2pPr algn="ctr">
              <a:defRPr sz="2000">
                <a:solidFill>
                  <a:srgbClr val="002060"/>
                </a:solidFill>
                <a:uFillTx/>
              </a:defRPr>
            </a:lvl2pPr>
            <a:lvl3pPr algn="ctr">
              <a:defRPr sz="1800">
                <a:solidFill>
                  <a:srgbClr val="002060"/>
                </a:solidFill>
                <a:uFillTx/>
              </a:defRPr>
            </a:lvl3pPr>
            <a:lvl4pPr algn="ctr">
              <a:defRPr sz="1600">
                <a:solidFill>
                  <a:srgbClr val="002060"/>
                </a:solidFill>
                <a:uFillTx/>
              </a:defRPr>
            </a:lvl4pPr>
            <a:lvl5pPr algn="ctr">
              <a:defRPr sz="1600">
                <a:solidFill>
                  <a:srgbClr val="002060"/>
                </a:solidFill>
                <a:uFillTx/>
              </a:defRPr>
            </a:lvl5pPr>
            <a:lvl6pPr>
              <a:defRPr sz="1600">
                <a:uFillTx/>
              </a:defRPr>
            </a:lvl6pPr>
            <a:lvl7pPr>
              <a:defRPr sz="1600">
                <a:uFillTx/>
              </a:defRPr>
            </a:lvl7pPr>
            <a:lvl8pPr>
              <a:defRPr sz="1600">
                <a:uFillTx/>
              </a:defRPr>
            </a:lvl8pPr>
            <a:lvl9pPr>
              <a:defRPr sz="1600">
                <a:uFillTx/>
              </a:defRPr>
            </a:lvl9pPr>
          </a:lstStyle>
          <a:p>
            <a:pPr lvl="0"/>
            <a:r>
              <a:rPr dirty="0" lang="en-US">
                <a:uFillTx/>
              </a:rPr>
              <a:t>Click to edit Master text styles</a:t>
            </a:r>
          </a:p>
          <a:p>
            <a:pPr lvl="1"/>
            <a:r>
              <a:rPr dirty="0" lang="en-US">
                <a:uFillTx/>
              </a:rPr>
              <a:t>Second level</a:t>
            </a:r>
          </a:p>
          <a:p>
            <a:pPr lvl="2"/>
            <a:r>
              <a:rPr dirty="0" lang="en-US">
                <a:uFillTx/>
              </a:rPr>
              <a:t>Third level</a:t>
            </a:r>
          </a:p>
          <a:p>
            <a:pPr lvl="3"/>
            <a:r>
              <a:rPr dirty="0" lang="en-US">
                <a:uFillTx/>
              </a:rPr>
              <a:t>Fourth level</a:t>
            </a:r>
          </a:p>
          <a:p>
            <a:pPr lvl="4"/>
            <a:r>
              <a:rPr dirty="0" lang="en-US">
                <a:uFillTx/>
              </a:rPr>
              <a:t>Fifth level</a:t>
            </a:r>
          </a:p>
        </p:txBody>
      </p:sp>
      <p:sp>
        <p:nvSpPr>
          <p:cNvPr xmlns:c="http://schemas.openxmlformats.org/drawingml/2006/chart" xmlns:pic="http://schemas.openxmlformats.org/drawingml/2006/picture" xmlns:dgm="http://schemas.openxmlformats.org/drawingml/2006/diagram" id="7" name="Date Placeholder 6"/>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3074F12-AA26-4AC8-9962-C36BB8F32554}" type="datetimeFigureOut">
              <a:rPr lang="en-US" smtClean="0">
                <a:uFillTx/>
              </a:rPr>
              <a:pPr/>
              <a:t>4/26/2019</a:t>
            </a:fld>
            <a:endParaRPr lang="en-US">
              <a:uFillTx/>
            </a:endParaRPr>
          </a:p>
        </p:txBody>
      </p:sp>
      <p:sp>
        <p:nvSpPr>
          <p:cNvPr xmlns:c="http://schemas.openxmlformats.org/drawingml/2006/chart" xmlns:pic="http://schemas.openxmlformats.org/drawingml/2006/picture" xmlns:dgm="http://schemas.openxmlformats.org/drawingml/2006/diagram" id="8" name="Footer Placeholder 7"/>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9" name="Slide Number Placeholder 8"/>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B82CCC60-E8CD-4174-8B1A-7DF615B22EEF}"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Only">
  <p:cSld name="Title Only">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3074F12-AA26-4AC8-9962-C36BB8F32554}" type="datetimeFigureOut">
              <a:rPr lang="en-US" smtClean="0">
                <a:uFillTx/>
              </a:rPr>
              <a:pPr/>
              <a:t>4/26/2019</a:t>
            </a:fld>
            <a:endParaRPr lang="en-US">
              <a:uFillTx/>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5" name="Slide Number Placeholder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B82CCC60-E8CD-4174-8B1A-7DF615B22EEF}"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blank">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Date Placeholder 1"/>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3074F12-AA26-4AC8-9962-C36BB8F32554}" type="datetimeFigureOut">
              <a:rPr lang="en-US" smtClean="0">
                <a:uFillTx/>
              </a:rPr>
              <a:pPr/>
              <a:t>4/26/2019</a:t>
            </a:fld>
            <a:endParaRPr lang="en-US">
              <a:uFillTx/>
            </a:endParaRPr>
          </a:p>
        </p:txBody>
      </p:sp>
      <p:sp>
        <p:nvSpPr>
          <p:cNvPr xmlns:c="http://schemas.openxmlformats.org/drawingml/2006/chart" xmlns:pic="http://schemas.openxmlformats.org/drawingml/2006/picture" xmlns:dgm="http://schemas.openxmlformats.org/drawingml/2006/diagram" id="3" name="Footer Placeholder 2"/>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B82CCC60-E8CD-4174-8B1A-7DF615B22EEF}"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Tx">
  <p:cSld name="Content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57201" y="204787"/>
            <a:ext cx="3008313" cy="871538"/>
          </a:xfrm>
        </p:spPr>
        <p:txBody xmlns:c="http://schemas.openxmlformats.org/drawingml/2006/chart" xmlns:pic="http://schemas.openxmlformats.org/drawingml/2006/picture" xmlns:dgm="http://schemas.openxmlformats.org/drawingml/2006/diagram">
          <a:bodyPr anchor="b"/>
          <a:lstStyle>
            <a:lvl1pPr algn="l">
              <a:defRPr b="1" sz="2000">
                <a:uFillTx/>
              </a:defRPr>
            </a:lvl1p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3575050" y="204788"/>
            <a:ext cx="5111750" cy="4389835"/>
          </a:xfrm>
        </p:spPr>
        <p:txBody xmlns:c="http://schemas.openxmlformats.org/drawingml/2006/chart" xmlns:pic="http://schemas.openxmlformats.org/drawingml/2006/picture" xmlns:dgm="http://schemas.openxmlformats.org/drawingml/2006/diagram">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457201" y="1076326"/>
            <a:ext cx="3008313" cy="3518297"/>
          </a:xfrm>
        </p:spPr>
        <p:txBody xmlns:c="http://schemas.openxmlformats.org/drawingml/2006/chart" xmlns:pic="http://schemas.openxmlformats.org/drawingml/2006/picture" xmlns:dgm="http://schemas.openxmlformats.org/drawingml/2006/diagram">
          <a:bodyPr/>
          <a:lstStyle>
            <a:lvl1pPr indent="0" marL="0">
              <a:buNone/>
              <a:defRPr sz="1400">
                <a:uFillTx/>
              </a:defRPr>
            </a:lvl1pPr>
            <a:lvl2pPr indent="0" marL="457200">
              <a:buNone/>
              <a:defRPr sz="1200">
                <a:uFillTx/>
              </a:defRPr>
            </a:lvl2pPr>
            <a:lvl3pPr indent="0" marL="914400">
              <a:buNone/>
              <a:defRPr sz="1000">
                <a:uFillTx/>
              </a:defRPr>
            </a:lvl3pPr>
            <a:lvl4pPr indent="0" marL="1371600">
              <a:buNone/>
              <a:defRPr sz="900">
                <a:uFillTx/>
              </a:defRPr>
            </a:lvl4pPr>
            <a:lvl5pPr indent="0" marL="1828800">
              <a:buNone/>
              <a:defRPr sz="900">
                <a:uFillTx/>
              </a:defRPr>
            </a:lvl5pPr>
            <a:lvl6pPr indent="0" marL="2286000">
              <a:buNone/>
              <a:defRPr sz="900">
                <a:uFillTx/>
              </a:defRPr>
            </a:lvl6pPr>
            <a:lvl7pPr indent="0" marL="2743200">
              <a:buNone/>
              <a:defRPr sz="900">
                <a:uFillTx/>
              </a:defRPr>
            </a:lvl7pPr>
            <a:lvl8pPr indent="0" marL="3200400">
              <a:buNone/>
              <a:defRPr sz="900">
                <a:uFillTx/>
              </a:defRPr>
            </a:lvl8pPr>
            <a:lvl9pPr indent="0" marL="3657600">
              <a:buNone/>
              <a:defRPr sz="900">
                <a:uFillTx/>
              </a:defRPr>
            </a:lvl9pPr>
          </a:lstStyle>
          <a:p>
            <a:pPr lvl="0"/>
            <a:r>
              <a:rPr lang="en-US">
                <a:uFillTx/>
              </a:rPr>
              <a:t>Click to 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3074F12-AA26-4AC8-9962-C36BB8F32554}" type="datetimeFigureOut">
              <a:rPr lang="en-US" smtClean="0">
                <a:uFillTx/>
              </a:rPr>
              <a:pPr/>
              <a:t>4/26/2019</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B82CCC60-E8CD-4174-8B1A-7DF615B22EEF}" type="slidenum">
              <a:rPr lang="en-US" smtClean="0">
                <a:uFillTx/>
              </a:rPr>
              <a:p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Masters/_rels/slideMaster1.xml.rels><?xml version="1.0" standalone="yes" ?><Relationships xmlns="http://schemas.openxmlformats.org/package/2006/relationships"><Relationship Id="rId1" Target="../media/image1.jpg" Type="http://schemas.openxmlformats.org/officeDocument/2006/relationships/image"></Relationship><Relationship Id="rId2" Target="../slideLayouts/slideLayout1.xml" Type="http://schemas.openxmlformats.org/officeDocument/2006/relationships/slideLayout"></Relationship><Relationship Id="rId3" Target="../slideLayouts/slideLayout2.xml" Type="http://schemas.openxmlformats.org/officeDocument/2006/relationships/slideLayout"></Relationship><Relationship Id="rId4" Target="../slideLayouts/slideLayout3.xml" Type="http://schemas.openxmlformats.org/officeDocument/2006/relationships/slideLayout"></Relationship><Relationship Id="rId5" Target="../slideLayouts/slideLayout4.xml" Type="http://schemas.openxmlformats.org/officeDocument/2006/relationships/slideLayout"></Relationship><Relationship Id="rId6" Target="../slideLayouts/slideLayout5.xml" Type="http://schemas.openxmlformats.org/officeDocument/2006/relationships/slideLayout"></Relationship><Relationship Id="rId7" Target="../slideLayouts/slideLayout6.xml" Type="http://schemas.openxmlformats.org/officeDocument/2006/relationships/slideLayout"></Relationship><Relationship Id="rId8" Target="../slideLayouts/slideLayout7.xml" Type="http://schemas.openxmlformats.org/officeDocument/2006/relationships/slideLayout"></Relationship><Relationship Id="rId9" Target="../slideLayouts/slideLayout8.xml" Type="http://schemas.openxmlformats.org/officeDocument/2006/relationships/slideLayout"></Relationship><Relationship Id="rId10" Target="../slideLayouts/slideLayout9.xml" Type="http://schemas.openxmlformats.org/officeDocument/2006/relationships/slideLayout"></Relationship><Relationship Id="rId11" Target="../slideLayouts/slideLayout10.xml" Type="http://schemas.openxmlformats.org/officeDocument/2006/relationships/slideLayout"></Relationship><Relationship Id="rId12" Target="../slideLayouts/slideLayout11.xml" Type="http://schemas.openxmlformats.org/officeDocument/2006/relationships/slideLayout"></Relationship><Relationship Id="rId13" Target="../slideLayouts/slideLayout12.xml" Type="http://schemas.openxmlformats.org/officeDocument/2006/relationships/slideLayout"></Relationship><Relationship Id="rId14"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blipFill xmlns:c="http://schemas.openxmlformats.org/drawingml/2006/chart" xmlns:pic="http://schemas.openxmlformats.org/drawingml/2006/picture" xmlns:dgm="http://schemas.openxmlformats.org/drawingml/2006/diagram" dpi="0" rotWithShape="1">
          <a:blip r:embed="rId1">
            <a:lum/>
          </a:blip>
          <a:srcRect/>
          <a:stretch>
            <a:fillRect/>
          </a:stretch>
        </a:blip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Placeholder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57200" y="205979"/>
            <a:ext cx="8229600" cy="857250"/>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normAutofit/>
          </a:bodyPr>
          <a:lstStyle/>
          <a:p>
            <a:r>
              <a:rPr lang="en-US">
                <a:uFillTx/>
              </a:rPr>
              <a:t>Click to edit Master title style</a:t>
            </a: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457200" y="1200151"/>
            <a:ext cx="8229600" cy="3394472"/>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normAutofit/>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2" sz="half" type="dt"/>
          </p:nvPr>
        </p:nvSpPr>
        <p:spPr xmlns:c="http://schemas.openxmlformats.org/drawingml/2006/chart" xmlns:pic="http://schemas.openxmlformats.org/drawingml/2006/picture" xmlns:dgm="http://schemas.openxmlformats.org/drawingml/2006/diagram">
          <a:xfrm>
            <a:off x="457200" y="4767263"/>
            <a:ext cx="2133600" cy="273844"/>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l">
              <a:defRPr sz="1200">
                <a:solidFill>
                  <a:schemeClr val="tx1">
                    <a:tint val="75000"/>
                  </a:schemeClr>
                </a:solidFill>
                <a:uFillTx/>
              </a:defRPr>
            </a:lvl1pPr>
          </a:lstStyle>
          <a:p>
            <a:fld id="{53074F12-AA26-4AC8-9962-C36BB8F32554}" type="datetimeFigureOut">
              <a:rPr lang="en-US" smtClean="0">
                <a:uFillTx/>
              </a:rPr>
              <a:pPr/>
              <a:t>4/26/2019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3" sz="quarter" type="ftr"/>
          </p:nvPr>
        </p:nvSpPr>
        <p:spPr xmlns:c="http://schemas.openxmlformats.org/drawingml/2006/chart" xmlns:pic="http://schemas.openxmlformats.org/drawingml/2006/picture" xmlns:dgm="http://schemas.openxmlformats.org/drawingml/2006/diagram">
          <a:xfrm>
            <a:off x="3124200" y="4767263"/>
            <a:ext cx="2895600" cy="273844"/>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ctr">
              <a:defRPr sz="1200">
                <a:solidFill>
                  <a:schemeClr val="tx1">
                    <a:tint val="75000"/>
                  </a:schemeClr>
                </a:solidFill>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4" sz="quarter" type="sldNum"/>
          </p:nvPr>
        </p:nvSpPr>
        <p:spPr xmlns:c="http://schemas.openxmlformats.org/drawingml/2006/chart" xmlns:pic="http://schemas.openxmlformats.org/drawingml/2006/picture" xmlns:dgm="http://schemas.openxmlformats.org/drawingml/2006/diagram">
          <a:xfrm>
            <a:off x="6553200" y="4767263"/>
            <a:ext cx="2133600" cy="273844"/>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r">
              <a:defRPr sz="1200">
                <a:solidFill>
                  <a:schemeClr val="tx1">
                    <a:tint val="75000"/>
                  </a:schemeClr>
                </a:solidFill>
                <a:uFillTx/>
              </a:defRPr>
            </a:lvl1pPr>
          </a:lstStyle>
          <a:p>
            <a:fld id="{B82CCC60-E8CD-4174-8B1A-7DF615B22EEF}" type="slidenum">
              <a:rPr lang="en-US" smtClean="0">
                <a:uFillTx/>
              </a:rPr>
              <a:pPr/>
              <a:t>‹#›</a:t>
            </a:fld>
            <a:endParaRPr lang="en-US">
              <a:uFillTx/>
            </a:endParaRPr>
          </a:p>
        </p:txBody>
      </p:sp>
      <p:sp>
        <p:nvSpPr>
          <p:cNvPr xmlns:c="http://schemas.openxmlformats.org/drawingml/2006/chart" xmlns:pic="http://schemas.openxmlformats.org/drawingml/2006/picture" xmlns:dgm="http://schemas.openxmlformats.org/drawingml/2006/diagram" id="7" name="TextBox 6"/>
          <p:cNvSpPr xmlns:c="http://schemas.openxmlformats.org/drawingml/2006/chart" xmlns:pic="http://schemas.openxmlformats.org/drawingml/2006/picture" xmlns:dgm="http://schemas.openxmlformats.org/drawingml/2006/diagram" txBox="1">
            <a:spLocks/>
          </p:cNvSpPr>
          <p:nvPr userDrawn="1"/>
        </p:nvSpPr>
        <p:spPr xmlns:c="http://schemas.openxmlformats.org/drawingml/2006/chart" xmlns:pic="http://schemas.openxmlformats.org/drawingml/2006/picture" xmlns:dgm="http://schemas.openxmlformats.org/drawingml/2006/diagram">
          <a:xfrm>
            <a:off x="-9150" y="5213747"/>
            <a:ext cx="8389625" cy="52322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lang="en-US" sz="1400">
                <a:solidFill>
                  <a:schemeClr val="bg1">
                    <a:lumMod val="65000"/>
                  </a:schemeClr>
                </a:solidFill>
                <a:uFillTx/>
              </a:rPr>
              <a:t>This presentation uses a free template provided by FPPT.com</a:t>
            </a:r>
          </a:p>
          <a:p>
            <a:r>
              <a:rPr lang="en-US" sz="1400">
                <a:solidFill>
                  <a:schemeClr val="bg1">
                    <a:lumMod val="65000"/>
                  </a:schemeClr>
                </a:solidFill>
                <a:uFillTx/>
              </a:rPr>
              <a:t>www.free-power-point-templates.com</a:t>
            </a: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2" id="2147483661"/>
    <p:sldLayoutId r:id="rId3" id="2147483662"/>
    <p:sldLayoutId r:id="rId4" id="2147483663"/>
    <p:sldLayoutId r:id="rId5" id="2147483664"/>
    <p:sldLayoutId r:id="rId6" id="2147483665"/>
    <p:sldLayoutId r:id="rId7" id="2147483666"/>
    <p:sldLayoutId r:id="rId8" id="2147483667"/>
    <p:sldLayoutId r:id="rId9" id="2147483668"/>
    <p:sldLayoutId r:id="rId10" id="2147483669"/>
    <p:sldLayoutId r:id="rId11" id="2147483670"/>
    <p:sldLayoutId r:id="rId12" id="2147483671"/>
    <p:sldLayoutId r:id="rId13" id="2147483672"/>
  </p:sldLayoutIdLst>
  <p:txStyles>
    <p:titleStyle xmlns:c="http://schemas.openxmlformats.org/drawingml/2006/chart" xmlns:pic="http://schemas.openxmlformats.org/drawingml/2006/picture" xmlns:dgm="http://schemas.openxmlformats.org/drawingml/2006/diagram">
      <a:lvl1pPr algn="ctr" defTabSz="914400" eaLnBrk="1" hangingPunct="1" latinLnBrk="0" rtl="0">
        <a:spcBef>
          <a:spcPct val="0"/>
        </a:spcBef>
        <a:buNone/>
        <a:defRPr kern="1200" sz="4400">
          <a:solidFill>
            <a:schemeClr val="tx1"/>
          </a:solidFill>
          <a:uFillTx/>
          <a:latin typeface="+mj-lt"/>
          <a:ea typeface="+mj-ea"/>
          <a:cs typeface="+mj-cs"/>
        </a:defRPr>
      </a:lvl1pPr>
    </p:titleStyle>
    <p:bodyStyle xmlns:c="http://schemas.openxmlformats.org/drawingml/2006/chart" xmlns:pic="http://schemas.openxmlformats.org/drawingml/2006/picture" xmlns:dgm="http://schemas.openxmlformats.org/drawingml/2006/diagram">
      <a:lvl1pPr algn="l" defTabSz="914400" eaLnBrk="1" hangingPunct="1" indent="-342900" latinLnBrk="0" marL="342900" rtl="0">
        <a:spcBef>
          <a:spcPct val="20000"/>
        </a:spcBef>
        <a:buFont charset="0" pitchFamily="34" typeface="Arial"/>
        <a:buChar char="•"/>
        <a:defRPr kern="1200" sz="3200">
          <a:solidFill>
            <a:schemeClr val="tx1"/>
          </a:solidFill>
          <a:uFillTx/>
          <a:latin typeface="+mn-lt"/>
          <a:ea typeface="+mn-ea"/>
          <a:cs typeface="+mn-cs"/>
        </a:defRPr>
      </a:lvl1pPr>
      <a:lvl2pPr algn="l" defTabSz="914400" eaLnBrk="1" hangingPunct="1" indent="-285750" latinLnBrk="0" marL="742950" rtl="0">
        <a:spcBef>
          <a:spcPct val="20000"/>
        </a:spcBef>
        <a:buFont charset="0" pitchFamily="34" typeface="Arial"/>
        <a:buChar char="–"/>
        <a:defRPr kern="1200" sz="2800">
          <a:solidFill>
            <a:schemeClr val="tx1"/>
          </a:solidFill>
          <a:uFillTx/>
          <a:latin typeface="+mn-lt"/>
          <a:ea typeface="+mn-ea"/>
          <a:cs typeface="+mn-cs"/>
        </a:defRPr>
      </a:lvl2pPr>
      <a:lvl3pPr algn="l" defTabSz="914400" eaLnBrk="1" hangingPunct="1" indent="-228600" latinLnBrk="0" marL="1143000" rtl="0">
        <a:spcBef>
          <a:spcPct val="20000"/>
        </a:spcBef>
        <a:buFont charset="0" pitchFamily="34" typeface="Arial"/>
        <a:buChar char="•"/>
        <a:defRPr kern="1200" sz="2400">
          <a:solidFill>
            <a:schemeClr val="tx1"/>
          </a:solidFill>
          <a:uFillTx/>
          <a:latin typeface="+mn-lt"/>
          <a:ea typeface="+mn-ea"/>
          <a:cs typeface="+mn-cs"/>
        </a:defRPr>
      </a:lvl3pPr>
      <a:lvl4pPr algn="l" defTabSz="914400" eaLnBrk="1" hangingPunct="1" indent="-228600" latinLnBrk="0" marL="1600200" rtl="0">
        <a:spcBef>
          <a:spcPct val="20000"/>
        </a:spcBef>
        <a:buFont charset="0" pitchFamily="34" typeface="Arial"/>
        <a:buChar char="–"/>
        <a:defRPr kern="1200" sz="2000">
          <a:solidFill>
            <a:schemeClr val="tx1"/>
          </a:solidFill>
          <a:uFillTx/>
          <a:latin typeface="+mn-lt"/>
          <a:ea typeface="+mn-ea"/>
          <a:cs typeface="+mn-cs"/>
        </a:defRPr>
      </a:lvl4pPr>
      <a:lvl5pPr algn="l" defTabSz="914400" eaLnBrk="1" hangingPunct="1" indent="-228600" latinLnBrk="0" marL="2057400" rtl="0">
        <a:spcBef>
          <a:spcPct val="20000"/>
        </a:spcBef>
        <a:buFont charset="0" pitchFamily="34" typeface="Arial"/>
        <a:buChar char="»"/>
        <a:defRPr kern="1200" sz="2000">
          <a:solidFill>
            <a:schemeClr val="tx1"/>
          </a:solidFill>
          <a:uFillTx/>
          <a:latin typeface="+mn-lt"/>
          <a:ea typeface="+mn-ea"/>
          <a:cs typeface="+mn-cs"/>
        </a:defRPr>
      </a:lvl5pPr>
      <a:lvl6pPr algn="l" defTabSz="914400" eaLnBrk="1" hangingPunct="1" indent="-228600" latinLnBrk="0" marL="2514600" rtl="0">
        <a:spcBef>
          <a:spcPct val="20000"/>
        </a:spcBef>
        <a:buFont charset="0" pitchFamily="34" typeface="Arial"/>
        <a:buChar char="•"/>
        <a:defRPr kern="1200" sz="2000">
          <a:solidFill>
            <a:schemeClr val="tx1"/>
          </a:solidFill>
          <a:uFillTx/>
          <a:latin typeface="+mn-lt"/>
          <a:ea typeface="+mn-ea"/>
          <a:cs typeface="+mn-cs"/>
        </a:defRPr>
      </a:lvl6pPr>
      <a:lvl7pPr algn="l" defTabSz="914400" eaLnBrk="1" hangingPunct="1" indent="-228600" latinLnBrk="0" marL="2971800" rtl="0">
        <a:spcBef>
          <a:spcPct val="20000"/>
        </a:spcBef>
        <a:buFont charset="0" pitchFamily="34" typeface="Arial"/>
        <a:buChar char="•"/>
        <a:defRPr kern="1200" sz="2000">
          <a:solidFill>
            <a:schemeClr val="tx1"/>
          </a:solidFill>
          <a:uFillTx/>
          <a:latin typeface="+mn-lt"/>
          <a:ea typeface="+mn-ea"/>
          <a:cs typeface="+mn-cs"/>
        </a:defRPr>
      </a:lvl7pPr>
      <a:lvl8pPr algn="l" defTabSz="914400" eaLnBrk="1" hangingPunct="1" indent="-228600" latinLnBrk="0" marL="3429000" rtl="0">
        <a:spcBef>
          <a:spcPct val="20000"/>
        </a:spcBef>
        <a:buFont charset="0" pitchFamily="34" typeface="Arial"/>
        <a:buChar char="•"/>
        <a:defRPr kern="1200" sz="2000">
          <a:solidFill>
            <a:schemeClr val="tx1"/>
          </a:solidFill>
          <a:uFillTx/>
          <a:latin typeface="+mn-lt"/>
          <a:ea typeface="+mn-ea"/>
          <a:cs typeface="+mn-cs"/>
        </a:defRPr>
      </a:lvl8pPr>
      <a:lvl9pPr algn="l" defTabSz="914400" eaLnBrk="1" hangingPunct="1" indent="-228600" latinLnBrk="0" marL="3886200" rtl="0">
        <a:spcBef>
          <a:spcPct val="20000"/>
        </a:spcBef>
        <a:buFont charset="0" pitchFamily="34" typeface="Arial"/>
        <a:buChar char="•"/>
        <a:defRPr kern="1200" sz="2000">
          <a:solidFill>
            <a:schemeClr val="tx1"/>
          </a:solidFill>
          <a:uFillTx/>
          <a:latin typeface="+mn-lt"/>
          <a:ea typeface="+mn-ea"/>
          <a:cs typeface="+mn-cs"/>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xml" Type="http://schemas.openxmlformats.org/officeDocument/2006/relationships/notesSlide"></Relationship></Relationships>
</file>

<file path=ppt/slides/_rels/slide10.xml.rels><?xml version="1.0" standalone="yes" ?><Relationships xmlns="http://schemas.openxmlformats.org/package/2006/relationships"><Relationship Id="rId1" Target="../slideLayouts/slideLayout3.xml" Type="http://schemas.openxmlformats.org/officeDocument/2006/relationships/slideLayout"></Relationship></Relationships>
</file>

<file path=ppt/slides/_rels/slide11.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3.xml" Type="http://schemas.openxmlformats.org/officeDocument/2006/relationships/notesSlide"></Relationship></Relationships>
</file>

<file path=ppt/slides/_rels/slide12.xml.rels><?xml version="1.0" standalone="yes" ?><Relationships xmlns="http://schemas.openxmlformats.org/package/2006/relationships"><Relationship Id="rId1" Target="../slideLayouts/slideLayout8.xml" Type="http://schemas.openxmlformats.org/officeDocument/2006/relationships/slideLayout"></Relationship><Relationship Id="rId2" Target="../notesSlides/notesSlide4.xml" Type="http://schemas.openxmlformats.org/officeDocument/2006/relationships/notesSlide"></Relationship></Relationships>
</file>

<file path=ppt/slides/_rels/slide13.xml.rels><?xml version="1.0" standalone="yes" ?><Relationships xmlns="http://schemas.openxmlformats.org/package/2006/relationships"><Relationship Id="rId1" Target="../slideLayouts/slideLayout8.xml" Type="http://schemas.openxmlformats.org/officeDocument/2006/relationships/slideLayout"></Relationship><Relationship Id="rId2" Target="../media/image10.png" Type="http://schemas.openxmlformats.org/officeDocument/2006/relationships/image"></Relationship></Relationships>
</file>

<file path=ppt/slides/_rels/slide14.xml.rels><?xml version="1.0" standalone="yes" ?><Relationships xmlns="http://schemas.openxmlformats.org/package/2006/relationships"><Relationship Id="rId1" Target="../slideLayouts/slideLayout8.xml" Type="http://schemas.openxmlformats.org/officeDocument/2006/relationships/slideLayout"></Relationship><Relationship Id="rId2" Target="../media/image11.png" Type="http://schemas.openxmlformats.org/officeDocument/2006/relationships/image"></Relationship></Relationships>
</file>

<file path=ppt/slides/_rels/slide15.xml.rels><?xml version="1.0" standalone="yes" ?><Relationships xmlns="http://schemas.openxmlformats.org/package/2006/relationships"><Relationship Id="rId1" Target="../slideLayouts/slideLayout6.xml" Type="http://schemas.openxmlformats.org/officeDocument/2006/relationships/slideLayout"></Relationship></Relationships>
</file>

<file path=ppt/slides/_rels/slide16.xml.rels><?xml version="1.0" standalone="yes" ?><Relationships xmlns="http://schemas.openxmlformats.org/package/2006/relationships"><Relationship Id="rId1" Target="../slideLayouts/slideLayout6.xml" Type="http://schemas.openxmlformats.org/officeDocument/2006/relationships/slideLayout"></Relationship></Relationships>
</file>

<file path=ppt/slides/_rels/slide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xml.rels><?xml version="1.0" standalone="yes" ?><Relationships xmlns="http://schemas.openxmlformats.org/package/2006/relationships"><Relationship Id="rId1" Target="../slideLayouts/slideLayout3.xml" Type="http://schemas.openxmlformats.org/officeDocument/2006/relationships/slideLayout"></Relationship><Relationship Id="rId2" Target="../media/image5.png" Type="http://schemas.openxmlformats.org/officeDocument/2006/relationships/image"></Relationship></Relationships>
</file>

<file path=ppt/slides/_rels/slide4.xml.rels><?xml version="1.0" standalone="yes" ?><Relationships xmlns="http://schemas.openxmlformats.org/package/2006/relationships"><Relationship Id="rId1" Target="../slideLayouts/slideLayout8.xml" Type="http://schemas.openxmlformats.org/officeDocument/2006/relationships/slideLayout"></Relationship><Relationship Id="rId2" Target="../notesSlides/notesSlide2.xml" Type="http://schemas.openxmlformats.org/officeDocument/2006/relationships/notesSlide"></Relationship><Relationship Id="rId3" Target="../media/image6.jpeg" Type="http://schemas.openxmlformats.org/officeDocument/2006/relationships/image"></Relationship><Relationship Id="rId4" Target="../charts/chart1.xml" Type="http://schemas.openxmlformats.org/officeDocument/2006/relationships/chart"></Relationship></Relationships>
</file>

<file path=ppt/slides/_rels/slide5.xml.rels><?xml version="1.0" standalone="yes" ?><Relationships xmlns="http://schemas.openxmlformats.org/package/2006/relationships"><Relationship Id="rId1" Target="../slideLayouts/slideLayout8.xml" Type="http://schemas.openxmlformats.org/officeDocument/2006/relationships/slideLayout"></Relationship></Relationships>
</file>

<file path=ppt/slides/_rels/slide6.xml.rels><?xml version="1.0" standalone="yes" ?><Relationships xmlns="http://schemas.openxmlformats.org/package/2006/relationships"><Relationship Id="rId1" Target="../slideLayouts/slideLayout3.xml" Type="http://schemas.openxmlformats.org/officeDocument/2006/relationships/slideLayout"></Relationship></Relationships>
</file>

<file path=ppt/slides/_rels/slide7.xml.rels><?xml version="1.0" standalone="yes" ?><Relationships xmlns="http://schemas.openxmlformats.org/package/2006/relationships"><Relationship Id="rId1" Target="../slideLayouts/slideLayout3.xml" Type="http://schemas.openxmlformats.org/officeDocument/2006/relationships/slideLayout"></Relationship><Relationship Id="rId2" Target="../media/image7.png" Type="http://schemas.openxmlformats.org/officeDocument/2006/relationships/image"></Relationship><Relationship Id="rId3" Target="https://github.gatech.edu/manp6/cse-6250-team-03-final-project/tree/master" TargetMode="External" Type="http://schemas.openxmlformats.org/officeDocument/2006/relationships/hyperlink"></Relationship></Relationships>
</file>

<file path=ppt/slides/_rels/slide8.xml.rels><?xml version="1.0" standalone="yes" ?><Relationships xmlns="http://schemas.openxmlformats.org/package/2006/relationships"><Relationship Id="rId1" Target="../slideLayouts/slideLayout3.xml" Type="http://schemas.openxmlformats.org/officeDocument/2006/relationships/slideLayout"></Relationship></Relationships>
</file>

<file path=ppt/slides/_rels/slide9.xml.rels><?xml version="1.0" standalone="yes" ?><Relationships xmlns="http://schemas.openxmlformats.org/package/2006/relationships"><Relationship Id="rId1" Target="../slideLayouts/slideLayout8.xml" Type="http://schemas.openxmlformats.org/officeDocument/2006/relationships/slideLayout"></Relationship><Relationship Id="rId2" Target="../media/image8.png" Type="http://schemas.openxmlformats.org/officeDocument/2006/relationships/image"></Relationship><Relationship Id="rId3" Target="../media/image9.png" Type="http://schemas.openxmlformats.org/officeDocument/2006/relationships/imag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601670" y="1655520"/>
            <a:ext cx="7940660" cy="1030758"/>
          </a:xfrm>
        </p:spPr>
        <p:txBody xmlns:c="http://schemas.openxmlformats.org/drawingml/2006/chart" xmlns:pic="http://schemas.openxmlformats.org/drawingml/2006/picture" xmlns:dgm="http://schemas.openxmlformats.org/drawingml/2006/diagram">
          <a:bodyPr>
            <a:normAutofit/>
          </a:bodyPr>
          <a:lstStyle/>
          <a:p>
            <a:r>
              <a:rPr b="1" dirty="0" lang="en">
                <a:uFillTx/>
              </a:rPr>
              <a:t>Mortality Prediction in ICU</a:t>
            </a:r>
            <a:endParaRPr dirty="0" lang="en-US">
              <a:uFillTx/>
            </a:endParaRP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1580" y="3107347"/>
            <a:ext cx="7940661" cy="610820"/>
          </a:xfrm>
        </p:spPr>
        <p:txBody xmlns:c="http://schemas.openxmlformats.org/drawingml/2006/chart" xmlns:pic="http://schemas.openxmlformats.org/drawingml/2006/picture" xmlns:dgm="http://schemas.openxmlformats.org/drawingml/2006/diagram">
          <a:bodyPr>
            <a:normAutofit fontScale="55000" lnSpcReduction="20000"/>
          </a:bodyPr>
          <a:lstStyle/>
          <a:p>
            <a:pPr lvl="0">
              <a:lnSpc>
                <a:spcPct val="115000"/>
              </a:lnSpc>
              <a:spcBef>
                <a:spcPts val="0"/>
              </a:spcBef>
              <a:buClr>
                <a:schemeClr val="dk1"/>
              </a:buClr>
              <a:buSzPts val="1100"/>
            </a:pPr>
            <a:r>
              <a:rPr b="1" dirty="0" lang="en-US">
                <a:uFillTx/>
              </a:rPr>
              <a:t>CSE 6250: Final Presentation</a:t>
            </a:r>
          </a:p>
          <a:p>
            <a:pPr lvl="0">
              <a:lnSpc>
                <a:spcPct val="115000"/>
              </a:lnSpc>
              <a:spcBef>
                <a:spcPts val="0"/>
              </a:spcBef>
            </a:pPr>
            <a:r>
              <a:rPr b="1" dirty="0" lang="en-US" smtClean="0">
                <a:uFillTx/>
              </a:rPr>
              <a:t>Georgia </a:t>
            </a:r>
            <a:r>
              <a:rPr b="1" dirty="0" lang="en-US">
                <a:uFillTx/>
              </a:rPr>
              <a:t>Institute of </a:t>
            </a:r>
            <a:r>
              <a:rPr b="1" dirty="0" lang="en-US" smtClean="0">
                <a:uFillTx/>
              </a:rPr>
              <a:t>Technology</a:t>
            </a:r>
            <a:endParaRPr b="1" dirty="0" lang="en-US">
              <a:uFillTx/>
            </a:endParaRPr>
          </a:p>
        </p:txBody>
      </p:sp>
      <p:sp>
        <p:nvSpPr>
          <p:cNvPr xmlns:c="http://schemas.openxmlformats.org/drawingml/2006/chart" xmlns:pic="http://schemas.openxmlformats.org/drawingml/2006/picture" xmlns:dgm="http://schemas.openxmlformats.org/drawingml/2006/diagram" id="5" name="Rectangle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834853" y="3972167"/>
            <a:ext cx="1985165" cy="800219"/>
          </a:xfrm>
          <a:prstGeom prst="rect">
            <a:avLst/>
          </a:prstGeom>
        </p:spPr>
        <p:txBody xmlns:c="http://schemas.openxmlformats.org/drawingml/2006/chart" xmlns:pic="http://schemas.openxmlformats.org/drawingml/2006/picture" xmlns:dgm="http://schemas.openxmlformats.org/drawingml/2006/diagram">
          <a:bodyPr wrap="square">
            <a:spAutoFit/>
          </a:bodyPr>
          <a:lstStyle/>
          <a:p>
            <a:pPr algn="r" lvl="0">
              <a:lnSpc>
                <a:spcPct val="115000"/>
              </a:lnSpc>
              <a:spcBef>
                <a:spcPts val="0"/>
              </a:spcBef>
              <a:buClr>
                <a:schemeClr val="dk1"/>
              </a:buClr>
              <a:buSzPts val="1100"/>
            </a:pPr>
            <a:r>
              <a:rPr b="1" dirty="0" lang="en-US" sz="1000">
                <a:solidFill>
                  <a:schemeClr val="bg1"/>
                </a:solidFill>
                <a:uFillTx/>
              </a:rPr>
              <a:t>Team 03: Shubhangi </a:t>
            </a:r>
            <a:r>
              <a:rPr b="1" dirty="0" lang="en-US" smtClean="0" sz="1000">
                <a:solidFill>
                  <a:schemeClr val="bg1"/>
                </a:solidFill>
                <a:uFillTx/>
              </a:rPr>
              <a:t>Waghere, Divya </a:t>
            </a:r>
            <a:r>
              <a:rPr b="1" dirty="0" lang="en-US" sz="1000">
                <a:solidFill>
                  <a:schemeClr val="bg1"/>
                </a:solidFill>
                <a:uFillTx/>
              </a:rPr>
              <a:t>Paduvalli</a:t>
            </a:r>
            <a:r>
              <a:rPr b="1" dirty="0" lang="en-US" smtClean="0" sz="1000">
                <a:solidFill>
                  <a:schemeClr val="bg1"/>
                </a:solidFill>
                <a:uFillTx/>
              </a:rPr>
              <a:t>, </a:t>
            </a:r>
          </a:p>
          <a:p>
            <a:pPr algn="r" lvl="0">
              <a:lnSpc>
                <a:spcPct val="115000"/>
              </a:lnSpc>
              <a:spcBef>
                <a:spcPts val="0"/>
              </a:spcBef>
              <a:buClr>
                <a:schemeClr val="dk1"/>
              </a:buClr>
              <a:buSzPts val="1100"/>
            </a:pPr>
            <a:r>
              <a:rPr b="1" dirty="0" lang="en-US" smtClean="0" sz="1000">
                <a:solidFill>
                  <a:schemeClr val="bg1"/>
                </a:solidFill>
                <a:uFillTx/>
              </a:rPr>
              <a:t>Manuel </a:t>
            </a:r>
            <a:r>
              <a:rPr b="1" dirty="0" err="1" lang="en-US" sz="1000">
                <a:solidFill>
                  <a:schemeClr val="bg1"/>
                </a:solidFill>
                <a:uFillTx/>
              </a:rPr>
              <a:t>Novoa</a:t>
            </a:r>
            <a:r>
              <a:rPr b="1" dirty="0" lang="en-US" sz="1000">
                <a:solidFill>
                  <a:schemeClr val="bg1"/>
                </a:solidFill>
                <a:uFillTx/>
              </a:rPr>
              <a:t>, </a:t>
            </a:r>
            <a:endParaRPr b="1" dirty="0" lang="en-US" smtClean="0" sz="1000">
              <a:solidFill>
                <a:schemeClr val="bg1"/>
              </a:solidFill>
              <a:uFillTx/>
            </a:endParaRPr>
          </a:p>
          <a:p>
            <a:pPr algn="r" lvl="0">
              <a:lnSpc>
                <a:spcPct val="115000"/>
              </a:lnSpc>
              <a:spcBef>
                <a:spcPts val="0"/>
              </a:spcBef>
              <a:buClr>
                <a:schemeClr val="dk1"/>
              </a:buClr>
              <a:buSzPts val="1100"/>
            </a:pPr>
            <a:r>
              <a:rPr b="1" dirty="0" lang="en-US" smtClean="0" sz="1000">
                <a:solidFill>
                  <a:schemeClr val="bg1"/>
                </a:solidFill>
                <a:uFillTx/>
              </a:rPr>
              <a:t>Winnie </a:t>
            </a:r>
            <a:r>
              <a:rPr b="1" dirty="0" lang="en-US" sz="1000">
                <a:solidFill>
                  <a:schemeClr val="bg1"/>
                </a:solidFill>
                <a:uFillTx/>
              </a:rPr>
              <a:t>Philip</a:t>
            </a:r>
            <a:endParaRPr b="1" dirty="0" lang="en-US" sz="1000">
              <a:solidFill>
                <a:schemeClr val="bg1"/>
              </a:solidFill>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18" presetSubtype="6">
                                  <p:stCondLst>
                                    <p:cond delay="0"/>
                                  </p:stCondLst>
                                  <p:childTnLst>
                                    <p:set>
                                      <p:cBhvr>
                                        <p:cTn dur="1" fill="hold" id="6">
                                          <p:stCondLst>
                                            <p:cond delay="0"/>
                                          </p:stCondLst>
                                        </p:cTn>
                                        <p:tgtEl>
                                          <p:spTgt spid="3">
                                            <p:txEl>
                                              <p:pRg end="0" st="0"/>
                                            </p:txEl>
                                          </p:spTgt>
                                        </p:tgtEl>
                                        <p:attrNameLst>
                                          <p:attrName>style.visibility</p:attrName>
                                        </p:attrNameLst>
                                      </p:cBhvr>
                                      <p:to>
                                        <p:strVal val="visible"/>
                                      </p:to>
                                    </p:set>
                                    <p:animEffect filter="strips(downRight)" transition="in">
                                      <p:cBhvr>
                                        <p:cTn dur="500" id="7"/>
                                        <p:tgtEl>
                                          <p:spTgt spid="3">
                                            <p:txEl>
                                              <p:pRg end="0" st="0"/>
                                            </p:txEl>
                                          </p:spTgt>
                                        </p:tgtEl>
                                      </p:cBhvr>
                                    </p:animEffect>
                                  </p:childTnLst>
                                </p:cTn>
                              </p:par>
                            </p:childTnLst>
                          </p:cTn>
                        </p:par>
                        <p:par>
                          <p:cTn fill="hold" id="8">
                            <p:stCondLst>
                              <p:cond delay="500"/>
                            </p:stCondLst>
                            <p:childTnLst>
                              <p:par>
                                <p:cTn fill="hold" grpId="0" id="9" nodeType="afterEffect" presetClass="entr" presetID="18" presetSubtype="6">
                                  <p:stCondLst>
                                    <p:cond delay="0"/>
                                  </p:stCondLst>
                                  <p:childTnLst>
                                    <p:set>
                                      <p:cBhvr>
                                        <p:cTn dur="1" fill="hold" id="10">
                                          <p:stCondLst>
                                            <p:cond delay="0"/>
                                          </p:stCondLst>
                                        </p:cTn>
                                        <p:tgtEl>
                                          <p:spTgt spid="3">
                                            <p:txEl>
                                              <p:pRg end="1" st="1"/>
                                            </p:txEl>
                                          </p:spTgt>
                                        </p:tgtEl>
                                        <p:attrNameLst>
                                          <p:attrName>style.visibility</p:attrName>
                                        </p:attrNameLst>
                                      </p:cBhvr>
                                      <p:to>
                                        <p:strVal val="visible"/>
                                      </p:to>
                                    </p:set>
                                    <p:animEffect filter="strips(downRight)" transition="in">
                                      <p:cBhvr>
                                        <p:cTn dur="500" id="11"/>
                                        <p:tgtEl>
                                          <p:spTgt spid="3">
                                            <p:txEl>
                                              <p:pRg end="1" st="1"/>
                                            </p:txEl>
                                          </p:spTgt>
                                        </p:tgtEl>
                                      </p:cBhvr>
                                    </p:animEffect>
                                  </p:childTnLst>
                                </p:cTn>
                              </p:par>
                            </p:childTnLst>
                          </p:cTn>
                        </p:par>
                        <p:par>
                          <p:cTn fill="hold" id="12">
                            <p:stCondLst>
                              <p:cond delay="1000"/>
                            </p:stCondLst>
                            <p:childTnLst>
                              <p:par>
                                <p:cTn fill="hold" grpId="0" id="13" nodeType="afterEffect" presetClass="entr" presetID="18" presetSubtype="6">
                                  <p:stCondLst>
                                    <p:cond delay="0"/>
                                  </p:stCondLst>
                                  <p:childTnLst>
                                    <p:set>
                                      <p:cBhvr>
                                        <p:cTn dur="1" fill="hold" id="14">
                                          <p:stCondLst>
                                            <p:cond delay="0"/>
                                          </p:stCondLst>
                                        </p:cTn>
                                        <p:tgtEl>
                                          <p:spTgt spid="5"/>
                                        </p:tgtEl>
                                        <p:attrNameLst>
                                          <p:attrName>style.visibility</p:attrName>
                                        </p:attrNameLst>
                                      </p:cBhvr>
                                      <p:to>
                                        <p:strVal val="visible"/>
                                      </p:to>
                                    </p:set>
                                    <p:animEffect filter="strips(downRight)" transition="in">
                                      <p:cBhvr>
                                        <p:cTn dur="500" id="15"/>
                                        <p:tgtEl>
                                          <p:spTgt spid="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build="p" grpId="0" spid="3"/>
      <p:bldP advAuto="4294967295" grpId="0" spid="5"/>
    </p:bldLst>
  </p:timing>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0000"/>
          </a:bodyPr>
          <a:lstStyle/>
          <a:p>
            <a:r>
              <a:rPr dirty="0" lang="en-US" smtClean="0">
                <a:uFillTx/>
              </a:rPr>
              <a:t>Data </a:t>
            </a:r>
            <a:r>
              <a:rPr dirty="0" lang="en-US">
                <a:uFillTx/>
              </a:rPr>
              <a:t>Pre-Processing</a:t>
            </a: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586835" y="1044699"/>
            <a:ext cx="6108200" cy="3817625"/>
          </a:xfrm>
        </p:spPr>
        <p:txBody xmlns:c="http://schemas.openxmlformats.org/drawingml/2006/chart" xmlns:pic="http://schemas.openxmlformats.org/drawingml/2006/picture" xmlns:dgm="http://schemas.openxmlformats.org/drawingml/2006/diagram">
          <a:bodyPr>
            <a:noAutofit/>
          </a:bodyPr>
          <a:lstStyle/>
          <a:p>
            <a:r>
              <a:rPr dirty="0" lang="en-US" sz="950">
                <a:uFillTx/>
              </a:rPr>
              <a:t>We have a total of 26 datasets downloaded from the MIMIC III </a:t>
            </a:r>
            <a:r>
              <a:rPr dirty="0" lang="en-US" smtClean="0" sz="950">
                <a:uFillTx/>
              </a:rPr>
              <a:t>database. </a:t>
            </a:r>
          </a:p>
          <a:p>
            <a:r>
              <a:rPr dirty="0" lang="en-US" smtClean="0" sz="950">
                <a:uFillTx/>
              </a:rPr>
              <a:t>These </a:t>
            </a:r>
            <a:r>
              <a:rPr dirty="0" lang="en-US" sz="950">
                <a:uFillTx/>
              </a:rPr>
              <a:t>datasets have a mixture of both categorical and continuous variables. Since the total size of the datasets is around 43.3 GB with over a million records, we used </a:t>
            </a:r>
            <a:r>
              <a:rPr dirty="0" lang="en-US" smtClean="0" sz="950">
                <a:uFillTx/>
              </a:rPr>
              <a:t>Hadoop Spark </a:t>
            </a:r>
            <a:r>
              <a:rPr dirty="0" lang="en-US" sz="950">
                <a:uFillTx/>
              </a:rPr>
              <a:t>to automate the process of data extraction. </a:t>
            </a:r>
            <a:endParaRPr dirty="0" lang="en-US" smtClean="0" sz="950">
              <a:uFillTx/>
            </a:endParaRPr>
          </a:p>
          <a:p>
            <a:r>
              <a:rPr dirty="0" lang="en-US" smtClean="0" sz="950">
                <a:uFillTx/>
              </a:rPr>
              <a:t>Our </a:t>
            </a:r>
            <a:r>
              <a:rPr dirty="0" lang="en-US" sz="950">
                <a:uFillTx/>
              </a:rPr>
              <a:t>algorithm was inspired by the homework assignments and the benchmarking techniques used in the Multitask Learning and Benchmarking with Clinical Time Series Data research </a:t>
            </a:r>
            <a:r>
              <a:rPr dirty="0" lang="en-US" smtClean="0" sz="950">
                <a:uFillTx/>
              </a:rPr>
              <a:t>paper. </a:t>
            </a:r>
          </a:p>
          <a:p>
            <a:r>
              <a:rPr dirty="0" lang="en-US" smtClean="0" sz="950">
                <a:uFillTx/>
              </a:rPr>
              <a:t>Despite </a:t>
            </a:r>
            <a:r>
              <a:rPr dirty="0" lang="en-US" sz="950">
                <a:uFillTx/>
              </a:rPr>
              <a:t>using spark, the overall data extraction process was computationally very expensive. Each patient in the database are referred to as subjects and are given a unique subject ID. </a:t>
            </a:r>
            <a:endParaRPr dirty="0" lang="en-US" smtClean="0" sz="950">
              <a:uFillTx/>
            </a:endParaRPr>
          </a:p>
          <a:p>
            <a:r>
              <a:rPr dirty="0" lang="en-US" smtClean="0" sz="950">
                <a:uFillTx/>
              </a:rPr>
              <a:t>We </a:t>
            </a:r>
            <a:r>
              <a:rPr dirty="0" lang="en-US" sz="950">
                <a:uFillTx/>
              </a:rPr>
              <a:t>created folders for each subject ID and in each folder, we stored specific patient information that will aid in predicting the mortality. </a:t>
            </a:r>
            <a:endParaRPr dirty="0" lang="en-US" smtClean="0" sz="950">
              <a:uFillTx/>
            </a:endParaRPr>
          </a:p>
          <a:p>
            <a:r>
              <a:rPr dirty="0" lang="en-US" smtClean="0" sz="950">
                <a:uFillTx/>
              </a:rPr>
              <a:t>Subject’s </a:t>
            </a:r>
            <a:r>
              <a:rPr dirty="0" lang="en-US" sz="950">
                <a:uFillTx/>
              </a:rPr>
              <a:t>hospital stays, diagnosis, and events information was stored in each of those folders. </a:t>
            </a:r>
            <a:endParaRPr dirty="0" lang="en-US" smtClean="0" sz="950">
              <a:uFillTx/>
            </a:endParaRPr>
          </a:p>
          <a:p>
            <a:r>
              <a:rPr dirty="0" lang="en-US" smtClean="0" sz="950">
                <a:uFillTx/>
              </a:rPr>
              <a:t>The figure </a:t>
            </a:r>
            <a:r>
              <a:rPr dirty="0" lang="en-US" sz="950">
                <a:uFillTx/>
              </a:rPr>
              <a:t>1 </a:t>
            </a:r>
            <a:r>
              <a:rPr dirty="0" lang="en-US" smtClean="0" sz="950">
                <a:uFillTx/>
              </a:rPr>
              <a:t>in the report shows </a:t>
            </a:r>
            <a:r>
              <a:rPr dirty="0" lang="en-US" sz="950">
                <a:uFillTx/>
              </a:rPr>
              <a:t>the attributes from each of the csv files used and its descriptions</a:t>
            </a:r>
            <a:r>
              <a:rPr dirty="0" lang="en-US" smtClean="0" sz="950">
                <a:uFillTx/>
              </a:rPr>
              <a:t>.</a:t>
            </a:r>
          </a:p>
          <a:p>
            <a:r>
              <a:rPr dirty="0" lang="en-US" smtClean="0" sz="950">
                <a:uFillTx/>
              </a:rPr>
              <a:t>Attributes </a:t>
            </a:r>
            <a:r>
              <a:rPr dirty="0" lang="en-US" sz="950">
                <a:uFillTx/>
              </a:rPr>
              <a:t>are a mixture of demographic information (such as age, date of birth, etc.) and technical information (such as mortality, the name of the illness, etc.) about the illness that the patient was suffering from. </a:t>
            </a:r>
            <a:endParaRPr dirty="0" lang="en-US" smtClean="0" sz="950">
              <a:uFillTx/>
            </a:endParaRPr>
          </a:p>
          <a:p>
            <a:r>
              <a:rPr dirty="0" lang="en-US" smtClean="0" sz="950">
                <a:uFillTx/>
              </a:rPr>
              <a:t>Eventually</a:t>
            </a:r>
            <a:r>
              <a:rPr dirty="0" lang="en-US" sz="950">
                <a:uFillTx/>
              </a:rPr>
              <a:t>, this will aid in our analysis to answer questions like, is there a specific risk for people belonging to a certain age or ethnicity to suffer from a particular illness? Does frequent visit to the hospitals or longer hospital stays indicates that the patient’s health is deteriorating and may increase the chance of </a:t>
            </a:r>
            <a:r>
              <a:rPr dirty="0" lang="en-US" smtClean="0" sz="950">
                <a:uFillTx/>
              </a:rPr>
              <a:t>mortality.</a:t>
            </a:r>
          </a:p>
          <a:p>
            <a:r>
              <a:rPr dirty="0" lang="en-US" sz="950">
                <a:uFillTx/>
              </a:rPr>
              <a:t>Every time a subject is admitted to the ICU, their ICU stay is represented with an ICU stay </a:t>
            </a:r>
            <a:r>
              <a:rPr dirty="0" lang="en-US" smtClean="0" sz="950">
                <a:uFillTx/>
              </a:rPr>
              <a:t>ID. </a:t>
            </a:r>
            <a:r>
              <a:rPr dirty="0" lang="en-US" sz="950">
                <a:uFillTx/>
              </a:rPr>
              <a:t>A subject may have multiple ICU stay IDs which indicates that they have been admitted to the ICU multiple times</a:t>
            </a:r>
            <a:r>
              <a:rPr dirty="0" lang="en-US" smtClean="0" sz="950">
                <a:uFillTx/>
              </a:rPr>
              <a:t>.</a:t>
            </a:r>
          </a:p>
          <a:p>
            <a:r>
              <a:rPr dirty="0" lang="en-US" sz="950">
                <a:uFillTx/>
              </a:rPr>
              <a:t>All the subject level ICU stay information csv files were distributed to three folders namely, Train (60% ~14,681), Validation (20% ~ 3,222), and Test (20% ~ 3,236). In this process, three separate csv files were generated namely, train_listfile, val_listfile, and test_listfile. These 3 csv files contains the names of all the ICU stay csv files in the three folders and their corresponding mortality information represented by 0 (dead) and 1 (alive). We have ran our machine learning models on the full data </a:t>
            </a:r>
            <a:r>
              <a:rPr dirty="0" lang="en-US" smtClean="0" sz="950">
                <a:uFillTx/>
              </a:rPr>
              <a:t>set</a:t>
            </a:r>
            <a:r>
              <a:rPr dirty="0" lang="en-US" sz="950">
                <a:uFillTx/>
              </a:rPr>
              <a:t>.</a:t>
            </a:r>
            <a:endParaRPr dirty="0" lang="en-US" sz="950">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18" presetSubtype="6">
                                  <p:stCondLst>
                                    <p:cond delay="0"/>
                                  </p:stCondLst>
                                  <p:childTnLst>
                                    <p:set>
                                      <p:cBhvr>
                                        <p:cTn dur="1" fill="hold" id="6">
                                          <p:stCondLst>
                                            <p:cond delay="0"/>
                                          </p:stCondLst>
                                        </p:cTn>
                                        <p:tgtEl>
                                          <p:spTgt spid="3">
                                            <p:txEl>
                                              <p:pRg end="0" st="0"/>
                                            </p:txEl>
                                          </p:spTgt>
                                        </p:tgtEl>
                                        <p:attrNameLst>
                                          <p:attrName>style.visibility</p:attrName>
                                        </p:attrNameLst>
                                      </p:cBhvr>
                                      <p:to>
                                        <p:strVal val="visible"/>
                                      </p:to>
                                    </p:set>
                                    <p:animEffect filter="strips(downRight)" transition="in">
                                      <p:cBhvr>
                                        <p:cTn dur="500" id="7"/>
                                        <p:tgtEl>
                                          <p:spTgt spid="3">
                                            <p:txEl>
                                              <p:pRg end="0" st="0"/>
                                            </p:txEl>
                                          </p:spTgt>
                                        </p:tgtEl>
                                      </p:cBhvr>
                                    </p:animEffect>
                                  </p:childTnLst>
                                </p:cTn>
                              </p:par>
                            </p:childTnLst>
                          </p:cTn>
                        </p:par>
                        <p:par>
                          <p:cTn fill="hold" id="8">
                            <p:stCondLst>
                              <p:cond delay="500"/>
                            </p:stCondLst>
                            <p:childTnLst>
                              <p:par>
                                <p:cTn fill="hold" grpId="0" id="9" nodeType="afterEffect" presetClass="entr" presetID="18" presetSubtype="6">
                                  <p:stCondLst>
                                    <p:cond delay="0"/>
                                  </p:stCondLst>
                                  <p:childTnLst>
                                    <p:set>
                                      <p:cBhvr>
                                        <p:cTn dur="1" fill="hold" id="10">
                                          <p:stCondLst>
                                            <p:cond delay="0"/>
                                          </p:stCondLst>
                                        </p:cTn>
                                        <p:tgtEl>
                                          <p:spTgt spid="3">
                                            <p:txEl>
                                              <p:pRg end="1" st="1"/>
                                            </p:txEl>
                                          </p:spTgt>
                                        </p:tgtEl>
                                        <p:attrNameLst>
                                          <p:attrName>style.visibility</p:attrName>
                                        </p:attrNameLst>
                                      </p:cBhvr>
                                      <p:to>
                                        <p:strVal val="visible"/>
                                      </p:to>
                                    </p:set>
                                    <p:animEffect filter="strips(downRight)" transition="in">
                                      <p:cBhvr>
                                        <p:cTn dur="500" id="11"/>
                                        <p:tgtEl>
                                          <p:spTgt spid="3">
                                            <p:txEl>
                                              <p:pRg end="1" st="1"/>
                                            </p:txEl>
                                          </p:spTgt>
                                        </p:tgtEl>
                                      </p:cBhvr>
                                    </p:animEffect>
                                  </p:childTnLst>
                                </p:cTn>
                              </p:par>
                            </p:childTnLst>
                          </p:cTn>
                        </p:par>
                        <p:par>
                          <p:cTn fill="hold" id="12">
                            <p:stCondLst>
                              <p:cond delay="1000"/>
                            </p:stCondLst>
                            <p:childTnLst>
                              <p:par>
                                <p:cTn fill="hold" grpId="0" id="13" nodeType="afterEffect" presetClass="entr" presetID="18" presetSubtype="6">
                                  <p:stCondLst>
                                    <p:cond delay="0"/>
                                  </p:stCondLst>
                                  <p:childTnLst>
                                    <p:set>
                                      <p:cBhvr>
                                        <p:cTn dur="1" fill="hold" id="14">
                                          <p:stCondLst>
                                            <p:cond delay="0"/>
                                          </p:stCondLst>
                                        </p:cTn>
                                        <p:tgtEl>
                                          <p:spTgt spid="3">
                                            <p:txEl>
                                              <p:pRg end="2" st="2"/>
                                            </p:txEl>
                                          </p:spTgt>
                                        </p:tgtEl>
                                        <p:attrNameLst>
                                          <p:attrName>style.visibility</p:attrName>
                                        </p:attrNameLst>
                                      </p:cBhvr>
                                      <p:to>
                                        <p:strVal val="visible"/>
                                      </p:to>
                                    </p:set>
                                    <p:animEffect filter="strips(downRight)" transition="in">
                                      <p:cBhvr>
                                        <p:cTn dur="500" id="15"/>
                                        <p:tgtEl>
                                          <p:spTgt spid="3">
                                            <p:txEl>
                                              <p:pRg end="2" st="2"/>
                                            </p:txEl>
                                          </p:spTgt>
                                        </p:tgtEl>
                                      </p:cBhvr>
                                    </p:animEffect>
                                  </p:childTnLst>
                                </p:cTn>
                              </p:par>
                            </p:childTnLst>
                          </p:cTn>
                        </p:par>
                        <p:par>
                          <p:cTn fill="hold" id="16">
                            <p:stCondLst>
                              <p:cond delay="1500"/>
                            </p:stCondLst>
                            <p:childTnLst>
                              <p:par>
                                <p:cTn fill="hold" grpId="0" id="17" nodeType="afterEffect" presetClass="entr" presetID="18" presetSubtype="6">
                                  <p:stCondLst>
                                    <p:cond delay="0"/>
                                  </p:stCondLst>
                                  <p:childTnLst>
                                    <p:set>
                                      <p:cBhvr>
                                        <p:cTn dur="1" fill="hold" id="18">
                                          <p:stCondLst>
                                            <p:cond delay="0"/>
                                          </p:stCondLst>
                                        </p:cTn>
                                        <p:tgtEl>
                                          <p:spTgt spid="3">
                                            <p:txEl>
                                              <p:pRg end="3" st="3"/>
                                            </p:txEl>
                                          </p:spTgt>
                                        </p:tgtEl>
                                        <p:attrNameLst>
                                          <p:attrName>style.visibility</p:attrName>
                                        </p:attrNameLst>
                                      </p:cBhvr>
                                      <p:to>
                                        <p:strVal val="visible"/>
                                      </p:to>
                                    </p:set>
                                    <p:animEffect filter="strips(downRight)" transition="in">
                                      <p:cBhvr>
                                        <p:cTn dur="500" id="19"/>
                                        <p:tgtEl>
                                          <p:spTgt spid="3">
                                            <p:txEl>
                                              <p:pRg end="3" st="3"/>
                                            </p:txEl>
                                          </p:spTgt>
                                        </p:tgtEl>
                                      </p:cBhvr>
                                    </p:animEffect>
                                  </p:childTnLst>
                                </p:cTn>
                              </p:par>
                            </p:childTnLst>
                          </p:cTn>
                        </p:par>
                        <p:par>
                          <p:cTn fill="hold" id="20">
                            <p:stCondLst>
                              <p:cond delay="2000"/>
                            </p:stCondLst>
                            <p:childTnLst>
                              <p:par>
                                <p:cTn fill="hold" grpId="0" id="21" nodeType="afterEffect" presetClass="entr" presetID="18" presetSubtype="6">
                                  <p:stCondLst>
                                    <p:cond delay="0"/>
                                  </p:stCondLst>
                                  <p:childTnLst>
                                    <p:set>
                                      <p:cBhvr>
                                        <p:cTn dur="1" fill="hold" id="22">
                                          <p:stCondLst>
                                            <p:cond delay="0"/>
                                          </p:stCondLst>
                                        </p:cTn>
                                        <p:tgtEl>
                                          <p:spTgt spid="3">
                                            <p:txEl>
                                              <p:pRg end="4" st="4"/>
                                            </p:txEl>
                                          </p:spTgt>
                                        </p:tgtEl>
                                        <p:attrNameLst>
                                          <p:attrName>style.visibility</p:attrName>
                                        </p:attrNameLst>
                                      </p:cBhvr>
                                      <p:to>
                                        <p:strVal val="visible"/>
                                      </p:to>
                                    </p:set>
                                    <p:animEffect filter="strips(downRight)" transition="in">
                                      <p:cBhvr>
                                        <p:cTn dur="500" id="23"/>
                                        <p:tgtEl>
                                          <p:spTgt spid="3">
                                            <p:txEl>
                                              <p:pRg end="4" st="4"/>
                                            </p:txEl>
                                          </p:spTgt>
                                        </p:tgtEl>
                                      </p:cBhvr>
                                    </p:animEffect>
                                  </p:childTnLst>
                                </p:cTn>
                              </p:par>
                            </p:childTnLst>
                          </p:cTn>
                        </p:par>
                        <p:par>
                          <p:cTn fill="hold" id="24">
                            <p:stCondLst>
                              <p:cond delay="2500"/>
                            </p:stCondLst>
                            <p:childTnLst>
                              <p:par>
                                <p:cTn fill="hold" grpId="0" id="25" nodeType="afterEffect" presetClass="entr" presetID="18" presetSubtype="6">
                                  <p:stCondLst>
                                    <p:cond delay="0"/>
                                  </p:stCondLst>
                                  <p:childTnLst>
                                    <p:set>
                                      <p:cBhvr>
                                        <p:cTn dur="1" fill="hold" id="26">
                                          <p:stCondLst>
                                            <p:cond delay="0"/>
                                          </p:stCondLst>
                                        </p:cTn>
                                        <p:tgtEl>
                                          <p:spTgt spid="3">
                                            <p:txEl>
                                              <p:pRg end="5" st="5"/>
                                            </p:txEl>
                                          </p:spTgt>
                                        </p:tgtEl>
                                        <p:attrNameLst>
                                          <p:attrName>style.visibility</p:attrName>
                                        </p:attrNameLst>
                                      </p:cBhvr>
                                      <p:to>
                                        <p:strVal val="visible"/>
                                      </p:to>
                                    </p:set>
                                    <p:animEffect filter="strips(downRight)" transition="in">
                                      <p:cBhvr>
                                        <p:cTn dur="500" id="27"/>
                                        <p:tgtEl>
                                          <p:spTgt spid="3">
                                            <p:txEl>
                                              <p:pRg end="5" st="5"/>
                                            </p:txEl>
                                          </p:spTgt>
                                        </p:tgtEl>
                                      </p:cBhvr>
                                    </p:animEffect>
                                  </p:childTnLst>
                                </p:cTn>
                              </p:par>
                            </p:childTnLst>
                          </p:cTn>
                        </p:par>
                        <p:par>
                          <p:cTn fill="hold" id="28">
                            <p:stCondLst>
                              <p:cond delay="3000"/>
                            </p:stCondLst>
                            <p:childTnLst>
                              <p:par>
                                <p:cTn fill="hold" grpId="0" id="29" nodeType="afterEffect" presetClass="entr" presetID="18" presetSubtype="6">
                                  <p:stCondLst>
                                    <p:cond delay="0"/>
                                  </p:stCondLst>
                                  <p:childTnLst>
                                    <p:set>
                                      <p:cBhvr>
                                        <p:cTn dur="1" fill="hold" id="30">
                                          <p:stCondLst>
                                            <p:cond delay="0"/>
                                          </p:stCondLst>
                                        </p:cTn>
                                        <p:tgtEl>
                                          <p:spTgt spid="3">
                                            <p:txEl>
                                              <p:pRg end="6" st="6"/>
                                            </p:txEl>
                                          </p:spTgt>
                                        </p:tgtEl>
                                        <p:attrNameLst>
                                          <p:attrName>style.visibility</p:attrName>
                                        </p:attrNameLst>
                                      </p:cBhvr>
                                      <p:to>
                                        <p:strVal val="visible"/>
                                      </p:to>
                                    </p:set>
                                    <p:animEffect filter="strips(downRight)" transition="in">
                                      <p:cBhvr>
                                        <p:cTn dur="500" id="31"/>
                                        <p:tgtEl>
                                          <p:spTgt spid="3">
                                            <p:txEl>
                                              <p:pRg end="6" st="6"/>
                                            </p:txEl>
                                          </p:spTgt>
                                        </p:tgtEl>
                                      </p:cBhvr>
                                    </p:animEffect>
                                  </p:childTnLst>
                                </p:cTn>
                              </p:par>
                            </p:childTnLst>
                          </p:cTn>
                        </p:par>
                        <p:par>
                          <p:cTn fill="hold" id="32">
                            <p:stCondLst>
                              <p:cond delay="3500"/>
                            </p:stCondLst>
                            <p:childTnLst>
                              <p:par>
                                <p:cTn fill="hold" grpId="0" id="33" nodeType="afterEffect" presetClass="entr" presetID="18" presetSubtype="6">
                                  <p:stCondLst>
                                    <p:cond delay="0"/>
                                  </p:stCondLst>
                                  <p:childTnLst>
                                    <p:set>
                                      <p:cBhvr>
                                        <p:cTn dur="1" fill="hold" id="34">
                                          <p:stCondLst>
                                            <p:cond delay="0"/>
                                          </p:stCondLst>
                                        </p:cTn>
                                        <p:tgtEl>
                                          <p:spTgt spid="3">
                                            <p:txEl>
                                              <p:pRg end="7" st="7"/>
                                            </p:txEl>
                                          </p:spTgt>
                                        </p:tgtEl>
                                        <p:attrNameLst>
                                          <p:attrName>style.visibility</p:attrName>
                                        </p:attrNameLst>
                                      </p:cBhvr>
                                      <p:to>
                                        <p:strVal val="visible"/>
                                      </p:to>
                                    </p:set>
                                    <p:animEffect filter="strips(downRight)" transition="in">
                                      <p:cBhvr>
                                        <p:cTn dur="500" id="35"/>
                                        <p:tgtEl>
                                          <p:spTgt spid="3">
                                            <p:txEl>
                                              <p:pRg end="7" st="7"/>
                                            </p:txEl>
                                          </p:spTgt>
                                        </p:tgtEl>
                                      </p:cBhvr>
                                    </p:animEffect>
                                  </p:childTnLst>
                                </p:cTn>
                              </p:par>
                            </p:childTnLst>
                          </p:cTn>
                        </p:par>
                        <p:par>
                          <p:cTn fill="hold" id="36">
                            <p:stCondLst>
                              <p:cond delay="4000"/>
                            </p:stCondLst>
                            <p:childTnLst>
                              <p:par>
                                <p:cTn fill="hold" grpId="0" id="37" nodeType="afterEffect" presetClass="entr" presetID="18" presetSubtype="6">
                                  <p:stCondLst>
                                    <p:cond delay="0"/>
                                  </p:stCondLst>
                                  <p:childTnLst>
                                    <p:set>
                                      <p:cBhvr>
                                        <p:cTn dur="1" fill="hold" id="38">
                                          <p:stCondLst>
                                            <p:cond delay="0"/>
                                          </p:stCondLst>
                                        </p:cTn>
                                        <p:tgtEl>
                                          <p:spTgt spid="3">
                                            <p:txEl>
                                              <p:pRg end="8" st="8"/>
                                            </p:txEl>
                                          </p:spTgt>
                                        </p:tgtEl>
                                        <p:attrNameLst>
                                          <p:attrName>style.visibility</p:attrName>
                                        </p:attrNameLst>
                                      </p:cBhvr>
                                      <p:to>
                                        <p:strVal val="visible"/>
                                      </p:to>
                                    </p:set>
                                    <p:animEffect filter="strips(downRight)" transition="in">
                                      <p:cBhvr>
                                        <p:cTn dur="500" id="39"/>
                                        <p:tgtEl>
                                          <p:spTgt spid="3">
                                            <p:txEl>
                                              <p:pRg end="8" st="8"/>
                                            </p:txEl>
                                          </p:spTgt>
                                        </p:tgtEl>
                                      </p:cBhvr>
                                    </p:animEffect>
                                  </p:childTnLst>
                                </p:cTn>
                              </p:par>
                            </p:childTnLst>
                          </p:cTn>
                        </p:par>
                        <p:par>
                          <p:cTn fill="hold" id="40">
                            <p:stCondLst>
                              <p:cond delay="4500"/>
                            </p:stCondLst>
                            <p:childTnLst>
                              <p:par>
                                <p:cTn fill="hold" grpId="0" id="41" nodeType="afterEffect" presetClass="entr" presetID="18" presetSubtype="6">
                                  <p:stCondLst>
                                    <p:cond delay="0"/>
                                  </p:stCondLst>
                                  <p:childTnLst>
                                    <p:set>
                                      <p:cBhvr>
                                        <p:cTn dur="1" fill="hold" id="42">
                                          <p:stCondLst>
                                            <p:cond delay="0"/>
                                          </p:stCondLst>
                                        </p:cTn>
                                        <p:tgtEl>
                                          <p:spTgt spid="3">
                                            <p:txEl>
                                              <p:pRg end="9" st="9"/>
                                            </p:txEl>
                                          </p:spTgt>
                                        </p:tgtEl>
                                        <p:attrNameLst>
                                          <p:attrName>style.visibility</p:attrName>
                                        </p:attrNameLst>
                                      </p:cBhvr>
                                      <p:to>
                                        <p:strVal val="visible"/>
                                      </p:to>
                                    </p:set>
                                    <p:animEffect filter="strips(downRight)" transition="in">
                                      <p:cBhvr>
                                        <p:cTn dur="500" id="43"/>
                                        <p:tgtEl>
                                          <p:spTgt spid="3">
                                            <p:txEl>
                                              <p:pRg end="9" st="9"/>
                                            </p:txEl>
                                          </p:spTgt>
                                        </p:tgtEl>
                                      </p:cBhvr>
                                    </p:animEffect>
                                  </p:childTnLst>
                                </p:cTn>
                              </p:par>
                            </p:childTnLst>
                          </p:cTn>
                        </p:par>
                        <p:par>
                          <p:cTn fill="hold" id="44">
                            <p:stCondLst>
                              <p:cond delay="5000"/>
                            </p:stCondLst>
                            <p:childTnLst>
                              <p:par>
                                <p:cTn fill="hold" grpId="0" id="45" nodeType="afterEffect" presetClass="entr" presetID="18" presetSubtype="6">
                                  <p:stCondLst>
                                    <p:cond delay="0"/>
                                  </p:stCondLst>
                                  <p:childTnLst>
                                    <p:set>
                                      <p:cBhvr>
                                        <p:cTn dur="1" fill="hold" id="46">
                                          <p:stCondLst>
                                            <p:cond delay="0"/>
                                          </p:stCondLst>
                                        </p:cTn>
                                        <p:tgtEl>
                                          <p:spTgt spid="3">
                                            <p:txEl>
                                              <p:pRg end="10" st="10"/>
                                            </p:txEl>
                                          </p:spTgt>
                                        </p:tgtEl>
                                        <p:attrNameLst>
                                          <p:attrName>style.visibility</p:attrName>
                                        </p:attrNameLst>
                                      </p:cBhvr>
                                      <p:to>
                                        <p:strVal val="visible"/>
                                      </p:to>
                                    </p:set>
                                    <p:animEffect filter="strips(downRight)" transition="in">
                                      <p:cBhvr>
                                        <p:cTn dur="500" id="47"/>
                                        <p:tgtEl>
                                          <p:spTgt spid="3">
                                            <p:txEl>
                                              <p:pRg end="10" st="1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build="p" grpId="0" spid="3"/>
    </p:bldLst>
  </p:timing>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Title 3"/>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2434130" y="128470"/>
            <a:ext cx="6108200" cy="763525"/>
          </a:xfrm>
        </p:spPr>
        <p:txBody xmlns:c="http://schemas.openxmlformats.org/drawingml/2006/chart" xmlns:pic="http://schemas.openxmlformats.org/drawingml/2006/picture" xmlns:dgm="http://schemas.openxmlformats.org/drawingml/2006/diagram">
          <a:bodyPr>
            <a:normAutofit/>
          </a:bodyPr>
          <a:lstStyle/>
          <a:p>
            <a:pPr algn="l"/>
            <a:r>
              <a:rPr dirty="0" lang="en-US" smtClean="0">
                <a:effectLst>
                  <a:outerShdw algn="tl" blurRad="38100" dir="2700000" dist="38100">
                    <a:srgbClr val="000000">
                      <a:alpha val="43137"/>
                    </a:srgbClr>
                  </a:outerShdw>
                </a:effectLst>
                <a:uFillTx/>
              </a:rPr>
              <a:t>Model </a:t>
            </a:r>
            <a:r>
              <a:rPr dirty="0" lang="en-US">
                <a:effectLst>
                  <a:outerShdw algn="tl" blurRad="38100" dir="2700000" dist="38100">
                    <a:srgbClr val="000000">
                      <a:alpha val="43137"/>
                    </a:srgbClr>
                  </a:outerShdw>
                </a:effectLst>
                <a:uFillTx/>
              </a:rPr>
              <a:t>Architecture</a:t>
            </a:r>
            <a:endParaRPr dirty="0" lang="en-US">
              <a:uFillTx/>
            </a:endParaRPr>
          </a:p>
        </p:txBody>
      </p:sp>
      <p:sp>
        <p:nvSpPr>
          <p:cNvPr xmlns:c="http://schemas.openxmlformats.org/drawingml/2006/chart" xmlns:pic="http://schemas.openxmlformats.org/drawingml/2006/picture" xmlns:dgm="http://schemas.openxmlformats.org/drawingml/2006/diagram" id="39" name="TextBox 3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586835" y="909186"/>
            <a:ext cx="6413610" cy="3939540"/>
          </a:xfrm>
          <a:prstGeom prst="rect">
            <a:avLst/>
          </a:prstGeom>
          <a:noFill/>
          <a:ln>
            <a:noFill/>
          </a:ln>
        </p:spPr>
        <p:txBody xmlns:c="http://schemas.openxmlformats.org/drawingml/2006/chart" xmlns:pic="http://schemas.openxmlformats.org/drawingml/2006/picture" xmlns:dgm="http://schemas.openxmlformats.org/drawingml/2006/diagram">
          <a:bodyPr anchor="t" bIns="0" lIns="0" rIns="0" rtlCol="0" tIns="0" wrap="square">
            <a:spAutoFit/>
          </a:bodyPr>
          <a:lstStyle/>
          <a:p>
            <a:pPr indent="-171450" marL="171450">
              <a:buFont charset="0" panose="020B0604020202020204" pitchFamily="34" typeface="Arial"/>
              <a:buChar char="•"/>
            </a:pPr>
            <a:r>
              <a:rPr dirty="0" lang="en-US" sz="1600">
                <a:uFillTx/>
              </a:rPr>
              <a:t>In phase 1 and phase 2, we trained and experimented with feature rich MIMIC III data sets using a combination of classification and deep learning </a:t>
            </a:r>
            <a:r>
              <a:rPr dirty="0" err="1" lang="en-US" sz="1600">
                <a:uFillTx/>
              </a:rPr>
              <a:t>keras</a:t>
            </a:r>
            <a:r>
              <a:rPr dirty="0" lang="en-US" sz="1600">
                <a:uFillTx/>
              </a:rPr>
              <a:t> models namely: Logistic Regression, Random Forest, Artificial Neural Network (ANN), Convolutional Neural Network (CNN), and Long Short-Term Memory Network (LSTM). </a:t>
            </a:r>
            <a:endParaRPr dirty="0" lang="en-US" smtClean="0" sz="1600">
              <a:uFillTx/>
            </a:endParaRPr>
          </a:p>
          <a:p>
            <a:pPr indent="-171450" marL="171450">
              <a:buFont charset="0" panose="020B0604020202020204" pitchFamily="34" typeface="Arial"/>
              <a:buChar char="•"/>
            </a:pPr>
            <a:r>
              <a:rPr dirty="0" lang="en-US" smtClean="0" sz="1600">
                <a:uFillTx/>
              </a:rPr>
              <a:t>We </a:t>
            </a:r>
            <a:r>
              <a:rPr dirty="0" lang="en-US" sz="1600">
                <a:uFillTx/>
              </a:rPr>
              <a:t>finalized two </a:t>
            </a:r>
            <a:r>
              <a:rPr dirty="0" err="1" lang="en-US" sz="1600">
                <a:uFillTx/>
              </a:rPr>
              <a:t>keras</a:t>
            </a:r>
            <a:r>
              <a:rPr dirty="0" lang="en-US" sz="1600">
                <a:uFillTx/>
              </a:rPr>
              <a:t> deep learning frameworks in Python for our machine learning model evaluation in Phase 2. </a:t>
            </a:r>
            <a:endParaRPr dirty="0" lang="en-US" smtClean="0" sz="1600">
              <a:uFillTx/>
            </a:endParaRPr>
          </a:p>
          <a:p>
            <a:pPr indent="-171450" marL="171450">
              <a:buFont charset="0" panose="020B0604020202020204" pitchFamily="34" typeface="Arial"/>
              <a:buChar char="•"/>
            </a:pPr>
            <a:r>
              <a:rPr dirty="0" i="1" lang="en-US" smtClean="0" sz="1600">
                <a:uFillTx/>
              </a:rPr>
              <a:t>The </a:t>
            </a:r>
            <a:r>
              <a:rPr dirty="0" i="1" lang="en-US" sz="1600">
                <a:uFillTx/>
              </a:rPr>
              <a:t>figure 2.b shows the popularity of </a:t>
            </a:r>
            <a:r>
              <a:rPr dirty="0" err="1" i="1" lang="en-US" sz="1600">
                <a:uFillTx/>
              </a:rPr>
              <a:t>Keras</a:t>
            </a:r>
            <a:r>
              <a:rPr dirty="0" i="1" lang="en-US" sz="1600">
                <a:uFillTx/>
              </a:rPr>
              <a:t> API.</a:t>
            </a:r>
            <a:r>
              <a:rPr dirty="0" lang="en-US" sz="1600">
                <a:uFillTx/>
              </a:rPr>
              <a:t> </a:t>
            </a:r>
            <a:endParaRPr dirty="0" lang="en-US" smtClean="0" sz="1600">
              <a:uFillTx/>
            </a:endParaRPr>
          </a:p>
          <a:p>
            <a:pPr indent="-171450" marL="171450">
              <a:buFont charset="0" panose="020B0604020202020204" pitchFamily="34" typeface="Arial"/>
              <a:buChar char="•"/>
            </a:pPr>
            <a:r>
              <a:rPr dirty="0" lang="en-US" smtClean="0" sz="1600">
                <a:uFillTx/>
              </a:rPr>
              <a:t>We </a:t>
            </a:r>
            <a:r>
              <a:rPr dirty="0" lang="en-US" sz="1600">
                <a:uFillTx/>
              </a:rPr>
              <a:t>trained our models using train data size of 14681* 714, validated using 3222*714, and tested using test set of size 3236*714. </a:t>
            </a:r>
            <a:endParaRPr dirty="0" lang="en-US" smtClean="0" sz="1600">
              <a:uFillTx/>
            </a:endParaRPr>
          </a:p>
          <a:p>
            <a:pPr indent="-171450" marL="171450">
              <a:buFont charset="0" panose="020B0604020202020204" pitchFamily="34" typeface="Arial"/>
              <a:buChar char="•"/>
            </a:pPr>
            <a:r>
              <a:rPr dirty="0" lang="en-US" smtClean="0" sz="1600">
                <a:uFillTx/>
              </a:rPr>
              <a:t>The </a:t>
            </a:r>
            <a:r>
              <a:rPr dirty="0" lang="en-US" sz="1600">
                <a:uFillTx/>
              </a:rPr>
              <a:t>training dataset was of reasonable size to run on a local laptop MAC OS environment, therefore we chose to train model in </a:t>
            </a:r>
            <a:r>
              <a:rPr dirty="0" err="1" lang="en-US" sz="1600">
                <a:uFillTx/>
              </a:rPr>
              <a:t>Spyder</a:t>
            </a:r>
            <a:r>
              <a:rPr dirty="0" lang="en-US" sz="1600">
                <a:uFillTx/>
              </a:rPr>
              <a:t>/Anaconda Python 3.6 environment, and capture the results log in HTML form for further review. </a:t>
            </a:r>
            <a:endParaRPr dirty="0" lang="en-US" smtClean="0" sz="1600">
              <a:uFillTx/>
            </a:endParaRPr>
          </a:p>
          <a:p>
            <a:pPr indent="-171450" marL="171450">
              <a:buFont charset="0" panose="020B0604020202020204" pitchFamily="34" typeface="Arial"/>
              <a:buChar char="•"/>
            </a:pPr>
            <a:r>
              <a:rPr dirty="0" i="1" lang="en-US" smtClean="0" sz="1600">
                <a:uFillTx/>
              </a:rPr>
              <a:t>Figure </a:t>
            </a:r>
            <a:r>
              <a:rPr dirty="0" i="1" lang="en-US" sz="1600">
                <a:uFillTx/>
              </a:rPr>
              <a:t>2.b shows deep learning frameworks ranking computed by Jeff Hale, based on 11 data sources across 7 categories. </a:t>
            </a:r>
            <a:endParaRPr dirty="0" i="1" lang="en-US" smtClean="0" sz="1600">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18" presetSubtype="6">
                                  <p:stCondLst>
                                    <p:cond delay="0"/>
                                  </p:stCondLst>
                                  <p:childTnLst>
                                    <p:set>
                                      <p:cBhvr>
                                        <p:cTn dur="1" fill="hold" id="6">
                                          <p:stCondLst>
                                            <p:cond delay="0"/>
                                          </p:stCondLst>
                                        </p:cTn>
                                        <p:tgtEl>
                                          <p:spTgt spid="39"/>
                                        </p:tgtEl>
                                        <p:attrNameLst>
                                          <p:attrName>style.visibility</p:attrName>
                                        </p:attrNameLst>
                                      </p:cBhvr>
                                      <p:to>
                                        <p:strVal val="visible"/>
                                      </p:to>
                                    </p:set>
                                    <p:animEffect filter="strips(downRight)" transition="in">
                                      <p:cBhvr>
                                        <p:cTn dur="500" id="7"/>
                                        <p:tgtEl>
                                          <p:spTgt spid="3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grpId="0" spid="39"/>
    </p:bldLst>
  </p:timing>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66"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01670" y="493316"/>
            <a:ext cx="7940660" cy="763525"/>
          </a:xfrm>
          <a:prstGeom prst="rect">
            <a:avLst/>
          </a:prstGeom>
        </p:spPr>
        <p:txBody xmlns:c="http://schemas.openxmlformats.org/drawingml/2006/chart" xmlns:pic="http://schemas.openxmlformats.org/drawingml/2006/picture" xmlns:dgm="http://schemas.openxmlformats.org/drawingml/2006/diagram">
          <a:bodyPr>
            <a:normAutofit/>
          </a:bodyPr>
          <a:lstStyle>
            <a:lvl1pPr algn="ctr" defTabSz="914400" eaLnBrk="1" hangingPunct="1" latinLnBrk="0" rtl="0">
              <a:spcBef>
                <a:spcPct val="0"/>
              </a:spcBef>
              <a:buNone/>
              <a:defRPr kern="1200" sz="4400">
                <a:solidFill>
                  <a:schemeClr val="tx1"/>
                </a:solidFill>
                <a:uFillTx/>
                <a:latin typeface="+mj-lt"/>
                <a:ea typeface="+mj-ea"/>
                <a:cs typeface="+mj-cs"/>
              </a:defRPr>
            </a:lvl1pPr>
          </a:lstStyle>
          <a:p>
            <a:pPr algn="r"/>
            <a:r>
              <a:rPr dirty="0" lang="en-US" smtClean="0" sz="2400">
                <a:solidFill>
                  <a:schemeClr val="bg1"/>
                </a:solidFill>
                <a:effectLst>
                  <a:outerShdw algn="tl" blurRad="38100" dir="2700000" dist="38100">
                    <a:srgbClr val="000000">
                      <a:alpha val="43137"/>
                    </a:srgbClr>
                  </a:outerShdw>
                </a:effectLst>
                <a:uFillTx/>
              </a:rPr>
              <a:t>Deep </a:t>
            </a:r>
            <a:r>
              <a:rPr dirty="0" lang="en-US" sz="2400">
                <a:solidFill>
                  <a:schemeClr val="bg1"/>
                </a:solidFill>
                <a:effectLst>
                  <a:outerShdw algn="tl" blurRad="38100" dir="2700000" dist="38100">
                    <a:srgbClr val="000000">
                      <a:alpha val="43137"/>
                    </a:srgbClr>
                  </a:outerShdw>
                </a:effectLst>
                <a:uFillTx/>
              </a:rPr>
              <a:t>Learning NN Model Architecture</a:t>
            </a:r>
          </a:p>
        </p:txBody>
      </p:sp>
      <p:graphicFrame>
        <p:nvGraphicFramePr>
          <p:cNvPr xmlns:c="http://schemas.openxmlformats.org/drawingml/2006/chart" xmlns:pic="http://schemas.openxmlformats.org/drawingml/2006/picture" xmlns:dgm="http://schemas.openxmlformats.org/drawingml/2006/diagram" id="48" name="Google Shape;113;p22"/>
          <p:cNvGraphicFramePr xmlns:c="http://schemas.openxmlformats.org/drawingml/2006/chart" xmlns:pic="http://schemas.openxmlformats.org/drawingml/2006/picture" xmlns:dgm="http://schemas.openxmlformats.org/drawingml/2006/diagram"/>
          <p:nvPr/>
        </p:nvGraphicFramePr>
        <p:xfrm xmlns:c="http://schemas.openxmlformats.org/drawingml/2006/chart" xmlns:pic="http://schemas.openxmlformats.org/drawingml/2006/picture" xmlns:dgm="http://schemas.openxmlformats.org/drawingml/2006/diagram">
          <a:off x="265327" y="1244495"/>
          <a:ext cx="8613346" cy="3401538"/>
        </p:xfrm>
        <a:graphic xmlns:c="http://schemas.openxmlformats.org/drawingml/2006/chart" xmlns:pic="http://schemas.openxmlformats.org/drawingml/2006/picture" xmlns:dgm="http://schemas.openxmlformats.org/drawingml/2006/diagram">
          <a:graphicData uri="http://schemas.openxmlformats.org/drawingml/2006/table">
            <a:tbl>
              <a:tblPr>
                <a:noFill/>
              </a:tblPr>
              <a:tblGrid>
                <a:gridCol w="4306673"/>
                <a:gridCol w="4306673"/>
              </a:tblGrid>
              <a:tr h="381000">
                <a:tc>
                  <a:txBody>
                    <a:bodyPr/>
                    <a:lstStyle/>
                    <a:p>
                      <a:pPr algn="l" indent="0" lvl="0" marL="0" rtl="0">
                        <a:spcBef>
                          <a:spcPts val="0"/>
                        </a:spcBef>
                        <a:spcAft>
                          <a:spcPts val="0"/>
                        </a:spcAft>
                        <a:buNone/>
                      </a:pPr>
                      <a:r>
                        <a:rPr b="1" dirty="0" i="1" lang="en" sz="1800">
                          <a:uFillTx/>
                        </a:rPr>
                        <a:t>ANN Architecture:</a:t>
                      </a:r>
                      <a:endParaRPr b="1" dirty="0" i="1" sz="1800">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Layer (type)                 Output Shape              Param #  </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dense_96 (Dense)             (None, 714)               510510   </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_________________________________________________________________</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dropout_50 (Dropout)         (None, 714)               0        </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_________________________________________________________________</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dense_97 (Dense)             (None, 1428)              1021020  </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_________________________________________________________________</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dropout_51 (Dropout)         (None, 1428)              0        </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_________________________________________________________________</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dense_98 (Dense)             (None, 1428)              2040612  </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_________________________________________________________________</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dropout_52 (Dropout)         (None, 1428)              0        </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_________________________________________________________________</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dense_99 (Dense)             (None, 1)                 1429     </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Total params: 3,573,571</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Trainable params: 3,573,571</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Non-trainable params: </a:t>
                      </a:r>
                      <a:r>
                        <a:rPr dirty="0" lang="en" smtClean="0" sz="800">
                          <a:solidFill>
                            <a:schemeClr val="dk1"/>
                          </a:solidFill>
                          <a:uFillTx/>
                        </a:rPr>
                        <a:t>0</a:t>
                      </a:r>
                      <a:endParaRPr dirty="0" sz="800">
                        <a:solidFill>
                          <a:schemeClr val="dk1"/>
                        </a:solidFill>
                        <a:uFillTx/>
                      </a:endParaRPr>
                    </a:p>
                  </a:txBody>
                  <a:tcPr marB="91425" marL="91425" marR="91425" marT="91425"/>
                </a:tc>
                <a:tc>
                  <a:txBody>
                    <a:bodyPr/>
                    <a:lstStyle/>
                    <a:p>
                      <a:pPr algn="l" indent="0" lvl="0" marL="0" rtl="0">
                        <a:spcBef>
                          <a:spcPts val="0"/>
                        </a:spcBef>
                        <a:spcAft>
                          <a:spcPts val="0"/>
                        </a:spcAft>
                        <a:buNone/>
                      </a:pPr>
                      <a:r>
                        <a:rPr b="1" dirty="0" lang="en" sz="1800">
                          <a:uFillTx/>
                        </a:rPr>
                        <a:t>CNN </a:t>
                      </a:r>
                      <a:r>
                        <a:rPr b="1" dirty="0" lang="en" smtClean="0" sz="1800">
                          <a:uFillTx/>
                        </a:rPr>
                        <a:t>Architecture:</a:t>
                      </a:r>
                      <a:endParaRPr b="1" dirty="0" smtClean="0" sz="1800">
                        <a:uFillTx/>
                      </a:endParaRPr>
                    </a:p>
                    <a:p>
                      <a:pPr algn="l" indent="0" lvl="0" marL="0" rtl="0">
                        <a:lnSpc>
                          <a:spcPct val="115000"/>
                        </a:lnSpc>
                        <a:spcBef>
                          <a:spcPts val="0"/>
                        </a:spcBef>
                        <a:spcAft>
                          <a:spcPts val="0"/>
                        </a:spcAft>
                        <a:buClr>
                          <a:schemeClr val="dk1"/>
                        </a:buClr>
                        <a:buSzPts val="1100"/>
                        <a:buFont typeface="Arial"/>
                        <a:buNone/>
                      </a:pPr>
                      <a:r>
                        <a:rPr dirty="0" lang="en" smtClean="0" sz="1600">
                          <a:solidFill>
                            <a:schemeClr val="dk1"/>
                          </a:solidFill>
                          <a:uFillTx/>
                        </a:rPr>
                        <a:t>_______________________________________</a:t>
                      </a:r>
                      <a:endParaRPr dirty="0" smtClean="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mtClean="0" sz="800">
                          <a:solidFill>
                            <a:schemeClr val="dk1"/>
                          </a:solidFill>
                          <a:uFillTx/>
                        </a:rPr>
                        <a:t>Layer (type)                 Output Shape              Param #  </a:t>
                      </a:r>
                      <a:endParaRPr dirty="0" smtClean="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mtClean="0" sz="800">
                          <a:solidFill>
                            <a:schemeClr val="dk1"/>
                          </a:solidFill>
                          <a:uFillTx/>
                        </a:rPr>
                        <a:t>=================================================================</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conv1d_13 (Conv1D)           (None, 712, 32)           128      </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_________________________________________________________________</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max_pooling1d_13 (MaxPooling (None, 356, 32)           0        </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_________________________________________________________________</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conv1d_14 (Conv1D)           (None, 354, 32)           3104     </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_________________________________________________________________</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max_pooling1d_14 (MaxPooling (None, 177, 32)           0        </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_________________________________________________________________</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flatten_7 (Flatten)          (None, 5664)              0        </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_________________________________________________________________</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dense_92 (Dense)             (None, 32)                181280   </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_________________________________________________________________</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dense_93 (Dense)             (None, 1)                 33       </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Total params: 184,545</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Trainable params: 184,545</a:t>
                      </a:r>
                      <a:endParaRPr dirty="0" sz="800">
                        <a:solidFill>
                          <a:schemeClr val="dk1"/>
                        </a:solidFill>
                        <a:uFillTx/>
                      </a:endParaRPr>
                    </a:p>
                    <a:p>
                      <a:pPr algn="l" indent="0" lvl="0" marL="0" rtl="0">
                        <a:lnSpc>
                          <a:spcPct val="115000"/>
                        </a:lnSpc>
                        <a:spcBef>
                          <a:spcPts val="0"/>
                        </a:spcBef>
                        <a:spcAft>
                          <a:spcPts val="0"/>
                        </a:spcAft>
                        <a:buClr>
                          <a:schemeClr val="dk1"/>
                        </a:buClr>
                        <a:buSzPts val="1100"/>
                        <a:buFont typeface="Arial"/>
                        <a:buNone/>
                      </a:pPr>
                      <a:r>
                        <a:rPr dirty="0" lang="en" sz="800">
                          <a:solidFill>
                            <a:schemeClr val="dk1"/>
                          </a:solidFill>
                          <a:uFillTx/>
                        </a:rPr>
                        <a:t>Non-trainable params: </a:t>
                      </a:r>
                      <a:r>
                        <a:rPr dirty="0" lang="en" smtClean="0" sz="800">
                          <a:solidFill>
                            <a:schemeClr val="dk1"/>
                          </a:solidFill>
                          <a:uFillTx/>
                        </a:rPr>
                        <a:t>0</a:t>
                      </a:r>
                      <a:endParaRPr dirty="0" sz="800">
                        <a:solidFill>
                          <a:schemeClr val="dk1"/>
                        </a:solidFill>
                        <a:uFillTx/>
                      </a:endParaRPr>
                    </a:p>
                  </a:txBody>
                  <a:tcPr marB="91425" marL="91425" marR="91425" marT="91425"/>
                </a:tc>
              </a:tr>
            </a:tbl>
          </a:graphicData>
        </a:graphic>
      </p:graphicFrame>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id="5" nodeType="afterEffect" presetClass="entr" presetID="22" presetSubtype="4">
                                  <p:stCondLst>
                                    <p:cond delay="0"/>
                                  </p:stCondLst>
                                  <p:childTnLst>
                                    <p:set>
                                      <p:cBhvr>
                                        <p:cTn dur="1" fill="hold" id="6">
                                          <p:stCondLst>
                                            <p:cond delay="0"/>
                                          </p:stCondLst>
                                        </p:cTn>
                                        <p:tgtEl>
                                          <p:spTgt spid="48"/>
                                        </p:tgtEl>
                                        <p:attrNameLst>
                                          <p:attrName>style.visibility</p:attrName>
                                        </p:attrNameLst>
                                      </p:cBhvr>
                                      <p:to>
                                        <p:strVal val="visible"/>
                                      </p:to>
                                    </p:set>
                                    <p:animEffect filter="wipe(down)" transition="in">
                                      <p:cBhvr>
                                        <p:cTn dur="500" id="7"/>
                                        <p:tgtEl>
                                          <p:spTgt spid="4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66"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01670" y="493316"/>
            <a:ext cx="7940660" cy="763525"/>
          </a:xfrm>
          <a:prstGeom prst="rect">
            <a:avLst/>
          </a:prstGeom>
        </p:spPr>
        <p:txBody xmlns:c="http://schemas.openxmlformats.org/drawingml/2006/chart" xmlns:pic="http://schemas.openxmlformats.org/drawingml/2006/picture" xmlns:dgm="http://schemas.openxmlformats.org/drawingml/2006/diagram">
          <a:bodyPr>
            <a:normAutofit/>
          </a:bodyPr>
          <a:lstStyle>
            <a:lvl1pPr algn="ctr" defTabSz="914400" eaLnBrk="1" hangingPunct="1" latinLnBrk="0" rtl="0">
              <a:spcBef>
                <a:spcPct val="0"/>
              </a:spcBef>
              <a:buNone/>
              <a:defRPr kern="1200" sz="4400">
                <a:solidFill>
                  <a:schemeClr val="tx1"/>
                </a:solidFill>
                <a:uFillTx/>
                <a:latin typeface="+mj-lt"/>
                <a:ea typeface="+mj-ea"/>
                <a:cs typeface="+mj-cs"/>
              </a:defRPr>
            </a:lvl1pPr>
          </a:lstStyle>
          <a:p>
            <a:pPr algn="r"/>
            <a:r>
              <a:rPr dirty="0" lang="en-US" smtClean="0" sz="3600">
                <a:solidFill>
                  <a:schemeClr val="bg1"/>
                </a:solidFill>
                <a:effectLst>
                  <a:outerShdw algn="tl" blurRad="38100" dir="2700000" dist="38100">
                    <a:srgbClr val="000000">
                      <a:alpha val="43137"/>
                    </a:srgbClr>
                  </a:outerShdw>
                </a:effectLst>
                <a:uFillTx/>
              </a:rPr>
              <a:t>Experiment Results for ANN</a:t>
            </a:r>
            <a:endParaRPr dirty="0" lang="en-US" sz="3600">
              <a:solidFill>
                <a:schemeClr val="bg1"/>
              </a:solidFill>
              <a:effectLst>
                <a:outerShdw algn="tl" blurRad="38100" dir="2700000" dist="38100">
                  <a:srgbClr val="000000">
                    <a:alpha val="43137"/>
                  </a:srgbClr>
                </a:outerShdw>
              </a:effectLst>
              <a:uFillTx/>
            </a:endParaRPr>
          </a:p>
        </p:txBody>
      </p:sp>
      <p:sp>
        <p:nvSpPr>
          <p:cNvPr xmlns:c="http://schemas.openxmlformats.org/drawingml/2006/chart" xmlns:pic="http://schemas.openxmlformats.org/drawingml/2006/picture" xmlns:dgm="http://schemas.openxmlformats.org/drawingml/2006/diagram" id="67" name="TextBox 6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83459" y="1354138"/>
            <a:ext cx="8311576" cy="807913"/>
          </a:xfrm>
          <a:prstGeom prst="rect">
            <a:avLst/>
          </a:prstGeom>
          <a:noFill/>
          <a:ln>
            <a:noFill/>
          </a:ln>
        </p:spPr>
        <p:txBody xmlns:c="http://schemas.openxmlformats.org/drawingml/2006/chart" xmlns:pic="http://schemas.openxmlformats.org/drawingml/2006/picture" xmlns:dgm="http://schemas.openxmlformats.org/drawingml/2006/diagram">
          <a:bodyPr anchor="t" bIns="0" lIns="0" rIns="0" rtlCol="0" tIns="0" wrap="square">
            <a:spAutoFit/>
          </a:bodyPr>
          <a:lstStyle/>
          <a:p>
            <a:pPr indent="-171450" marL="171450">
              <a:buFont charset="0" panose="020B0604020202020204" pitchFamily="34" typeface="Arial"/>
              <a:buChar char="•"/>
            </a:pPr>
            <a:r>
              <a:rPr dirty="0" lang="en-US" sz="1050">
                <a:uFillTx/>
              </a:rPr>
              <a:t>ANN model is trained and validated on the dataset for 10 epochs to give a quick view of the model's working. </a:t>
            </a:r>
            <a:endParaRPr dirty="0" lang="en-US" smtClean="0" sz="1050">
              <a:uFillTx/>
            </a:endParaRPr>
          </a:p>
          <a:p>
            <a:pPr indent="-171450" marL="171450">
              <a:buFont charset="0" panose="020B0604020202020204" pitchFamily="34" typeface="Arial"/>
              <a:buChar char="•"/>
            </a:pPr>
            <a:r>
              <a:rPr dirty="0" lang="en-US" sz="1050">
                <a:uFillTx/>
              </a:rPr>
              <a:t>The robustness of model increases along with the decrease of the value of loss function. </a:t>
            </a:r>
          </a:p>
          <a:p>
            <a:pPr indent="-171450" marL="171450">
              <a:buFont charset="0" panose="020B0604020202020204" pitchFamily="34" typeface="Arial"/>
              <a:buChar char="•"/>
            </a:pPr>
            <a:r>
              <a:rPr dirty="0" lang="en-US" sz="1050">
                <a:uFillTx/>
              </a:rPr>
              <a:t>Training Loss gradually decreases and stabilizes at ~0.04. </a:t>
            </a:r>
          </a:p>
          <a:p>
            <a:pPr indent="-171450" marL="171450">
              <a:buFont charset="0" panose="020B0604020202020204" pitchFamily="34" typeface="Arial"/>
              <a:buChar char="•"/>
            </a:pPr>
            <a:r>
              <a:rPr dirty="0" lang="en-US" sz="1050">
                <a:uFillTx/>
              </a:rPr>
              <a:t>Validation Loss also reduces with training loss. Loss curve states that the model is neither overfitting nor under fitting. </a:t>
            </a:r>
          </a:p>
          <a:p>
            <a:pPr indent="-171450" marL="171450">
              <a:buFont charset="0" panose="020B0604020202020204" pitchFamily="34" typeface="Arial"/>
              <a:buChar char="•"/>
            </a:pPr>
            <a:r>
              <a:rPr dirty="0" lang="en-US" sz="1050">
                <a:uFillTx/>
              </a:rPr>
              <a:t>Accuracy Curves helps in notifying the score accuracy of prediction. </a:t>
            </a:r>
          </a:p>
        </p:txBody>
      </p:sp>
      <p:pic>
        <p:nvPicPr>
          <p:cNvPr xmlns:c="http://schemas.openxmlformats.org/drawingml/2006/chart" xmlns:pic="http://schemas.openxmlformats.org/drawingml/2006/picture" xmlns:dgm="http://schemas.openxmlformats.org/drawingml/2006/diagram" id="6" name="image4.png"/>
          <p:cNvPicPr xmlns:c="http://schemas.openxmlformats.org/drawingml/2006/chart" xmlns:pic="http://schemas.openxmlformats.org/drawingml/2006/picture" xmlns:dgm="http://schemas.openxmlformats.org/drawingml/2006/diagram"/>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a:xfrm>
            <a:off x="383459" y="2237491"/>
            <a:ext cx="8246070" cy="1928495"/>
          </a:xfrm>
          <a:prstGeom prst="rect">
            <a:avLst/>
          </a:prstGeom>
        </p:spPr>
      </p:pic>
      <p:sp>
        <p:nvSpPr>
          <p:cNvPr xmlns:c="http://schemas.openxmlformats.org/drawingml/2006/chart" xmlns:pic="http://schemas.openxmlformats.org/drawingml/2006/picture" xmlns:dgm="http://schemas.openxmlformats.org/drawingml/2006/diagram" id="8" name="TextBox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83459" y="4205764"/>
            <a:ext cx="8311576" cy="646331"/>
          </a:xfrm>
          <a:prstGeom prst="rect">
            <a:avLst/>
          </a:prstGeom>
          <a:noFill/>
          <a:ln>
            <a:noFill/>
          </a:ln>
        </p:spPr>
        <p:txBody xmlns:c="http://schemas.openxmlformats.org/drawingml/2006/chart" xmlns:pic="http://schemas.openxmlformats.org/drawingml/2006/picture" xmlns:dgm="http://schemas.openxmlformats.org/drawingml/2006/diagram">
          <a:bodyPr anchor="t" bIns="0" lIns="0" rIns="0" rtlCol="0" tIns="0" wrap="square">
            <a:spAutoFit/>
          </a:bodyPr>
          <a:lstStyle/>
          <a:p>
            <a:r>
              <a:rPr dirty="0" lang="en-US" smtClean="0" sz="1050">
                <a:uFillTx/>
              </a:rPr>
              <a:t>Figure 3: </a:t>
            </a:r>
            <a:r>
              <a:rPr dirty="0" lang="en-US" sz="1050">
                <a:uFillTx/>
              </a:rPr>
              <a:t>ANN LC states the training loss and validation loss which starts from ~0.13  </a:t>
            </a:r>
            <a:endParaRPr dirty="0" lang="en-US" smtClean="0" sz="1050">
              <a:uFillTx/>
            </a:endParaRPr>
          </a:p>
          <a:p>
            <a:r>
              <a:rPr dirty="0" lang="en-US" smtClean="0" sz="1050">
                <a:uFillTx/>
              </a:rPr>
              <a:t>Figure 4: ANN Accuracy </a:t>
            </a:r>
            <a:r>
              <a:rPr dirty="0" lang="en-US" sz="1050">
                <a:uFillTx/>
              </a:rPr>
              <a:t>denotes that the validation accuracy is between 0.882-0.884 i.e. model can predict even for the new unseen data with most accuracy.  </a:t>
            </a:r>
            <a:endParaRPr dirty="0" lang="en-US" smtClean="0" sz="1050">
              <a:uFillTx/>
            </a:endParaRPr>
          </a:p>
          <a:p>
            <a:r>
              <a:rPr dirty="0" lang="en-US" smtClean="0" sz="1050">
                <a:uFillTx/>
              </a:rPr>
              <a:t>Figure 5: </a:t>
            </a:r>
            <a:r>
              <a:rPr dirty="0" lang="en-US" sz="1050">
                <a:uFillTx/>
              </a:rPr>
              <a:t>ANN ROC gives a smooth AUC curve which covers an area of about 0.85. It gives the notion of a positive learning model. </a:t>
            </a: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18" presetSubtype="6">
                                  <p:stCondLst>
                                    <p:cond delay="0"/>
                                  </p:stCondLst>
                                  <p:childTnLst>
                                    <p:set>
                                      <p:cBhvr>
                                        <p:cTn dur="1" fill="hold" id="6">
                                          <p:stCondLst>
                                            <p:cond delay="0"/>
                                          </p:stCondLst>
                                        </p:cTn>
                                        <p:tgtEl>
                                          <p:spTgt spid="67"/>
                                        </p:tgtEl>
                                        <p:attrNameLst>
                                          <p:attrName>style.visibility</p:attrName>
                                        </p:attrNameLst>
                                      </p:cBhvr>
                                      <p:to>
                                        <p:strVal val="visible"/>
                                      </p:to>
                                    </p:set>
                                    <p:animEffect filter="strips(downRight)" transition="in">
                                      <p:cBhvr>
                                        <p:cTn dur="500" id="7"/>
                                        <p:tgtEl>
                                          <p:spTgt spid="67"/>
                                        </p:tgtEl>
                                      </p:cBhvr>
                                    </p:animEffect>
                                  </p:childTnLst>
                                </p:cTn>
                              </p:par>
                            </p:childTnLst>
                          </p:cTn>
                        </p:par>
                        <p:par>
                          <p:cTn fill="hold" id="8">
                            <p:stCondLst>
                              <p:cond delay="500"/>
                            </p:stCondLst>
                            <p:childTnLst>
                              <p:par>
                                <p:cTn fill="hold" id="9" nodeType="afterEffect" presetClass="entr" presetID="53" presetSubtype="16">
                                  <p:stCondLst>
                                    <p:cond delay="0"/>
                                  </p:stCondLst>
                                  <p:childTnLst>
                                    <p:set>
                                      <p:cBhvr>
                                        <p:cTn dur="1" fill="hold" id="10">
                                          <p:stCondLst>
                                            <p:cond delay="0"/>
                                          </p:stCondLst>
                                        </p:cTn>
                                        <p:tgtEl>
                                          <p:spTgt spid="6"/>
                                        </p:tgtEl>
                                        <p:attrNameLst>
                                          <p:attrName>style.visibility</p:attrName>
                                        </p:attrNameLst>
                                      </p:cBhvr>
                                      <p:to>
                                        <p:strVal val="visible"/>
                                      </p:to>
                                    </p:set>
                                    <p:anim calcmode="lin" valueType="num">
                                      <p:cBhvr>
                                        <p:cTn dur="500" fill="hold" id="11"/>
                                        <p:tgtEl>
                                          <p:spTgt spid="6"/>
                                        </p:tgtEl>
                                        <p:attrNameLst>
                                          <p:attrName>ppt_w</p:attrName>
                                        </p:attrNameLst>
                                      </p:cBhvr>
                                      <p:tavLst>
                                        <p:tav tm="0">
                                          <p:val>
                                            <p:fltVal val="0"/>
                                          </p:val>
                                        </p:tav>
                                        <p:tav tm="100000">
                                          <p:val>
                                            <p:strVal val="#ppt_w"/>
                                          </p:val>
                                        </p:tav>
                                      </p:tavLst>
                                    </p:anim>
                                    <p:anim calcmode="lin" valueType="num">
                                      <p:cBhvr>
                                        <p:cTn dur="500" fill="hold" id="12"/>
                                        <p:tgtEl>
                                          <p:spTgt spid="6"/>
                                        </p:tgtEl>
                                        <p:attrNameLst>
                                          <p:attrName>ppt_h</p:attrName>
                                        </p:attrNameLst>
                                      </p:cBhvr>
                                      <p:tavLst>
                                        <p:tav tm="0">
                                          <p:val>
                                            <p:fltVal val="0"/>
                                          </p:val>
                                        </p:tav>
                                        <p:tav tm="100000">
                                          <p:val>
                                            <p:strVal val="#ppt_h"/>
                                          </p:val>
                                        </p:tav>
                                      </p:tavLst>
                                    </p:anim>
                                    <p:animEffect filter="fade" transition="in">
                                      <p:cBhvr>
                                        <p:cTn dur="500" id="13"/>
                                        <p:tgtEl>
                                          <p:spTgt spid="6"/>
                                        </p:tgtEl>
                                      </p:cBhvr>
                                    </p:animEffect>
                                  </p:childTnLst>
                                </p:cTn>
                              </p:par>
                            </p:childTnLst>
                          </p:cTn>
                        </p:par>
                        <p:par>
                          <p:cTn fill="hold" id="14">
                            <p:stCondLst>
                              <p:cond delay="1000"/>
                            </p:stCondLst>
                            <p:childTnLst>
                              <p:par>
                                <p:cTn fill="hold" grpId="0" id="15" nodeType="afterEffect" presetClass="entr" presetID="22" presetSubtype="4">
                                  <p:stCondLst>
                                    <p:cond delay="0"/>
                                  </p:stCondLst>
                                  <p:childTnLst>
                                    <p:set>
                                      <p:cBhvr>
                                        <p:cTn dur="1" fill="hold" id="16">
                                          <p:stCondLst>
                                            <p:cond delay="0"/>
                                          </p:stCondLst>
                                        </p:cTn>
                                        <p:tgtEl>
                                          <p:spTgt spid="8">
                                            <p:txEl>
                                              <p:pRg end="0" st="0"/>
                                            </p:txEl>
                                          </p:spTgt>
                                        </p:tgtEl>
                                        <p:attrNameLst>
                                          <p:attrName>style.visibility</p:attrName>
                                        </p:attrNameLst>
                                      </p:cBhvr>
                                      <p:to>
                                        <p:strVal val="visible"/>
                                      </p:to>
                                    </p:set>
                                    <p:animEffect filter="wipe(down)" transition="in">
                                      <p:cBhvr>
                                        <p:cTn dur="500" id="17"/>
                                        <p:tgtEl>
                                          <p:spTgt spid="8">
                                            <p:txEl>
                                              <p:pRg end="0" st="0"/>
                                            </p:txEl>
                                          </p:spTgt>
                                        </p:tgtEl>
                                      </p:cBhvr>
                                    </p:animEffect>
                                  </p:childTnLst>
                                </p:cTn>
                              </p:par>
                            </p:childTnLst>
                          </p:cTn>
                        </p:par>
                        <p:par>
                          <p:cTn fill="hold" id="18">
                            <p:stCondLst>
                              <p:cond delay="1500"/>
                            </p:stCondLst>
                            <p:childTnLst>
                              <p:par>
                                <p:cTn fill="hold" grpId="0" id="19" nodeType="afterEffect" presetClass="entr" presetID="22" presetSubtype="4">
                                  <p:stCondLst>
                                    <p:cond delay="0"/>
                                  </p:stCondLst>
                                  <p:childTnLst>
                                    <p:set>
                                      <p:cBhvr>
                                        <p:cTn dur="1" fill="hold" id="20">
                                          <p:stCondLst>
                                            <p:cond delay="0"/>
                                          </p:stCondLst>
                                        </p:cTn>
                                        <p:tgtEl>
                                          <p:spTgt spid="8">
                                            <p:txEl>
                                              <p:pRg end="1" st="1"/>
                                            </p:txEl>
                                          </p:spTgt>
                                        </p:tgtEl>
                                        <p:attrNameLst>
                                          <p:attrName>style.visibility</p:attrName>
                                        </p:attrNameLst>
                                      </p:cBhvr>
                                      <p:to>
                                        <p:strVal val="visible"/>
                                      </p:to>
                                    </p:set>
                                    <p:animEffect filter="wipe(down)" transition="in">
                                      <p:cBhvr>
                                        <p:cTn dur="500" id="21"/>
                                        <p:tgtEl>
                                          <p:spTgt spid="8">
                                            <p:txEl>
                                              <p:pRg end="1" st="1"/>
                                            </p:txEl>
                                          </p:spTgt>
                                        </p:tgtEl>
                                      </p:cBhvr>
                                    </p:animEffect>
                                  </p:childTnLst>
                                </p:cTn>
                              </p:par>
                            </p:childTnLst>
                          </p:cTn>
                        </p:par>
                        <p:par>
                          <p:cTn fill="hold" id="22">
                            <p:stCondLst>
                              <p:cond delay="2000"/>
                            </p:stCondLst>
                            <p:childTnLst>
                              <p:par>
                                <p:cTn fill="hold" grpId="0" id="23" nodeType="afterEffect" presetClass="entr" presetID="22" presetSubtype="4">
                                  <p:stCondLst>
                                    <p:cond delay="0"/>
                                  </p:stCondLst>
                                  <p:childTnLst>
                                    <p:set>
                                      <p:cBhvr>
                                        <p:cTn dur="1" fill="hold" id="24">
                                          <p:stCondLst>
                                            <p:cond delay="0"/>
                                          </p:stCondLst>
                                        </p:cTn>
                                        <p:tgtEl>
                                          <p:spTgt spid="8">
                                            <p:txEl>
                                              <p:pRg end="2" st="2"/>
                                            </p:txEl>
                                          </p:spTgt>
                                        </p:tgtEl>
                                        <p:attrNameLst>
                                          <p:attrName>style.visibility</p:attrName>
                                        </p:attrNameLst>
                                      </p:cBhvr>
                                      <p:to>
                                        <p:strVal val="visible"/>
                                      </p:to>
                                    </p:set>
                                    <p:animEffect filter="wipe(down)" transition="in">
                                      <p:cBhvr>
                                        <p:cTn dur="500" id="25"/>
                                        <p:tgtEl>
                                          <p:spTgt spid="8">
                                            <p:txEl>
                                              <p:pRg end="2" st="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grpId="0" spid="67"/>
      <p:bldP advAuto="4294967295" build="p" grpId="0" spid="8"/>
    </p:bldLst>
  </p:timing>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66"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01670" y="493316"/>
            <a:ext cx="7940660" cy="763525"/>
          </a:xfrm>
          <a:prstGeom prst="rect">
            <a:avLst/>
          </a:prstGeom>
        </p:spPr>
        <p:txBody xmlns:c="http://schemas.openxmlformats.org/drawingml/2006/chart" xmlns:pic="http://schemas.openxmlformats.org/drawingml/2006/picture" xmlns:dgm="http://schemas.openxmlformats.org/drawingml/2006/diagram">
          <a:bodyPr>
            <a:normAutofit/>
          </a:bodyPr>
          <a:lstStyle>
            <a:lvl1pPr algn="ctr" defTabSz="914400" eaLnBrk="1" hangingPunct="1" latinLnBrk="0" rtl="0">
              <a:spcBef>
                <a:spcPct val="0"/>
              </a:spcBef>
              <a:buNone/>
              <a:defRPr kern="1200" sz="4400">
                <a:solidFill>
                  <a:schemeClr val="tx1"/>
                </a:solidFill>
                <a:uFillTx/>
                <a:latin typeface="+mj-lt"/>
                <a:ea typeface="+mj-ea"/>
                <a:cs typeface="+mj-cs"/>
              </a:defRPr>
            </a:lvl1pPr>
          </a:lstStyle>
          <a:p>
            <a:pPr algn="r"/>
            <a:r>
              <a:rPr dirty="0" lang="en-US" smtClean="0" sz="3600">
                <a:solidFill>
                  <a:schemeClr val="bg1"/>
                </a:solidFill>
                <a:effectLst>
                  <a:outerShdw algn="tl" blurRad="38100" dir="2700000" dist="38100">
                    <a:srgbClr val="000000">
                      <a:alpha val="43137"/>
                    </a:srgbClr>
                  </a:outerShdw>
                </a:effectLst>
                <a:uFillTx/>
              </a:rPr>
              <a:t>Experiment Results for CNN</a:t>
            </a:r>
            <a:endParaRPr dirty="0" lang="en-US" sz="3600">
              <a:solidFill>
                <a:schemeClr val="bg1"/>
              </a:solidFill>
              <a:effectLst>
                <a:outerShdw algn="tl" blurRad="38100" dir="2700000" dist="38100">
                  <a:srgbClr val="000000">
                    <a:alpha val="43137"/>
                  </a:srgbClr>
                </a:outerShdw>
              </a:effectLst>
              <a:uFillTx/>
            </a:endParaRPr>
          </a:p>
        </p:txBody>
      </p:sp>
      <p:sp>
        <p:nvSpPr>
          <p:cNvPr xmlns:c="http://schemas.openxmlformats.org/drawingml/2006/chart" xmlns:pic="http://schemas.openxmlformats.org/drawingml/2006/picture" xmlns:dgm="http://schemas.openxmlformats.org/drawingml/2006/diagram" id="67" name="TextBox 6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83459" y="1354138"/>
            <a:ext cx="8311576" cy="1292662"/>
          </a:xfrm>
          <a:prstGeom prst="rect">
            <a:avLst/>
          </a:prstGeom>
          <a:noFill/>
          <a:ln>
            <a:noFill/>
          </a:ln>
        </p:spPr>
        <p:txBody xmlns:c="http://schemas.openxmlformats.org/drawingml/2006/chart" xmlns:pic="http://schemas.openxmlformats.org/drawingml/2006/picture" xmlns:dgm="http://schemas.openxmlformats.org/drawingml/2006/diagram">
          <a:bodyPr anchor="t" bIns="0" lIns="0" rIns="0" rtlCol="0" tIns="0" wrap="square">
            <a:spAutoFit/>
          </a:bodyPr>
          <a:lstStyle/>
          <a:p>
            <a:pPr indent="-171450" marL="171450">
              <a:buFont charset="0" panose="020B0604020202020204" pitchFamily="34" typeface="Arial"/>
              <a:buChar char="•"/>
            </a:pPr>
            <a:r>
              <a:rPr dirty="0" lang="en-US" sz="1050">
                <a:uFillTx/>
              </a:rPr>
              <a:t>Figure 6 CNN LC plots the Training Loss and Validation Loss. </a:t>
            </a:r>
            <a:endParaRPr dirty="0" lang="en-US" smtClean="0" sz="1050">
              <a:uFillTx/>
            </a:endParaRPr>
          </a:p>
          <a:p>
            <a:pPr indent="-171450" marL="171450">
              <a:buFont charset="0" panose="020B0604020202020204" pitchFamily="34" typeface="Arial"/>
              <a:buChar char="•"/>
            </a:pPr>
            <a:r>
              <a:rPr dirty="0" lang="en-US" smtClean="0" sz="1050">
                <a:uFillTx/>
              </a:rPr>
              <a:t>Model </a:t>
            </a:r>
            <a:r>
              <a:rPr dirty="0" lang="en-US" sz="1050">
                <a:uFillTx/>
              </a:rPr>
              <a:t>trains quickly with the training data as the training loss touches 0.08 before 40 epochs and goes on decreasing further. </a:t>
            </a:r>
            <a:endParaRPr dirty="0" lang="en-US" smtClean="0" sz="1050">
              <a:uFillTx/>
            </a:endParaRPr>
          </a:p>
          <a:p>
            <a:pPr indent="-171450" marL="171450">
              <a:buFont charset="0" panose="020B0604020202020204" pitchFamily="34" typeface="Arial"/>
              <a:buChar char="•"/>
            </a:pPr>
            <a:r>
              <a:rPr dirty="0" lang="en-US" smtClean="0" sz="1050">
                <a:uFillTx/>
              </a:rPr>
              <a:t>Validation </a:t>
            </a:r>
            <a:r>
              <a:rPr dirty="0" lang="en-US" sz="1050">
                <a:uFillTx/>
              </a:rPr>
              <a:t>loss goes down towards 0.09 and below. </a:t>
            </a:r>
            <a:endParaRPr dirty="0" lang="en-US" smtClean="0" sz="1050">
              <a:uFillTx/>
            </a:endParaRPr>
          </a:p>
          <a:p>
            <a:pPr indent="-171450" marL="171450">
              <a:buFont charset="0" panose="020B0604020202020204" pitchFamily="34" typeface="Arial"/>
              <a:buChar char="•"/>
            </a:pPr>
            <a:r>
              <a:rPr dirty="0" lang="en-US" smtClean="0" sz="1050">
                <a:uFillTx/>
              </a:rPr>
              <a:t>This </a:t>
            </a:r>
            <a:r>
              <a:rPr dirty="0" lang="en-US" sz="1050">
                <a:uFillTx/>
              </a:rPr>
              <a:t>gives a very fine-tuned binary classifier for mortality prediction. </a:t>
            </a:r>
            <a:endParaRPr dirty="0" lang="en-US" smtClean="0" sz="1050">
              <a:uFillTx/>
            </a:endParaRPr>
          </a:p>
          <a:p>
            <a:pPr indent="-171450" marL="171450">
              <a:buFont charset="0" panose="020B0604020202020204" pitchFamily="34" typeface="Arial"/>
              <a:buChar char="•"/>
            </a:pPr>
            <a:r>
              <a:rPr dirty="0" lang="en-US" smtClean="0" sz="1050">
                <a:uFillTx/>
              </a:rPr>
              <a:t>Training </a:t>
            </a:r>
            <a:r>
              <a:rPr dirty="0" lang="en-US" sz="1050">
                <a:uFillTx/>
              </a:rPr>
              <a:t>accuracy in figure 7 CNN AC reaches 0.895 before 40 epochs. </a:t>
            </a:r>
            <a:endParaRPr dirty="0" lang="en-US" smtClean="0" sz="1050">
              <a:uFillTx/>
            </a:endParaRPr>
          </a:p>
          <a:p>
            <a:pPr indent="-171450" marL="171450">
              <a:buFont charset="0" panose="020B0604020202020204" pitchFamily="34" typeface="Arial"/>
              <a:buChar char="•"/>
            </a:pPr>
            <a:r>
              <a:rPr dirty="0" lang="en-US" smtClean="0" sz="1050">
                <a:uFillTx/>
              </a:rPr>
              <a:t>Validation </a:t>
            </a:r>
            <a:r>
              <a:rPr dirty="0" lang="en-US" sz="1050">
                <a:uFillTx/>
              </a:rPr>
              <a:t>accuracy continuously increases and attains 0.885 which states the correct positive prediction. </a:t>
            </a:r>
            <a:endParaRPr dirty="0" lang="en-US" smtClean="0" sz="1050">
              <a:uFillTx/>
            </a:endParaRPr>
          </a:p>
          <a:p>
            <a:pPr indent="-171450" marL="171450">
              <a:buFont charset="0" panose="020B0604020202020204" pitchFamily="34" typeface="Arial"/>
              <a:buChar char="•"/>
            </a:pPr>
            <a:r>
              <a:rPr dirty="0" lang="en-US" smtClean="0" sz="1050">
                <a:uFillTx/>
              </a:rPr>
              <a:t>Area </a:t>
            </a:r>
            <a:r>
              <a:rPr dirty="0" lang="en-US" sz="1050">
                <a:uFillTx/>
              </a:rPr>
              <a:t>under the AUC/ROC Curve determines the working of the model. </a:t>
            </a:r>
            <a:endParaRPr dirty="0" lang="en-US" smtClean="0" sz="1050">
              <a:uFillTx/>
            </a:endParaRPr>
          </a:p>
          <a:p>
            <a:pPr indent="-171450" marL="171450">
              <a:buFont charset="0" panose="020B0604020202020204" pitchFamily="34" typeface="Arial"/>
              <a:buChar char="•"/>
            </a:pPr>
            <a:r>
              <a:rPr dirty="0" lang="en-US" smtClean="0" sz="1050">
                <a:uFillTx/>
              </a:rPr>
              <a:t>CNN </a:t>
            </a:r>
            <a:r>
              <a:rPr dirty="0" lang="en-US" sz="1050">
                <a:uFillTx/>
              </a:rPr>
              <a:t>model built with specific configurations which gives the area of 0.85 and curve almost touching the top-left corner of the graph. </a:t>
            </a:r>
          </a:p>
        </p:txBody>
      </p:sp>
      <p:pic>
        <p:nvPicPr>
          <p:cNvPr xmlns:c="http://schemas.openxmlformats.org/drawingml/2006/chart" xmlns:pic="http://schemas.openxmlformats.org/drawingml/2006/picture" xmlns:dgm="http://schemas.openxmlformats.org/drawingml/2006/diagram" id="7" name="image3.png"/>
          <p:cNvPicPr xmlns:c="http://schemas.openxmlformats.org/drawingml/2006/chart" xmlns:pic="http://schemas.openxmlformats.org/drawingml/2006/picture" xmlns:dgm="http://schemas.openxmlformats.org/drawingml/2006/diagram"/>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a:xfrm>
            <a:off x="427348" y="2877160"/>
            <a:ext cx="8158871" cy="1839452"/>
          </a:xfrm>
          <a:prstGeom prst="rect">
            <a:avLst/>
          </a:prstGeo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18" presetSubtype="6">
                                  <p:stCondLst>
                                    <p:cond delay="0"/>
                                  </p:stCondLst>
                                  <p:childTnLst>
                                    <p:set>
                                      <p:cBhvr>
                                        <p:cTn dur="1" fill="hold" id="6">
                                          <p:stCondLst>
                                            <p:cond delay="0"/>
                                          </p:stCondLst>
                                        </p:cTn>
                                        <p:tgtEl>
                                          <p:spTgt spid="67"/>
                                        </p:tgtEl>
                                        <p:attrNameLst>
                                          <p:attrName>style.visibility</p:attrName>
                                        </p:attrNameLst>
                                      </p:cBhvr>
                                      <p:to>
                                        <p:strVal val="visible"/>
                                      </p:to>
                                    </p:set>
                                    <p:animEffect filter="strips(downRight)" transition="in">
                                      <p:cBhvr>
                                        <p:cTn dur="500" id="7"/>
                                        <p:tgtEl>
                                          <p:spTgt spid="67"/>
                                        </p:tgtEl>
                                      </p:cBhvr>
                                    </p:animEffect>
                                  </p:childTnLst>
                                </p:cTn>
                              </p:par>
                            </p:childTnLst>
                          </p:cTn>
                        </p:par>
                        <p:par>
                          <p:cTn fill="hold" id="8">
                            <p:stCondLst>
                              <p:cond delay="500"/>
                            </p:stCondLst>
                            <p:childTnLst>
                              <p:par>
                                <p:cTn fill="hold" id="9" nodeType="afterEffect" presetClass="entr" presetID="53" presetSubtype="16">
                                  <p:stCondLst>
                                    <p:cond delay="0"/>
                                  </p:stCondLst>
                                  <p:childTnLst>
                                    <p:set>
                                      <p:cBhvr>
                                        <p:cTn dur="1" fill="hold" id="10">
                                          <p:stCondLst>
                                            <p:cond delay="0"/>
                                          </p:stCondLst>
                                        </p:cTn>
                                        <p:tgtEl>
                                          <p:spTgt spid="7"/>
                                        </p:tgtEl>
                                        <p:attrNameLst>
                                          <p:attrName>style.visibility</p:attrName>
                                        </p:attrNameLst>
                                      </p:cBhvr>
                                      <p:to>
                                        <p:strVal val="visible"/>
                                      </p:to>
                                    </p:set>
                                    <p:anim calcmode="lin" valueType="num">
                                      <p:cBhvr>
                                        <p:cTn dur="500" fill="hold" id="11"/>
                                        <p:tgtEl>
                                          <p:spTgt spid="7"/>
                                        </p:tgtEl>
                                        <p:attrNameLst>
                                          <p:attrName>ppt_w</p:attrName>
                                        </p:attrNameLst>
                                      </p:cBhvr>
                                      <p:tavLst>
                                        <p:tav tm="0">
                                          <p:val>
                                            <p:fltVal val="0"/>
                                          </p:val>
                                        </p:tav>
                                        <p:tav tm="100000">
                                          <p:val>
                                            <p:strVal val="#ppt_w"/>
                                          </p:val>
                                        </p:tav>
                                      </p:tavLst>
                                    </p:anim>
                                    <p:anim calcmode="lin" valueType="num">
                                      <p:cBhvr>
                                        <p:cTn dur="500" fill="hold" id="12"/>
                                        <p:tgtEl>
                                          <p:spTgt spid="7"/>
                                        </p:tgtEl>
                                        <p:attrNameLst>
                                          <p:attrName>ppt_h</p:attrName>
                                        </p:attrNameLst>
                                      </p:cBhvr>
                                      <p:tavLst>
                                        <p:tav tm="0">
                                          <p:val>
                                            <p:fltVal val="0"/>
                                          </p:val>
                                        </p:tav>
                                        <p:tav tm="100000">
                                          <p:val>
                                            <p:strVal val="#ppt_h"/>
                                          </p:val>
                                        </p:tav>
                                      </p:tavLst>
                                    </p:anim>
                                    <p:animEffect filter="fade" transition="in">
                                      <p:cBhvr>
                                        <p:cTn dur="500" id="13"/>
                                        <p:tgtEl>
                                          <p:spTgt spid="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grpId="0" spid="67"/>
    </p:bldLst>
  </p:timing>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Title 3"/>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01670" y="281175"/>
            <a:ext cx="8093365" cy="878053"/>
          </a:xfrm>
        </p:spPr>
        <p:txBody xmlns:c="http://schemas.openxmlformats.org/drawingml/2006/chart" xmlns:pic="http://schemas.openxmlformats.org/drawingml/2006/picture" xmlns:dgm="http://schemas.openxmlformats.org/drawingml/2006/diagram">
          <a:bodyPr>
            <a:normAutofit/>
          </a:bodyPr>
          <a:lstStyle/>
          <a:p>
            <a:r>
              <a:rPr dirty="0" lang="en-US" smtClean="0">
                <a:uFillTx/>
              </a:rPr>
              <a:t>Conclusion</a:t>
            </a:r>
            <a:endParaRPr dirty="0" lang="en-US">
              <a:uFillTx/>
            </a:endParaRPr>
          </a:p>
        </p:txBody>
      </p:sp>
      <p:sp>
        <p:nvSpPr>
          <p:cNvPr xmlns:c="http://schemas.openxmlformats.org/drawingml/2006/chart" xmlns:pic="http://schemas.openxmlformats.org/drawingml/2006/picture" xmlns:dgm="http://schemas.openxmlformats.org/drawingml/2006/diagram" id="6" name="Content Placeholder 5"/>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536879" y="1502815"/>
            <a:ext cx="8158155" cy="2901396"/>
          </a:xfrm>
        </p:spPr>
        <p:txBody xmlns:c="http://schemas.openxmlformats.org/drawingml/2006/chart" xmlns:pic="http://schemas.openxmlformats.org/drawingml/2006/picture" xmlns:dgm="http://schemas.openxmlformats.org/drawingml/2006/diagram">
          <a:bodyPr>
            <a:normAutofit fontScale="92500"/>
          </a:bodyPr>
          <a:lstStyle/>
          <a:p>
            <a:pPr algn="l"/>
            <a:r>
              <a:rPr dirty="0" lang="en-US" smtClean="0">
                <a:uFillTx/>
              </a:rPr>
              <a:t>Although </a:t>
            </a:r>
            <a:r>
              <a:rPr dirty="0" lang="en-US">
                <a:uFillTx/>
              </a:rPr>
              <a:t>the models trained on the data in the first 24-hour since ICU admission give </a:t>
            </a:r>
            <a:r>
              <a:rPr dirty="0" lang="en-US" smtClean="0">
                <a:uFillTx/>
              </a:rPr>
              <a:t>better performance</a:t>
            </a:r>
            <a:r>
              <a:rPr dirty="0" lang="en-US">
                <a:uFillTx/>
              </a:rPr>
              <a:t>, the first 6 hours of ICU data provides enough information for </a:t>
            </a:r>
            <a:r>
              <a:rPr dirty="0" lang="en-US" smtClean="0">
                <a:uFillTx/>
              </a:rPr>
              <a:t>mortality prediction </a:t>
            </a:r>
            <a:r>
              <a:rPr dirty="0" lang="en-US">
                <a:uFillTx/>
              </a:rPr>
              <a:t>and a rough estimate of death hours since ICU admission.</a:t>
            </a:r>
          </a:p>
          <a:p>
            <a:pPr algn="l"/>
            <a:r>
              <a:rPr dirty="0" lang="en-US" smtClean="0">
                <a:uFillTx/>
              </a:rPr>
              <a:t>The </a:t>
            </a:r>
            <a:r>
              <a:rPr dirty="0" lang="en-US">
                <a:uFillTx/>
              </a:rPr>
              <a:t>proposed framework provides a base to promptly identify high-risk patients who might </a:t>
            </a:r>
            <a:r>
              <a:rPr dirty="0" lang="en-US" smtClean="0">
                <a:uFillTx/>
              </a:rPr>
              <a:t>be dead </a:t>
            </a:r>
            <a:r>
              <a:rPr dirty="0" lang="en-US">
                <a:uFillTx/>
              </a:rPr>
              <a:t>within hours or days since ICU admission in the early stage of ICU stay, and there </a:t>
            </a:r>
            <a:r>
              <a:rPr dirty="0" lang="en-US" smtClean="0">
                <a:uFillTx/>
              </a:rPr>
              <a:t>are potential </a:t>
            </a:r>
            <a:r>
              <a:rPr dirty="0" lang="en-US">
                <a:uFillTx/>
              </a:rPr>
              <a:t>avenues for improvement</a:t>
            </a:r>
            <a:r>
              <a:rPr dirty="0" lang="en-US" smtClean="0">
                <a:uFillTx/>
              </a:rPr>
              <a:t>. </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18" presetSubtype="6">
                                  <p:stCondLst>
                                    <p:cond delay="0"/>
                                  </p:stCondLst>
                                  <p:childTnLst>
                                    <p:set>
                                      <p:cBhvr>
                                        <p:cTn dur="1" fill="hold" id="6">
                                          <p:stCondLst>
                                            <p:cond delay="0"/>
                                          </p:stCondLst>
                                        </p:cTn>
                                        <p:tgtEl>
                                          <p:spTgt spid="6">
                                            <p:txEl>
                                              <p:pRg end="0" st="0"/>
                                            </p:txEl>
                                          </p:spTgt>
                                        </p:tgtEl>
                                        <p:attrNameLst>
                                          <p:attrName>style.visibility</p:attrName>
                                        </p:attrNameLst>
                                      </p:cBhvr>
                                      <p:to>
                                        <p:strVal val="visible"/>
                                      </p:to>
                                    </p:set>
                                    <p:animEffect filter="strips(downRight)" transition="in">
                                      <p:cBhvr>
                                        <p:cTn dur="500" id="7"/>
                                        <p:tgtEl>
                                          <p:spTgt spid="6">
                                            <p:txEl>
                                              <p:pRg end="0" st="0"/>
                                            </p:txEl>
                                          </p:spTgt>
                                        </p:tgtEl>
                                      </p:cBhvr>
                                    </p:animEffect>
                                  </p:childTnLst>
                                </p:cTn>
                              </p:par>
                            </p:childTnLst>
                          </p:cTn>
                        </p:par>
                        <p:par>
                          <p:cTn fill="hold" id="8">
                            <p:stCondLst>
                              <p:cond delay="500"/>
                            </p:stCondLst>
                            <p:childTnLst>
                              <p:par>
                                <p:cTn fill="hold" grpId="0" id="9" nodeType="afterEffect" presetClass="entr" presetID="18" presetSubtype="6">
                                  <p:stCondLst>
                                    <p:cond delay="0"/>
                                  </p:stCondLst>
                                  <p:childTnLst>
                                    <p:set>
                                      <p:cBhvr>
                                        <p:cTn dur="1" fill="hold" id="10">
                                          <p:stCondLst>
                                            <p:cond delay="0"/>
                                          </p:stCondLst>
                                        </p:cTn>
                                        <p:tgtEl>
                                          <p:spTgt spid="6">
                                            <p:txEl>
                                              <p:pRg end="1" st="1"/>
                                            </p:txEl>
                                          </p:spTgt>
                                        </p:tgtEl>
                                        <p:attrNameLst>
                                          <p:attrName>style.visibility</p:attrName>
                                        </p:attrNameLst>
                                      </p:cBhvr>
                                      <p:to>
                                        <p:strVal val="visible"/>
                                      </p:to>
                                    </p:set>
                                    <p:animEffect filter="strips(downRight)" transition="in">
                                      <p:cBhvr>
                                        <p:cTn dur="500" id="11"/>
                                        <p:tgtEl>
                                          <p:spTgt spid="6">
                                            <p:txEl>
                                              <p:pRg end="1" st="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build="p" grpId="0" spid="6"/>
    </p:bldLst>
  </p:timing>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itle 3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212490" y="2266340"/>
            <a:ext cx="6566315" cy="997196"/>
          </a:xfrm>
          <a:prstGeom prst="rect">
            <a:avLst/>
          </a:prstGeom>
        </p:spPr>
        <p:txBody xmlns:c="http://schemas.openxmlformats.org/drawingml/2006/chart" xmlns:pic="http://schemas.openxmlformats.org/drawingml/2006/picture" xmlns:dgm="http://schemas.openxmlformats.org/drawingml/2006/diagram">
          <a:bodyPr anchor="ctr" bIns="0" lIns="0" rIns="0" tIns="0" wrap="square">
            <a:spAutoFit/>
          </a:bodyPr>
          <a:lstStyle>
            <a:lvl1pPr algn="l" defTabSz="914400" eaLnBrk="1" hangingPunct="1" latinLnBrk="0" rtl="0">
              <a:lnSpc>
                <a:spcPct val="90000"/>
              </a:lnSpc>
              <a:spcBef>
                <a:spcPct val="0"/>
              </a:spcBef>
              <a:buNone/>
              <a:defRPr kern="1200" sz="4400">
                <a:solidFill>
                  <a:schemeClr val="tx1"/>
                </a:solidFill>
                <a:uFillTx/>
                <a:latin typeface="+mj-lt"/>
                <a:ea typeface="+mj-ea"/>
                <a:cs typeface="+mj-cs"/>
              </a:defRPr>
            </a:lvl1pPr>
          </a:lstStyle>
          <a:p>
            <a:pPr algn="ctr"/>
            <a:r>
              <a:rPr b="1" dirty="0" lang="en-US" sz="7200">
                <a:solidFill>
                  <a:schemeClr val="accent1"/>
                </a:solidFill>
                <a:uFillTx/>
                <a:latin charset="0" panose="020B0502020202020204" pitchFamily="34" typeface="Century Gothic"/>
                <a:cs charset="0" panose="020B0502040204020203" pitchFamily="34" typeface="Segoe UI"/>
              </a:rPr>
              <a:t>- THANK YOU -</a:t>
            </a: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ntr" presetID="31" presetSubtype="0">
                                  <p:stCondLst>
                                    <p:cond delay="0"/>
                                  </p:stCondLst>
                                  <p:childTnLst>
                                    <p:set>
                                      <p:cBhvr>
                                        <p:cTn dur="1" fill="hold" id="6">
                                          <p:stCondLst>
                                            <p:cond delay="0"/>
                                          </p:stCondLst>
                                        </p:cTn>
                                        <p:tgtEl>
                                          <p:spTgt spid="9"/>
                                        </p:tgtEl>
                                        <p:attrNameLst>
                                          <p:attrName>style.visibility</p:attrName>
                                        </p:attrNameLst>
                                      </p:cBhvr>
                                      <p:to>
                                        <p:strVal val="visible"/>
                                      </p:to>
                                    </p:set>
                                    <p:anim calcmode="lin" valueType="num">
                                      <p:cBhvr>
                                        <p:cTn dur="1000" fill="hold" id="7"/>
                                        <p:tgtEl>
                                          <p:spTgt spid="9"/>
                                        </p:tgtEl>
                                        <p:attrNameLst>
                                          <p:attrName>ppt_w</p:attrName>
                                        </p:attrNameLst>
                                      </p:cBhvr>
                                      <p:tavLst>
                                        <p:tav tm="0">
                                          <p:val>
                                            <p:fltVal val="0"/>
                                          </p:val>
                                        </p:tav>
                                        <p:tav tm="100000">
                                          <p:val>
                                            <p:strVal val="#ppt_w"/>
                                          </p:val>
                                        </p:tav>
                                      </p:tavLst>
                                    </p:anim>
                                    <p:anim calcmode="lin" valueType="num">
                                      <p:cBhvr>
                                        <p:cTn dur="1000" fill="hold" id="8"/>
                                        <p:tgtEl>
                                          <p:spTgt spid="9"/>
                                        </p:tgtEl>
                                        <p:attrNameLst>
                                          <p:attrName>ppt_h</p:attrName>
                                        </p:attrNameLst>
                                      </p:cBhvr>
                                      <p:tavLst>
                                        <p:tav tm="0">
                                          <p:val>
                                            <p:fltVal val="0"/>
                                          </p:val>
                                        </p:tav>
                                        <p:tav tm="100000">
                                          <p:val>
                                            <p:strVal val="#ppt_h"/>
                                          </p:val>
                                        </p:tav>
                                      </p:tavLst>
                                    </p:anim>
                                    <p:anim calcmode="lin" valueType="num">
                                      <p:cBhvr>
                                        <p:cTn dur="1000" fill="hold" id="9"/>
                                        <p:tgtEl>
                                          <p:spTgt spid="9"/>
                                        </p:tgtEl>
                                        <p:attrNameLst>
                                          <p:attrName>style.rotation</p:attrName>
                                        </p:attrNameLst>
                                      </p:cBhvr>
                                      <p:tavLst>
                                        <p:tav tm="0">
                                          <p:val>
                                            <p:fltVal val="90"/>
                                          </p:val>
                                        </p:tav>
                                        <p:tav tm="100000">
                                          <p:val>
                                            <p:fltVal val="0"/>
                                          </p:val>
                                        </p:tav>
                                      </p:tavLst>
                                    </p:anim>
                                    <p:animEffect filter="fade" transition="in">
                                      <p:cBhvr>
                                        <p:cTn dur="1000" id="10"/>
                                        <p:tgtEl>
                                          <p:spTgt spid="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grpId="0" spid="9"/>
    </p:bldLst>
  </p:timing>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01670" y="397303"/>
            <a:ext cx="7940660" cy="763525"/>
          </a:xfrm>
        </p:spPr>
        <p:txBody xmlns:c="http://schemas.openxmlformats.org/drawingml/2006/chart" xmlns:pic="http://schemas.openxmlformats.org/drawingml/2006/picture" xmlns:dgm="http://schemas.openxmlformats.org/drawingml/2006/diagram">
          <a:bodyPr>
            <a:normAutofit/>
          </a:bodyPr>
          <a:lstStyle/>
          <a:p>
            <a:r>
              <a:rPr dirty="0" lang="en-US" smtClean="0">
                <a:uFillTx/>
              </a:rPr>
              <a:t>Agenda</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448965" y="1197405"/>
            <a:ext cx="8246071" cy="3664919"/>
          </a:xfrm>
        </p:spPr>
        <p:txBody xmlns:c="http://schemas.openxmlformats.org/drawingml/2006/chart" xmlns:pic="http://schemas.openxmlformats.org/drawingml/2006/picture" xmlns:dgm="http://schemas.openxmlformats.org/drawingml/2006/diagram">
          <a:bodyPr>
            <a:normAutofit fontScale="92500" lnSpcReduction="20000"/>
          </a:bodyPr>
          <a:lstStyle/>
          <a:p>
            <a:r>
              <a:rPr dirty="0" lang="en-US">
                <a:uFillTx/>
              </a:rPr>
              <a:t>Why Mortality Prediction in ICU? </a:t>
            </a:r>
          </a:p>
          <a:p>
            <a:r>
              <a:rPr dirty="0" lang="en-US">
                <a:uFillTx/>
              </a:rPr>
              <a:t>Literature Survey </a:t>
            </a:r>
          </a:p>
          <a:p>
            <a:r>
              <a:rPr dirty="0" lang="en-US">
                <a:uFillTx/>
              </a:rPr>
              <a:t>Our Approach</a:t>
            </a:r>
          </a:p>
          <a:p>
            <a:r>
              <a:rPr dirty="0" lang="en-US">
                <a:uFillTx/>
              </a:rPr>
              <a:t>Data Structure</a:t>
            </a:r>
          </a:p>
          <a:p>
            <a:r>
              <a:rPr dirty="0" lang="en-US">
                <a:uFillTx/>
              </a:rPr>
              <a:t>Data Pre-Processing</a:t>
            </a:r>
          </a:p>
          <a:p>
            <a:r>
              <a:rPr dirty="0" lang="en-US">
                <a:uFillTx/>
              </a:rPr>
              <a:t>Model Environment Set Up</a:t>
            </a:r>
          </a:p>
          <a:p>
            <a:r>
              <a:rPr dirty="0" lang="en-US">
                <a:uFillTx/>
              </a:rPr>
              <a:t>Deep Learning NN Model Architecture</a:t>
            </a:r>
          </a:p>
          <a:p>
            <a:r>
              <a:rPr dirty="0" lang="en-US">
                <a:uFillTx/>
              </a:rPr>
              <a:t>Experiment Results</a:t>
            </a:r>
          </a:p>
          <a:p>
            <a:r>
              <a:rPr dirty="0" lang="en-US" smtClean="0">
                <a:uFillTx/>
              </a:rPr>
              <a:t>Conclusion</a:t>
            </a:r>
            <a:endParaRPr dirty="0" lang="en-US">
              <a:uFillTx/>
            </a:endParaRP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grpId="0" id="5" nodeType="afterEffect" presetClass="emph" presetID="15" presetSubtype="0">
                                  <p:stCondLst>
                                    <p:cond delay="0"/>
                                  </p:stCondLst>
                                  <p:iterate type="lt">
                                    <p:tmAbs val="25"/>
                                  </p:iterate>
                                  <p:childTnLst>
                                    <p:set>
                                      <p:cBhvr override="childStyle">
                                        <p:cTn dur="indefinite" id="6"/>
                                        <p:tgtEl>
                                          <p:spTgt spid="3">
                                            <p:txEl>
                                              <p:pRg end="0" st="0"/>
                                            </p:txEl>
                                          </p:spTgt>
                                        </p:tgtEl>
                                        <p:attrNameLst>
                                          <p:attrName>style.fontWeight</p:attrName>
                                        </p:attrNameLst>
                                      </p:cBhvr>
                                      <p:to>
                                        <p:strVal val="bold"/>
                                      </p:to>
                                    </p:set>
                                  </p:childTnLst>
                                </p:cTn>
                              </p:par>
                            </p:childTnLst>
                          </p:cTn>
                        </p:par>
                        <p:par>
                          <p:cTn fill="hold" id="7">
                            <p:stCondLst>
                              <p:cond delay="700"/>
                            </p:stCondLst>
                            <p:childTnLst>
                              <p:par>
                                <p:cTn grpId="0" id="8" nodeType="afterEffect" presetClass="emph" presetID="15" presetSubtype="0">
                                  <p:stCondLst>
                                    <p:cond delay="0"/>
                                  </p:stCondLst>
                                  <p:iterate type="lt">
                                    <p:tmAbs val="25"/>
                                  </p:iterate>
                                  <p:childTnLst>
                                    <p:set>
                                      <p:cBhvr override="childStyle">
                                        <p:cTn dur="indefinite" id="9"/>
                                        <p:tgtEl>
                                          <p:spTgt spid="3">
                                            <p:txEl>
                                              <p:pRg end="1" st="1"/>
                                            </p:txEl>
                                          </p:spTgt>
                                        </p:tgtEl>
                                        <p:attrNameLst>
                                          <p:attrName>style.fontWeight</p:attrName>
                                        </p:attrNameLst>
                                      </p:cBhvr>
                                      <p:to>
                                        <p:strVal val="bold"/>
                                      </p:to>
                                    </p:set>
                                  </p:childTnLst>
                                </p:cTn>
                              </p:par>
                            </p:childTnLst>
                          </p:cTn>
                        </p:par>
                        <p:par>
                          <p:cTn fill="hold" id="10">
                            <p:stCondLst>
                              <p:cond delay="1100"/>
                            </p:stCondLst>
                            <p:childTnLst>
                              <p:par>
                                <p:cTn grpId="0" id="11" nodeType="afterEffect" presetClass="emph" presetID="15" presetSubtype="0">
                                  <p:stCondLst>
                                    <p:cond delay="0"/>
                                  </p:stCondLst>
                                  <p:iterate type="lt">
                                    <p:tmAbs val="25"/>
                                  </p:iterate>
                                  <p:childTnLst>
                                    <p:set>
                                      <p:cBhvr override="childStyle">
                                        <p:cTn dur="indefinite" id="12"/>
                                        <p:tgtEl>
                                          <p:spTgt spid="3">
                                            <p:txEl>
                                              <p:pRg end="2" st="2"/>
                                            </p:txEl>
                                          </p:spTgt>
                                        </p:tgtEl>
                                        <p:attrNameLst>
                                          <p:attrName>style.fontWeight</p:attrName>
                                        </p:attrNameLst>
                                      </p:cBhvr>
                                      <p:to>
                                        <p:strVal val="bold"/>
                                      </p:to>
                                    </p:set>
                                  </p:childTnLst>
                                </p:cTn>
                              </p:par>
                            </p:childTnLst>
                          </p:cTn>
                        </p:par>
                        <p:par>
                          <p:cTn fill="hold" id="13">
                            <p:stCondLst>
                              <p:cond delay="1375"/>
                            </p:stCondLst>
                            <p:childTnLst>
                              <p:par>
                                <p:cTn grpId="0" id="14" nodeType="afterEffect" presetClass="emph" presetID="15" presetSubtype="0">
                                  <p:stCondLst>
                                    <p:cond delay="0"/>
                                  </p:stCondLst>
                                  <p:iterate type="lt">
                                    <p:tmAbs val="25"/>
                                  </p:iterate>
                                  <p:childTnLst>
                                    <p:set>
                                      <p:cBhvr override="childStyle">
                                        <p:cTn dur="indefinite" id="15"/>
                                        <p:tgtEl>
                                          <p:spTgt spid="3">
                                            <p:txEl>
                                              <p:pRg end="3" st="3"/>
                                            </p:txEl>
                                          </p:spTgt>
                                        </p:tgtEl>
                                        <p:attrNameLst>
                                          <p:attrName>style.fontWeight</p:attrName>
                                        </p:attrNameLst>
                                      </p:cBhvr>
                                      <p:to>
                                        <p:strVal val="bold"/>
                                      </p:to>
                                    </p:set>
                                  </p:childTnLst>
                                </p:cTn>
                              </p:par>
                            </p:childTnLst>
                          </p:cTn>
                        </p:par>
                        <p:par>
                          <p:cTn fill="hold" id="16">
                            <p:stCondLst>
                              <p:cond delay="1700"/>
                            </p:stCondLst>
                            <p:childTnLst>
                              <p:par>
                                <p:cTn grpId="0" id="17" nodeType="afterEffect" presetClass="emph" presetID="15" presetSubtype="0">
                                  <p:stCondLst>
                                    <p:cond delay="0"/>
                                  </p:stCondLst>
                                  <p:iterate type="lt">
                                    <p:tmAbs val="25"/>
                                  </p:iterate>
                                  <p:childTnLst>
                                    <p:set>
                                      <p:cBhvr override="childStyle">
                                        <p:cTn dur="indefinite" id="18"/>
                                        <p:tgtEl>
                                          <p:spTgt spid="3">
                                            <p:txEl>
                                              <p:pRg end="4" st="4"/>
                                            </p:txEl>
                                          </p:spTgt>
                                        </p:tgtEl>
                                        <p:attrNameLst>
                                          <p:attrName>style.fontWeight</p:attrName>
                                        </p:attrNameLst>
                                      </p:cBhvr>
                                      <p:to>
                                        <p:strVal val="bold"/>
                                      </p:to>
                                    </p:set>
                                  </p:childTnLst>
                                </p:cTn>
                              </p:par>
                            </p:childTnLst>
                          </p:cTn>
                        </p:par>
                        <p:par>
                          <p:cTn fill="hold" id="19">
                            <p:stCondLst>
                              <p:cond delay="2150"/>
                            </p:stCondLst>
                            <p:childTnLst>
                              <p:par>
                                <p:cTn grpId="0" id="20" nodeType="afterEffect" presetClass="emph" presetID="15" presetSubtype="0">
                                  <p:stCondLst>
                                    <p:cond delay="0"/>
                                  </p:stCondLst>
                                  <p:iterate type="lt">
                                    <p:tmAbs val="25"/>
                                  </p:iterate>
                                  <p:childTnLst>
                                    <p:set>
                                      <p:cBhvr override="childStyle">
                                        <p:cTn dur="indefinite" id="21"/>
                                        <p:tgtEl>
                                          <p:spTgt spid="3">
                                            <p:txEl>
                                              <p:pRg end="5" st="5"/>
                                            </p:txEl>
                                          </p:spTgt>
                                        </p:tgtEl>
                                        <p:attrNameLst>
                                          <p:attrName>style.fontWeight</p:attrName>
                                        </p:attrNameLst>
                                      </p:cBhvr>
                                      <p:to>
                                        <p:strVal val="bold"/>
                                      </p:to>
                                    </p:set>
                                  </p:childTnLst>
                                </p:cTn>
                              </p:par>
                            </p:childTnLst>
                          </p:cTn>
                        </p:par>
                        <p:par>
                          <p:cTn fill="hold" id="22">
                            <p:stCondLst>
                              <p:cond delay="2675"/>
                            </p:stCondLst>
                            <p:childTnLst>
                              <p:par>
                                <p:cTn grpId="0" id="23" nodeType="afterEffect" presetClass="emph" presetID="15" presetSubtype="0">
                                  <p:stCondLst>
                                    <p:cond delay="0"/>
                                  </p:stCondLst>
                                  <p:iterate type="lt">
                                    <p:tmAbs val="25"/>
                                  </p:iterate>
                                  <p:childTnLst>
                                    <p:set>
                                      <p:cBhvr override="childStyle">
                                        <p:cTn dur="indefinite" id="24"/>
                                        <p:tgtEl>
                                          <p:spTgt spid="3">
                                            <p:txEl>
                                              <p:pRg end="6" st="6"/>
                                            </p:txEl>
                                          </p:spTgt>
                                        </p:tgtEl>
                                        <p:attrNameLst>
                                          <p:attrName>style.fontWeight</p:attrName>
                                        </p:attrNameLst>
                                      </p:cBhvr>
                                      <p:to>
                                        <p:strVal val="bold"/>
                                      </p:to>
                                    </p:set>
                                  </p:childTnLst>
                                </p:cTn>
                              </p:par>
                            </p:childTnLst>
                          </p:cTn>
                        </p:par>
                        <p:par>
                          <p:cTn fill="hold" id="25">
                            <p:stCondLst>
                              <p:cond delay="3450"/>
                            </p:stCondLst>
                            <p:childTnLst>
                              <p:par>
                                <p:cTn grpId="0" id="26" nodeType="afterEffect" presetClass="emph" presetID="15" presetSubtype="0">
                                  <p:stCondLst>
                                    <p:cond delay="0"/>
                                  </p:stCondLst>
                                  <p:iterate type="lt">
                                    <p:tmAbs val="25"/>
                                  </p:iterate>
                                  <p:childTnLst>
                                    <p:set>
                                      <p:cBhvr override="childStyle">
                                        <p:cTn dur="indefinite" id="27"/>
                                        <p:tgtEl>
                                          <p:spTgt spid="3">
                                            <p:txEl>
                                              <p:pRg end="7" st="7"/>
                                            </p:txEl>
                                          </p:spTgt>
                                        </p:tgtEl>
                                        <p:attrNameLst>
                                          <p:attrName>style.fontWeight</p:attrName>
                                        </p:attrNameLst>
                                      </p:cBhvr>
                                      <p:to>
                                        <p:strVal val="bold"/>
                                      </p:to>
                                    </p:set>
                                  </p:childTnLst>
                                </p:cTn>
                              </p:par>
                            </p:childTnLst>
                          </p:cTn>
                        </p:par>
                        <p:par>
                          <p:cTn fill="hold" id="28">
                            <p:stCondLst>
                              <p:cond delay="3875"/>
                            </p:stCondLst>
                            <p:childTnLst>
                              <p:par>
                                <p:cTn grpId="0" id="29" nodeType="afterEffect" presetClass="emph" presetID="15" presetSubtype="0">
                                  <p:stCondLst>
                                    <p:cond delay="0"/>
                                  </p:stCondLst>
                                  <p:iterate type="lt">
                                    <p:tmAbs val="25"/>
                                  </p:iterate>
                                  <p:childTnLst>
                                    <p:set>
                                      <p:cBhvr override="childStyle">
                                        <p:cTn dur="indefinite" id="30"/>
                                        <p:tgtEl>
                                          <p:spTgt spid="3">
                                            <p:txEl>
                                              <p:pRg end="8" st="8"/>
                                            </p:txEl>
                                          </p:spTgt>
                                        </p:tgtEl>
                                        <p:attrNameLst>
                                          <p:attrName>style.fontWeight</p:attrName>
                                        </p:attrNameLst>
                                      </p:cBhvr>
                                      <p:to>
                                        <p:strVal val="bold"/>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build="p" grpId="0" spid="3"/>
    </p:bldLst>
  </p:timing>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Title 3"/>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2434130" y="128470"/>
            <a:ext cx="6108200" cy="763525"/>
          </a:xfrm>
        </p:spPr>
        <p:txBody xmlns:c="http://schemas.openxmlformats.org/drawingml/2006/chart" xmlns:pic="http://schemas.openxmlformats.org/drawingml/2006/picture" xmlns:dgm="http://schemas.openxmlformats.org/drawingml/2006/diagram">
          <a:bodyPr>
            <a:normAutofit fontScale="90000"/>
          </a:bodyPr>
          <a:lstStyle/>
          <a:p>
            <a:pPr algn="l"/>
            <a:r>
              <a:rPr dirty="0" lang="en-US">
                <a:uFillTx/>
              </a:rPr>
              <a:t>Why Mortality Prediction in ICU?</a:t>
            </a:r>
            <a:endParaRPr dirty="0" lang="en-US">
              <a:uFillTx/>
            </a:endParaRPr>
          </a:p>
        </p:txBody>
      </p:sp>
      <p:sp>
        <p:nvSpPr>
          <p:cNvPr xmlns:c="http://schemas.openxmlformats.org/drawingml/2006/chart" xmlns:pic="http://schemas.openxmlformats.org/drawingml/2006/picture" xmlns:dgm="http://schemas.openxmlformats.org/drawingml/2006/diagram" id="5" name="Content Placeholder 4"/>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434131" y="3029865"/>
            <a:ext cx="4886559" cy="1985165"/>
          </a:xfrm>
        </p:spPr>
        <p:txBody xmlns:c="http://schemas.openxmlformats.org/drawingml/2006/chart" xmlns:pic="http://schemas.openxmlformats.org/drawingml/2006/picture" xmlns:dgm="http://schemas.openxmlformats.org/drawingml/2006/diagram">
          <a:bodyPr>
            <a:normAutofit fontScale="92500" lnSpcReduction="20000"/>
          </a:bodyPr>
          <a:lstStyle/>
          <a:p>
            <a:r>
              <a:rPr dirty="0" lang="en-US">
                <a:uFillTx/>
              </a:rPr>
              <a:t>Patients suffer from serious emergency </a:t>
            </a:r>
            <a:r>
              <a:rPr dirty="0" lang="en-US" smtClean="0">
                <a:uFillTx/>
              </a:rPr>
              <a:t>illness.</a:t>
            </a:r>
            <a:endParaRPr dirty="0" lang="en-US">
              <a:uFillTx/>
            </a:endParaRPr>
          </a:p>
          <a:p>
            <a:r>
              <a:rPr dirty="0" lang="en-US">
                <a:uFillTx/>
              </a:rPr>
              <a:t>Constant need to be </a:t>
            </a:r>
            <a:r>
              <a:rPr dirty="0" lang="en-US" smtClean="0">
                <a:uFillTx/>
              </a:rPr>
              <a:t>monitored.</a:t>
            </a:r>
            <a:endParaRPr dirty="0" lang="en-US">
              <a:uFillTx/>
            </a:endParaRPr>
          </a:p>
          <a:p>
            <a:r>
              <a:rPr dirty="0" lang="en-US">
                <a:uFillTx/>
              </a:rPr>
              <a:t>High risk of </a:t>
            </a:r>
            <a:r>
              <a:rPr dirty="0" lang="en-US" smtClean="0">
                <a:uFillTx/>
              </a:rPr>
              <a:t>mortality.</a:t>
            </a:r>
            <a:endParaRPr dirty="0" lang="en-US">
              <a:uFillTx/>
            </a:endParaRPr>
          </a:p>
          <a:p>
            <a:r>
              <a:rPr dirty="0" lang="en-US">
                <a:uFillTx/>
              </a:rPr>
              <a:t>Allocation of medical </a:t>
            </a:r>
            <a:r>
              <a:rPr dirty="0" lang="en-US" smtClean="0">
                <a:uFillTx/>
              </a:rPr>
              <a:t>resources.</a:t>
            </a:r>
            <a:endParaRPr dirty="0" lang="en-US">
              <a:uFillTx/>
            </a:endParaRPr>
          </a:p>
        </p:txBody>
      </p:sp>
      <p:pic>
        <p:nvPicPr>
          <p:cNvPr xmlns:c="http://schemas.openxmlformats.org/drawingml/2006/chart" xmlns:pic="http://schemas.openxmlformats.org/drawingml/2006/picture" xmlns:dgm="http://schemas.openxmlformats.org/drawingml/2006/diagram" id="6" name="Google Shape;67;p15"/>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2443275" y="910283"/>
            <a:ext cx="6260904" cy="2137871"/>
          </a:xfrm>
          <a:prstGeom prst="rect">
            <a:avLst/>
          </a:prstGeom>
          <a:noFill/>
          <a:ln>
            <a:noFill/>
          </a:ln>
        </p:spPr>
      </p:pic>
      <p:grpSp>
        <p:nvGrpSpPr>
          <p:cNvPr xmlns:c="http://schemas.openxmlformats.org/drawingml/2006/chart" xmlns:pic="http://schemas.openxmlformats.org/drawingml/2006/picture" xmlns:dgm="http://schemas.openxmlformats.org/drawingml/2006/diagram" id="9" name="Group 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7320690" y="3487979"/>
            <a:ext cx="1374345" cy="1068935"/>
            <a:chOff x="8445500" y="1847850"/>
            <a:chExt cx="360363" cy="346075"/>
          </a:xfrm>
          <a:solidFill>
            <a:schemeClr val="accent1"/>
          </a:solidFill>
        </p:grpSpPr>
        <p:sp>
          <p:nvSpPr>
            <p:cNvPr xmlns:c="http://schemas.openxmlformats.org/drawingml/2006/chart" xmlns:pic="http://schemas.openxmlformats.org/drawingml/2006/picture" xmlns:dgm="http://schemas.openxmlformats.org/drawingml/2006/diagram" id="10" name="Freeform 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8501063" y="2054225"/>
              <a:ext cx="241300" cy="139700"/>
            </a:xfrm>
            <a:custGeom>
              <a:avLst/>
              <a:gdLst>
                <a:gd fmla="*/ 48 w 64" name="T0"/>
                <a:gd fmla="*/ 14 h 37" name="T1"/>
                <a:gd fmla="*/ 43 w 64" name="T2"/>
                <a:gd fmla="*/ 17 h 37" name="T3"/>
                <a:gd fmla="*/ 37 w 64" name="T4"/>
                <a:gd fmla="*/ 13 h 37" name="T5"/>
                <a:gd fmla="*/ 33 w 64" name="T6"/>
                <a:gd fmla="*/ 0 h 37" name="T7"/>
                <a:gd fmla="*/ 30 w 64" name="T8"/>
                <a:gd fmla="*/ 6 h 37" name="T9"/>
                <a:gd fmla="*/ 25 w 64" name="T10"/>
                <a:gd fmla="*/ 9 h 37" name="T11"/>
                <a:gd fmla="*/ 20 w 64" name="T12"/>
                <a:gd fmla="*/ 6 h 37" name="T13"/>
                <a:gd fmla="*/ 17 w 64" name="T14"/>
                <a:gd fmla="*/ 1 h 37" name="T15"/>
                <a:gd fmla="*/ 16 w 64" name="T16"/>
                <a:gd fmla="*/ 3 h 37" name="T17"/>
                <a:gd fmla="*/ 11 w 64" name="T18"/>
                <a:gd fmla="*/ 5 h 37" name="T19"/>
                <a:gd fmla="*/ 0 w 64" name="T20"/>
                <a:gd fmla="*/ 5 h 37" name="T21"/>
                <a:gd fmla="*/ 32 w 64" name="T22"/>
                <a:gd fmla="*/ 36 h 37" name="T23"/>
                <a:gd fmla="*/ 33 w 64" name="T24"/>
                <a:gd fmla="*/ 37 h 37" name="T25"/>
                <a:gd fmla="*/ 34 w 64" name="T26"/>
                <a:gd fmla="*/ 36 h 37" name="T27"/>
                <a:gd fmla="*/ 64 w 64" name="T28"/>
                <a:gd fmla="*/ 5 h 37" name="T29"/>
                <a:gd fmla="*/ 53 w 64" name="T30"/>
                <a:gd fmla="*/ 5 h 37" name="T31"/>
                <a:gd fmla="*/ 48 w 64" name="T32"/>
                <a:gd fmla="*/ 14 h 37" name="T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b="b" l="0" r="r" t="0"/>
              <a:pathLst>
                <a:path h="37" w="64">
                  <a:moveTo>
                    <a:pt x="48" y="14"/>
                  </a:moveTo>
                  <a:cubicBezTo>
                    <a:pt x="47" y="16"/>
                    <a:pt x="45" y="17"/>
                    <a:pt x="43" y="17"/>
                  </a:cubicBezTo>
                  <a:cubicBezTo>
                    <a:pt x="40" y="17"/>
                    <a:pt x="38" y="15"/>
                    <a:pt x="37" y="13"/>
                  </a:cubicBezTo>
                  <a:cubicBezTo>
                    <a:pt x="33" y="0"/>
                    <a:pt x="33" y="0"/>
                    <a:pt x="33" y="0"/>
                  </a:cubicBezTo>
                  <a:cubicBezTo>
                    <a:pt x="30" y="6"/>
                    <a:pt x="30" y="6"/>
                    <a:pt x="30" y="6"/>
                  </a:cubicBezTo>
                  <a:cubicBezTo>
                    <a:pt x="29" y="8"/>
                    <a:pt x="28" y="9"/>
                    <a:pt x="25" y="9"/>
                  </a:cubicBezTo>
                  <a:cubicBezTo>
                    <a:pt x="23" y="9"/>
                    <a:pt x="21" y="8"/>
                    <a:pt x="20" y="6"/>
                  </a:cubicBezTo>
                  <a:cubicBezTo>
                    <a:pt x="17" y="1"/>
                    <a:pt x="17" y="1"/>
                    <a:pt x="17" y="1"/>
                  </a:cubicBezTo>
                  <a:cubicBezTo>
                    <a:pt x="16" y="3"/>
                    <a:pt x="16" y="3"/>
                    <a:pt x="16" y="3"/>
                  </a:cubicBezTo>
                  <a:cubicBezTo>
                    <a:pt x="15" y="4"/>
                    <a:pt x="13" y="5"/>
                    <a:pt x="11" y="5"/>
                  </a:cubicBezTo>
                  <a:cubicBezTo>
                    <a:pt x="0" y="5"/>
                    <a:pt x="0" y="5"/>
                    <a:pt x="0" y="5"/>
                  </a:cubicBezTo>
                  <a:cubicBezTo>
                    <a:pt x="7" y="16"/>
                    <a:pt x="22" y="30"/>
                    <a:pt x="32" y="36"/>
                  </a:cubicBezTo>
                  <a:cubicBezTo>
                    <a:pt x="32" y="36"/>
                    <a:pt x="33" y="37"/>
                    <a:pt x="33" y="37"/>
                  </a:cubicBezTo>
                  <a:cubicBezTo>
                    <a:pt x="33" y="37"/>
                    <a:pt x="34" y="36"/>
                    <a:pt x="34" y="36"/>
                  </a:cubicBezTo>
                  <a:cubicBezTo>
                    <a:pt x="43" y="29"/>
                    <a:pt x="57" y="15"/>
                    <a:pt x="64" y="5"/>
                  </a:cubicBezTo>
                  <a:cubicBezTo>
                    <a:pt x="53" y="5"/>
                    <a:pt x="53" y="5"/>
                    <a:pt x="53" y="5"/>
                  </a:cubicBezTo>
                  <a:lnTo>
                    <a:pt x="48" y="14"/>
                  </a:lnTo>
                  <a:close/>
                </a:path>
              </a:pathLst>
            </a:custGeom>
            <a:grp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id-ID">
                <a:uFillTx/>
              </a:endParaRPr>
            </a:p>
          </p:txBody>
        </p:sp>
        <p:sp>
          <p:nvSpPr>
            <p:cNvPr xmlns:c="http://schemas.openxmlformats.org/drawingml/2006/chart" xmlns:pic="http://schemas.openxmlformats.org/drawingml/2006/picture" xmlns:dgm="http://schemas.openxmlformats.org/drawingml/2006/diagram" id="11" name="Freeform 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8459788" y="1847850"/>
              <a:ext cx="330200" cy="187325"/>
            </a:xfrm>
            <a:custGeom>
              <a:avLst/>
              <a:gdLst>
                <a:gd fmla="*/ 4 w 88" name="T0"/>
                <a:gd fmla="*/ 48 h 50" name="T1"/>
                <a:gd fmla="*/ 19 w 88" name="T2"/>
                <a:gd fmla="*/ 48 h 50" name="T3"/>
                <a:gd fmla="*/ 23 w 88" name="T4"/>
                <a:gd fmla="*/ 42 h 50" name="T5"/>
                <a:gd fmla="*/ 28 w 88" name="T6"/>
                <a:gd fmla="*/ 40 h 50" name="T7"/>
                <a:gd fmla="*/ 33 w 88" name="T8"/>
                <a:gd fmla="*/ 43 h 50" name="T9"/>
                <a:gd fmla="*/ 35 w 88" name="T10"/>
                <a:gd fmla="*/ 46 h 50" name="T11"/>
                <a:gd fmla="*/ 41 w 88" name="T12"/>
                <a:gd fmla="*/ 35 h 50" name="T13"/>
                <a:gd fmla="*/ 46 w 88" name="T14"/>
                <a:gd fmla="*/ 32 h 50" name="T15"/>
                <a:gd fmla="*/ 52 w 88" name="T16"/>
                <a:gd fmla="*/ 36 h 50" name="T17"/>
                <a:gd fmla="*/ 56 w 88" name="T18"/>
                <a:gd fmla="*/ 50 h 50" name="T19"/>
                <a:gd fmla="*/ 60 w 88" name="T20"/>
                <a:gd fmla="*/ 48 h 50" name="T21"/>
                <a:gd fmla="*/ 82 w 88" name="T22"/>
                <a:gd fmla="*/ 48 h 50" name="T23"/>
                <a:gd fmla="*/ 88 w 88" name="T24"/>
                <a:gd fmla="*/ 26 h 50" name="T25"/>
                <a:gd fmla="*/ 66 w 88" name="T26"/>
                <a:gd fmla="*/ 0 h 50" name="T27"/>
                <a:gd fmla="*/ 44 w 88" name="T28"/>
                <a:gd fmla="*/ 16 h 50" name="T29"/>
                <a:gd fmla="*/ 23 w 88" name="T30"/>
                <a:gd fmla="*/ 0 h 50" name="T31"/>
                <a:gd fmla="*/ 0 w 88" name="T32"/>
                <a:gd fmla="*/ 29 h 50" name="T33"/>
                <a:gd fmla="*/ 4 w 88" name="T34"/>
                <a:gd fmla="*/ 48 h 50" name="T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b="b" l="0" r="r" t="0"/>
              <a:pathLst>
                <a:path h="50" w="88">
                  <a:moveTo>
                    <a:pt x="4" y="48"/>
                  </a:moveTo>
                  <a:cubicBezTo>
                    <a:pt x="19" y="48"/>
                    <a:pt x="19" y="48"/>
                    <a:pt x="19" y="48"/>
                  </a:cubicBezTo>
                  <a:cubicBezTo>
                    <a:pt x="23" y="42"/>
                    <a:pt x="23" y="42"/>
                    <a:pt x="23" y="42"/>
                  </a:cubicBezTo>
                  <a:cubicBezTo>
                    <a:pt x="24" y="41"/>
                    <a:pt x="26" y="40"/>
                    <a:pt x="28" y="40"/>
                  </a:cubicBezTo>
                  <a:cubicBezTo>
                    <a:pt x="30" y="40"/>
                    <a:pt x="32" y="41"/>
                    <a:pt x="33" y="43"/>
                  </a:cubicBezTo>
                  <a:cubicBezTo>
                    <a:pt x="35" y="46"/>
                    <a:pt x="35" y="46"/>
                    <a:pt x="35" y="46"/>
                  </a:cubicBezTo>
                  <a:cubicBezTo>
                    <a:pt x="41" y="35"/>
                    <a:pt x="41" y="35"/>
                    <a:pt x="41" y="35"/>
                  </a:cubicBezTo>
                  <a:cubicBezTo>
                    <a:pt x="42" y="33"/>
                    <a:pt x="44" y="32"/>
                    <a:pt x="46" y="32"/>
                  </a:cubicBezTo>
                  <a:cubicBezTo>
                    <a:pt x="49" y="32"/>
                    <a:pt x="51" y="34"/>
                    <a:pt x="52" y="36"/>
                  </a:cubicBezTo>
                  <a:cubicBezTo>
                    <a:pt x="56" y="50"/>
                    <a:pt x="56" y="50"/>
                    <a:pt x="56" y="50"/>
                  </a:cubicBezTo>
                  <a:cubicBezTo>
                    <a:pt x="57" y="49"/>
                    <a:pt x="58" y="48"/>
                    <a:pt x="60" y="48"/>
                  </a:cubicBezTo>
                  <a:cubicBezTo>
                    <a:pt x="82" y="48"/>
                    <a:pt x="82" y="48"/>
                    <a:pt x="82" y="48"/>
                  </a:cubicBezTo>
                  <a:cubicBezTo>
                    <a:pt x="85" y="43"/>
                    <a:pt x="88" y="34"/>
                    <a:pt x="88" y="26"/>
                  </a:cubicBezTo>
                  <a:cubicBezTo>
                    <a:pt x="88" y="9"/>
                    <a:pt x="77" y="0"/>
                    <a:pt x="66" y="0"/>
                  </a:cubicBezTo>
                  <a:cubicBezTo>
                    <a:pt x="57" y="0"/>
                    <a:pt x="48" y="5"/>
                    <a:pt x="44" y="16"/>
                  </a:cubicBezTo>
                  <a:cubicBezTo>
                    <a:pt x="40" y="5"/>
                    <a:pt x="31" y="0"/>
                    <a:pt x="23" y="0"/>
                  </a:cubicBezTo>
                  <a:cubicBezTo>
                    <a:pt x="8" y="0"/>
                    <a:pt x="0" y="15"/>
                    <a:pt x="0" y="29"/>
                  </a:cubicBezTo>
                  <a:cubicBezTo>
                    <a:pt x="0" y="36"/>
                    <a:pt x="2" y="44"/>
                    <a:pt x="4" y="48"/>
                  </a:cubicBezTo>
                  <a:close/>
                </a:path>
              </a:pathLst>
            </a:custGeom>
            <a:grp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id-ID">
                <a:uFillTx/>
              </a:endParaRPr>
            </a:p>
          </p:txBody>
        </p:sp>
        <p:sp>
          <p:nvSpPr>
            <p:cNvPr xmlns:c="http://schemas.openxmlformats.org/drawingml/2006/chart" xmlns:pic="http://schemas.openxmlformats.org/drawingml/2006/picture" xmlns:dgm="http://schemas.openxmlformats.org/drawingml/2006/diagram" id="12" name="Freeform 2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8445500" y="1982788"/>
              <a:ext cx="360363" cy="120650"/>
            </a:xfrm>
            <a:custGeom>
              <a:avLst/>
              <a:gdLst>
                <a:gd fmla="*/ 94 w 96" name="T0"/>
                <a:gd fmla="*/ 16 h 32" name="T1"/>
                <a:gd fmla="*/ 64 w 96" name="T2"/>
                <a:gd fmla="*/ 16 h 32" name="T3"/>
                <a:gd fmla="*/ 62 w 96" name="T4"/>
                <a:gd fmla="*/ 17 h 32" name="T5"/>
                <a:gd fmla="*/ 59 w 96" name="T6"/>
                <a:gd fmla="*/ 25 h 32" name="T7"/>
                <a:gd fmla="*/ 52 w 96" name="T8"/>
                <a:gd fmla="*/ 1 h 32" name="T9"/>
                <a:gd fmla="*/ 50 w 96" name="T10"/>
                <a:gd fmla="*/ 0 h 32" name="T11"/>
                <a:gd fmla="*/ 48 w 96" name="T12"/>
                <a:gd fmla="*/ 1 h 32" name="T13"/>
                <a:gd fmla="*/ 40 w 96" name="T14"/>
                <a:gd fmla="*/ 18 h 32" name="T15"/>
                <a:gd fmla="*/ 34 w 96" name="T16"/>
                <a:gd fmla="*/ 9 h 32" name="T17"/>
                <a:gd fmla="*/ 32 w 96" name="T18"/>
                <a:gd fmla="*/ 8 h 32" name="T19"/>
                <a:gd fmla="*/ 30 w 96" name="T20"/>
                <a:gd fmla="*/ 9 h 32" name="T21"/>
                <a:gd fmla="*/ 25 w 96" name="T22"/>
                <a:gd fmla="*/ 16 h 32" name="T23"/>
                <a:gd fmla="*/ 2 w 96" name="T24"/>
                <a:gd fmla="*/ 16 h 32" name="T25"/>
                <a:gd fmla="*/ 0 w 96" name="T26"/>
                <a:gd fmla="*/ 18 h 32" name="T27"/>
                <a:gd fmla="*/ 2 w 96" name="T28"/>
                <a:gd fmla="*/ 20 h 32" name="T29"/>
                <a:gd fmla="*/ 26 w 96" name="T30"/>
                <a:gd fmla="*/ 20 h 32" name="T31"/>
                <a:gd fmla="*/ 28 w 96" name="T32"/>
                <a:gd fmla="*/ 19 h 32" name="T33"/>
                <a:gd fmla="*/ 32 w 96" name="T34"/>
                <a:gd fmla="*/ 13 h 32" name="T35"/>
                <a:gd fmla="*/ 38 w 96" name="T36"/>
                <a:gd fmla="*/ 23 h 32" name="T37"/>
                <a:gd fmla="*/ 40 w 96" name="T38"/>
                <a:gd fmla="*/ 24 h 32" name="T39"/>
                <a:gd fmla="*/ 42 w 96" name="T40"/>
                <a:gd fmla="*/ 23 h 32" name="T41"/>
                <a:gd fmla="*/ 49 w 96" name="T42"/>
                <a:gd fmla="*/ 8 h 32" name="T43"/>
                <a:gd fmla="*/ 56 w 96" name="T44"/>
                <a:gd fmla="*/ 31 h 32" name="T45"/>
                <a:gd fmla="*/ 58 w 96" name="T46"/>
                <a:gd fmla="*/ 32 h 32" name="T47"/>
                <a:gd fmla="*/ 60 w 96" name="T48"/>
                <a:gd fmla="*/ 31 h 32" name="T49"/>
                <a:gd fmla="*/ 65 w 96" name="T50"/>
                <a:gd fmla="*/ 20 h 32" name="T51"/>
                <a:gd fmla="*/ 94 w 96" name="T52"/>
                <a:gd fmla="*/ 20 h 32" name="T53"/>
                <a:gd fmla="*/ 96 w 96" name="T54"/>
                <a:gd fmla="*/ 18 h 32" name="T55"/>
                <a:gd fmla="*/ 94 w 96" name="T56"/>
                <a:gd fmla="*/ 16 h 32" name="T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b="b" l="0" r="r" t="0"/>
              <a:pathLst>
                <a:path h="32" w="96">
                  <a:moveTo>
                    <a:pt x="94" y="16"/>
                  </a:moveTo>
                  <a:cubicBezTo>
                    <a:pt x="64" y="16"/>
                    <a:pt x="64" y="16"/>
                    <a:pt x="64" y="16"/>
                  </a:cubicBezTo>
                  <a:cubicBezTo>
                    <a:pt x="63" y="16"/>
                    <a:pt x="63" y="16"/>
                    <a:pt x="62" y="17"/>
                  </a:cubicBezTo>
                  <a:cubicBezTo>
                    <a:pt x="59" y="25"/>
                    <a:pt x="59" y="25"/>
                    <a:pt x="59" y="25"/>
                  </a:cubicBezTo>
                  <a:cubicBezTo>
                    <a:pt x="52" y="1"/>
                    <a:pt x="52" y="1"/>
                    <a:pt x="52" y="1"/>
                  </a:cubicBezTo>
                  <a:cubicBezTo>
                    <a:pt x="52" y="1"/>
                    <a:pt x="51" y="0"/>
                    <a:pt x="50" y="0"/>
                  </a:cubicBezTo>
                  <a:cubicBezTo>
                    <a:pt x="49" y="0"/>
                    <a:pt x="49" y="0"/>
                    <a:pt x="48" y="1"/>
                  </a:cubicBezTo>
                  <a:cubicBezTo>
                    <a:pt x="40" y="18"/>
                    <a:pt x="40" y="18"/>
                    <a:pt x="40" y="18"/>
                  </a:cubicBezTo>
                  <a:cubicBezTo>
                    <a:pt x="34" y="9"/>
                    <a:pt x="34" y="9"/>
                    <a:pt x="34" y="9"/>
                  </a:cubicBezTo>
                  <a:cubicBezTo>
                    <a:pt x="33" y="8"/>
                    <a:pt x="33" y="8"/>
                    <a:pt x="32" y="8"/>
                  </a:cubicBezTo>
                  <a:cubicBezTo>
                    <a:pt x="31" y="8"/>
                    <a:pt x="31" y="8"/>
                    <a:pt x="30" y="9"/>
                  </a:cubicBezTo>
                  <a:cubicBezTo>
                    <a:pt x="25" y="16"/>
                    <a:pt x="25" y="16"/>
                    <a:pt x="25" y="16"/>
                  </a:cubicBezTo>
                  <a:cubicBezTo>
                    <a:pt x="2" y="16"/>
                    <a:pt x="2" y="16"/>
                    <a:pt x="2" y="16"/>
                  </a:cubicBezTo>
                  <a:cubicBezTo>
                    <a:pt x="1" y="16"/>
                    <a:pt x="0" y="17"/>
                    <a:pt x="0" y="18"/>
                  </a:cubicBezTo>
                  <a:cubicBezTo>
                    <a:pt x="0" y="19"/>
                    <a:pt x="1" y="20"/>
                    <a:pt x="2" y="20"/>
                  </a:cubicBezTo>
                  <a:cubicBezTo>
                    <a:pt x="26" y="20"/>
                    <a:pt x="26" y="20"/>
                    <a:pt x="26" y="20"/>
                  </a:cubicBezTo>
                  <a:cubicBezTo>
                    <a:pt x="27" y="20"/>
                    <a:pt x="27" y="20"/>
                    <a:pt x="28" y="19"/>
                  </a:cubicBezTo>
                  <a:cubicBezTo>
                    <a:pt x="32" y="13"/>
                    <a:pt x="32" y="13"/>
                    <a:pt x="32" y="13"/>
                  </a:cubicBezTo>
                  <a:cubicBezTo>
                    <a:pt x="38" y="23"/>
                    <a:pt x="38" y="23"/>
                    <a:pt x="38" y="23"/>
                  </a:cubicBezTo>
                  <a:cubicBezTo>
                    <a:pt x="39" y="24"/>
                    <a:pt x="39" y="24"/>
                    <a:pt x="40" y="24"/>
                  </a:cubicBezTo>
                  <a:cubicBezTo>
                    <a:pt x="41" y="24"/>
                    <a:pt x="41" y="24"/>
                    <a:pt x="42" y="23"/>
                  </a:cubicBezTo>
                  <a:cubicBezTo>
                    <a:pt x="49" y="8"/>
                    <a:pt x="49" y="8"/>
                    <a:pt x="49" y="8"/>
                  </a:cubicBezTo>
                  <a:cubicBezTo>
                    <a:pt x="56" y="31"/>
                    <a:pt x="56" y="31"/>
                    <a:pt x="56" y="31"/>
                  </a:cubicBezTo>
                  <a:cubicBezTo>
                    <a:pt x="56" y="31"/>
                    <a:pt x="57" y="32"/>
                    <a:pt x="58" y="32"/>
                  </a:cubicBezTo>
                  <a:cubicBezTo>
                    <a:pt x="59" y="32"/>
                    <a:pt x="59" y="32"/>
                    <a:pt x="60" y="31"/>
                  </a:cubicBezTo>
                  <a:cubicBezTo>
                    <a:pt x="65" y="20"/>
                    <a:pt x="65" y="20"/>
                    <a:pt x="65" y="20"/>
                  </a:cubicBezTo>
                  <a:cubicBezTo>
                    <a:pt x="94" y="20"/>
                    <a:pt x="94" y="20"/>
                    <a:pt x="94" y="20"/>
                  </a:cubicBezTo>
                  <a:cubicBezTo>
                    <a:pt x="95" y="20"/>
                    <a:pt x="96" y="19"/>
                    <a:pt x="96" y="18"/>
                  </a:cubicBezTo>
                  <a:cubicBezTo>
                    <a:pt x="96" y="17"/>
                    <a:pt x="95" y="16"/>
                    <a:pt x="94" y="16"/>
                  </a:cubicBezTo>
                  <a:close/>
                </a:path>
              </a:pathLst>
            </a:custGeom>
            <a:grp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id-ID">
                <a:uFillTx/>
              </a:endParaRPr>
            </a:p>
          </p:txBody>
        </p:sp>
      </p:gr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id="5" nodeType="afterEffect" presetClass="entr" presetID="10" presetSubtype="0">
                                  <p:stCondLst>
                                    <p:cond delay="0"/>
                                  </p:stCondLst>
                                  <p:childTnLst>
                                    <p:set>
                                      <p:cBhvr>
                                        <p:cTn dur="1" fill="hold" id="6">
                                          <p:stCondLst>
                                            <p:cond delay="0"/>
                                          </p:stCondLst>
                                        </p:cTn>
                                        <p:tgtEl>
                                          <p:spTgt spid="6"/>
                                        </p:tgtEl>
                                        <p:attrNameLst>
                                          <p:attrName>style.visibility</p:attrName>
                                        </p:attrNameLst>
                                      </p:cBhvr>
                                      <p:to>
                                        <p:strVal val="visible"/>
                                      </p:to>
                                    </p:set>
                                    <p:animEffect filter="fade" transition="in">
                                      <p:cBhvr>
                                        <p:cTn dur="500" id="7"/>
                                        <p:tgtEl>
                                          <p:spTgt spid="6"/>
                                        </p:tgtEl>
                                      </p:cBhvr>
                                    </p:animEffect>
                                  </p:childTnLst>
                                </p:cTn>
                              </p:par>
                            </p:childTnLst>
                          </p:cTn>
                        </p:par>
                        <p:par>
                          <p:cTn fill="hold" id="8">
                            <p:stCondLst>
                              <p:cond delay="500"/>
                            </p:stCondLst>
                            <p:childTnLst>
                              <p:par>
                                <p:cTn fill="hold" grpId="0" id="9" nodeType="afterEffect" presetClass="entr" presetID="18" presetSubtype="6">
                                  <p:stCondLst>
                                    <p:cond delay="0"/>
                                  </p:stCondLst>
                                  <p:childTnLst>
                                    <p:set>
                                      <p:cBhvr>
                                        <p:cTn dur="1" fill="hold" id="10">
                                          <p:stCondLst>
                                            <p:cond delay="0"/>
                                          </p:stCondLst>
                                        </p:cTn>
                                        <p:tgtEl>
                                          <p:spTgt spid="5">
                                            <p:txEl>
                                              <p:pRg end="0" st="0"/>
                                            </p:txEl>
                                          </p:spTgt>
                                        </p:tgtEl>
                                        <p:attrNameLst>
                                          <p:attrName>style.visibility</p:attrName>
                                        </p:attrNameLst>
                                      </p:cBhvr>
                                      <p:to>
                                        <p:strVal val="visible"/>
                                      </p:to>
                                    </p:set>
                                    <p:animEffect filter="strips(downRight)" transition="in">
                                      <p:cBhvr>
                                        <p:cTn dur="500" id="11"/>
                                        <p:tgtEl>
                                          <p:spTgt spid="5">
                                            <p:txEl>
                                              <p:pRg end="0" st="0"/>
                                            </p:txEl>
                                          </p:spTgt>
                                        </p:tgtEl>
                                      </p:cBhvr>
                                    </p:animEffect>
                                  </p:childTnLst>
                                </p:cTn>
                              </p:par>
                            </p:childTnLst>
                          </p:cTn>
                        </p:par>
                        <p:par>
                          <p:cTn fill="hold" id="12">
                            <p:stCondLst>
                              <p:cond delay="1000"/>
                            </p:stCondLst>
                            <p:childTnLst>
                              <p:par>
                                <p:cTn fill="hold" grpId="0" id="13" nodeType="afterEffect" presetClass="entr" presetID="18" presetSubtype="6">
                                  <p:stCondLst>
                                    <p:cond delay="0"/>
                                  </p:stCondLst>
                                  <p:childTnLst>
                                    <p:set>
                                      <p:cBhvr>
                                        <p:cTn dur="1" fill="hold" id="14">
                                          <p:stCondLst>
                                            <p:cond delay="0"/>
                                          </p:stCondLst>
                                        </p:cTn>
                                        <p:tgtEl>
                                          <p:spTgt spid="5">
                                            <p:txEl>
                                              <p:pRg end="1" st="1"/>
                                            </p:txEl>
                                          </p:spTgt>
                                        </p:tgtEl>
                                        <p:attrNameLst>
                                          <p:attrName>style.visibility</p:attrName>
                                        </p:attrNameLst>
                                      </p:cBhvr>
                                      <p:to>
                                        <p:strVal val="visible"/>
                                      </p:to>
                                    </p:set>
                                    <p:animEffect filter="strips(downRight)" transition="in">
                                      <p:cBhvr>
                                        <p:cTn dur="500" id="15"/>
                                        <p:tgtEl>
                                          <p:spTgt spid="5">
                                            <p:txEl>
                                              <p:pRg end="1" st="1"/>
                                            </p:txEl>
                                          </p:spTgt>
                                        </p:tgtEl>
                                      </p:cBhvr>
                                    </p:animEffect>
                                  </p:childTnLst>
                                </p:cTn>
                              </p:par>
                            </p:childTnLst>
                          </p:cTn>
                        </p:par>
                        <p:par>
                          <p:cTn fill="hold" id="16">
                            <p:stCondLst>
                              <p:cond delay="1500"/>
                            </p:stCondLst>
                            <p:childTnLst>
                              <p:par>
                                <p:cTn fill="hold" grpId="0" id="17" nodeType="afterEffect" presetClass="entr" presetID="18" presetSubtype="6">
                                  <p:stCondLst>
                                    <p:cond delay="0"/>
                                  </p:stCondLst>
                                  <p:childTnLst>
                                    <p:set>
                                      <p:cBhvr>
                                        <p:cTn dur="1" fill="hold" id="18">
                                          <p:stCondLst>
                                            <p:cond delay="0"/>
                                          </p:stCondLst>
                                        </p:cTn>
                                        <p:tgtEl>
                                          <p:spTgt spid="5">
                                            <p:txEl>
                                              <p:pRg end="2" st="2"/>
                                            </p:txEl>
                                          </p:spTgt>
                                        </p:tgtEl>
                                        <p:attrNameLst>
                                          <p:attrName>style.visibility</p:attrName>
                                        </p:attrNameLst>
                                      </p:cBhvr>
                                      <p:to>
                                        <p:strVal val="visible"/>
                                      </p:to>
                                    </p:set>
                                    <p:animEffect filter="strips(downRight)" transition="in">
                                      <p:cBhvr>
                                        <p:cTn dur="500" id="19"/>
                                        <p:tgtEl>
                                          <p:spTgt spid="5">
                                            <p:txEl>
                                              <p:pRg end="2" st="2"/>
                                            </p:txEl>
                                          </p:spTgt>
                                        </p:tgtEl>
                                      </p:cBhvr>
                                    </p:animEffect>
                                  </p:childTnLst>
                                </p:cTn>
                              </p:par>
                            </p:childTnLst>
                          </p:cTn>
                        </p:par>
                        <p:par>
                          <p:cTn fill="hold" id="20">
                            <p:stCondLst>
                              <p:cond delay="2000"/>
                            </p:stCondLst>
                            <p:childTnLst>
                              <p:par>
                                <p:cTn fill="hold" grpId="0" id="21" nodeType="afterEffect" presetClass="entr" presetID="18" presetSubtype="6">
                                  <p:stCondLst>
                                    <p:cond delay="0"/>
                                  </p:stCondLst>
                                  <p:childTnLst>
                                    <p:set>
                                      <p:cBhvr>
                                        <p:cTn dur="1" fill="hold" id="22">
                                          <p:stCondLst>
                                            <p:cond delay="0"/>
                                          </p:stCondLst>
                                        </p:cTn>
                                        <p:tgtEl>
                                          <p:spTgt spid="5">
                                            <p:txEl>
                                              <p:pRg end="3" st="3"/>
                                            </p:txEl>
                                          </p:spTgt>
                                        </p:tgtEl>
                                        <p:attrNameLst>
                                          <p:attrName>style.visibility</p:attrName>
                                        </p:attrNameLst>
                                      </p:cBhvr>
                                      <p:to>
                                        <p:strVal val="visible"/>
                                      </p:to>
                                    </p:set>
                                    <p:animEffect filter="strips(downRight)" transition="in">
                                      <p:cBhvr>
                                        <p:cTn dur="500" id="23"/>
                                        <p:tgtEl>
                                          <p:spTgt spid="5">
                                            <p:txEl>
                                              <p:pRg end="3" st="3"/>
                                            </p:txEl>
                                          </p:spTgt>
                                        </p:tgtEl>
                                      </p:cBhvr>
                                    </p:animEffect>
                                  </p:childTnLst>
                                </p:cTn>
                              </p:par>
                            </p:childTnLst>
                          </p:cTn>
                        </p:par>
                        <p:par>
                          <p:cTn fill="hold" id="24">
                            <p:stCondLst>
                              <p:cond delay="2500"/>
                            </p:stCondLst>
                            <p:childTnLst>
                              <p:par>
                                <p:cTn fill="hold" id="25" nodeType="afterEffect" presetClass="emph" presetID="26" presetSubtype="0">
                                  <p:stCondLst>
                                    <p:cond delay="0"/>
                                  </p:stCondLst>
                                  <p:childTnLst>
                                    <p:animEffect filter="fade" transition="out">
                                      <p:cBhvr>
                                        <p:cTn dur="500" id="26" tmFilter="0, 0; .2, .5; .8, .5; 1, 0"/>
                                        <p:tgtEl>
                                          <p:spTgt spid="9"/>
                                        </p:tgtEl>
                                      </p:cBhvr>
                                    </p:animEffect>
                                    <p:animScale>
                                      <p:cBhvr>
                                        <p:cTn autoRev="1" dur="250" fill="hold" id="27"/>
                                        <p:tgtEl>
                                          <p:spTgt spid="9"/>
                                        </p:tgtEl>
                                      </p:cBhvr>
                                      <p:by x="105000" y="105000"/>
                                    </p:animScale>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build="p" grpId="0" spid="5"/>
    </p:bldLst>
  </p:timing>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65" name="Picture 6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cstate="print"/>
          <a:srcRect b="4512" l="19046" r="19046" t="2627"/>
          <a:stretch>
            <a:fillRect/>
          </a:stretch>
        </p:blipFill>
        <p:spPr xmlns:c="http://schemas.openxmlformats.org/drawingml/2006/chart" xmlns:pic="http://schemas.openxmlformats.org/drawingml/2006/picture" xmlns:dgm="http://schemas.openxmlformats.org/drawingml/2006/diagram">
          <a:xfrm>
            <a:off x="3681260" y="1942794"/>
            <a:ext cx="1781481" cy="1781481"/>
          </a:xfrm>
          <a:custGeom>
            <a:avLst/>
            <a:gdLst>
              <a:gd fmla="*/ 1187654 w 2375308" name="connsiteX0"/>
              <a:gd fmla="*/ 0 h 2375308" name="connsiteY0"/>
              <a:gd fmla="*/ 2375308 w 2375308" name="connsiteX1"/>
              <a:gd fmla="*/ 1187654 h 2375308" name="connsiteY1"/>
              <a:gd fmla="*/ 1187654 w 2375308" name="connsiteX2"/>
              <a:gd fmla="*/ 2375308 h 2375308" name="connsiteY2"/>
              <a:gd fmla="*/ 0 w 2375308" name="connsiteX3"/>
              <a:gd fmla="*/ 1187654 h 2375308" name="connsiteY3"/>
              <a:gd fmla="*/ 1187654 w 2375308" name="connsiteX4"/>
              <a:gd fmla="*/ 0 h 2375308"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2375308" w="2375308">
                <a:moveTo>
                  <a:pt x="1187654" y="0"/>
                </a:moveTo>
                <a:cubicBezTo>
                  <a:pt x="1843577" y="0"/>
                  <a:pt x="2375308" y="531731"/>
                  <a:pt x="2375308" y="1187654"/>
                </a:cubicBezTo>
                <a:cubicBezTo>
                  <a:pt x="2375308" y="1843577"/>
                  <a:pt x="1843577" y="2375308"/>
                  <a:pt x="1187654" y="2375308"/>
                </a:cubicBezTo>
                <a:cubicBezTo>
                  <a:pt x="531731" y="2375308"/>
                  <a:pt x="0" y="1843577"/>
                  <a:pt x="0" y="1187654"/>
                </a:cubicBezTo>
                <a:cubicBezTo>
                  <a:pt x="0" y="531731"/>
                  <a:pt x="531731" y="0"/>
                  <a:pt x="1187654" y="0"/>
                </a:cubicBezTo>
                <a:close/>
              </a:path>
            </a:pathLst>
          </a:custGeom>
        </p:spPr>
      </p:pic>
      <p:graphicFrame>
        <p:nvGraphicFramePr>
          <p:cNvPr xmlns:c="http://schemas.openxmlformats.org/drawingml/2006/chart" xmlns:pic="http://schemas.openxmlformats.org/drawingml/2006/picture" xmlns:dgm="http://schemas.openxmlformats.org/drawingml/2006/diagram" id="10" name="Chart 9"/>
          <p:cNvGraphicFramePr xmlns:c="http://schemas.openxmlformats.org/drawingml/2006/chart" xmlns:pic="http://schemas.openxmlformats.org/drawingml/2006/picture" xmlns:dgm="http://schemas.openxmlformats.org/drawingml/2006/diagram"/>
          <p:nvPr/>
        </p:nvGraphicFramePr>
        <p:xfrm xmlns:c="http://schemas.openxmlformats.org/drawingml/2006/chart" xmlns:pic="http://schemas.openxmlformats.org/drawingml/2006/picture" xmlns:dgm="http://schemas.openxmlformats.org/drawingml/2006/diagram">
          <a:off x="2873489" y="1354138"/>
          <a:ext cx="3397024" cy="2949575"/>
        </p:xfrm>
        <a:graphic xmlns:c="http://schemas.openxmlformats.org/drawingml/2006/chart" xmlns:pic="http://schemas.openxmlformats.org/drawingml/2006/picture" xmlns:dgm="http://schemas.openxmlformats.org/drawingml/2006/diagram">
          <a:graphicData uri="http://schemas.openxmlformats.org/drawingml/2006/chart">
            <c:chart xmlns:cdr="http://schemas.openxmlformats.org/drawingml/2006/chartDrawing" r:id="rId4"/>
          </a:graphicData>
        </a:graphic>
      </p:graphicFrame>
      <p:sp>
        <p:nvSpPr>
          <p:cNvPr xmlns:c="http://schemas.openxmlformats.org/drawingml/2006/chart" xmlns:pic="http://schemas.openxmlformats.org/drawingml/2006/picture" xmlns:dgm="http://schemas.openxmlformats.org/drawingml/2006/diagram" id="3" name="Rectangle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039225" y="0"/>
            <a:ext cx="104775" cy="5143500"/>
          </a:xfrm>
          <a:prstGeom prst="rect">
            <a:avLst/>
          </a:prstGeom>
          <a:solidFill>
            <a:schemeClr val="bg2">
              <a:lumMod val="50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sz="1350">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BF18E8F2-CA20-4A79-8DF0-726E71D04003}" type="slidenum">
              <a:rPr lang="en-US" smtClean="0">
                <a:uFillTx/>
              </a:rPr>
              <a:t>4</a:t>
            </a:fld>
            <a:endParaRPr lang="en-US">
              <a:uFillTx/>
            </a:endParaRPr>
          </a:p>
        </p:txBody>
      </p:sp>
      <p:sp>
        <p:nvSpPr>
          <p:cNvPr xmlns:c="http://schemas.openxmlformats.org/drawingml/2006/chart" xmlns:pic="http://schemas.openxmlformats.org/drawingml/2006/picture" xmlns:dgm="http://schemas.openxmlformats.org/drawingml/2006/diagram" id="40" name="TextBox 3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082654" y="1354138"/>
            <a:ext cx="2599306" cy="3393237"/>
          </a:xfrm>
          <a:prstGeom prst="rect">
            <a:avLst/>
          </a:prstGeom>
          <a:noFill/>
          <a:ln>
            <a:noFill/>
          </a:ln>
        </p:spPr>
        <p:txBody xmlns:c="http://schemas.openxmlformats.org/drawingml/2006/chart" xmlns:pic="http://schemas.openxmlformats.org/drawingml/2006/picture" xmlns:dgm="http://schemas.openxmlformats.org/drawingml/2006/diagram">
          <a:bodyPr anchor="t" bIns="0" lIns="0" rIns="0" rtlCol="0" tIns="0" wrap="square">
            <a:spAutoFit/>
          </a:bodyPr>
          <a:lstStyle/>
          <a:p>
            <a:pPr indent="-171450" marL="171450">
              <a:buFont charset="0" panose="020B0604020202020204" pitchFamily="34" typeface="Arial"/>
              <a:buChar char="•"/>
            </a:pPr>
            <a:r>
              <a:rPr dirty="0" lang="en-US" sz="1050">
                <a:uFillTx/>
              </a:rPr>
              <a:t>We intend on using a very similar approach by clearly categorizing between similar and non-similar patients by using their feature values. Multivariate logistic regression was applied in another research and the results were AUCROC = 0.85, SMR = 1.25 </a:t>
            </a:r>
          </a:p>
          <a:p>
            <a:pPr indent="-171450" marL="171450">
              <a:buFont charset="0" panose="020B0604020202020204" pitchFamily="34" typeface="Arial"/>
              <a:buChar char="•"/>
            </a:pPr>
            <a:r>
              <a:rPr dirty="0" lang="en-US" sz="1050">
                <a:uFillTx/>
              </a:rPr>
              <a:t>In multivariate logistic regression, multiple independent variables are taken into consideration to predict the dependent variable.</a:t>
            </a:r>
          </a:p>
          <a:p>
            <a:pPr indent="-171450" marL="171450">
              <a:buFont charset="0" panose="020B0604020202020204" pitchFamily="34" typeface="Arial"/>
              <a:buChar char="•"/>
            </a:pPr>
            <a:r>
              <a:rPr dirty="0" lang="en-US" sz="1050">
                <a:uFillTx/>
              </a:rPr>
              <a:t>Typically, for mortality prediction, severity of illness (SOI) scores are used. SOI refers to the physiological decompensation (organ system failures) of a patient.</a:t>
            </a:r>
          </a:p>
          <a:p>
            <a:pPr indent="-171450" marL="171450">
              <a:buFont charset="0" panose="020B0604020202020204" pitchFamily="34" typeface="Arial"/>
              <a:buChar char="•"/>
            </a:pPr>
            <a:r>
              <a:rPr dirty="0" lang="en-US" sz="1050">
                <a:uFillTx/>
              </a:rPr>
              <a:t>The true power and value of Apache Spark lies in its ability to execute data science tasks with speed and accuracy. Spark’s selling point is that it combines ETL, batch analytics, real-time stream analysis, machine learning, graph processing, and visualizations.</a:t>
            </a:r>
            <a:endParaRPr dirty="0" lang="en-US" sz="1050">
              <a:uFillTx/>
            </a:endParaRPr>
          </a:p>
        </p:txBody>
      </p:sp>
      <p:sp>
        <p:nvSpPr>
          <p:cNvPr xmlns:c="http://schemas.openxmlformats.org/drawingml/2006/chart" xmlns:pic="http://schemas.openxmlformats.org/drawingml/2006/picture" xmlns:dgm="http://schemas.openxmlformats.org/drawingml/2006/diagram" id="42" name="TextBox 4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83460" y="1354138"/>
            <a:ext cx="2599306" cy="3070071"/>
          </a:xfrm>
          <a:prstGeom prst="rect">
            <a:avLst/>
          </a:prstGeom>
          <a:noFill/>
          <a:ln>
            <a:noFill/>
          </a:ln>
        </p:spPr>
        <p:txBody xmlns:c="http://schemas.openxmlformats.org/drawingml/2006/chart" xmlns:pic="http://schemas.openxmlformats.org/drawingml/2006/picture" xmlns:dgm="http://schemas.openxmlformats.org/drawingml/2006/diagram">
          <a:bodyPr anchor="t" bIns="0" lIns="0" rIns="0" rtlCol="0" tIns="0" wrap="square">
            <a:spAutoFit/>
          </a:bodyPr>
          <a:lstStyle/>
          <a:p>
            <a:pPr indent="-171450" marL="171450">
              <a:buFont charset="0" panose="020B0604020202020204" pitchFamily="34" typeface="Arial"/>
              <a:buChar char="•"/>
            </a:pPr>
            <a:r>
              <a:rPr dirty="0" lang="en-US" sz="1050">
                <a:uFillTx/>
              </a:rPr>
              <a:t>Various machine-learning models have been proposed by several researchers to predict mortality. One such research included the use of an ensemble technique called the Super Learner (SL) to improve the performance of mortality prediction. The results of this research had a prediction testing accuracy score of around 95</a:t>
            </a:r>
            <a:r>
              <a:rPr dirty="0" lang="en-US" smtClean="0" sz="1050">
                <a:uFillTx/>
              </a:rPr>
              <a:t>%</a:t>
            </a:r>
          </a:p>
          <a:p>
            <a:pPr indent="-171450" marL="171450">
              <a:buFont charset="0" panose="020B0604020202020204" pitchFamily="34" typeface="Arial"/>
              <a:buChar char="•"/>
            </a:pPr>
            <a:endParaRPr dirty="0" lang="en-US" sz="1050">
              <a:uFillTx/>
            </a:endParaRPr>
          </a:p>
          <a:p>
            <a:pPr indent="-171450" marL="171450">
              <a:buFont charset="0" panose="020B0604020202020204" pitchFamily="34" typeface="Arial"/>
              <a:buChar char="•"/>
            </a:pPr>
            <a:r>
              <a:rPr dirty="0" lang="en-US" sz="1050">
                <a:uFillTx/>
              </a:rPr>
              <a:t>In another research study, personalized mortality prediction was done by analyzing similar past patients. Death count among similar patients taken first and then logistic regression and a decision tree was applied. Using logistic regression, the results of AUROC and AUPRC was 0.830 and 0.474 respectively. Using a decision tree, the results of AUROC and AUPRC were 0.753 and 0.347 respectively.</a:t>
            </a:r>
            <a:endParaRPr dirty="0" lang="en-US" sz="1050">
              <a:uFillTx/>
            </a:endParaRPr>
          </a:p>
        </p:txBody>
      </p:sp>
      <p:sp>
        <p:nvSpPr>
          <p:cNvPr xmlns:c="http://schemas.openxmlformats.org/drawingml/2006/chart" xmlns:pic="http://schemas.openxmlformats.org/drawingml/2006/picture" xmlns:dgm="http://schemas.openxmlformats.org/drawingml/2006/diagram" id="46" name="Freeform 45"/>
          <p:cNvSpPr xmlns:c="http://schemas.openxmlformats.org/drawingml/2006/chart" xmlns:pic="http://schemas.openxmlformats.org/drawingml/2006/picture" xmlns:dgm="http://schemas.openxmlformats.org/drawingml/2006/diagram">
            <a:spLocks noEditPoints="1"/>
          </p:cNvSpPr>
          <p:nvPr/>
        </p:nvSpPr>
        <p:spPr xmlns:c="http://schemas.openxmlformats.org/drawingml/2006/chart" xmlns:pic="http://schemas.openxmlformats.org/drawingml/2006/picture" xmlns:dgm="http://schemas.openxmlformats.org/drawingml/2006/diagram" bwMode="auto">
          <a:xfrm>
            <a:off x="2519200" y="1929674"/>
            <a:ext cx="264319" cy="267891"/>
          </a:xfrm>
          <a:custGeom>
            <a:avLst/>
            <a:gdLst>
              <a:gd fmla="*/ 93 w 94" name="T0"/>
              <a:gd fmla="*/ 3 h 95" name="T1"/>
              <a:gd fmla="*/ 84 w 94" name="T2"/>
              <a:gd fmla="*/ 3 h 95" name="T3"/>
              <a:gd fmla="*/ 82 w 94" name="T4"/>
              <a:gd fmla="*/ 5 h 95" name="T5"/>
              <a:gd fmla="*/ 76 w 94" name="T6"/>
              <a:gd fmla="*/ 6 h 95" name="T7"/>
              <a:gd fmla="*/ 59 w 94" name="T8"/>
              <a:gd fmla="*/ 11 h 95" name="T9"/>
              <a:gd fmla="*/ 6 w 94" name="T10"/>
              <a:gd fmla="*/ 63 h 95" name="T11"/>
              <a:gd fmla="*/ 3 w 94" name="T12"/>
              <a:gd fmla="*/ 61 h 95" name="T13"/>
              <a:gd fmla="*/ 1 w 94" name="T14"/>
              <a:gd fmla="*/ 61 h 95" name="T15"/>
              <a:gd fmla="*/ 1 w 94" name="T16"/>
              <a:gd fmla="*/ 63 h 95" name="T17"/>
              <a:gd fmla="*/ 32 w 94" name="T18"/>
              <a:gd fmla="*/ 95 h 95" name="T19"/>
              <a:gd fmla="*/ 33 w 94" name="T20"/>
              <a:gd fmla="*/ 95 h 95" name="T21"/>
              <a:gd fmla="*/ 35 w 94" name="T22"/>
              <a:gd fmla="*/ 95 h 95" name="T23"/>
              <a:gd fmla="*/ 35 w 94" name="T24"/>
              <a:gd fmla="*/ 92 h 95" name="T25"/>
              <a:gd fmla="*/ 32 w 94" name="T26"/>
              <a:gd fmla="*/ 89 h 95" name="T27"/>
              <a:gd fmla="*/ 84 w 94" name="T28"/>
              <a:gd fmla="*/ 37 h 95" name="T29"/>
              <a:gd fmla="*/ 89 w 94" name="T30"/>
              <a:gd fmla="*/ 19 h 95" name="T31"/>
              <a:gd fmla="*/ 90 w 94" name="T32"/>
              <a:gd fmla="*/ 13 h 95" name="T33"/>
              <a:gd fmla="*/ 93 w 94" name="T34"/>
              <a:gd fmla="*/ 11 h 95" name="T35"/>
              <a:gd fmla="*/ 94 w 94" name="T36"/>
              <a:gd fmla="*/ 7 h 95" name="T37"/>
              <a:gd fmla="*/ 93 w 94" name="T38"/>
              <a:gd fmla="*/ 3 h 95" name="T39"/>
              <a:gd fmla="*/ 75 w 94" name="T40"/>
              <a:gd fmla="*/ 19 h 95" name="T41"/>
              <a:gd fmla="*/ 64 w 94" name="T42"/>
              <a:gd fmla="*/ 23 h 95" name="T43"/>
              <a:gd fmla="*/ 55 w 94" name="T44"/>
              <a:gd fmla="*/ 33 h 95" name="T45"/>
              <a:gd fmla="*/ 53 w 94" name="T46"/>
              <a:gd fmla="*/ 33 h 95" name="T47"/>
              <a:gd fmla="*/ 52 w 94" name="T48"/>
              <a:gd fmla="*/ 33 h 95" name="T49"/>
              <a:gd fmla="*/ 52 w 94" name="T50"/>
              <a:gd fmla="*/ 30 h 95" name="T51"/>
              <a:gd fmla="*/ 61 w 94" name="T52"/>
              <a:gd fmla="*/ 20 h 95" name="T53"/>
              <a:gd fmla="*/ 75 w 94" name="T54"/>
              <a:gd fmla="*/ 15 h 95" name="T55"/>
              <a:gd fmla="*/ 77 w 94" name="T56"/>
              <a:gd fmla="*/ 17 h 95" name="T57"/>
              <a:gd fmla="*/ 75 w 94" name="T58"/>
              <a:gd fmla="*/ 19 h 95" name="T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b="b" l="0" r="r" t="0"/>
            <a:pathLst>
              <a:path h="95" w="94">
                <a:moveTo>
                  <a:pt x="93" y="3"/>
                </a:moveTo>
                <a:cubicBezTo>
                  <a:pt x="90" y="0"/>
                  <a:pt x="86" y="0"/>
                  <a:pt x="84" y="3"/>
                </a:cubicBezTo>
                <a:cubicBezTo>
                  <a:pt x="82" y="5"/>
                  <a:pt x="82" y="5"/>
                  <a:pt x="82" y="5"/>
                </a:cubicBezTo>
                <a:cubicBezTo>
                  <a:pt x="80" y="6"/>
                  <a:pt x="78" y="7"/>
                  <a:pt x="76" y="6"/>
                </a:cubicBezTo>
                <a:cubicBezTo>
                  <a:pt x="70" y="5"/>
                  <a:pt x="63" y="7"/>
                  <a:pt x="59" y="11"/>
                </a:cubicBezTo>
                <a:cubicBezTo>
                  <a:pt x="6" y="63"/>
                  <a:pt x="6" y="63"/>
                  <a:pt x="6" y="63"/>
                </a:cubicBezTo>
                <a:cubicBezTo>
                  <a:pt x="3" y="61"/>
                  <a:pt x="3" y="61"/>
                  <a:pt x="3" y="61"/>
                </a:cubicBezTo>
                <a:cubicBezTo>
                  <a:pt x="3" y="60"/>
                  <a:pt x="1" y="60"/>
                  <a:pt x="1" y="61"/>
                </a:cubicBezTo>
                <a:cubicBezTo>
                  <a:pt x="0" y="61"/>
                  <a:pt x="0" y="63"/>
                  <a:pt x="1" y="63"/>
                </a:cubicBezTo>
                <a:cubicBezTo>
                  <a:pt x="32" y="95"/>
                  <a:pt x="32" y="95"/>
                  <a:pt x="32" y="95"/>
                </a:cubicBezTo>
                <a:cubicBezTo>
                  <a:pt x="32" y="95"/>
                  <a:pt x="33" y="95"/>
                  <a:pt x="33" y="95"/>
                </a:cubicBezTo>
                <a:cubicBezTo>
                  <a:pt x="34" y="95"/>
                  <a:pt x="34" y="95"/>
                  <a:pt x="35" y="95"/>
                </a:cubicBezTo>
                <a:cubicBezTo>
                  <a:pt x="35" y="94"/>
                  <a:pt x="35" y="93"/>
                  <a:pt x="35" y="92"/>
                </a:cubicBezTo>
                <a:cubicBezTo>
                  <a:pt x="32" y="89"/>
                  <a:pt x="32" y="89"/>
                  <a:pt x="32" y="89"/>
                </a:cubicBezTo>
                <a:cubicBezTo>
                  <a:pt x="84" y="37"/>
                  <a:pt x="84" y="37"/>
                  <a:pt x="84" y="37"/>
                </a:cubicBezTo>
                <a:cubicBezTo>
                  <a:pt x="89" y="32"/>
                  <a:pt x="90" y="25"/>
                  <a:pt x="89" y="19"/>
                </a:cubicBezTo>
                <a:cubicBezTo>
                  <a:pt x="88" y="17"/>
                  <a:pt x="89" y="15"/>
                  <a:pt x="90" y="13"/>
                </a:cubicBezTo>
                <a:cubicBezTo>
                  <a:pt x="93" y="11"/>
                  <a:pt x="93" y="11"/>
                  <a:pt x="93" y="11"/>
                </a:cubicBezTo>
                <a:cubicBezTo>
                  <a:pt x="94" y="10"/>
                  <a:pt x="94" y="8"/>
                  <a:pt x="94" y="7"/>
                </a:cubicBezTo>
                <a:cubicBezTo>
                  <a:pt x="94" y="5"/>
                  <a:pt x="94" y="4"/>
                  <a:pt x="93" y="3"/>
                </a:cubicBezTo>
                <a:close/>
                <a:moveTo>
                  <a:pt x="75" y="19"/>
                </a:moveTo>
                <a:cubicBezTo>
                  <a:pt x="71" y="19"/>
                  <a:pt x="67" y="20"/>
                  <a:pt x="64" y="23"/>
                </a:cubicBezTo>
                <a:cubicBezTo>
                  <a:pt x="55" y="33"/>
                  <a:pt x="55" y="33"/>
                  <a:pt x="55" y="33"/>
                </a:cubicBezTo>
                <a:cubicBezTo>
                  <a:pt x="54" y="33"/>
                  <a:pt x="54" y="33"/>
                  <a:pt x="53" y="33"/>
                </a:cubicBezTo>
                <a:cubicBezTo>
                  <a:pt x="53" y="33"/>
                  <a:pt x="52" y="33"/>
                  <a:pt x="52" y="33"/>
                </a:cubicBezTo>
                <a:cubicBezTo>
                  <a:pt x="51" y="32"/>
                  <a:pt x="51" y="31"/>
                  <a:pt x="52" y="30"/>
                </a:cubicBezTo>
                <a:cubicBezTo>
                  <a:pt x="61" y="20"/>
                  <a:pt x="61" y="20"/>
                  <a:pt x="61" y="20"/>
                </a:cubicBezTo>
                <a:cubicBezTo>
                  <a:pt x="65" y="16"/>
                  <a:pt x="70" y="15"/>
                  <a:pt x="75" y="15"/>
                </a:cubicBezTo>
                <a:cubicBezTo>
                  <a:pt x="76" y="15"/>
                  <a:pt x="77" y="16"/>
                  <a:pt x="77" y="17"/>
                </a:cubicBezTo>
                <a:cubicBezTo>
                  <a:pt x="77" y="18"/>
                  <a:pt x="76" y="19"/>
                  <a:pt x="75" y="19"/>
                </a:cubicBezTo>
                <a:close/>
              </a:path>
            </a:pathLst>
          </a:custGeom>
          <a:solidFill>
            <a:schemeClr val="bg1"/>
          </a:solidFill>
          <a:ln>
            <a:noFill/>
          </a:ln>
        </p:spPr>
        <p:txBody xmlns:c="http://schemas.openxmlformats.org/drawingml/2006/chart" xmlns:pic="http://schemas.openxmlformats.org/drawingml/2006/picture" xmlns:dgm="http://schemas.openxmlformats.org/drawingml/2006/diagram">
          <a:bodyPr anchor="t" anchorCtr="0" bIns="34290" compatLnSpc="1" lIns="68580" numCol="1" rIns="68580" tIns="34290" vert="horz" wrap="square">
            <a:prstTxWarp prst="textNoShape">
              <a:avLst/>
            </a:prstTxWarp>
          </a:bodyPr>
          <a:lstStyle/>
          <a:p>
            <a:endParaRPr lang="id-ID" sz="1350">
              <a:uFillTx/>
            </a:endParaRPr>
          </a:p>
        </p:txBody>
      </p:sp>
      <p:grpSp>
        <p:nvGrpSpPr>
          <p:cNvPr xmlns:c="http://schemas.openxmlformats.org/drawingml/2006/chart" xmlns:pic="http://schemas.openxmlformats.org/drawingml/2006/picture" xmlns:dgm="http://schemas.openxmlformats.org/drawingml/2006/diagram" id="49" name="Group 4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6357506" y="1950510"/>
            <a:ext cx="270272" cy="226219"/>
            <a:chOff x="6281738" y="4029075"/>
            <a:chExt cx="360363" cy="301625"/>
          </a:xfrm>
          <a:solidFill>
            <a:schemeClr val="bg1"/>
          </a:solidFill>
        </p:grpSpPr>
        <p:sp>
          <p:nvSpPr>
            <p:cNvPr xmlns:c="http://schemas.openxmlformats.org/drawingml/2006/chart" xmlns:pic="http://schemas.openxmlformats.org/drawingml/2006/picture" xmlns:dgm="http://schemas.openxmlformats.org/drawingml/2006/diagram" id="51" name="Freeform 4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6281738" y="4029075"/>
              <a:ext cx="360363" cy="104775"/>
            </a:xfrm>
            <a:custGeom>
              <a:avLst/>
              <a:gdLst>
                <a:gd fmla="*/ 76 w 96" name="T0"/>
                <a:gd fmla="*/ 0 h 28" name="T1"/>
                <a:gd fmla="*/ 52 w 96" name="T2"/>
                <a:gd fmla="*/ 12 h 28" name="T3"/>
                <a:gd fmla="*/ 45 w 96" name="T4"/>
                <a:gd fmla="*/ 8 h 28" name="T5"/>
                <a:gd fmla="*/ 34 w 96" name="T6"/>
                <a:gd fmla="*/ 4 h 28" name="T7"/>
                <a:gd fmla="*/ 23 w 96" name="T8"/>
                <a:gd fmla="*/ 14 h 28" name="T9"/>
                <a:gd fmla="*/ 14 w 96" name="T10"/>
                <a:gd fmla="*/ 22 h 28" name="T11"/>
                <a:gd fmla="*/ 7 w 96" name="T12"/>
                <a:gd fmla="*/ 17 h 28" name="T13"/>
                <a:gd fmla="*/ 3 w 96" name="T14"/>
                <a:gd fmla="*/ 13 h 28" name="T15"/>
                <a:gd fmla="*/ 1 w 96" name="T16"/>
                <a:gd fmla="*/ 13 h 28" name="T17"/>
                <a:gd fmla="*/ 1 w 96" name="T18"/>
                <a:gd fmla="*/ 16 h 28" name="T19"/>
                <a:gd fmla="*/ 3 w 96" name="T20"/>
                <a:gd fmla="*/ 19 h 28" name="T21"/>
                <a:gd fmla="*/ 14 w 96" name="T22"/>
                <a:gd fmla="*/ 26 h 28" name="T23"/>
                <a:gd fmla="*/ 26 w 96" name="T24"/>
                <a:gd fmla="*/ 16 h 28" name="T25"/>
                <a:gd fmla="*/ 34 w 96" name="T26"/>
                <a:gd fmla="*/ 8 h 28" name="T27"/>
                <a:gd fmla="*/ 42 w 96" name="T28"/>
                <a:gd fmla="*/ 11 h 28" name="T29"/>
                <a:gd fmla="*/ 52 w 96" name="T30"/>
                <a:gd fmla="*/ 16 h 28" name="T31"/>
                <a:gd fmla="*/ 76 w 96" name="T32"/>
                <a:gd fmla="*/ 28 h 28" name="T33"/>
                <a:gd fmla="*/ 96 w 96" name="T34"/>
                <a:gd fmla="*/ 14 h 28" name="T35"/>
                <a:gd fmla="*/ 76 w 96" name="T36"/>
                <a:gd fmla="*/ 0 h 28" name="T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b="b" l="0" r="r" t="0"/>
              <a:pathLst>
                <a:path h="28" w="96">
                  <a:moveTo>
                    <a:pt x="76" y="0"/>
                  </a:moveTo>
                  <a:cubicBezTo>
                    <a:pt x="62" y="0"/>
                    <a:pt x="54" y="6"/>
                    <a:pt x="52" y="12"/>
                  </a:cubicBezTo>
                  <a:cubicBezTo>
                    <a:pt x="49" y="12"/>
                    <a:pt x="47" y="10"/>
                    <a:pt x="45" y="8"/>
                  </a:cubicBezTo>
                  <a:cubicBezTo>
                    <a:pt x="42" y="6"/>
                    <a:pt x="39" y="4"/>
                    <a:pt x="34" y="4"/>
                  </a:cubicBezTo>
                  <a:cubicBezTo>
                    <a:pt x="28" y="4"/>
                    <a:pt x="25" y="9"/>
                    <a:pt x="23" y="14"/>
                  </a:cubicBezTo>
                  <a:cubicBezTo>
                    <a:pt x="20" y="18"/>
                    <a:pt x="18" y="22"/>
                    <a:pt x="14" y="22"/>
                  </a:cubicBezTo>
                  <a:cubicBezTo>
                    <a:pt x="10" y="22"/>
                    <a:pt x="9" y="20"/>
                    <a:pt x="7" y="17"/>
                  </a:cubicBezTo>
                  <a:cubicBezTo>
                    <a:pt x="6" y="15"/>
                    <a:pt x="5" y="14"/>
                    <a:pt x="3" y="13"/>
                  </a:cubicBezTo>
                  <a:cubicBezTo>
                    <a:pt x="3" y="12"/>
                    <a:pt x="1" y="12"/>
                    <a:pt x="1" y="13"/>
                  </a:cubicBezTo>
                  <a:cubicBezTo>
                    <a:pt x="0" y="14"/>
                    <a:pt x="0" y="15"/>
                    <a:pt x="1" y="16"/>
                  </a:cubicBezTo>
                  <a:cubicBezTo>
                    <a:pt x="2" y="17"/>
                    <a:pt x="3" y="18"/>
                    <a:pt x="3" y="19"/>
                  </a:cubicBezTo>
                  <a:cubicBezTo>
                    <a:pt x="6" y="22"/>
                    <a:pt x="8" y="26"/>
                    <a:pt x="14" y="26"/>
                  </a:cubicBezTo>
                  <a:cubicBezTo>
                    <a:pt x="20" y="26"/>
                    <a:pt x="23" y="21"/>
                    <a:pt x="26" y="16"/>
                  </a:cubicBezTo>
                  <a:cubicBezTo>
                    <a:pt x="29" y="11"/>
                    <a:pt x="31" y="8"/>
                    <a:pt x="34" y="8"/>
                  </a:cubicBezTo>
                  <a:cubicBezTo>
                    <a:pt x="38" y="8"/>
                    <a:pt x="40" y="10"/>
                    <a:pt x="42" y="11"/>
                  </a:cubicBezTo>
                  <a:cubicBezTo>
                    <a:pt x="44" y="13"/>
                    <a:pt x="47" y="16"/>
                    <a:pt x="52" y="16"/>
                  </a:cubicBezTo>
                  <a:cubicBezTo>
                    <a:pt x="54" y="21"/>
                    <a:pt x="62" y="28"/>
                    <a:pt x="76" y="28"/>
                  </a:cubicBezTo>
                  <a:cubicBezTo>
                    <a:pt x="86" y="28"/>
                    <a:pt x="96" y="23"/>
                    <a:pt x="96" y="14"/>
                  </a:cubicBezTo>
                  <a:cubicBezTo>
                    <a:pt x="96" y="5"/>
                    <a:pt x="86" y="0"/>
                    <a:pt x="76" y="0"/>
                  </a:cubicBezTo>
                  <a:close/>
                </a:path>
              </a:pathLst>
            </a:custGeom>
            <a:grpFill/>
            <a:ln>
              <a:noFill/>
            </a:ln>
          </p:spPr>
          <p:txBody xmlns:c="http://schemas.openxmlformats.org/drawingml/2006/chart" xmlns:pic="http://schemas.openxmlformats.org/drawingml/2006/picture" xmlns:dgm="http://schemas.openxmlformats.org/drawingml/2006/diagram">
            <a:bodyPr anchor="t" anchorCtr="0" bIns="34290" compatLnSpc="1" lIns="68580" numCol="1" rIns="68580" tIns="34290" vert="horz" wrap="square">
              <a:prstTxWarp prst="textNoShape">
                <a:avLst/>
              </a:prstTxWarp>
            </a:bodyPr>
            <a:lstStyle/>
            <a:p>
              <a:endParaRPr lang="id-ID" sz="1350">
                <a:uFillTx/>
              </a:endParaRPr>
            </a:p>
          </p:txBody>
        </p:sp>
        <p:sp>
          <p:nvSpPr>
            <p:cNvPr xmlns:c="http://schemas.openxmlformats.org/drawingml/2006/chart" xmlns:pic="http://schemas.openxmlformats.org/drawingml/2006/picture" xmlns:dgm="http://schemas.openxmlformats.org/drawingml/2006/diagram" id="57" name="Freeform 4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6369050" y="4254500"/>
              <a:ext cx="242888" cy="76200"/>
            </a:xfrm>
            <a:custGeom>
              <a:avLst/>
              <a:gdLst>
                <a:gd fmla="*/ 51 w 65" name="T0"/>
                <a:gd fmla="*/ 0 h 20" name="T1"/>
                <a:gd fmla="*/ 35 w 65" name="T2"/>
                <a:gd fmla="*/ 8 h 20" name="T3"/>
                <a:gd fmla="*/ 31 w 65" name="T4"/>
                <a:gd fmla="*/ 6 h 20" name="T5"/>
                <a:gd fmla="*/ 24 w 65" name="T6"/>
                <a:gd fmla="*/ 3 h 20" name="T7"/>
                <a:gd fmla="*/ 16 w 65" name="T8"/>
                <a:gd fmla="*/ 10 h 20" name="T9"/>
                <a:gd fmla="*/ 11 w 65" name="T10"/>
                <a:gd fmla="*/ 15 h 20" name="T11"/>
                <a:gd fmla="*/ 4 w 65" name="T12"/>
                <a:gd fmla="*/ 9 h 20" name="T13"/>
                <a:gd fmla="*/ 1 w 65" name="T14"/>
                <a:gd fmla="*/ 9 h 20" name="T15"/>
                <a:gd fmla="*/ 1 w 65" name="T16"/>
                <a:gd fmla="*/ 12 h 20" name="T17"/>
                <a:gd fmla="*/ 11 w 65" name="T18"/>
                <a:gd fmla="*/ 19 h 20" name="T19"/>
                <a:gd fmla="*/ 19 w 65" name="T20"/>
                <a:gd fmla="*/ 12 h 20" name="T21"/>
                <a:gd fmla="*/ 24 w 65" name="T22"/>
                <a:gd fmla="*/ 7 h 20" name="T23"/>
                <a:gd fmla="*/ 28 w 65" name="T24"/>
                <a:gd fmla="*/ 9 h 20" name="T25"/>
                <a:gd fmla="*/ 35 w 65" name="T26"/>
                <a:gd fmla="*/ 12 h 20" name="T27"/>
                <a:gd fmla="*/ 51 w 65" name="T28"/>
                <a:gd fmla="*/ 20 h 20" name="T29"/>
                <a:gd fmla="*/ 65 w 65" name="T30"/>
                <a:gd fmla="*/ 10 h 20" name="T31"/>
                <a:gd fmla="*/ 51 w 65" name="T32"/>
                <a:gd fmla="*/ 0 h 20" name="T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b="b" l="0" r="r" t="0"/>
              <a:pathLst>
                <a:path h="20" w="65">
                  <a:moveTo>
                    <a:pt x="51" y="0"/>
                  </a:moveTo>
                  <a:cubicBezTo>
                    <a:pt x="42" y="0"/>
                    <a:pt x="37" y="4"/>
                    <a:pt x="35" y="8"/>
                  </a:cubicBezTo>
                  <a:cubicBezTo>
                    <a:pt x="33" y="8"/>
                    <a:pt x="32" y="7"/>
                    <a:pt x="31" y="6"/>
                  </a:cubicBezTo>
                  <a:cubicBezTo>
                    <a:pt x="29" y="4"/>
                    <a:pt x="27" y="3"/>
                    <a:pt x="24" y="3"/>
                  </a:cubicBezTo>
                  <a:cubicBezTo>
                    <a:pt x="19" y="3"/>
                    <a:pt x="17" y="6"/>
                    <a:pt x="16" y="10"/>
                  </a:cubicBezTo>
                  <a:cubicBezTo>
                    <a:pt x="14" y="13"/>
                    <a:pt x="13" y="15"/>
                    <a:pt x="11" y="15"/>
                  </a:cubicBezTo>
                  <a:cubicBezTo>
                    <a:pt x="7" y="15"/>
                    <a:pt x="6" y="11"/>
                    <a:pt x="4" y="9"/>
                  </a:cubicBezTo>
                  <a:cubicBezTo>
                    <a:pt x="3" y="8"/>
                    <a:pt x="2" y="8"/>
                    <a:pt x="1" y="9"/>
                  </a:cubicBezTo>
                  <a:cubicBezTo>
                    <a:pt x="0" y="10"/>
                    <a:pt x="0" y="11"/>
                    <a:pt x="1" y="12"/>
                  </a:cubicBezTo>
                  <a:cubicBezTo>
                    <a:pt x="5" y="15"/>
                    <a:pt x="5" y="19"/>
                    <a:pt x="11" y="19"/>
                  </a:cubicBezTo>
                  <a:cubicBezTo>
                    <a:pt x="15" y="19"/>
                    <a:pt x="17" y="15"/>
                    <a:pt x="19" y="12"/>
                  </a:cubicBezTo>
                  <a:cubicBezTo>
                    <a:pt x="21" y="9"/>
                    <a:pt x="22" y="7"/>
                    <a:pt x="24" y="7"/>
                  </a:cubicBezTo>
                  <a:cubicBezTo>
                    <a:pt x="26" y="7"/>
                    <a:pt x="27" y="8"/>
                    <a:pt x="28" y="9"/>
                  </a:cubicBezTo>
                  <a:cubicBezTo>
                    <a:pt x="30" y="10"/>
                    <a:pt x="32" y="11"/>
                    <a:pt x="35" y="12"/>
                  </a:cubicBezTo>
                  <a:cubicBezTo>
                    <a:pt x="37" y="16"/>
                    <a:pt x="42" y="20"/>
                    <a:pt x="51" y="20"/>
                  </a:cubicBezTo>
                  <a:cubicBezTo>
                    <a:pt x="58" y="20"/>
                    <a:pt x="65" y="17"/>
                    <a:pt x="65" y="10"/>
                  </a:cubicBezTo>
                  <a:cubicBezTo>
                    <a:pt x="65" y="4"/>
                    <a:pt x="58" y="0"/>
                    <a:pt x="51" y="0"/>
                  </a:cubicBezTo>
                  <a:close/>
                </a:path>
              </a:pathLst>
            </a:custGeom>
            <a:grpFill/>
            <a:ln>
              <a:noFill/>
            </a:ln>
          </p:spPr>
          <p:txBody xmlns:c="http://schemas.openxmlformats.org/drawingml/2006/chart" xmlns:pic="http://schemas.openxmlformats.org/drawingml/2006/picture" xmlns:dgm="http://schemas.openxmlformats.org/drawingml/2006/diagram">
            <a:bodyPr anchor="t" anchorCtr="0" bIns="34290" compatLnSpc="1" lIns="68580" numCol="1" rIns="68580" tIns="34290" vert="horz" wrap="square">
              <a:prstTxWarp prst="textNoShape">
                <a:avLst/>
              </a:prstTxWarp>
            </a:bodyPr>
            <a:lstStyle/>
            <a:p>
              <a:endParaRPr lang="id-ID" sz="1350">
                <a:uFillTx/>
              </a:endParaRPr>
            </a:p>
          </p:txBody>
        </p:sp>
        <p:sp>
          <p:nvSpPr>
            <p:cNvPr xmlns:c="http://schemas.openxmlformats.org/drawingml/2006/chart" xmlns:pic="http://schemas.openxmlformats.org/drawingml/2006/picture" xmlns:dgm="http://schemas.openxmlformats.org/drawingml/2006/diagram" id="63" name="Freeform 4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6292850" y="4149725"/>
              <a:ext cx="244475" cy="74613"/>
            </a:xfrm>
            <a:custGeom>
              <a:avLst/>
              <a:gdLst>
                <a:gd fmla="*/ 24 w 65" name="T0"/>
                <a:gd fmla="*/ 7 h 20" name="T1"/>
                <a:gd fmla="*/ 28 w 65" name="T2"/>
                <a:gd fmla="*/ 9 h 20" name="T3"/>
                <a:gd fmla="*/ 35 w 65" name="T4"/>
                <a:gd fmla="*/ 12 h 20" name="T5"/>
                <a:gd fmla="*/ 51 w 65" name="T6"/>
                <a:gd fmla="*/ 20 h 20" name="T7"/>
                <a:gd fmla="*/ 65 w 65" name="T8"/>
                <a:gd fmla="*/ 10 h 20" name="T9"/>
                <a:gd fmla="*/ 51 w 65" name="T10"/>
                <a:gd fmla="*/ 0 h 20" name="T11"/>
                <a:gd fmla="*/ 35 w 65" name="T12"/>
                <a:gd fmla="*/ 8 h 20" name="T13"/>
                <a:gd fmla="*/ 31 w 65" name="T14"/>
                <a:gd fmla="*/ 6 h 20" name="T15"/>
                <a:gd fmla="*/ 24 w 65" name="T16"/>
                <a:gd fmla="*/ 3 h 20" name="T17"/>
                <a:gd fmla="*/ 16 w 65" name="T18"/>
                <a:gd fmla="*/ 10 h 20" name="T19"/>
                <a:gd fmla="*/ 11 w 65" name="T20"/>
                <a:gd fmla="*/ 15 h 20" name="T21"/>
                <a:gd fmla="*/ 6 w 65" name="T22"/>
                <a:gd fmla="*/ 12 h 20" name="T23"/>
                <a:gd fmla="*/ 4 w 65" name="T24"/>
                <a:gd fmla="*/ 9 h 20" name="T25"/>
                <a:gd fmla="*/ 1 w 65" name="T26"/>
                <a:gd fmla="*/ 9 h 20" name="T27"/>
                <a:gd fmla="*/ 1 w 65" name="T28"/>
                <a:gd fmla="*/ 12 h 20" name="T29"/>
                <a:gd fmla="*/ 3 w 65" name="T30"/>
                <a:gd fmla="*/ 14 h 20" name="T31"/>
                <a:gd fmla="*/ 11 w 65" name="T32"/>
                <a:gd fmla="*/ 19 h 20" name="T33"/>
                <a:gd fmla="*/ 19 w 65" name="T34"/>
                <a:gd fmla="*/ 12 h 20" name="T35"/>
                <a:gd fmla="*/ 24 w 65" name="T36"/>
                <a:gd fmla="*/ 7 h 20" name="T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b="b" l="0" r="r" t="0"/>
              <a:pathLst>
                <a:path h="20" w="65">
                  <a:moveTo>
                    <a:pt x="24" y="7"/>
                  </a:moveTo>
                  <a:cubicBezTo>
                    <a:pt x="26" y="7"/>
                    <a:pt x="27" y="8"/>
                    <a:pt x="28" y="9"/>
                  </a:cubicBezTo>
                  <a:cubicBezTo>
                    <a:pt x="30" y="10"/>
                    <a:pt x="32" y="11"/>
                    <a:pt x="35" y="12"/>
                  </a:cubicBezTo>
                  <a:cubicBezTo>
                    <a:pt x="37" y="16"/>
                    <a:pt x="42" y="20"/>
                    <a:pt x="51" y="20"/>
                  </a:cubicBezTo>
                  <a:cubicBezTo>
                    <a:pt x="58" y="20"/>
                    <a:pt x="65" y="17"/>
                    <a:pt x="65" y="10"/>
                  </a:cubicBezTo>
                  <a:cubicBezTo>
                    <a:pt x="65" y="4"/>
                    <a:pt x="58" y="0"/>
                    <a:pt x="51" y="0"/>
                  </a:cubicBezTo>
                  <a:cubicBezTo>
                    <a:pt x="42" y="0"/>
                    <a:pt x="37" y="4"/>
                    <a:pt x="35" y="8"/>
                  </a:cubicBezTo>
                  <a:cubicBezTo>
                    <a:pt x="33" y="8"/>
                    <a:pt x="32" y="7"/>
                    <a:pt x="31" y="6"/>
                  </a:cubicBezTo>
                  <a:cubicBezTo>
                    <a:pt x="29" y="4"/>
                    <a:pt x="27" y="3"/>
                    <a:pt x="24" y="3"/>
                  </a:cubicBezTo>
                  <a:cubicBezTo>
                    <a:pt x="19" y="3"/>
                    <a:pt x="17" y="6"/>
                    <a:pt x="16" y="10"/>
                  </a:cubicBezTo>
                  <a:cubicBezTo>
                    <a:pt x="14" y="13"/>
                    <a:pt x="13" y="15"/>
                    <a:pt x="11" y="15"/>
                  </a:cubicBezTo>
                  <a:cubicBezTo>
                    <a:pt x="9" y="15"/>
                    <a:pt x="8" y="14"/>
                    <a:pt x="6" y="12"/>
                  </a:cubicBezTo>
                  <a:cubicBezTo>
                    <a:pt x="6" y="11"/>
                    <a:pt x="5" y="10"/>
                    <a:pt x="4" y="9"/>
                  </a:cubicBezTo>
                  <a:cubicBezTo>
                    <a:pt x="3" y="8"/>
                    <a:pt x="2" y="8"/>
                    <a:pt x="1" y="9"/>
                  </a:cubicBezTo>
                  <a:cubicBezTo>
                    <a:pt x="0" y="10"/>
                    <a:pt x="0" y="11"/>
                    <a:pt x="1" y="12"/>
                  </a:cubicBezTo>
                  <a:cubicBezTo>
                    <a:pt x="2" y="12"/>
                    <a:pt x="2" y="13"/>
                    <a:pt x="3" y="14"/>
                  </a:cubicBezTo>
                  <a:cubicBezTo>
                    <a:pt x="4" y="16"/>
                    <a:pt x="6" y="19"/>
                    <a:pt x="11" y="19"/>
                  </a:cubicBezTo>
                  <a:cubicBezTo>
                    <a:pt x="15" y="19"/>
                    <a:pt x="17" y="15"/>
                    <a:pt x="19" y="12"/>
                  </a:cubicBezTo>
                  <a:cubicBezTo>
                    <a:pt x="21" y="9"/>
                    <a:pt x="22" y="7"/>
                    <a:pt x="24" y="7"/>
                  </a:cubicBezTo>
                  <a:close/>
                </a:path>
              </a:pathLst>
            </a:custGeom>
            <a:grpFill/>
            <a:ln>
              <a:noFill/>
            </a:ln>
          </p:spPr>
          <p:txBody xmlns:c="http://schemas.openxmlformats.org/drawingml/2006/chart" xmlns:pic="http://schemas.openxmlformats.org/drawingml/2006/picture" xmlns:dgm="http://schemas.openxmlformats.org/drawingml/2006/diagram">
            <a:bodyPr anchor="t" anchorCtr="0" bIns="34290" compatLnSpc="1" lIns="68580" numCol="1" rIns="68580" tIns="34290" vert="horz" wrap="square">
              <a:prstTxWarp prst="textNoShape">
                <a:avLst/>
              </a:prstTxWarp>
            </a:bodyPr>
            <a:lstStyle/>
            <a:p>
              <a:endParaRPr lang="id-ID" sz="1350">
                <a:uFillTx/>
              </a:endParaRPr>
            </a:p>
          </p:txBody>
        </p:sp>
      </p:grpSp>
      <p:sp>
        <p:nvSpPr>
          <p:cNvPr xmlns:c="http://schemas.openxmlformats.org/drawingml/2006/chart" xmlns:pic="http://schemas.openxmlformats.org/drawingml/2006/picture" xmlns:dgm="http://schemas.openxmlformats.org/drawingml/2006/diagram" id="24"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01670" y="493316"/>
            <a:ext cx="7940660" cy="763525"/>
          </a:xfrm>
          <a:prstGeom prst="rect">
            <a:avLst/>
          </a:prstGeom>
        </p:spPr>
        <p:txBody xmlns:c="http://schemas.openxmlformats.org/drawingml/2006/chart" xmlns:pic="http://schemas.openxmlformats.org/drawingml/2006/picture" xmlns:dgm="http://schemas.openxmlformats.org/drawingml/2006/diagram">
          <a:bodyPr>
            <a:normAutofit/>
          </a:bodyPr>
          <a:lstStyle>
            <a:lvl1pPr algn="ctr" defTabSz="914400" eaLnBrk="1" hangingPunct="1" latinLnBrk="0" rtl="0">
              <a:spcBef>
                <a:spcPct val="0"/>
              </a:spcBef>
              <a:buNone/>
              <a:defRPr kern="1200" sz="4400">
                <a:solidFill>
                  <a:schemeClr val="tx1"/>
                </a:solidFill>
                <a:uFillTx/>
                <a:latin typeface="+mj-lt"/>
                <a:ea typeface="+mj-ea"/>
                <a:cs typeface="+mj-cs"/>
              </a:defRPr>
            </a:lvl1pPr>
          </a:lstStyle>
          <a:p>
            <a:pPr algn="r"/>
            <a:r>
              <a:rPr dirty="0" lang="en" smtClean="0" sz="3600">
                <a:solidFill>
                  <a:schemeClr val="bg1"/>
                </a:solidFill>
                <a:effectLst>
                  <a:outerShdw algn="tl" blurRad="38100" dir="2700000" dist="38100">
                    <a:srgbClr val="000000">
                      <a:alpha val="43137"/>
                    </a:srgbClr>
                  </a:outerShdw>
                </a:effectLst>
                <a:uFillTx/>
              </a:rPr>
              <a:t>Literature Survey</a:t>
            </a:r>
            <a:endParaRPr dirty="0" lang="en-US" sz="3600">
              <a:solidFill>
                <a:schemeClr val="bg1"/>
              </a:solidFill>
              <a:effectLst>
                <a:outerShdw algn="tl" blurRad="38100" dir="2700000" dist="38100">
                  <a:srgbClr val="000000">
                    <a:alpha val="43137"/>
                  </a:srgbClr>
                </a:outerShdw>
              </a:effectLst>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18" presetSubtype="6">
                                  <p:stCondLst>
                                    <p:cond delay="0"/>
                                  </p:stCondLst>
                                  <p:childTnLst>
                                    <p:set>
                                      <p:cBhvr>
                                        <p:cTn dur="1" fill="hold" id="6">
                                          <p:stCondLst>
                                            <p:cond delay="0"/>
                                          </p:stCondLst>
                                        </p:cTn>
                                        <p:tgtEl>
                                          <p:spTgt spid="42"/>
                                        </p:tgtEl>
                                        <p:attrNameLst>
                                          <p:attrName>style.visibility</p:attrName>
                                        </p:attrNameLst>
                                      </p:cBhvr>
                                      <p:to>
                                        <p:strVal val="visible"/>
                                      </p:to>
                                    </p:set>
                                    <p:animEffect filter="strips(downRight)" transition="in">
                                      <p:cBhvr>
                                        <p:cTn dur="500" id="7"/>
                                        <p:tgtEl>
                                          <p:spTgt spid="42"/>
                                        </p:tgtEl>
                                      </p:cBhvr>
                                    </p:animEffect>
                                  </p:childTnLst>
                                </p:cTn>
                              </p:par>
                            </p:childTnLst>
                          </p:cTn>
                        </p:par>
                        <p:par>
                          <p:cTn fill="hold" id="8">
                            <p:stCondLst>
                              <p:cond delay="500"/>
                            </p:stCondLst>
                            <p:childTnLst>
                              <p:par>
                                <p:cTn fill="hold" grpId="0" id="9" nodeType="afterEffect" presetClass="entr" presetID="18" presetSubtype="6">
                                  <p:stCondLst>
                                    <p:cond delay="0"/>
                                  </p:stCondLst>
                                  <p:childTnLst>
                                    <p:set>
                                      <p:cBhvr>
                                        <p:cTn dur="1" fill="hold" id="10">
                                          <p:stCondLst>
                                            <p:cond delay="0"/>
                                          </p:stCondLst>
                                        </p:cTn>
                                        <p:tgtEl>
                                          <p:spTgt spid="40"/>
                                        </p:tgtEl>
                                        <p:attrNameLst>
                                          <p:attrName>style.visibility</p:attrName>
                                        </p:attrNameLst>
                                      </p:cBhvr>
                                      <p:to>
                                        <p:strVal val="visible"/>
                                      </p:to>
                                    </p:set>
                                    <p:animEffect filter="strips(downRight)" transition="in">
                                      <p:cBhvr>
                                        <p:cTn dur="500" id="11"/>
                                        <p:tgtEl>
                                          <p:spTgt spid="40"/>
                                        </p:tgtEl>
                                      </p:cBhvr>
                                    </p:animEffect>
                                  </p:childTnLst>
                                </p:cTn>
                              </p:par>
                            </p:childTnLst>
                          </p:cTn>
                        </p:par>
                        <p:par>
                          <p:cTn fill="hold" id="12">
                            <p:stCondLst>
                              <p:cond delay="1000"/>
                            </p:stCondLst>
                            <p:childTnLst>
                              <p:par>
                                <p:cTn fill="hold" grpId="0" id="13" nodeType="afterEffect" presetClass="entr" presetID="6" presetSubtype="32">
                                  <p:stCondLst>
                                    <p:cond delay="0"/>
                                  </p:stCondLst>
                                  <p:childTnLst>
                                    <p:set>
                                      <p:cBhvr>
                                        <p:cTn dur="1" fill="hold" id="14">
                                          <p:stCondLst>
                                            <p:cond delay="0"/>
                                          </p:stCondLst>
                                        </p:cTn>
                                        <p:tgtEl>
                                          <p:spTgt spid="10"/>
                                        </p:tgtEl>
                                        <p:attrNameLst>
                                          <p:attrName>style.visibility</p:attrName>
                                        </p:attrNameLst>
                                      </p:cBhvr>
                                      <p:to>
                                        <p:strVal val="visible"/>
                                      </p:to>
                                    </p:set>
                                    <p:animEffect filter="circle(out)" transition="in">
                                      <p:cBhvr>
                                        <p:cTn dur="2000" id="15"/>
                                        <p:tgtEl>
                                          <p:spTgt spid="1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grpId="0" spid="40"/>
      <p:bldP advAuto="4294967295" grpId="0" spid="42"/>
    </p:bldLst>
  </p:timing>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cxnSp>
        <p:nvCxnSpPr>
          <p:cNvPr xmlns:c="http://schemas.openxmlformats.org/drawingml/2006/chart" xmlns:pic="http://schemas.openxmlformats.org/drawingml/2006/picture" xmlns:dgm="http://schemas.openxmlformats.org/drawingml/2006/diagram" id="4" name="Straight Connector 3"/>
          <p:cNvCxnSpPr xmlns:c="http://schemas.openxmlformats.org/drawingml/2006/chart" xmlns:pic="http://schemas.openxmlformats.org/drawingml/2006/picture" xmlns:dgm="http://schemas.openxmlformats.org/drawingml/2006/diagram">
            <a:stCxn id="9" idx="2"/>
            <a:endCxn id="12" idx="6"/>
          </p:cNvCxnSpPr>
          <p:nvPr/>
        </p:nvCxnSpPr>
        <p:spPr xmlns:c="http://schemas.openxmlformats.org/drawingml/2006/chart" xmlns:pic="http://schemas.openxmlformats.org/drawingml/2006/picture" xmlns:dgm="http://schemas.openxmlformats.org/drawingml/2006/diagram">
          <a:xfrm>
            <a:off x="4987138" y="3822096"/>
            <a:ext cx="2668246" cy="0"/>
          </a:xfrm>
          <a:prstGeom prst="line">
            <a:avLst/>
          </a:prstGeom>
          <a:ln>
            <a:prstDash val="dash"/>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5" name="Freeform 9"/>
          <p:cNvSpPr xmlns:c="http://schemas.openxmlformats.org/drawingml/2006/chart" xmlns:pic="http://schemas.openxmlformats.org/drawingml/2006/picture" xmlns:dgm="http://schemas.openxmlformats.org/drawingml/2006/diagram">
            <a:spLocks noEditPoints="1"/>
          </p:cNvSpPr>
          <p:nvPr/>
        </p:nvSpPr>
        <p:spPr xmlns:c="http://schemas.openxmlformats.org/drawingml/2006/chart" xmlns:pic="http://schemas.openxmlformats.org/drawingml/2006/picture" xmlns:dgm="http://schemas.openxmlformats.org/drawingml/2006/diagram" bwMode="auto">
          <a:xfrm>
            <a:off x="4266590" y="1340916"/>
            <a:ext cx="1764917" cy="1766049"/>
          </a:xfrm>
          <a:custGeom>
            <a:avLst/>
            <a:gdLst>
              <a:gd fmla="*/ 1292 w 1292" name="T0"/>
              <a:gd fmla="*/ 734 h 1292" name="T1"/>
              <a:gd fmla="*/ 1292 w 1292" name="T2"/>
              <a:gd fmla="*/ 558 h 1292" name="T3"/>
              <a:gd fmla="*/ 1124 w 1292" name="T4"/>
              <a:gd fmla="*/ 514 h 1292" name="T5"/>
              <a:gd fmla="*/ 1077 w 1292" name="T6"/>
              <a:gd fmla="*/ 401 h 1292" name="T7"/>
              <a:gd fmla="*/ 1165 w 1292" name="T8"/>
              <a:gd fmla="*/ 251 h 1292" name="T9"/>
              <a:gd fmla="*/ 1041 w 1292" name="T10"/>
              <a:gd fmla="*/ 127 h 1292" name="T11"/>
              <a:gd fmla="*/ 891 w 1292" name="T12"/>
              <a:gd fmla="*/ 215 h 1292" name="T13"/>
              <a:gd fmla="*/ 778 w 1292" name="T14"/>
              <a:gd fmla="*/ 168 h 1292" name="T15"/>
              <a:gd fmla="*/ 734 w 1292" name="T16"/>
              <a:gd fmla="*/ 0 h 1292" name="T17"/>
              <a:gd fmla="*/ 558 w 1292" name="T18"/>
              <a:gd fmla="*/ 0 h 1292" name="T19"/>
              <a:gd fmla="*/ 514 w 1292" name="T20"/>
              <a:gd fmla="*/ 168 h 1292" name="T21"/>
              <a:gd fmla="*/ 401 w 1292" name="T22"/>
              <a:gd fmla="*/ 215 h 1292" name="T23"/>
              <a:gd fmla="*/ 251 w 1292" name="T24"/>
              <a:gd fmla="*/ 127 h 1292" name="T25"/>
              <a:gd fmla="*/ 127 w 1292" name="T26"/>
              <a:gd fmla="*/ 251 h 1292" name="T27"/>
              <a:gd fmla="*/ 215 w 1292" name="T28"/>
              <a:gd fmla="*/ 401 h 1292" name="T29"/>
              <a:gd fmla="*/ 168 w 1292" name="T30"/>
              <a:gd fmla="*/ 514 h 1292" name="T31"/>
              <a:gd fmla="*/ 0 w 1292" name="T32"/>
              <a:gd fmla="*/ 558 h 1292" name="T33"/>
              <a:gd fmla="*/ 0 w 1292" name="T34"/>
              <a:gd fmla="*/ 734 h 1292" name="T35"/>
              <a:gd fmla="*/ 168 w 1292" name="T36"/>
              <a:gd fmla="*/ 778 h 1292" name="T37"/>
              <a:gd fmla="*/ 215 w 1292" name="T38"/>
              <a:gd fmla="*/ 891 h 1292" name="T39"/>
              <a:gd fmla="*/ 127 w 1292" name="T40"/>
              <a:gd fmla="*/ 1041 h 1292" name="T41"/>
              <a:gd fmla="*/ 251 w 1292" name="T42"/>
              <a:gd fmla="*/ 1165 h 1292" name="T43"/>
              <a:gd fmla="*/ 401 w 1292" name="T44"/>
              <a:gd fmla="*/ 1077 h 1292" name="T45"/>
              <a:gd fmla="*/ 514 w 1292" name="T46"/>
              <a:gd fmla="*/ 1124 h 1292" name="T47"/>
              <a:gd fmla="*/ 558 w 1292" name="T48"/>
              <a:gd fmla="*/ 1292 h 1292" name="T49"/>
              <a:gd fmla="*/ 734 w 1292" name="T50"/>
              <a:gd fmla="*/ 1292 h 1292" name="T51"/>
              <a:gd fmla="*/ 778 w 1292" name="T52"/>
              <a:gd fmla="*/ 1124 h 1292" name="T53"/>
              <a:gd fmla="*/ 891 w 1292" name="T54"/>
              <a:gd fmla="*/ 1077 h 1292" name="T55"/>
              <a:gd fmla="*/ 1041 w 1292" name="T56"/>
              <a:gd fmla="*/ 1165 h 1292" name="T57"/>
              <a:gd fmla="*/ 1165 w 1292" name="T58"/>
              <a:gd fmla="*/ 1041 h 1292" name="T59"/>
              <a:gd fmla="*/ 1077 w 1292" name="T60"/>
              <a:gd fmla="*/ 891 h 1292" name="T61"/>
              <a:gd fmla="*/ 1124 w 1292" name="T62"/>
              <a:gd fmla="*/ 778 h 1292" name="T63"/>
              <a:gd fmla="*/ 1292 w 1292" name="T64"/>
              <a:gd fmla="*/ 734 h 1292" name="T65"/>
              <a:gd fmla="*/ 646 w 1292" name="T66"/>
              <a:gd fmla="*/ 958 h 1292" name="T67"/>
              <a:gd fmla="*/ 334 w 1292" name="T68"/>
              <a:gd fmla="*/ 646 h 1292" name="T69"/>
              <a:gd fmla="*/ 646 w 1292" name="T70"/>
              <a:gd fmla="*/ 334 h 1292" name="T71"/>
              <a:gd fmla="*/ 958 w 1292" name="T72"/>
              <a:gd fmla="*/ 646 h 1292" name="T73"/>
              <a:gd fmla="*/ 646 w 1292" name="T74"/>
              <a:gd fmla="*/ 958 h 1292" name="T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b="b" l="0" r="r" t="0"/>
            <a:pathLst>
              <a:path h="1292" w="1292">
                <a:moveTo>
                  <a:pt x="1292" y="734"/>
                </a:moveTo>
                <a:cubicBezTo>
                  <a:pt x="1292" y="558"/>
                  <a:pt x="1292" y="558"/>
                  <a:pt x="1292" y="558"/>
                </a:cubicBezTo>
                <a:cubicBezTo>
                  <a:pt x="1124" y="514"/>
                  <a:pt x="1124" y="514"/>
                  <a:pt x="1124" y="514"/>
                </a:cubicBezTo>
                <a:cubicBezTo>
                  <a:pt x="1113" y="474"/>
                  <a:pt x="1097" y="436"/>
                  <a:pt x="1077" y="401"/>
                </a:cubicBezTo>
                <a:cubicBezTo>
                  <a:pt x="1165" y="251"/>
                  <a:pt x="1165" y="251"/>
                  <a:pt x="1165" y="251"/>
                </a:cubicBezTo>
                <a:cubicBezTo>
                  <a:pt x="1041" y="127"/>
                  <a:pt x="1041" y="127"/>
                  <a:pt x="1041" y="127"/>
                </a:cubicBezTo>
                <a:cubicBezTo>
                  <a:pt x="891" y="215"/>
                  <a:pt x="891" y="215"/>
                  <a:pt x="891" y="215"/>
                </a:cubicBezTo>
                <a:cubicBezTo>
                  <a:pt x="856" y="195"/>
                  <a:pt x="818" y="179"/>
                  <a:pt x="778" y="168"/>
                </a:cubicBezTo>
                <a:cubicBezTo>
                  <a:pt x="734" y="0"/>
                  <a:pt x="734" y="0"/>
                  <a:pt x="734" y="0"/>
                </a:cubicBezTo>
                <a:cubicBezTo>
                  <a:pt x="558" y="0"/>
                  <a:pt x="558" y="0"/>
                  <a:pt x="558" y="0"/>
                </a:cubicBezTo>
                <a:cubicBezTo>
                  <a:pt x="514" y="168"/>
                  <a:pt x="514" y="168"/>
                  <a:pt x="514" y="168"/>
                </a:cubicBezTo>
                <a:cubicBezTo>
                  <a:pt x="474" y="179"/>
                  <a:pt x="436" y="195"/>
                  <a:pt x="401" y="215"/>
                </a:cubicBezTo>
                <a:cubicBezTo>
                  <a:pt x="251" y="127"/>
                  <a:pt x="251" y="127"/>
                  <a:pt x="251" y="127"/>
                </a:cubicBezTo>
                <a:cubicBezTo>
                  <a:pt x="127" y="251"/>
                  <a:pt x="127" y="251"/>
                  <a:pt x="127" y="251"/>
                </a:cubicBezTo>
                <a:cubicBezTo>
                  <a:pt x="215" y="401"/>
                  <a:pt x="215" y="401"/>
                  <a:pt x="215" y="401"/>
                </a:cubicBezTo>
                <a:cubicBezTo>
                  <a:pt x="195" y="436"/>
                  <a:pt x="179" y="474"/>
                  <a:pt x="168" y="514"/>
                </a:cubicBezTo>
                <a:cubicBezTo>
                  <a:pt x="0" y="558"/>
                  <a:pt x="0" y="558"/>
                  <a:pt x="0" y="558"/>
                </a:cubicBezTo>
                <a:cubicBezTo>
                  <a:pt x="0" y="734"/>
                  <a:pt x="0" y="734"/>
                  <a:pt x="0" y="734"/>
                </a:cubicBezTo>
                <a:cubicBezTo>
                  <a:pt x="168" y="778"/>
                  <a:pt x="168" y="778"/>
                  <a:pt x="168" y="778"/>
                </a:cubicBezTo>
                <a:cubicBezTo>
                  <a:pt x="179" y="818"/>
                  <a:pt x="195" y="856"/>
                  <a:pt x="215" y="891"/>
                </a:cubicBezTo>
                <a:cubicBezTo>
                  <a:pt x="127" y="1041"/>
                  <a:pt x="127" y="1041"/>
                  <a:pt x="127" y="1041"/>
                </a:cubicBezTo>
                <a:cubicBezTo>
                  <a:pt x="251" y="1165"/>
                  <a:pt x="251" y="1165"/>
                  <a:pt x="251" y="1165"/>
                </a:cubicBezTo>
                <a:cubicBezTo>
                  <a:pt x="401" y="1077"/>
                  <a:pt x="401" y="1077"/>
                  <a:pt x="401" y="1077"/>
                </a:cubicBezTo>
                <a:cubicBezTo>
                  <a:pt x="436" y="1097"/>
                  <a:pt x="474" y="1113"/>
                  <a:pt x="514" y="1124"/>
                </a:cubicBezTo>
                <a:cubicBezTo>
                  <a:pt x="558" y="1292"/>
                  <a:pt x="558" y="1292"/>
                  <a:pt x="558" y="1292"/>
                </a:cubicBezTo>
                <a:cubicBezTo>
                  <a:pt x="734" y="1292"/>
                  <a:pt x="734" y="1292"/>
                  <a:pt x="734" y="1292"/>
                </a:cubicBezTo>
                <a:cubicBezTo>
                  <a:pt x="778" y="1124"/>
                  <a:pt x="778" y="1124"/>
                  <a:pt x="778" y="1124"/>
                </a:cubicBezTo>
                <a:cubicBezTo>
                  <a:pt x="818" y="1113"/>
                  <a:pt x="856" y="1097"/>
                  <a:pt x="891" y="1077"/>
                </a:cubicBezTo>
                <a:cubicBezTo>
                  <a:pt x="1041" y="1165"/>
                  <a:pt x="1041" y="1165"/>
                  <a:pt x="1041" y="1165"/>
                </a:cubicBezTo>
                <a:cubicBezTo>
                  <a:pt x="1165" y="1041"/>
                  <a:pt x="1165" y="1041"/>
                  <a:pt x="1165" y="1041"/>
                </a:cubicBezTo>
                <a:cubicBezTo>
                  <a:pt x="1077" y="891"/>
                  <a:pt x="1077" y="891"/>
                  <a:pt x="1077" y="891"/>
                </a:cubicBezTo>
                <a:cubicBezTo>
                  <a:pt x="1097" y="856"/>
                  <a:pt x="1113" y="818"/>
                  <a:pt x="1124" y="778"/>
                </a:cubicBezTo>
                <a:lnTo>
                  <a:pt x="1292" y="734"/>
                </a:lnTo>
                <a:close/>
                <a:moveTo>
                  <a:pt x="646" y="958"/>
                </a:moveTo>
                <a:cubicBezTo>
                  <a:pt x="474" y="958"/>
                  <a:pt x="334" y="818"/>
                  <a:pt x="334" y="646"/>
                </a:cubicBezTo>
                <a:cubicBezTo>
                  <a:pt x="334" y="474"/>
                  <a:pt x="474" y="334"/>
                  <a:pt x="646" y="334"/>
                </a:cubicBezTo>
                <a:cubicBezTo>
                  <a:pt x="818" y="334"/>
                  <a:pt x="958" y="474"/>
                  <a:pt x="958" y="646"/>
                </a:cubicBezTo>
                <a:cubicBezTo>
                  <a:pt x="958" y="818"/>
                  <a:pt x="818" y="958"/>
                  <a:pt x="646" y="958"/>
                </a:cubicBezTo>
                <a:close/>
              </a:path>
            </a:pathLst>
          </a:custGeom>
          <a:gradFill>
            <a:gsLst>
              <a:gs pos="0">
                <a:srgbClr val="A7CBFD"/>
              </a:gs>
              <a:gs pos="100000">
                <a:srgbClr val="BCE2FC"/>
              </a:gs>
            </a:gsLst>
            <a:lin ang="5400000" scaled="0"/>
          </a:gradFill>
          <a:ln cap="flat" w="7938">
            <a:noFill/>
            <a:prstDash val="solid"/>
            <a:miter lim="800000"/>
          </a:ln>
          <a:effectLst>
            <a:outerShdw algn="ctr" blurRad="50800" dir="5400000" dist="50800" rotWithShape="0">
              <a:srgbClr val="000000">
                <a:alpha val="13000"/>
              </a:srgbClr>
            </a:outerShdw>
          </a:effectLst>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8" name="Freeform 14"/>
          <p:cNvSpPr xmlns:c="http://schemas.openxmlformats.org/drawingml/2006/chart" xmlns:pic="http://schemas.openxmlformats.org/drawingml/2006/picture" xmlns:dgm="http://schemas.openxmlformats.org/drawingml/2006/diagram">
            <a:spLocks noEditPoints="1"/>
          </p:cNvSpPr>
          <p:nvPr/>
        </p:nvSpPr>
        <p:spPr xmlns:c="http://schemas.openxmlformats.org/drawingml/2006/chart" xmlns:pic="http://schemas.openxmlformats.org/drawingml/2006/picture" xmlns:dgm="http://schemas.openxmlformats.org/drawingml/2006/diagram" bwMode="auto">
          <a:xfrm rot="20220000">
            <a:off x="6526584" y="1340916"/>
            <a:ext cx="1766049" cy="1766049"/>
          </a:xfrm>
          <a:custGeom>
            <a:avLst/>
            <a:gdLst>
              <a:gd fmla="*/ 1292 w 1292" name="T0"/>
              <a:gd fmla="*/ 734 h 1292" name="T1"/>
              <a:gd fmla="*/ 1292 w 1292" name="T2"/>
              <a:gd fmla="*/ 558 h 1292" name="T3"/>
              <a:gd fmla="*/ 1124 w 1292" name="T4"/>
              <a:gd fmla="*/ 514 h 1292" name="T5"/>
              <a:gd fmla="*/ 1077 w 1292" name="T6"/>
              <a:gd fmla="*/ 401 h 1292" name="T7"/>
              <a:gd fmla="*/ 1165 w 1292" name="T8"/>
              <a:gd fmla="*/ 251 h 1292" name="T9"/>
              <a:gd fmla="*/ 1041 w 1292" name="T10"/>
              <a:gd fmla="*/ 127 h 1292" name="T11"/>
              <a:gd fmla="*/ 891 w 1292" name="T12"/>
              <a:gd fmla="*/ 215 h 1292" name="T13"/>
              <a:gd fmla="*/ 778 w 1292" name="T14"/>
              <a:gd fmla="*/ 168 h 1292" name="T15"/>
              <a:gd fmla="*/ 734 w 1292" name="T16"/>
              <a:gd fmla="*/ 0 h 1292" name="T17"/>
              <a:gd fmla="*/ 558 w 1292" name="T18"/>
              <a:gd fmla="*/ 0 h 1292" name="T19"/>
              <a:gd fmla="*/ 514 w 1292" name="T20"/>
              <a:gd fmla="*/ 168 h 1292" name="T21"/>
              <a:gd fmla="*/ 401 w 1292" name="T22"/>
              <a:gd fmla="*/ 215 h 1292" name="T23"/>
              <a:gd fmla="*/ 251 w 1292" name="T24"/>
              <a:gd fmla="*/ 127 h 1292" name="T25"/>
              <a:gd fmla="*/ 127 w 1292" name="T26"/>
              <a:gd fmla="*/ 251 h 1292" name="T27"/>
              <a:gd fmla="*/ 215 w 1292" name="T28"/>
              <a:gd fmla="*/ 401 h 1292" name="T29"/>
              <a:gd fmla="*/ 168 w 1292" name="T30"/>
              <a:gd fmla="*/ 514 h 1292" name="T31"/>
              <a:gd fmla="*/ 0 w 1292" name="T32"/>
              <a:gd fmla="*/ 558 h 1292" name="T33"/>
              <a:gd fmla="*/ 0 w 1292" name="T34"/>
              <a:gd fmla="*/ 734 h 1292" name="T35"/>
              <a:gd fmla="*/ 168 w 1292" name="T36"/>
              <a:gd fmla="*/ 778 h 1292" name="T37"/>
              <a:gd fmla="*/ 215 w 1292" name="T38"/>
              <a:gd fmla="*/ 891 h 1292" name="T39"/>
              <a:gd fmla="*/ 127 w 1292" name="T40"/>
              <a:gd fmla="*/ 1041 h 1292" name="T41"/>
              <a:gd fmla="*/ 251 w 1292" name="T42"/>
              <a:gd fmla="*/ 1165 h 1292" name="T43"/>
              <a:gd fmla="*/ 401 w 1292" name="T44"/>
              <a:gd fmla="*/ 1077 h 1292" name="T45"/>
              <a:gd fmla="*/ 514 w 1292" name="T46"/>
              <a:gd fmla="*/ 1124 h 1292" name="T47"/>
              <a:gd fmla="*/ 558 w 1292" name="T48"/>
              <a:gd fmla="*/ 1292 h 1292" name="T49"/>
              <a:gd fmla="*/ 734 w 1292" name="T50"/>
              <a:gd fmla="*/ 1292 h 1292" name="T51"/>
              <a:gd fmla="*/ 778 w 1292" name="T52"/>
              <a:gd fmla="*/ 1124 h 1292" name="T53"/>
              <a:gd fmla="*/ 891 w 1292" name="T54"/>
              <a:gd fmla="*/ 1077 h 1292" name="T55"/>
              <a:gd fmla="*/ 1041 w 1292" name="T56"/>
              <a:gd fmla="*/ 1165 h 1292" name="T57"/>
              <a:gd fmla="*/ 1165 w 1292" name="T58"/>
              <a:gd fmla="*/ 1041 h 1292" name="T59"/>
              <a:gd fmla="*/ 1077 w 1292" name="T60"/>
              <a:gd fmla="*/ 891 h 1292" name="T61"/>
              <a:gd fmla="*/ 1124 w 1292" name="T62"/>
              <a:gd fmla="*/ 778 h 1292" name="T63"/>
              <a:gd fmla="*/ 1292 w 1292" name="T64"/>
              <a:gd fmla="*/ 734 h 1292" name="T65"/>
              <a:gd fmla="*/ 646 w 1292" name="T66"/>
              <a:gd fmla="*/ 958 h 1292" name="T67"/>
              <a:gd fmla="*/ 334 w 1292" name="T68"/>
              <a:gd fmla="*/ 646 h 1292" name="T69"/>
              <a:gd fmla="*/ 646 w 1292" name="T70"/>
              <a:gd fmla="*/ 334 h 1292" name="T71"/>
              <a:gd fmla="*/ 958 w 1292" name="T72"/>
              <a:gd fmla="*/ 646 h 1292" name="T73"/>
              <a:gd fmla="*/ 646 w 1292" name="T74"/>
              <a:gd fmla="*/ 958 h 1292" name="T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b="b" l="0" r="r" t="0"/>
            <a:pathLst>
              <a:path h="1292" w="1292">
                <a:moveTo>
                  <a:pt x="1292" y="734"/>
                </a:moveTo>
                <a:cubicBezTo>
                  <a:pt x="1292" y="558"/>
                  <a:pt x="1292" y="558"/>
                  <a:pt x="1292" y="558"/>
                </a:cubicBezTo>
                <a:cubicBezTo>
                  <a:pt x="1124" y="514"/>
                  <a:pt x="1124" y="514"/>
                  <a:pt x="1124" y="514"/>
                </a:cubicBezTo>
                <a:cubicBezTo>
                  <a:pt x="1113" y="474"/>
                  <a:pt x="1097" y="436"/>
                  <a:pt x="1077" y="401"/>
                </a:cubicBezTo>
                <a:cubicBezTo>
                  <a:pt x="1165" y="251"/>
                  <a:pt x="1165" y="251"/>
                  <a:pt x="1165" y="251"/>
                </a:cubicBezTo>
                <a:cubicBezTo>
                  <a:pt x="1041" y="127"/>
                  <a:pt x="1041" y="127"/>
                  <a:pt x="1041" y="127"/>
                </a:cubicBezTo>
                <a:cubicBezTo>
                  <a:pt x="891" y="215"/>
                  <a:pt x="891" y="215"/>
                  <a:pt x="891" y="215"/>
                </a:cubicBezTo>
                <a:cubicBezTo>
                  <a:pt x="856" y="195"/>
                  <a:pt x="818" y="179"/>
                  <a:pt x="778" y="168"/>
                </a:cubicBezTo>
                <a:cubicBezTo>
                  <a:pt x="734" y="0"/>
                  <a:pt x="734" y="0"/>
                  <a:pt x="734" y="0"/>
                </a:cubicBezTo>
                <a:cubicBezTo>
                  <a:pt x="558" y="0"/>
                  <a:pt x="558" y="0"/>
                  <a:pt x="558" y="0"/>
                </a:cubicBezTo>
                <a:cubicBezTo>
                  <a:pt x="514" y="168"/>
                  <a:pt x="514" y="168"/>
                  <a:pt x="514" y="168"/>
                </a:cubicBezTo>
                <a:cubicBezTo>
                  <a:pt x="474" y="179"/>
                  <a:pt x="436" y="195"/>
                  <a:pt x="401" y="215"/>
                </a:cubicBezTo>
                <a:cubicBezTo>
                  <a:pt x="251" y="127"/>
                  <a:pt x="251" y="127"/>
                  <a:pt x="251" y="127"/>
                </a:cubicBezTo>
                <a:cubicBezTo>
                  <a:pt x="127" y="251"/>
                  <a:pt x="127" y="251"/>
                  <a:pt x="127" y="251"/>
                </a:cubicBezTo>
                <a:cubicBezTo>
                  <a:pt x="215" y="401"/>
                  <a:pt x="215" y="401"/>
                  <a:pt x="215" y="401"/>
                </a:cubicBezTo>
                <a:cubicBezTo>
                  <a:pt x="195" y="436"/>
                  <a:pt x="179" y="474"/>
                  <a:pt x="168" y="514"/>
                </a:cubicBezTo>
                <a:cubicBezTo>
                  <a:pt x="0" y="558"/>
                  <a:pt x="0" y="558"/>
                  <a:pt x="0" y="558"/>
                </a:cubicBezTo>
                <a:cubicBezTo>
                  <a:pt x="0" y="734"/>
                  <a:pt x="0" y="734"/>
                  <a:pt x="0" y="734"/>
                </a:cubicBezTo>
                <a:cubicBezTo>
                  <a:pt x="168" y="778"/>
                  <a:pt x="168" y="778"/>
                  <a:pt x="168" y="778"/>
                </a:cubicBezTo>
                <a:cubicBezTo>
                  <a:pt x="179" y="818"/>
                  <a:pt x="195" y="856"/>
                  <a:pt x="215" y="891"/>
                </a:cubicBezTo>
                <a:cubicBezTo>
                  <a:pt x="127" y="1041"/>
                  <a:pt x="127" y="1041"/>
                  <a:pt x="127" y="1041"/>
                </a:cubicBezTo>
                <a:cubicBezTo>
                  <a:pt x="251" y="1165"/>
                  <a:pt x="251" y="1165"/>
                  <a:pt x="251" y="1165"/>
                </a:cubicBezTo>
                <a:cubicBezTo>
                  <a:pt x="401" y="1077"/>
                  <a:pt x="401" y="1077"/>
                  <a:pt x="401" y="1077"/>
                </a:cubicBezTo>
                <a:cubicBezTo>
                  <a:pt x="436" y="1097"/>
                  <a:pt x="474" y="1113"/>
                  <a:pt x="514" y="1124"/>
                </a:cubicBezTo>
                <a:cubicBezTo>
                  <a:pt x="558" y="1292"/>
                  <a:pt x="558" y="1292"/>
                  <a:pt x="558" y="1292"/>
                </a:cubicBezTo>
                <a:cubicBezTo>
                  <a:pt x="734" y="1292"/>
                  <a:pt x="734" y="1292"/>
                  <a:pt x="734" y="1292"/>
                </a:cubicBezTo>
                <a:cubicBezTo>
                  <a:pt x="778" y="1124"/>
                  <a:pt x="778" y="1124"/>
                  <a:pt x="778" y="1124"/>
                </a:cubicBezTo>
                <a:cubicBezTo>
                  <a:pt x="818" y="1113"/>
                  <a:pt x="856" y="1097"/>
                  <a:pt x="891" y="1077"/>
                </a:cubicBezTo>
                <a:cubicBezTo>
                  <a:pt x="1041" y="1165"/>
                  <a:pt x="1041" y="1165"/>
                  <a:pt x="1041" y="1165"/>
                </a:cubicBezTo>
                <a:cubicBezTo>
                  <a:pt x="1165" y="1041"/>
                  <a:pt x="1165" y="1041"/>
                  <a:pt x="1165" y="1041"/>
                </a:cubicBezTo>
                <a:cubicBezTo>
                  <a:pt x="1077" y="891"/>
                  <a:pt x="1077" y="891"/>
                  <a:pt x="1077" y="891"/>
                </a:cubicBezTo>
                <a:cubicBezTo>
                  <a:pt x="1097" y="856"/>
                  <a:pt x="1113" y="818"/>
                  <a:pt x="1124" y="778"/>
                </a:cubicBezTo>
                <a:lnTo>
                  <a:pt x="1292" y="734"/>
                </a:lnTo>
                <a:close/>
                <a:moveTo>
                  <a:pt x="646" y="958"/>
                </a:moveTo>
                <a:cubicBezTo>
                  <a:pt x="474" y="958"/>
                  <a:pt x="334" y="818"/>
                  <a:pt x="334" y="646"/>
                </a:cubicBezTo>
                <a:cubicBezTo>
                  <a:pt x="334" y="474"/>
                  <a:pt x="474" y="334"/>
                  <a:pt x="646" y="334"/>
                </a:cubicBezTo>
                <a:cubicBezTo>
                  <a:pt x="818" y="334"/>
                  <a:pt x="958" y="474"/>
                  <a:pt x="958" y="646"/>
                </a:cubicBezTo>
                <a:cubicBezTo>
                  <a:pt x="958" y="818"/>
                  <a:pt x="818" y="958"/>
                  <a:pt x="646" y="958"/>
                </a:cubicBezTo>
                <a:close/>
              </a:path>
            </a:pathLst>
          </a:custGeom>
          <a:gradFill>
            <a:gsLst>
              <a:gs pos="0">
                <a:srgbClr val="AEC1EE"/>
              </a:gs>
              <a:gs pos="100000">
                <a:srgbClr val="F1C2EB"/>
              </a:gs>
            </a:gsLst>
            <a:lin ang="5400000" scaled="0"/>
          </a:gradFill>
          <a:ln cap="flat" w="7938">
            <a:noFill/>
            <a:prstDash val="solid"/>
            <a:miter lim="800000"/>
          </a:ln>
          <a:effectLst>
            <a:outerShdw algn="ctr" blurRad="50800" dir="5400000" dist="50800" rotWithShape="0">
              <a:srgbClr val="000000">
                <a:alpha val="13000"/>
              </a:srgbClr>
            </a:outerShdw>
          </a:effectLst>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9" name="Oval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987138" y="3654749"/>
            <a:ext cx="334694" cy="334694"/>
          </a:xfrm>
          <a:prstGeom prst="ellipse">
            <a:avLst/>
          </a:prstGeom>
          <a:gradFill>
            <a:gsLst>
              <a:gs pos="0">
                <a:srgbClr val="A7CBFD"/>
              </a:gs>
              <a:gs pos="100000">
                <a:srgbClr val="BCE2FC"/>
              </a:gs>
            </a:gsLst>
            <a:lin ang="5400000" scaled="0"/>
          </a:gradFill>
          <a:ln cap="flat" w="7938">
            <a:noFill/>
            <a:prstDash val="solid"/>
            <a:miter lim="800000"/>
          </a:ln>
        </p:spPr>
        <p:txBody xmlns:c="http://schemas.openxmlformats.org/drawingml/2006/chart" xmlns:pic="http://schemas.openxmlformats.org/drawingml/2006/picture" xmlns:dgm="http://schemas.openxmlformats.org/drawingml/2006/diagram">
          <a:bodyPr anchor="ctr" anchorCtr="0" bIns="0" compatLnSpc="1" lIns="0" numCol="1" rIns="0" tIns="0" vert="horz" wrap="square">
            <a:prstTxWarp prst="textNoShape">
              <a:avLst/>
            </a:prstTxWarp>
          </a:bodyPr>
          <a:lstStyle/>
          <a:p>
            <a:pPr algn="ctr"/>
            <a:r>
              <a:rPr dirty="0" lang="id-ID">
                <a:solidFill>
                  <a:schemeClr val="tx1">
                    <a:lumMod val="75000"/>
                    <a:lumOff val="25000"/>
                  </a:schemeClr>
                </a:solidFill>
                <a:uFillTx/>
              </a:rPr>
              <a:t>1</a:t>
            </a:r>
            <a:endParaRPr dirty="0" lang="en-US">
              <a:solidFill>
                <a:schemeClr val="tx1">
                  <a:lumMod val="75000"/>
                  <a:lumOff val="25000"/>
                </a:schemeClr>
              </a:solidFill>
              <a:uFillTx/>
            </a:endParaRPr>
          </a:p>
        </p:txBody>
      </p:sp>
      <p:sp>
        <p:nvSpPr>
          <p:cNvPr xmlns:c="http://schemas.openxmlformats.org/drawingml/2006/chart" xmlns:pic="http://schemas.openxmlformats.org/drawingml/2006/picture" xmlns:dgm="http://schemas.openxmlformats.org/drawingml/2006/diagram" id="12" name="Oval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320690" y="3654749"/>
            <a:ext cx="334694" cy="334694"/>
          </a:xfrm>
          <a:prstGeom prst="ellipse">
            <a:avLst/>
          </a:prstGeom>
          <a:gradFill>
            <a:gsLst>
              <a:gs pos="0">
                <a:srgbClr val="AEC1EE"/>
              </a:gs>
              <a:gs pos="100000">
                <a:srgbClr val="F1C2EB"/>
              </a:gs>
            </a:gsLst>
            <a:lin ang="5400000" scaled="0"/>
          </a:gradFill>
          <a:ln cap="flat" w="7938">
            <a:noFill/>
            <a:prstDash val="solid"/>
            <a:miter lim="800000"/>
          </a:ln>
        </p:spPr>
        <p:txBody xmlns:c="http://schemas.openxmlformats.org/drawingml/2006/chart" xmlns:pic="http://schemas.openxmlformats.org/drawingml/2006/picture" xmlns:dgm="http://schemas.openxmlformats.org/drawingml/2006/diagram">
          <a:bodyPr anchor="ctr" anchorCtr="0" bIns="0" compatLnSpc="1" lIns="0" numCol="1" rIns="0" tIns="0" vert="horz" wrap="square">
            <a:prstTxWarp prst="textNoShape">
              <a:avLst/>
            </a:prstTxWarp>
          </a:bodyPr>
          <a:lstStyle/>
          <a:p>
            <a:pPr algn="ctr"/>
            <a:r>
              <a:rPr dirty="0" lang="en-US">
                <a:uFillTx/>
              </a:rPr>
              <a:t>2</a:t>
            </a:r>
            <a:endParaRPr dirty="0" lang="en-US">
              <a:solidFill>
                <a:schemeClr val="tx1"/>
              </a:solidFill>
              <a:uFillTx/>
            </a:endParaRPr>
          </a:p>
        </p:txBody>
      </p:sp>
      <p:grpSp>
        <p:nvGrpSpPr>
          <p:cNvPr xmlns:c="http://schemas.openxmlformats.org/drawingml/2006/chart" xmlns:pic="http://schemas.openxmlformats.org/drawingml/2006/picture" xmlns:dgm="http://schemas.openxmlformats.org/drawingml/2006/diagram" id="28" name="Group 2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5020971" y="2083446"/>
            <a:ext cx="274637" cy="280988"/>
            <a:chOff x="-5451475" y="1773238"/>
            <a:chExt cx="274637" cy="280988"/>
          </a:xfrm>
        </p:grpSpPr>
        <p:sp>
          <p:nvSpPr>
            <p:cNvPr xmlns:c="http://schemas.openxmlformats.org/drawingml/2006/chart" xmlns:pic="http://schemas.openxmlformats.org/drawingml/2006/picture" xmlns:dgm="http://schemas.openxmlformats.org/drawingml/2006/diagram" id="29" name="Oval 31"/>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427663" y="1779588"/>
              <a:ext cx="84137" cy="84138"/>
            </a:xfrm>
            <a:prstGeom prst="ellipse">
              <a:avLst/>
            </a:pr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30" name="Freeform 3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451475" y="1887538"/>
              <a:ext cx="131762" cy="166688"/>
            </a:xfrm>
            <a:custGeom>
              <a:avLst/>
              <a:gdLst>
                <a:gd fmla="*/ 44 w 44" name="T0"/>
                <a:gd fmla="*/ 0 h 56" name="T1"/>
                <a:gd fmla="*/ 0 w 44" name="T2"/>
                <a:gd fmla="*/ 0 h 56" name="T3"/>
                <a:gd fmla="*/ 14 w 44" name="T4"/>
                <a:gd fmla="*/ 30 h 56" name="T5"/>
                <a:gd fmla="*/ 14 w 44" name="T6"/>
                <a:gd fmla="*/ 56 h 56" name="T7"/>
                <a:gd fmla="*/ 30 w 44" name="T8"/>
                <a:gd fmla="*/ 56 h 56" name="T9"/>
                <a:gd fmla="*/ 30 w 44" name="T10"/>
                <a:gd fmla="*/ 30 h 56" name="T11"/>
                <a:gd fmla="*/ 44 w 44" name="T12"/>
                <a:gd fmla="*/ 0 h 56" name="T13"/>
              </a:gdLst>
              <a:ahLst/>
              <a:cxnLst>
                <a:cxn ang="0">
                  <a:pos x="T0" y="T1"/>
                </a:cxn>
                <a:cxn ang="0">
                  <a:pos x="T2" y="T3"/>
                </a:cxn>
                <a:cxn ang="0">
                  <a:pos x="T4" y="T5"/>
                </a:cxn>
                <a:cxn ang="0">
                  <a:pos x="T6" y="T7"/>
                </a:cxn>
                <a:cxn ang="0">
                  <a:pos x="T8" y="T9"/>
                </a:cxn>
                <a:cxn ang="0">
                  <a:pos x="T10" y="T11"/>
                </a:cxn>
                <a:cxn ang="0">
                  <a:pos x="T12" y="T13"/>
                </a:cxn>
              </a:cxnLst>
              <a:rect b="b" l="0" r="r" t="0"/>
              <a:pathLst>
                <a:path h="56" w="44">
                  <a:moveTo>
                    <a:pt x="44" y="0"/>
                  </a:moveTo>
                  <a:cubicBezTo>
                    <a:pt x="0" y="0"/>
                    <a:pt x="0" y="0"/>
                    <a:pt x="0" y="0"/>
                  </a:cubicBezTo>
                  <a:cubicBezTo>
                    <a:pt x="0" y="16"/>
                    <a:pt x="7" y="26"/>
                    <a:pt x="14" y="30"/>
                  </a:cubicBezTo>
                  <a:cubicBezTo>
                    <a:pt x="14" y="56"/>
                    <a:pt x="14" y="56"/>
                    <a:pt x="14" y="56"/>
                  </a:cubicBezTo>
                  <a:cubicBezTo>
                    <a:pt x="30" y="56"/>
                    <a:pt x="30" y="56"/>
                    <a:pt x="30" y="56"/>
                  </a:cubicBezTo>
                  <a:cubicBezTo>
                    <a:pt x="30" y="30"/>
                    <a:pt x="30" y="30"/>
                    <a:pt x="30" y="30"/>
                  </a:cubicBezTo>
                  <a:cubicBezTo>
                    <a:pt x="37" y="26"/>
                    <a:pt x="44" y="16"/>
                    <a:pt x="44" y="0"/>
                  </a:cubicBezTo>
                  <a:close/>
                </a:path>
              </a:pathLst>
            </a:cu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31" name="Freeform 3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397500" y="1887538"/>
              <a:ext cx="23812" cy="84138"/>
            </a:xfrm>
            <a:custGeom>
              <a:avLst/>
              <a:gdLst>
                <a:gd fmla="*/ 11 w 15" name="T0"/>
                <a:gd fmla="*/ 0 h 53" name="T1"/>
                <a:gd fmla="*/ 4 w 15" name="T2"/>
                <a:gd fmla="*/ 0 h 53" name="T3"/>
                <a:gd fmla="*/ 0 w 15" name="T4"/>
                <a:gd fmla="*/ 45 h 53" name="T5"/>
                <a:gd fmla="*/ 7 w 15" name="T6"/>
                <a:gd fmla="*/ 53 h 53" name="T7"/>
                <a:gd fmla="*/ 15 w 15" name="T8"/>
                <a:gd fmla="*/ 45 h 53" name="T9"/>
                <a:gd fmla="*/ 11 w 15" name="T10"/>
                <a:gd fmla="*/ 0 h 53" name="T11"/>
                <a:gd fmla="*/ 11 w 15" name="T12"/>
                <a:gd fmla="*/ 0 h 53" name="T13"/>
              </a:gdLst>
              <a:ahLst/>
              <a:cxnLst>
                <a:cxn ang="0">
                  <a:pos x="T0" y="T1"/>
                </a:cxn>
                <a:cxn ang="0">
                  <a:pos x="T2" y="T3"/>
                </a:cxn>
                <a:cxn ang="0">
                  <a:pos x="T4" y="T5"/>
                </a:cxn>
                <a:cxn ang="0">
                  <a:pos x="T6" y="T7"/>
                </a:cxn>
                <a:cxn ang="0">
                  <a:pos x="T8" y="T9"/>
                </a:cxn>
                <a:cxn ang="0">
                  <a:pos x="T10" y="T11"/>
                </a:cxn>
                <a:cxn ang="0">
                  <a:pos x="T12" y="T13"/>
                </a:cxn>
              </a:cxnLst>
              <a:rect b="b" l="0" r="r" t="0"/>
              <a:pathLst>
                <a:path h="53" w="15">
                  <a:moveTo>
                    <a:pt x="11" y="0"/>
                  </a:moveTo>
                  <a:lnTo>
                    <a:pt x="4" y="0"/>
                  </a:lnTo>
                  <a:lnTo>
                    <a:pt x="0" y="45"/>
                  </a:lnTo>
                  <a:lnTo>
                    <a:pt x="7" y="53"/>
                  </a:lnTo>
                  <a:lnTo>
                    <a:pt x="15" y="45"/>
                  </a:lnTo>
                  <a:lnTo>
                    <a:pt x="11" y="0"/>
                  </a:lnTo>
                  <a:lnTo>
                    <a:pt x="11" y="0"/>
                  </a:lnTo>
                  <a:close/>
                </a:path>
              </a:pathLst>
            </a:cu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32" name="Freeform 3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254625" y="1871663"/>
              <a:ext cx="23812" cy="26988"/>
            </a:xfrm>
            <a:custGeom>
              <a:avLst/>
              <a:gdLst>
                <a:gd fmla="*/ 15 w 15" name="T0"/>
                <a:gd fmla="*/ 0 h 17" name="T1"/>
                <a:gd fmla="*/ 15 w 15" name="T2"/>
                <a:gd fmla="*/ 17 h 17" name="T3"/>
                <a:gd fmla="*/ 0 w 15" name="T4"/>
                <a:gd fmla="*/ 17 h 17" name="T5"/>
                <a:gd fmla="*/ 0 w 15" name="T6"/>
                <a:gd fmla="*/ 0 h 17" name="T7"/>
              </a:gdLst>
              <a:ahLst/>
              <a:cxnLst>
                <a:cxn ang="0">
                  <a:pos x="T0" y="T1"/>
                </a:cxn>
                <a:cxn ang="0">
                  <a:pos x="T2" y="T3"/>
                </a:cxn>
                <a:cxn ang="0">
                  <a:pos x="T4" y="T5"/>
                </a:cxn>
                <a:cxn ang="0">
                  <a:pos x="T6" y="T7"/>
                </a:cxn>
              </a:cxnLst>
              <a:rect b="b" l="0" r="r" t="0"/>
              <a:pathLst>
                <a:path h="17" w="15">
                  <a:moveTo>
                    <a:pt x="15" y="0"/>
                  </a:moveTo>
                  <a:lnTo>
                    <a:pt x="15" y="17"/>
                  </a:lnTo>
                  <a:lnTo>
                    <a:pt x="0" y="17"/>
                  </a:lnTo>
                  <a:lnTo>
                    <a:pt x="0" y="0"/>
                  </a:lnTo>
                </a:path>
              </a:pathLst>
            </a:cu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33" name="Oval 35"/>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278438" y="1803400"/>
              <a:ext cx="71437" cy="71438"/>
            </a:xfrm>
            <a:prstGeom prst="ellipse">
              <a:avLst/>
            </a:pr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34" name="Line 36"/>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a:off x="-5241925" y="1773238"/>
              <a:ext cx="0" cy="12700"/>
            </a:xfrm>
            <a:prstGeom prst="line">
              <a:avLst/>
            </a:pr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35" name="Line 37"/>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H="1">
              <a:off x="-5203825" y="1792288"/>
              <a:ext cx="9525" cy="7938"/>
            </a:xfrm>
            <a:prstGeom prst="line">
              <a:avLst/>
            </a:pr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36" name="Line 38"/>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H="1">
              <a:off x="-5187950" y="1839913"/>
              <a:ext cx="11112" cy="0"/>
            </a:xfrm>
            <a:prstGeom prst="line">
              <a:avLst/>
            </a:pr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37" name="Line 39"/>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H="1" flipV="1">
              <a:off x="-5203825" y="1878013"/>
              <a:ext cx="9525" cy="6350"/>
            </a:xfrm>
            <a:prstGeom prst="line">
              <a:avLst/>
            </a:pr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38" name="Line 40"/>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flipV="1">
              <a:off x="-5289550" y="1878013"/>
              <a:ext cx="7937" cy="6350"/>
            </a:xfrm>
            <a:prstGeom prst="line">
              <a:avLst/>
            </a:pr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39" name="Line 41"/>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a:off x="-5308600" y="1839913"/>
              <a:ext cx="12700" cy="0"/>
            </a:xfrm>
            <a:prstGeom prst="line">
              <a:avLst/>
            </a:pr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40" name="Line 42"/>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a:off x="-5289550" y="1792288"/>
              <a:ext cx="7937" cy="7938"/>
            </a:xfrm>
            <a:prstGeom prst="line">
              <a:avLst/>
            </a:pr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grpSp>
      <p:grpSp>
        <p:nvGrpSpPr>
          <p:cNvPr xmlns:c="http://schemas.openxmlformats.org/drawingml/2006/chart" xmlns:pic="http://schemas.openxmlformats.org/drawingml/2006/picture" xmlns:dgm="http://schemas.openxmlformats.org/drawingml/2006/diagram" id="41" name="Group 4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7251513" y="2077477"/>
            <a:ext cx="296863" cy="274638"/>
            <a:chOff x="-3155950" y="3500438"/>
            <a:chExt cx="269875" cy="274638"/>
          </a:xfrm>
        </p:grpSpPr>
        <p:sp>
          <p:nvSpPr>
            <p:cNvPr xmlns:c="http://schemas.openxmlformats.org/drawingml/2006/chart" xmlns:pic="http://schemas.openxmlformats.org/drawingml/2006/picture" xmlns:dgm="http://schemas.openxmlformats.org/drawingml/2006/diagram" id="42" name="Oval 43"/>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3006725" y="3500438"/>
              <a:ext cx="120650" cy="119063"/>
            </a:xfrm>
            <a:prstGeom prst="ellipse">
              <a:avLst/>
            </a:pr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43" name="Freeform 4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2946400" y="3530600"/>
              <a:ext cx="23812" cy="41275"/>
            </a:xfrm>
            <a:custGeom>
              <a:avLst/>
              <a:gdLst>
                <a:gd fmla="*/ 15 w 15" name="T0"/>
                <a:gd fmla="*/ 26 h 26" name="T1"/>
                <a:gd fmla="*/ 0 w 15" name="T2"/>
                <a:gd fmla="*/ 26 h 26" name="T3"/>
                <a:gd fmla="*/ 0 w 15" name="T4"/>
                <a:gd fmla="*/ 0 h 26" name="T5"/>
              </a:gdLst>
              <a:ahLst/>
              <a:cxnLst>
                <a:cxn ang="0">
                  <a:pos x="T0" y="T1"/>
                </a:cxn>
                <a:cxn ang="0">
                  <a:pos x="T2" y="T3"/>
                </a:cxn>
                <a:cxn ang="0">
                  <a:pos x="T4" y="T5"/>
                </a:cxn>
              </a:cxnLst>
              <a:rect b="b" l="0" r="r" t="0"/>
              <a:pathLst>
                <a:path h="26" w="15">
                  <a:moveTo>
                    <a:pt x="15" y="26"/>
                  </a:moveTo>
                  <a:lnTo>
                    <a:pt x="0" y="26"/>
                  </a:lnTo>
                  <a:lnTo>
                    <a:pt x="0" y="0"/>
                  </a:lnTo>
                </a:path>
              </a:pathLst>
            </a:custGeom>
            <a:noFill/>
            <a:ln cap="rnd"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44" name="Oval 45"/>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3132138" y="3500438"/>
              <a:ext cx="84137" cy="84138"/>
            </a:xfrm>
            <a:prstGeom prst="ellipse">
              <a:avLst/>
            </a:pr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45" name="Freeform 4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3155950" y="3602038"/>
              <a:ext cx="131762" cy="173038"/>
            </a:xfrm>
            <a:custGeom>
              <a:avLst/>
              <a:gdLst>
                <a:gd fmla="*/ 22 w 44" name="T0"/>
                <a:gd fmla="*/ 0 h 58" name="T1"/>
                <a:gd fmla="*/ 0 w 44" name="T2"/>
                <a:gd fmla="*/ 38 h 58" name="T3"/>
                <a:gd fmla="*/ 14 w 44" name="T4"/>
                <a:gd fmla="*/ 38 h 58" name="T5"/>
                <a:gd fmla="*/ 14 w 44" name="T6"/>
                <a:gd fmla="*/ 58 h 58" name="T7"/>
                <a:gd fmla="*/ 30 w 44" name="T8"/>
                <a:gd fmla="*/ 58 h 58" name="T9"/>
                <a:gd fmla="*/ 30 w 44" name="T10"/>
                <a:gd fmla="*/ 38 h 58" name="T11"/>
                <a:gd fmla="*/ 44 w 44" name="T12"/>
                <a:gd fmla="*/ 38 h 58" name="T13"/>
                <a:gd fmla="*/ 22 w 44" name="T14"/>
                <a:gd fmla="*/ 0 h 58" name="T15"/>
              </a:gdLst>
              <a:ahLst/>
              <a:cxnLst>
                <a:cxn ang="0">
                  <a:pos x="T0" y="T1"/>
                </a:cxn>
                <a:cxn ang="0">
                  <a:pos x="T2" y="T3"/>
                </a:cxn>
                <a:cxn ang="0">
                  <a:pos x="T4" y="T5"/>
                </a:cxn>
                <a:cxn ang="0">
                  <a:pos x="T6" y="T7"/>
                </a:cxn>
                <a:cxn ang="0">
                  <a:pos x="T8" y="T9"/>
                </a:cxn>
                <a:cxn ang="0">
                  <a:pos x="T10" y="T11"/>
                </a:cxn>
                <a:cxn ang="0">
                  <a:pos x="T12" y="T13"/>
                </a:cxn>
                <a:cxn ang="0">
                  <a:pos x="T14" y="T15"/>
                </a:cxn>
              </a:cxnLst>
              <a:rect b="b" l="0" r="r" t="0"/>
              <a:pathLst>
                <a:path h="58" w="44">
                  <a:moveTo>
                    <a:pt x="22" y="0"/>
                  </a:moveTo>
                  <a:cubicBezTo>
                    <a:pt x="10" y="0"/>
                    <a:pt x="0" y="18"/>
                    <a:pt x="0" y="38"/>
                  </a:cubicBezTo>
                  <a:cubicBezTo>
                    <a:pt x="14" y="38"/>
                    <a:pt x="14" y="38"/>
                    <a:pt x="14" y="38"/>
                  </a:cubicBezTo>
                  <a:cubicBezTo>
                    <a:pt x="14" y="58"/>
                    <a:pt x="14" y="58"/>
                    <a:pt x="14" y="58"/>
                  </a:cubicBezTo>
                  <a:cubicBezTo>
                    <a:pt x="30" y="58"/>
                    <a:pt x="30" y="58"/>
                    <a:pt x="30" y="58"/>
                  </a:cubicBezTo>
                  <a:cubicBezTo>
                    <a:pt x="30" y="38"/>
                    <a:pt x="30" y="38"/>
                    <a:pt x="30" y="38"/>
                  </a:cubicBezTo>
                  <a:cubicBezTo>
                    <a:pt x="44" y="38"/>
                    <a:pt x="44" y="38"/>
                    <a:pt x="44" y="38"/>
                  </a:cubicBezTo>
                  <a:cubicBezTo>
                    <a:pt x="44" y="18"/>
                    <a:pt x="34" y="0"/>
                    <a:pt x="22" y="0"/>
                  </a:cubicBezTo>
                  <a:close/>
                </a:path>
              </a:pathLst>
            </a:cu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46" name="Line 47"/>
            <p:cNvSpPr xmlns:c="http://schemas.openxmlformats.org/drawingml/2006/chart" xmlns:pic="http://schemas.openxmlformats.org/drawingml/2006/picture" xmlns:dgm="http://schemas.openxmlformats.org/drawingml/2006/diagram">
              <a:spLocks noChangeShapeType="1"/>
            </p:cNvSpPr>
            <p:nvPr/>
          </p:nvSpPr>
          <p:spPr xmlns:c="http://schemas.openxmlformats.org/drawingml/2006/chart" xmlns:pic="http://schemas.openxmlformats.org/drawingml/2006/picture" xmlns:dgm="http://schemas.openxmlformats.org/drawingml/2006/diagram" bwMode="auto">
            <a:xfrm>
              <a:off x="-3113088" y="3716338"/>
              <a:ext cx="47625" cy="0"/>
            </a:xfrm>
            <a:prstGeom prst="line">
              <a:avLst/>
            </a:pr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sp>
          <p:nvSpPr>
            <p:cNvPr xmlns:c="http://schemas.openxmlformats.org/drawingml/2006/chart" xmlns:pic="http://schemas.openxmlformats.org/drawingml/2006/picture" xmlns:dgm="http://schemas.openxmlformats.org/drawingml/2006/diagram" id="47" name="Freeform 4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3119438" y="3614738"/>
              <a:ext cx="58737" cy="41275"/>
            </a:xfrm>
            <a:custGeom>
              <a:avLst/>
              <a:gdLst>
                <a:gd fmla="*/ 37 w 37" name="T0"/>
                <a:gd fmla="*/ 0 h 26" name="T1"/>
                <a:gd fmla="*/ 19 w 37" name="T2"/>
                <a:gd fmla="*/ 26 h 26" name="T3"/>
                <a:gd fmla="*/ 0 w 37" name="T4"/>
                <a:gd fmla="*/ 0 h 26" name="T5"/>
              </a:gdLst>
              <a:ahLst/>
              <a:cxnLst>
                <a:cxn ang="0">
                  <a:pos x="T0" y="T1"/>
                </a:cxn>
                <a:cxn ang="0">
                  <a:pos x="T2" y="T3"/>
                </a:cxn>
                <a:cxn ang="0">
                  <a:pos x="T4" y="T5"/>
                </a:cxn>
              </a:cxnLst>
              <a:rect b="b" l="0" r="r" t="0"/>
              <a:pathLst>
                <a:path h="26" w="37">
                  <a:moveTo>
                    <a:pt x="37" y="0"/>
                  </a:moveTo>
                  <a:lnTo>
                    <a:pt x="19" y="26"/>
                  </a:lnTo>
                  <a:lnTo>
                    <a:pt x="0" y="0"/>
                  </a:lnTo>
                </a:path>
              </a:pathLst>
            </a:custGeom>
            <a:noFill/>
            <a:ln cap="flat" w="9525">
              <a:solidFill>
                <a:schemeClr val="tx1">
                  <a:lumMod val="85000"/>
                  <a:lumOff val="15000"/>
                </a:schemeClr>
              </a:solidFill>
              <a:prstDash val="solid"/>
              <a:round/>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endParaRPr lang="en-US">
                <a:uFillTx/>
              </a:endParaRPr>
            </a:p>
          </p:txBody>
        </p:sp>
      </p:grpSp>
      <p:grpSp>
        <p:nvGrpSpPr>
          <p:cNvPr xmlns:c="http://schemas.openxmlformats.org/drawingml/2006/chart" xmlns:pic="http://schemas.openxmlformats.org/drawingml/2006/picture" xmlns:dgm="http://schemas.openxmlformats.org/drawingml/2006/diagram" id="49" name="Group 4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111714" y="4098803"/>
            <a:ext cx="4583321" cy="735613"/>
            <a:chOff x="836505" y="5126712"/>
            <a:chExt cx="4359255" cy="872989"/>
          </a:xfrm>
        </p:grpSpPr>
        <p:grpSp>
          <p:nvGrpSpPr>
            <p:cNvPr xmlns:c="http://schemas.openxmlformats.org/drawingml/2006/chart" xmlns:pic="http://schemas.openxmlformats.org/drawingml/2006/picture" xmlns:dgm="http://schemas.openxmlformats.org/drawingml/2006/diagram" id="54" name="Group 5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836505" y="5126712"/>
              <a:ext cx="2180660" cy="872989"/>
              <a:chOff x="836505" y="5126712"/>
              <a:chExt cx="2180660" cy="872989"/>
            </a:xfrm>
          </p:grpSpPr>
          <p:sp>
            <p:nvSpPr>
              <p:cNvPr xmlns:c="http://schemas.openxmlformats.org/drawingml/2006/chart" xmlns:pic="http://schemas.openxmlformats.org/drawingml/2006/picture" xmlns:dgm="http://schemas.openxmlformats.org/drawingml/2006/diagram" id="64" name="TextBox 6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8570" y="5126712"/>
                <a:ext cx="2178595" cy="276999"/>
              </a:xfrm>
              <a:prstGeom prst="rect">
                <a:avLst/>
              </a:prstGeom>
              <a:noFill/>
            </p:spPr>
            <p:txBody xmlns:c="http://schemas.openxmlformats.org/drawingml/2006/chart" xmlns:pic="http://schemas.openxmlformats.org/drawingml/2006/picture" xmlns:dgm="http://schemas.openxmlformats.org/drawingml/2006/diagram">
              <a:bodyPr bIns="0" lIns="0" rIns="0" rtlCol="0" tIns="0" wrap="square">
                <a:noAutofit/>
              </a:bodyPr>
              <a:lstStyle/>
              <a:p>
                <a:r>
                  <a:rPr dirty="0" lang="en-US" smtClean="0">
                    <a:uFillTx/>
                  </a:rPr>
                  <a:t>Predict </a:t>
                </a:r>
                <a:r>
                  <a:rPr dirty="0" lang="en-US">
                    <a:uFillTx/>
                  </a:rPr>
                  <a:t>Mortality</a:t>
                </a:r>
              </a:p>
              <a:p>
                <a:endParaRPr b="1" dirty="0" lang="en-US">
                  <a:uFillTx/>
                </a:endParaRPr>
              </a:p>
            </p:txBody>
          </p:sp>
          <p:sp>
            <p:nvSpPr>
              <p:cNvPr xmlns:c="http://schemas.openxmlformats.org/drawingml/2006/chart" xmlns:pic="http://schemas.openxmlformats.org/drawingml/2006/picture" xmlns:dgm="http://schemas.openxmlformats.org/drawingml/2006/diagram" id="65" name="TextBox 6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6505" y="5451820"/>
                <a:ext cx="2180660" cy="547881"/>
              </a:xfrm>
              <a:prstGeom prst="rect">
                <a:avLst/>
              </a:prstGeom>
              <a:noFill/>
            </p:spPr>
            <p:txBody xmlns:c="http://schemas.openxmlformats.org/drawingml/2006/chart" xmlns:pic="http://schemas.openxmlformats.org/drawingml/2006/picture" xmlns:dgm="http://schemas.openxmlformats.org/drawingml/2006/diagram">
              <a:bodyPr bIns="0" lIns="0" rIns="0" rtlCol="0" tIns="0" wrap="square">
                <a:spAutoFit/>
              </a:bodyPr>
              <a:lstStyle/>
              <a:p>
                <a:r>
                  <a:rPr dirty="0" lang="en-US" sz="1000">
                    <a:solidFill>
                      <a:schemeClr val="tx1">
                        <a:lumMod val="75000"/>
                        <a:lumOff val="25000"/>
                      </a:schemeClr>
                    </a:solidFill>
                    <a:uFillTx/>
                    <a:cs charset="0" panose="020B0604020202020204" pitchFamily="34" typeface="Arial"/>
                  </a:rPr>
                  <a:t>Previous studies have reported conflicting results on whether pulmonary </a:t>
                </a:r>
                <a:r>
                  <a:rPr dirty="0" lang="en-US" smtClean="0" sz="1000">
                    <a:solidFill>
                      <a:schemeClr val="tx1">
                        <a:lumMod val="75000"/>
                        <a:lumOff val="25000"/>
                      </a:schemeClr>
                    </a:solidFill>
                    <a:uFillTx/>
                    <a:cs charset="0" panose="020B0604020202020204" pitchFamily="34" typeface="Arial"/>
                  </a:rPr>
                  <a:t>radiographic </a:t>
                </a:r>
                <a:r>
                  <a:rPr dirty="0" lang="en-US" sz="1000">
                    <a:solidFill>
                      <a:schemeClr val="tx1">
                        <a:lumMod val="75000"/>
                        <a:lumOff val="25000"/>
                      </a:schemeClr>
                    </a:solidFill>
                    <a:uFillTx/>
                    <a:cs charset="0" panose="020B0604020202020204" pitchFamily="34" typeface="Arial"/>
                  </a:rPr>
                  <a:t>findings predict mortality for </a:t>
                </a:r>
                <a:r>
                  <a:rPr dirty="0" lang="en-US" smtClean="0" sz="1000">
                    <a:solidFill>
                      <a:schemeClr val="tx1">
                        <a:lumMod val="75000"/>
                        <a:lumOff val="25000"/>
                      </a:schemeClr>
                    </a:solidFill>
                    <a:uFillTx/>
                    <a:cs charset="0" panose="020B0604020202020204" pitchFamily="34" typeface="Arial"/>
                  </a:rPr>
                  <a:t>patients.</a:t>
                </a:r>
                <a:endParaRPr dirty="0" lang="en-US" sz="1600">
                  <a:solidFill>
                    <a:schemeClr val="tx1">
                      <a:lumMod val="75000"/>
                      <a:lumOff val="25000"/>
                    </a:schemeClr>
                  </a:solidFill>
                  <a:uFillTx/>
                  <a:cs charset="0" panose="020B0604020202020204" pitchFamily="34" typeface="Arial"/>
                </a:endParaRPr>
              </a:p>
            </p:txBody>
          </p:sp>
        </p:grpSp>
        <p:grpSp>
          <p:nvGrpSpPr>
            <p:cNvPr xmlns:c="http://schemas.openxmlformats.org/drawingml/2006/chart" xmlns:pic="http://schemas.openxmlformats.org/drawingml/2006/picture" xmlns:dgm="http://schemas.openxmlformats.org/drawingml/2006/diagram" id="55" name="Group 5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3162405" y="5126712"/>
              <a:ext cx="2033355" cy="872989"/>
              <a:chOff x="2886717" y="5126712"/>
              <a:chExt cx="2033355" cy="872989"/>
            </a:xfrm>
          </p:grpSpPr>
          <p:sp>
            <p:nvSpPr>
              <p:cNvPr xmlns:c="http://schemas.openxmlformats.org/drawingml/2006/chart" xmlns:pic="http://schemas.openxmlformats.org/drawingml/2006/picture" xmlns:dgm="http://schemas.openxmlformats.org/drawingml/2006/diagram" id="62" name="TextBox 6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886717" y="5126712"/>
                <a:ext cx="1895735" cy="276998"/>
              </a:xfrm>
              <a:prstGeom prst="rect">
                <a:avLst/>
              </a:prstGeom>
              <a:noFill/>
            </p:spPr>
            <p:txBody xmlns:c="http://schemas.openxmlformats.org/drawingml/2006/chart" xmlns:pic="http://schemas.openxmlformats.org/drawingml/2006/picture" xmlns:dgm="http://schemas.openxmlformats.org/drawingml/2006/diagram">
              <a:bodyPr bIns="0" lIns="0" rIns="0" rtlCol="0" tIns="0" wrap="square">
                <a:noAutofit/>
              </a:bodyPr>
              <a:lstStyle/>
              <a:p>
                <a:r>
                  <a:rPr dirty="0" lang="id-ID" smtClean="0">
                    <a:uFillTx/>
                  </a:rPr>
                  <a:t>Predict </a:t>
                </a:r>
                <a:r>
                  <a:rPr dirty="0" lang="id-ID">
                    <a:uFillTx/>
                  </a:rPr>
                  <a:t>Death Hours</a:t>
                </a:r>
              </a:p>
              <a:p>
                <a:endParaRPr dirty="0" lang="en-US">
                  <a:uFillTx/>
                </a:endParaRPr>
              </a:p>
            </p:txBody>
          </p:sp>
          <p:sp>
            <p:nvSpPr>
              <p:cNvPr xmlns:c="http://schemas.openxmlformats.org/drawingml/2006/chart" xmlns:pic="http://schemas.openxmlformats.org/drawingml/2006/picture" xmlns:dgm="http://schemas.openxmlformats.org/drawingml/2006/diagram" id="63" name="TextBox 6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886717" y="5451820"/>
                <a:ext cx="2033355" cy="547881"/>
              </a:xfrm>
              <a:prstGeom prst="rect">
                <a:avLst/>
              </a:prstGeom>
              <a:noFill/>
            </p:spPr>
            <p:txBody xmlns:c="http://schemas.openxmlformats.org/drawingml/2006/chart" xmlns:pic="http://schemas.openxmlformats.org/drawingml/2006/picture" xmlns:dgm="http://schemas.openxmlformats.org/drawingml/2006/diagram">
              <a:bodyPr bIns="0" lIns="0" rIns="0" rtlCol="0" tIns="0" wrap="square">
                <a:spAutoFit/>
              </a:bodyPr>
              <a:lstStyle/>
              <a:p>
                <a:r>
                  <a:rPr dirty="0" lang="en-US" sz="1000">
                    <a:solidFill>
                      <a:schemeClr val="tx1">
                        <a:lumMod val="75000"/>
                        <a:lumOff val="25000"/>
                      </a:schemeClr>
                    </a:solidFill>
                    <a:uFillTx/>
                    <a:cs charset="0" panose="020B0604020202020204" pitchFamily="34" typeface="Arial"/>
                  </a:rPr>
                  <a:t>W</a:t>
                </a:r>
                <a:r>
                  <a:rPr dirty="0" lang="en-US" smtClean="0" sz="1000">
                    <a:solidFill>
                      <a:schemeClr val="tx1">
                        <a:lumMod val="75000"/>
                        <a:lumOff val="25000"/>
                      </a:schemeClr>
                    </a:solidFill>
                    <a:uFillTx/>
                    <a:cs charset="0" panose="020B0604020202020204" pitchFamily="34" typeface="Arial"/>
                  </a:rPr>
                  <a:t>hen </a:t>
                </a:r>
                <a:r>
                  <a:rPr dirty="0" lang="en-US" sz="1000">
                    <a:solidFill>
                      <a:schemeClr val="tx1">
                        <a:lumMod val="75000"/>
                        <a:lumOff val="25000"/>
                      </a:schemeClr>
                    </a:solidFill>
                    <a:uFillTx/>
                    <a:cs charset="0" panose="020B0604020202020204" pitchFamily="34" typeface="Arial"/>
                  </a:rPr>
                  <a:t>confronted with approaching death, many of us wonder when exactly will death occur. </a:t>
                </a:r>
                <a:endParaRPr dirty="0" lang="en-US" sz="1600">
                  <a:solidFill>
                    <a:schemeClr val="tx1">
                      <a:lumMod val="75000"/>
                      <a:lumOff val="25000"/>
                    </a:schemeClr>
                  </a:solidFill>
                  <a:uFillTx/>
                  <a:cs charset="0" panose="020B0604020202020204" pitchFamily="34" typeface="Arial"/>
                </a:endParaRPr>
              </a:p>
            </p:txBody>
          </p:sp>
        </p:grpSp>
      </p:grpSp>
      <p:sp>
        <p:nvSpPr>
          <p:cNvPr xmlns:c="http://schemas.openxmlformats.org/drawingml/2006/chart" xmlns:pic="http://schemas.openxmlformats.org/drawingml/2006/picture" xmlns:dgm="http://schemas.openxmlformats.org/drawingml/2006/diagram" id="66"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01670" y="493316"/>
            <a:ext cx="7940660" cy="763525"/>
          </a:xfrm>
          <a:prstGeom prst="rect">
            <a:avLst/>
          </a:prstGeom>
        </p:spPr>
        <p:txBody xmlns:c="http://schemas.openxmlformats.org/drawingml/2006/chart" xmlns:pic="http://schemas.openxmlformats.org/drawingml/2006/picture" xmlns:dgm="http://schemas.openxmlformats.org/drawingml/2006/diagram">
          <a:bodyPr>
            <a:normAutofit/>
          </a:bodyPr>
          <a:lstStyle>
            <a:lvl1pPr algn="ctr" defTabSz="914400" eaLnBrk="1" hangingPunct="1" latinLnBrk="0" rtl="0">
              <a:spcBef>
                <a:spcPct val="0"/>
              </a:spcBef>
              <a:buNone/>
              <a:defRPr kern="1200" sz="4400">
                <a:solidFill>
                  <a:schemeClr val="tx1"/>
                </a:solidFill>
                <a:uFillTx/>
                <a:latin typeface="+mj-lt"/>
                <a:ea typeface="+mj-ea"/>
                <a:cs typeface="+mj-cs"/>
              </a:defRPr>
            </a:lvl1pPr>
          </a:lstStyle>
          <a:p>
            <a:pPr algn="r"/>
            <a:r>
              <a:rPr dirty="0" lang="en-US" sz="3600">
                <a:solidFill>
                  <a:schemeClr val="bg1"/>
                </a:solidFill>
                <a:effectLst>
                  <a:outerShdw algn="tl" blurRad="38100" dir="2700000" dist="38100">
                    <a:srgbClr val="000000">
                      <a:alpha val="43137"/>
                    </a:srgbClr>
                  </a:outerShdw>
                </a:effectLst>
                <a:uFillTx/>
              </a:rPr>
              <a:t>Our Approach</a:t>
            </a:r>
          </a:p>
        </p:txBody>
      </p:sp>
      <p:sp>
        <p:nvSpPr>
          <p:cNvPr xmlns:c="http://schemas.openxmlformats.org/drawingml/2006/chart" xmlns:pic="http://schemas.openxmlformats.org/drawingml/2006/picture" xmlns:dgm="http://schemas.openxmlformats.org/drawingml/2006/diagram" id="67" name="TextBox 6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83460" y="1354138"/>
            <a:ext cx="2966900" cy="3070071"/>
          </a:xfrm>
          <a:prstGeom prst="rect">
            <a:avLst/>
          </a:prstGeom>
          <a:noFill/>
          <a:ln>
            <a:noFill/>
          </a:ln>
        </p:spPr>
        <p:txBody xmlns:c="http://schemas.openxmlformats.org/drawingml/2006/chart" xmlns:pic="http://schemas.openxmlformats.org/drawingml/2006/picture" xmlns:dgm="http://schemas.openxmlformats.org/drawingml/2006/diagram">
          <a:bodyPr anchor="t" bIns="0" lIns="0" rIns="0" rtlCol="0" tIns="0" wrap="square">
            <a:spAutoFit/>
          </a:bodyPr>
          <a:lstStyle/>
          <a:p>
            <a:pPr indent="-171450" marL="171450">
              <a:buFont charset="0" panose="020B0604020202020204" pitchFamily="34" typeface="Arial"/>
              <a:buChar char="•"/>
            </a:pPr>
            <a:r>
              <a:rPr dirty="0" lang="en-US" smtClean="0" sz="1050">
                <a:uFillTx/>
              </a:rPr>
              <a:t>Most </a:t>
            </a:r>
            <a:r>
              <a:rPr dirty="0" lang="en-US" sz="1050">
                <a:uFillTx/>
              </a:rPr>
              <a:t>models stated in the literature survey were designed for at least 24 hours or 48 hours after ICU admission to provide real-time or retrospective prediction on patient mortality. </a:t>
            </a:r>
            <a:endParaRPr dirty="0" lang="en-US" smtClean="0" sz="1050">
              <a:uFillTx/>
            </a:endParaRPr>
          </a:p>
          <a:p>
            <a:pPr indent="-171450" marL="171450">
              <a:buFont charset="0" panose="020B0604020202020204" pitchFamily="34" typeface="Arial"/>
              <a:buChar char="•"/>
            </a:pPr>
            <a:r>
              <a:rPr dirty="0" lang="en-US" smtClean="0" sz="1050">
                <a:uFillTx/>
              </a:rPr>
              <a:t>In </a:t>
            </a:r>
            <a:r>
              <a:rPr dirty="0" lang="en-US" sz="1050">
                <a:uFillTx/>
              </a:rPr>
              <a:t>this study, we propose a two-phase model framework to address the task of predicting the mortality and also death hours in the early stage of ICU stay timeframe. </a:t>
            </a:r>
            <a:endParaRPr dirty="0" lang="en-US" smtClean="0" sz="1050">
              <a:uFillTx/>
            </a:endParaRPr>
          </a:p>
          <a:p>
            <a:pPr indent="-171450" marL="171450">
              <a:buFont charset="0" panose="020B0604020202020204" pitchFamily="34" typeface="Arial"/>
              <a:buChar char="•"/>
            </a:pPr>
            <a:r>
              <a:rPr dirty="0" lang="en-US" smtClean="0" sz="1050">
                <a:uFillTx/>
              </a:rPr>
              <a:t>If </a:t>
            </a:r>
            <a:r>
              <a:rPr dirty="0" lang="en-US" sz="1050">
                <a:uFillTx/>
              </a:rPr>
              <a:t>a patient is predicted dead in the first phase, our models would further provide an estimate of death hours since ICU admission in the second phase. </a:t>
            </a:r>
            <a:endParaRPr dirty="0" lang="en-US" smtClean="0" sz="1050">
              <a:uFillTx/>
            </a:endParaRPr>
          </a:p>
          <a:p>
            <a:pPr indent="-171450" marL="171450">
              <a:buFont charset="0" panose="020B0604020202020204" pitchFamily="34" typeface="Arial"/>
              <a:buChar char="•"/>
            </a:pPr>
            <a:r>
              <a:rPr dirty="0" lang="en-US" smtClean="0" sz="1050">
                <a:uFillTx/>
              </a:rPr>
              <a:t>Our </a:t>
            </a:r>
            <a:r>
              <a:rPr dirty="0" lang="en-US" sz="1050">
                <a:uFillTx/>
              </a:rPr>
              <a:t>goal is to identify high-risk patients who might be dead within hours or days since ICU admission. </a:t>
            </a:r>
            <a:endParaRPr dirty="0" lang="en-US" smtClean="0" sz="1050">
              <a:uFillTx/>
            </a:endParaRPr>
          </a:p>
          <a:p>
            <a:pPr indent="-171450" marL="171450">
              <a:buFont charset="0" panose="020B0604020202020204" pitchFamily="34" typeface="Arial"/>
              <a:buChar char="•"/>
            </a:pPr>
            <a:r>
              <a:rPr dirty="0" lang="en-US" smtClean="0" sz="1050">
                <a:uFillTx/>
              </a:rPr>
              <a:t>Data </a:t>
            </a:r>
            <a:r>
              <a:rPr dirty="0" lang="en-US" sz="1050">
                <a:uFillTx/>
              </a:rPr>
              <a:t>was pre-processed and extracted for the 24 hour period since ICU admission for each ICU stay from MIMIC-III database. </a:t>
            </a:r>
            <a:endParaRPr dirty="0" lang="en-US" smtClean="0" sz="1050">
              <a:uFillTx/>
            </a:endParaRPr>
          </a:p>
          <a:p>
            <a:pPr indent="-171450" marL="171450">
              <a:buFont charset="0" panose="020B0604020202020204" pitchFamily="34" typeface="Arial"/>
              <a:buChar char="•"/>
            </a:pPr>
            <a:r>
              <a:rPr dirty="0" lang="en-US" smtClean="0" sz="1050">
                <a:uFillTx/>
              </a:rPr>
              <a:t>Multiple </a:t>
            </a:r>
            <a:r>
              <a:rPr dirty="0" lang="en-US" sz="1050">
                <a:uFillTx/>
              </a:rPr>
              <a:t>models were trained on the extracted features of the study population for the specified timeframe. </a:t>
            </a:r>
            <a:endParaRPr dirty="0" lang="en-US" sz="1050">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10" presetSubtype="0">
                                  <p:stCondLst>
                                    <p:cond delay="0"/>
                                  </p:stCondLst>
                                  <p:childTnLst>
                                    <p:set>
                                      <p:cBhvr>
                                        <p:cTn dur="1" fill="hold" id="6">
                                          <p:stCondLst>
                                            <p:cond delay="0"/>
                                          </p:stCondLst>
                                        </p:cTn>
                                        <p:tgtEl>
                                          <p:spTgt spid="5"/>
                                        </p:tgtEl>
                                        <p:attrNameLst>
                                          <p:attrName>style.visibility</p:attrName>
                                        </p:attrNameLst>
                                      </p:cBhvr>
                                      <p:to>
                                        <p:strVal val="visible"/>
                                      </p:to>
                                    </p:set>
                                    <p:animEffect filter="fade" transition="in">
                                      <p:cBhvr>
                                        <p:cTn dur="500" id="7"/>
                                        <p:tgtEl>
                                          <p:spTgt spid="5"/>
                                        </p:tgtEl>
                                      </p:cBhvr>
                                    </p:animEffect>
                                  </p:childTnLst>
                                </p:cTn>
                              </p:par>
                            </p:childTnLst>
                          </p:cTn>
                        </p:par>
                        <p:par>
                          <p:cTn fill="hold" id="8">
                            <p:stCondLst>
                              <p:cond delay="500"/>
                            </p:stCondLst>
                            <p:childTnLst>
                              <p:par>
                                <p:cTn fill="hold" grpId="0" id="9" nodeType="afterEffect" presetClass="entr" presetID="18" presetSubtype="6">
                                  <p:stCondLst>
                                    <p:cond delay="0"/>
                                  </p:stCondLst>
                                  <p:childTnLst>
                                    <p:set>
                                      <p:cBhvr>
                                        <p:cTn dur="1" fill="hold" id="10">
                                          <p:stCondLst>
                                            <p:cond delay="0"/>
                                          </p:stCondLst>
                                        </p:cTn>
                                        <p:tgtEl>
                                          <p:spTgt spid="67"/>
                                        </p:tgtEl>
                                        <p:attrNameLst>
                                          <p:attrName>style.visibility</p:attrName>
                                        </p:attrNameLst>
                                      </p:cBhvr>
                                      <p:to>
                                        <p:strVal val="visible"/>
                                      </p:to>
                                    </p:set>
                                    <p:animEffect filter="strips(downRight)" transition="in">
                                      <p:cBhvr>
                                        <p:cTn dur="500" id="11"/>
                                        <p:tgtEl>
                                          <p:spTgt spid="67"/>
                                        </p:tgtEl>
                                      </p:cBhvr>
                                    </p:animEffect>
                                  </p:childTnLst>
                                </p:cTn>
                              </p:par>
                            </p:childTnLst>
                          </p:cTn>
                        </p:par>
                        <p:par>
                          <p:cTn fill="hold" id="12">
                            <p:stCondLst>
                              <p:cond delay="1000"/>
                            </p:stCondLst>
                            <p:childTnLst>
                              <p:par>
                                <p:cTn fill="hold" id="13" nodeType="afterEffect" presetClass="entr" presetID="10" presetSubtype="0">
                                  <p:stCondLst>
                                    <p:cond delay="0"/>
                                  </p:stCondLst>
                                  <p:childTnLst>
                                    <p:set>
                                      <p:cBhvr>
                                        <p:cTn dur="1" fill="hold" id="14">
                                          <p:stCondLst>
                                            <p:cond delay="0"/>
                                          </p:stCondLst>
                                        </p:cTn>
                                        <p:tgtEl>
                                          <p:spTgt spid="28"/>
                                        </p:tgtEl>
                                        <p:attrNameLst>
                                          <p:attrName>style.visibility</p:attrName>
                                        </p:attrNameLst>
                                      </p:cBhvr>
                                      <p:to>
                                        <p:strVal val="visible"/>
                                      </p:to>
                                    </p:set>
                                    <p:animEffect filter="fade" transition="in">
                                      <p:cBhvr>
                                        <p:cTn dur="500" id="15"/>
                                        <p:tgtEl>
                                          <p:spTgt spid="28"/>
                                        </p:tgtEl>
                                      </p:cBhvr>
                                    </p:animEffect>
                                  </p:childTnLst>
                                </p:cTn>
                              </p:par>
                            </p:childTnLst>
                          </p:cTn>
                        </p:par>
                        <p:par>
                          <p:cTn fill="hold" id="16">
                            <p:stCondLst>
                              <p:cond delay="1500"/>
                            </p:stCondLst>
                            <p:childTnLst>
                              <p:par>
                                <p:cTn fill="hold" grpId="0" id="17" nodeType="afterEffect" presetClass="entr" presetID="1" presetSubtype="0">
                                  <p:stCondLst>
                                    <p:cond delay="0"/>
                                  </p:stCondLst>
                                  <p:childTnLst>
                                    <p:set>
                                      <p:cBhvr>
                                        <p:cTn dur="1" fill="hold" id="18">
                                          <p:stCondLst>
                                            <p:cond delay="0"/>
                                          </p:stCondLst>
                                        </p:cTn>
                                        <p:tgtEl>
                                          <p:spTgt spid="9"/>
                                        </p:tgtEl>
                                        <p:attrNameLst>
                                          <p:attrName>style.visibility</p:attrName>
                                        </p:attrNameLst>
                                      </p:cBhvr>
                                      <p:to>
                                        <p:strVal val="visible"/>
                                      </p:to>
                                    </p:set>
                                  </p:childTnLst>
                                </p:cTn>
                              </p:par>
                            </p:childTnLst>
                          </p:cTn>
                        </p:par>
                        <p:par>
                          <p:cTn fill="hold" id="19">
                            <p:stCondLst>
                              <p:cond delay="1500"/>
                            </p:stCondLst>
                            <p:childTnLst>
                              <p:par>
                                <p:cTn fill="hold" grpId="0" id="20" nodeType="afterEffect" presetClass="entr" presetID="10" presetSubtype="0">
                                  <p:stCondLst>
                                    <p:cond delay="0"/>
                                  </p:stCondLst>
                                  <p:childTnLst>
                                    <p:set>
                                      <p:cBhvr>
                                        <p:cTn dur="1" fill="hold" id="21">
                                          <p:stCondLst>
                                            <p:cond delay="0"/>
                                          </p:stCondLst>
                                        </p:cTn>
                                        <p:tgtEl>
                                          <p:spTgt spid="8"/>
                                        </p:tgtEl>
                                        <p:attrNameLst>
                                          <p:attrName>style.visibility</p:attrName>
                                        </p:attrNameLst>
                                      </p:cBhvr>
                                      <p:to>
                                        <p:strVal val="visible"/>
                                      </p:to>
                                    </p:set>
                                    <p:animEffect filter="fade" transition="in">
                                      <p:cBhvr>
                                        <p:cTn dur="500" id="22"/>
                                        <p:tgtEl>
                                          <p:spTgt spid="8"/>
                                        </p:tgtEl>
                                      </p:cBhvr>
                                    </p:animEffect>
                                  </p:childTnLst>
                                </p:cTn>
                              </p:par>
                            </p:childTnLst>
                          </p:cTn>
                        </p:par>
                        <p:par>
                          <p:cTn fill="hold" id="23">
                            <p:stCondLst>
                              <p:cond delay="2000"/>
                            </p:stCondLst>
                            <p:childTnLst>
                              <p:par>
                                <p:cTn fill="hold" id="24" nodeType="afterEffect" presetClass="entr" presetID="10" presetSubtype="0">
                                  <p:stCondLst>
                                    <p:cond delay="0"/>
                                  </p:stCondLst>
                                  <p:childTnLst>
                                    <p:set>
                                      <p:cBhvr>
                                        <p:cTn dur="1" fill="hold" id="25">
                                          <p:stCondLst>
                                            <p:cond delay="0"/>
                                          </p:stCondLst>
                                        </p:cTn>
                                        <p:tgtEl>
                                          <p:spTgt spid="41"/>
                                        </p:tgtEl>
                                        <p:attrNameLst>
                                          <p:attrName>style.visibility</p:attrName>
                                        </p:attrNameLst>
                                      </p:cBhvr>
                                      <p:to>
                                        <p:strVal val="visible"/>
                                      </p:to>
                                    </p:set>
                                    <p:animEffect filter="fade" transition="in">
                                      <p:cBhvr>
                                        <p:cTn dur="500" id="26"/>
                                        <p:tgtEl>
                                          <p:spTgt spid="41"/>
                                        </p:tgtEl>
                                      </p:cBhvr>
                                    </p:animEffect>
                                  </p:childTnLst>
                                </p:cTn>
                              </p:par>
                            </p:childTnLst>
                          </p:cTn>
                        </p:par>
                        <p:par>
                          <p:cTn fill="hold" id="27">
                            <p:stCondLst>
                              <p:cond delay="2500"/>
                            </p:stCondLst>
                            <p:childTnLst>
                              <p:par>
                                <p:cTn fill="hold" id="28" nodeType="afterEffect" presetClass="entr" presetID="22" presetSubtype="4">
                                  <p:stCondLst>
                                    <p:cond delay="0"/>
                                  </p:stCondLst>
                                  <p:childTnLst>
                                    <p:set>
                                      <p:cBhvr>
                                        <p:cTn dur="1" fill="hold" id="29">
                                          <p:stCondLst>
                                            <p:cond delay="0"/>
                                          </p:stCondLst>
                                        </p:cTn>
                                        <p:tgtEl>
                                          <p:spTgt spid="4"/>
                                        </p:tgtEl>
                                        <p:attrNameLst>
                                          <p:attrName>style.visibility</p:attrName>
                                        </p:attrNameLst>
                                      </p:cBhvr>
                                      <p:to>
                                        <p:strVal val="visible"/>
                                      </p:to>
                                    </p:set>
                                    <p:animEffect filter="wipe(down)" transition="in">
                                      <p:cBhvr>
                                        <p:cTn dur="500" id="30"/>
                                        <p:tgtEl>
                                          <p:spTgt spid="4"/>
                                        </p:tgtEl>
                                      </p:cBhvr>
                                    </p:animEffect>
                                  </p:childTnLst>
                                </p:cTn>
                              </p:par>
                            </p:childTnLst>
                          </p:cTn>
                        </p:par>
                        <p:par>
                          <p:cTn fill="hold" id="31">
                            <p:stCondLst>
                              <p:cond delay="3000"/>
                            </p:stCondLst>
                            <p:childTnLst>
                              <p:par>
                                <p:cTn fill="hold" grpId="0" id="32" nodeType="afterEffect" presetClass="entr" presetID="10" presetSubtype="0">
                                  <p:stCondLst>
                                    <p:cond delay="0"/>
                                  </p:stCondLst>
                                  <p:childTnLst>
                                    <p:set>
                                      <p:cBhvr>
                                        <p:cTn dur="1" fill="hold" id="33">
                                          <p:stCondLst>
                                            <p:cond delay="0"/>
                                          </p:stCondLst>
                                        </p:cTn>
                                        <p:tgtEl>
                                          <p:spTgt spid="12"/>
                                        </p:tgtEl>
                                        <p:attrNameLst>
                                          <p:attrName>style.visibility</p:attrName>
                                        </p:attrNameLst>
                                      </p:cBhvr>
                                      <p:to>
                                        <p:strVal val="visible"/>
                                      </p:to>
                                    </p:set>
                                    <p:animEffect filter="fade" transition="in">
                                      <p:cBhvr>
                                        <p:cTn dur="500" id="34"/>
                                        <p:tgtEl>
                                          <p:spTgt spid="12"/>
                                        </p:tgtEl>
                                      </p:cBhvr>
                                    </p:animEffect>
                                  </p:childTnLst>
                                </p:cTn>
                              </p:par>
                            </p:childTnLst>
                          </p:cTn>
                        </p:par>
                        <p:par>
                          <p:cTn fill="hold" id="35">
                            <p:stCondLst>
                              <p:cond delay="3500"/>
                            </p:stCondLst>
                            <p:childTnLst>
                              <p:par>
                                <p:cTn fill="hold" id="36" nodeType="afterEffect" presetClass="entr" presetID="18" presetSubtype="6">
                                  <p:stCondLst>
                                    <p:cond delay="0"/>
                                  </p:stCondLst>
                                  <p:childTnLst>
                                    <p:set>
                                      <p:cBhvr>
                                        <p:cTn dur="1" fill="hold" id="37">
                                          <p:stCondLst>
                                            <p:cond delay="0"/>
                                          </p:stCondLst>
                                        </p:cTn>
                                        <p:tgtEl>
                                          <p:spTgt spid="49"/>
                                        </p:tgtEl>
                                        <p:attrNameLst>
                                          <p:attrName>style.visibility</p:attrName>
                                        </p:attrNameLst>
                                      </p:cBhvr>
                                      <p:to>
                                        <p:strVal val="visible"/>
                                      </p:to>
                                    </p:set>
                                    <p:animEffect filter="strips(downRight)" transition="in">
                                      <p:cBhvr>
                                        <p:cTn dur="500" id="38"/>
                                        <p:tgtEl>
                                          <p:spTgt spid="4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animBg="1" grpId="0" spid="5"/>
      <p:bldP advAuto="4294967295" animBg="1" grpId="0" spid="8"/>
      <p:bldP advAuto="4294967295" animBg="1" grpId="0" spid="9"/>
      <p:bldP advAuto="4294967295" animBg="1" grpId="0" spid="12"/>
      <p:bldP advAuto="4294967295" grpId="0" spid="67"/>
    </p:bldLst>
  </p:timing>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Title 3"/>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2434130" y="128470"/>
            <a:ext cx="6108200" cy="763525"/>
          </a:xfrm>
        </p:spPr>
        <p:txBody xmlns:c="http://schemas.openxmlformats.org/drawingml/2006/chart" xmlns:pic="http://schemas.openxmlformats.org/drawingml/2006/picture" xmlns:dgm="http://schemas.openxmlformats.org/drawingml/2006/diagram">
          <a:bodyPr>
            <a:normAutofit/>
          </a:bodyPr>
          <a:lstStyle/>
          <a:p>
            <a:pPr algn="l"/>
            <a:r>
              <a:rPr dirty="0" lang="en-US">
                <a:effectLst>
                  <a:outerShdw algn="tl" blurRad="38100" dir="2700000" dist="38100">
                    <a:srgbClr val="000000">
                      <a:alpha val="43137"/>
                    </a:srgbClr>
                  </a:outerShdw>
                </a:effectLst>
                <a:uFillTx/>
              </a:rPr>
              <a:t>System Specifications</a:t>
            </a:r>
            <a:endParaRPr dirty="0" lang="en-US">
              <a:effectLst>
                <a:outerShdw algn="tl" blurRad="38100" dir="2700000" dist="38100">
                  <a:srgbClr val="000000">
                    <a:alpha val="43137"/>
                  </a:srgbClr>
                </a:outerShdw>
              </a:effectLst>
              <a:uFillTx/>
            </a:endParaRPr>
          </a:p>
        </p:txBody>
      </p:sp>
      <p:sp>
        <p:nvSpPr>
          <p:cNvPr xmlns:c="http://schemas.openxmlformats.org/drawingml/2006/chart" xmlns:pic="http://schemas.openxmlformats.org/drawingml/2006/picture" xmlns:dgm="http://schemas.openxmlformats.org/drawingml/2006/diagram" id="39" name="TextBox 3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654263" y="1203397"/>
            <a:ext cx="6193477" cy="2262158"/>
          </a:xfrm>
          <a:prstGeom prst="rect">
            <a:avLst/>
          </a:prstGeom>
          <a:noFill/>
          <a:ln>
            <a:noFill/>
          </a:ln>
        </p:spPr>
        <p:txBody xmlns:c="http://schemas.openxmlformats.org/drawingml/2006/chart" xmlns:pic="http://schemas.openxmlformats.org/drawingml/2006/picture" xmlns:dgm="http://schemas.openxmlformats.org/drawingml/2006/diagram">
          <a:bodyPr anchor="t" bIns="0" lIns="0" rIns="0" rtlCol="0" tIns="0" wrap="square">
            <a:spAutoFit/>
          </a:bodyPr>
          <a:lstStyle/>
          <a:p>
            <a:pPr indent="-171450" marL="171450">
              <a:buFont charset="0" panose="020B0604020202020204" pitchFamily="34" typeface="Arial"/>
              <a:buChar char="•"/>
            </a:pPr>
            <a:r>
              <a:rPr dirty="0" lang="en-US" sz="1050">
                <a:uFillTx/>
              </a:rPr>
              <a:t>Our study consists two stages of implementation: </a:t>
            </a:r>
          </a:p>
          <a:p>
            <a:pPr indent="-285750" marL="285750">
              <a:buAutoNum type="romanLcParenBoth"/>
            </a:pPr>
            <a:r>
              <a:rPr dirty="0" lang="en-US" sz="1050">
                <a:uFillTx/>
              </a:rPr>
              <a:t>Feature engineering using Hadoop HDFS, and </a:t>
            </a:r>
            <a:r>
              <a:rPr dirty="0" err="1" lang="en-US" sz="1050">
                <a:uFillTx/>
              </a:rPr>
              <a:t>PySpark</a:t>
            </a:r>
            <a:r>
              <a:rPr dirty="0" lang="en-US" sz="1050">
                <a:uFillTx/>
              </a:rPr>
              <a:t> on Local Docker MAC OS environment (1 Master node and 2 worker nodes, each with 900 GB space, 14 GB RAM, and 4 processors). </a:t>
            </a:r>
          </a:p>
          <a:p>
            <a:pPr indent="-285750" marL="285750">
              <a:buAutoNum type="romanLcParenBoth"/>
            </a:pPr>
            <a:r>
              <a:rPr dirty="0" lang="en-US" sz="1050">
                <a:uFillTx/>
              </a:rPr>
              <a:t>Machine learning using Python 3.6 on a local cluster (500 GB space, 16GB RAM, 4 GB CPU and 4 processors). </a:t>
            </a:r>
          </a:p>
          <a:p>
            <a:pPr indent="-171450" marL="171450">
              <a:buFont charset="0" panose="020B0604020202020204" pitchFamily="34" typeface="Arial"/>
              <a:buChar char="•"/>
            </a:pPr>
            <a:r>
              <a:rPr dirty="0" lang="en-US" sz="1050">
                <a:uFillTx/>
              </a:rPr>
              <a:t>The decompressed dataset of MIMIC-III requires around 50 GB of space. </a:t>
            </a:r>
          </a:p>
          <a:p>
            <a:pPr indent="-171450" marL="171450">
              <a:buFont charset="0" panose="020B0604020202020204" pitchFamily="34" typeface="Arial"/>
              <a:buChar char="•"/>
            </a:pPr>
            <a:r>
              <a:rPr dirty="0" lang="en-US" sz="1050">
                <a:uFillTx/>
              </a:rPr>
              <a:t>We chose big data tools namely: </a:t>
            </a:r>
          </a:p>
          <a:p>
            <a:pPr indent="-171450" lvl="1" marL="628650">
              <a:buFont charset="2" panose="05000000000000000000" pitchFamily="2" typeface="Wingdings"/>
              <a:buChar char="ü"/>
            </a:pPr>
            <a:r>
              <a:rPr dirty="0" lang="en-US" sz="1050">
                <a:uFillTx/>
              </a:rPr>
              <a:t>Apache Hadoop/HDFS and </a:t>
            </a:r>
          </a:p>
          <a:p>
            <a:pPr indent="-171450" lvl="1" marL="628650">
              <a:buFont charset="2" panose="05000000000000000000" pitchFamily="2" typeface="Wingdings"/>
              <a:buChar char="ü"/>
            </a:pPr>
            <a:r>
              <a:rPr dirty="0" err="1" lang="en-US" sz="1050">
                <a:uFillTx/>
              </a:rPr>
              <a:t>PySpark</a:t>
            </a:r>
            <a:endParaRPr dirty="0" lang="en-US" sz="1050">
              <a:uFillTx/>
            </a:endParaRPr>
          </a:p>
          <a:p>
            <a:pPr indent="-171450" marL="171450">
              <a:buFont charset="0" panose="020B0604020202020204" pitchFamily="34" typeface="Arial"/>
              <a:buChar char="•"/>
            </a:pPr>
            <a:r>
              <a:rPr dirty="0" lang="en-US" sz="1050">
                <a:uFillTx/>
              </a:rPr>
              <a:t>Data output in the first stage is then used as feature input for the model training in the second stage. </a:t>
            </a:r>
          </a:p>
          <a:p>
            <a:pPr indent="-171450" marL="171450">
              <a:buFont charset="0" panose="020B0604020202020204" pitchFamily="34" typeface="Arial"/>
              <a:buChar char="•"/>
            </a:pPr>
            <a:r>
              <a:rPr dirty="0" lang="en-US" sz="1050">
                <a:uFillTx/>
              </a:rPr>
              <a:t>We also used Python and packages such as </a:t>
            </a:r>
            <a:r>
              <a:rPr dirty="0" err="1" lang="en-US" sz="1050">
                <a:uFillTx/>
              </a:rPr>
              <a:t>Keras</a:t>
            </a:r>
            <a:r>
              <a:rPr dirty="0" lang="en-US" sz="1050">
                <a:uFillTx/>
              </a:rPr>
              <a:t>, Pandas and </a:t>
            </a:r>
            <a:r>
              <a:rPr dirty="0" err="1" lang="en-US" sz="1050">
                <a:uFillTx/>
              </a:rPr>
              <a:t>Scikit</a:t>
            </a:r>
            <a:r>
              <a:rPr dirty="0" lang="en-US" sz="1050">
                <a:uFillTx/>
              </a:rPr>
              <a:t>-learn for efficient model testing, </a:t>
            </a:r>
            <a:r>
              <a:rPr dirty="0" err="1" lang="en-US" sz="1050">
                <a:uFillTx/>
              </a:rPr>
              <a:t>hyperparameter</a:t>
            </a:r>
            <a:r>
              <a:rPr dirty="0" lang="en-US" sz="1050">
                <a:uFillTx/>
              </a:rPr>
              <a:t> tuning and model evaluation. </a:t>
            </a:r>
          </a:p>
          <a:p>
            <a:pPr indent="-171450" marL="171450">
              <a:buFont charset="0" panose="020B0604020202020204" pitchFamily="34" typeface="Arial"/>
              <a:buChar char="•"/>
            </a:pPr>
            <a:r>
              <a:rPr dirty="0" lang="en-US" sz="1050">
                <a:uFillTx/>
              </a:rPr>
              <a:t>All the dependencies for the execution of this project has been defined in the </a:t>
            </a:r>
            <a:r>
              <a:rPr dirty="0" err="1" lang="en-US" sz="1050">
                <a:uFillTx/>
              </a:rPr>
              <a:t>conda</a:t>
            </a:r>
            <a:r>
              <a:rPr dirty="0" lang="en-US" sz="1050">
                <a:uFillTx/>
              </a:rPr>
              <a:t> environment definition added in the root of the project (</a:t>
            </a:r>
            <a:r>
              <a:rPr dirty="0" err="1" lang="en-US" sz="1050">
                <a:uFillTx/>
              </a:rPr>
              <a:t>environment.yml</a:t>
            </a:r>
            <a:r>
              <a:rPr dirty="0" lang="en-US" sz="1050">
                <a:uFillTx/>
              </a:rPr>
              <a:t>). </a:t>
            </a:r>
          </a:p>
          <a:p>
            <a:pPr indent="-171450" marL="171450">
              <a:buFont charset="0" panose="020B0604020202020204" pitchFamily="34" typeface="Arial"/>
              <a:buChar char="•"/>
            </a:pPr>
            <a:endParaRPr dirty="0" lang="en-US" smtClean="0" sz="1050">
              <a:uFillTx/>
            </a:endParaRPr>
          </a:p>
        </p:txBody>
      </p:sp>
      <p:grpSp>
        <p:nvGrpSpPr>
          <p:cNvPr xmlns:c="http://schemas.openxmlformats.org/drawingml/2006/chart" xmlns:pic="http://schemas.openxmlformats.org/drawingml/2006/picture" xmlns:dgm="http://schemas.openxmlformats.org/drawingml/2006/diagram" id="53" name="Group 5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7320690" y="3465555"/>
            <a:ext cx="1321281" cy="1320877"/>
            <a:chOff x="5232563" y="1693503"/>
            <a:chExt cx="1635764" cy="1635263"/>
          </a:xfrm>
        </p:grpSpPr>
        <p:sp>
          <p:nvSpPr>
            <p:cNvPr xmlns:c="http://schemas.openxmlformats.org/drawingml/2006/chart" xmlns:pic="http://schemas.openxmlformats.org/drawingml/2006/picture" xmlns:dgm="http://schemas.openxmlformats.org/drawingml/2006/diagram" id="54" name="Freeform 8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243582" y="1705023"/>
              <a:ext cx="1613726" cy="1612224"/>
            </a:xfrm>
            <a:custGeom>
              <a:avLst/>
              <a:gdLst>
                <a:gd fmla="*/ 1715 w 1715" name="T0"/>
                <a:gd fmla="*/ 857 h 1715" name="T1"/>
                <a:gd fmla="*/ 1681 w 1715" name="T2"/>
                <a:gd fmla="*/ 1098 h 1715" name="T3"/>
                <a:gd fmla="*/ 1239 w 1715" name="T4"/>
                <a:gd fmla="*/ 1626 h 1715" name="T5"/>
                <a:gd fmla="*/ 858 w 1715" name="T6"/>
                <a:gd fmla="*/ 1715 h 1715" name="T7"/>
                <a:gd fmla="*/ 0 w 1715" name="T8"/>
                <a:gd fmla="*/ 857 h 1715" name="T9"/>
                <a:gd fmla="*/ 858 w 1715" name="T10"/>
                <a:gd fmla="*/ 0 h 1715" name="T11"/>
                <a:gd fmla="*/ 1715 w 1715" name="T12"/>
                <a:gd fmla="*/ 857 h 1715" name="T13"/>
              </a:gdLst>
              <a:ahLst/>
              <a:cxnLst>
                <a:cxn ang="0">
                  <a:pos x="T0" y="T1"/>
                </a:cxn>
                <a:cxn ang="0">
                  <a:pos x="T2" y="T3"/>
                </a:cxn>
                <a:cxn ang="0">
                  <a:pos x="T4" y="T5"/>
                </a:cxn>
                <a:cxn ang="0">
                  <a:pos x="T6" y="T7"/>
                </a:cxn>
                <a:cxn ang="0">
                  <a:pos x="T8" y="T9"/>
                </a:cxn>
                <a:cxn ang="0">
                  <a:pos x="T10" y="T11"/>
                </a:cxn>
                <a:cxn ang="0">
                  <a:pos x="T12" y="T13"/>
                </a:cxn>
              </a:cxnLst>
              <a:rect b="b" l="0" r="r" t="0"/>
              <a:pathLst>
                <a:path h="1715" w="1715">
                  <a:moveTo>
                    <a:pt x="1715" y="857"/>
                  </a:moveTo>
                  <a:cubicBezTo>
                    <a:pt x="1715" y="941"/>
                    <a:pt x="1703" y="1021"/>
                    <a:pt x="1681" y="1098"/>
                  </a:cubicBezTo>
                  <a:cubicBezTo>
                    <a:pt x="1614" y="1329"/>
                    <a:pt x="1451" y="1520"/>
                    <a:pt x="1239" y="1626"/>
                  </a:cubicBezTo>
                  <a:cubicBezTo>
                    <a:pt x="1124" y="1683"/>
                    <a:pt x="994" y="1715"/>
                    <a:pt x="858" y="1715"/>
                  </a:cubicBezTo>
                  <a:cubicBezTo>
                    <a:pt x="384" y="1715"/>
                    <a:pt x="0" y="1331"/>
                    <a:pt x="0" y="857"/>
                  </a:cubicBezTo>
                  <a:cubicBezTo>
                    <a:pt x="0" y="384"/>
                    <a:pt x="384" y="0"/>
                    <a:pt x="858" y="0"/>
                  </a:cubicBezTo>
                  <a:cubicBezTo>
                    <a:pt x="1331" y="0"/>
                    <a:pt x="1715" y="384"/>
                    <a:pt x="1715" y="857"/>
                  </a:cubicBezTo>
                </a:path>
              </a:pathLst>
            </a:custGeom>
            <a:solidFill>
              <a:srgbClr val="E4F3FE"/>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55" name="Freeform 8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232563" y="1693503"/>
              <a:ext cx="1635764" cy="1635263"/>
            </a:xfrm>
            <a:custGeom>
              <a:avLst/>
              <a:gdLst>
                <a:gd fmla="*/ 1727 w 1739" name="T0"/>
                <a:gd fmla="*/ 869 h 1739" name="T1"/>
                <a:gd fmla="*/ 1715 w 1739" name="T2"/>
                <a:gd fmla="*/ 869 h 1739" name="T3"/>
                <a:gd fmla="*/ 1681 w 1739" name="T4"/>
                <a:gd fmla="*/ 1106 h 1739" name="T5"/>
                <a:gd fmla="*/ 1245 w 1739" name="T6"/>
                <a:gd fmla="*/ 1627 h 1739" name="T7"/>
                <a:gd fmla="*/ 870 w 1739" name="T8"/>
                <a:gd fmla="*/ 1715 h 1739" name="T9"/>
                <a:gd fmla="*/ 272 w 1739" name="T10"/>
                <a:gd fmla="*/ 1467 h 1739" name="T11"/>
                <a:gd fmla="*/ 24 w 1739" name="T12"/>
                <a:gd fmla="*/ 869 h 1739" name="T13"/>
                <a:gd fmla="*/ 272 w 1739" name="T14"/>
                <a:gd fmla="*/ 272 h 1739" name="T15"/>
                <a:gd fmla="*/ 870 w 1739" name="T16"/>
                <a:gd fmla="*/ 24 h 1739" name="T17"/>
                <a:gd fmla="*/ 1467 w 1739" name="T18"/>
                <a:gd fmla="*/ 272 h 1739" name="T19"/>
                <a:gd fmla="*/ 1715 w 1739" name="T20"/>
                <a:gd fmla="*/ 869 h 1739" name="T21"/>
                <a:gd fmla="*/ 1727 w 1739" name="T22"/>
                <a:gd fmla="*/ 869 h 1739" name="T23"/>
                <a:gd fmla="*/ 1739 w 1739" name="T24"/>
                <a:gd fmla="*/ 869 h 1739" name="T25"/>
                <a:gd fmla="*/ 870 w 1739" name="T26"/>
                <a:gd fmla="*/ 0 h 1739" name="T27"/>
                <a:gd fmla="*/ 0 w 1739" name="T28"/>
                <a:gd fmla="*/ 869 h 1739" name="T29"/>
                <a:gd fmla="*/ 870 w 1739" name="T30"/>
                <a:gd fmla="*/ 1739 h 1739" name="T31"/>
                <a:gd fmla="*/ 1256 w 1739" name="T32"/>
                <a:gd fmla="*/ 1649 h 1739" name="T33"/>
                <a:gd fmla="*/ 1704 w 1739" name="T34"/>
                <a:gd fmla="*/ 1113 h 1739" name="T35"/>
                <a:gd fmla="*/ 1739 w 1739" name="T36"/>
                <a:gd fmla="*/ 869 h 1739" name="T37"/>
                <a:gd fmla="*/ 1727 w 1739" name="T38"/>
                <a:gd fmla="*/ 869 h 1739" name="T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b="b" l="0" r="r" t="0"/>
              <a:pathLst>
                <a:path h="1739" w="1739">
                  <a:moveTo>
                    <a:pt x="1727" y="869"/>
                  </a:moveTo>
                  <a:cubicBezTo>
                    <a:pt x="1715" y="869"/>
                    <a:pt x="1715" y="869"/>
                    <a:pt x="1715" y="869"/>
                  </a:cubicBezTo>
                  <a:cubicBezTo>
                    <a:pt x="1715" y="952"/>
                    <a:pt x="1703" y="1031"/>
                    <a:pt x="1681" y="1106"/>
                  </a:cubicBezTo>
                  <a:cubicBezTo>
                    <a:pt x="1615" y="1335"/>
                    <a:pt x="1455" y="1523"/>
                    <a:pt x="1245" y="1627"/>
                  </a:cubicBezTo>
                  <a:cubicBezTo>
                    <a:pt x="1132" y="1683"/>
                    <a:pt x="1005" y="1715"/>
                    <a:pt x="870" y="1715"/>
                  </a:cubicBezTo>
                  <a:cubicBezTo>
                    <a:pt x="636" y="1715"/>
                    <a:pt x="425" y="1620"/>
                    <a:pt x="272" y="1467"/>
                  </a:cubicBezTo>
                  <a:cubicBezTo>
                    <a:pt x="119" y="1314"/>
                    <a:pt x="24" y="1103"/>
                    <a:pt x="24" y="869"/>
                  </a:cubicBezTo>
                  <a:cubicBezTo>
                    <a:pt x="24" y="636"/>
                    <a:pt x="119" y="425"/>
                    <a:pt x="272" y="272"/>
                  </a:cubicBezTo>
                  <a:cubicBezTo>
                    <a:pt x="425" y="119"/>
                    <a:pt x="636" y="24"/>
                    <a:pt x="870" y="24"/>
                  </a:cubicBezTo>
                  <a:cubicBezTo>
                    <a:pt x="1103" y="24"/>
                    <a:pt x="1314" y="119"/>
                    <a:pt x="1467" y="272"/>
                  </a:cubicBezTo>
                  <a:cubicBezTo>
                    <a:pt x="1620" y="425"/>
                    <a:pt x="1715" y="636"/>
                    <a:pt x="1715" y="869"/>
                  </a:cubicBezTo>
                  <a:cubicBezTo>
                    <a:pt x="1727" y="869"/>
                    <a:pt x="1727" y="869"/>
                    <a:pt x="1727" y="869"/>
                  </a:cubicBezTo>
                  <a:cubicBezTo>
                    <a:pt x="1739" y="869"/>
                    <a:pt x="1739" y="869"/>
                    <a:pt x="1739" y="869"/>
                  </a:cubicBezTo>
                  <a:cubicBezTo>
                    <a:pt x="1739" y="389"/>
                    <a:pt x="1350" y="0"/>
                    <a:pt x="870" y="0"/>
                  </a:cubicBezTo>
                  <a:cubicBezTo>
                    <a:pt x="389" y="0"/>
                    <a:pt x="0" y="389"/>
                    <a:pt x="0" y="869"/>
                  </a:cubicBezTo>
                  <a:cubicBezTo>
                    <a:pt x="0" y="1350"/>
                    <a:pt x="389" y="1739"/>
                    <a:pt x="870" y="1739"/>
                  </a:cubicBezTo>
                  <a:cubicBezTo>
                    <a:pt x="1008" y="1739"/>
                    <a:pt x="1139" y="1706"/>
                    <a:pt x="1256" y="1649"/>
                  </a:cubicBezTo>
                  <a:cubicBezTo>
                    <a:pt x="1471" y="1542"/>
                    <a:pt x="1636" y="1348"/>
                    <a:pt x="1704" y="1113"/>
                  </a:cubicBezTo>
                  <a:cubicBezTo>
                    <a:pt x="1727" y="1036"/>
                    <a:pt x="1739" y="954"/>
                    <a:pt x="1739" y="869"/>
                  </a:cubicBezTo>
                  <a:cubicBezTo>
                    <a:pt x="1727" y="869"/>
                    <a:pt x="1727" y="869"/>
                    <a:pt x="1727" y="869"/>
                  </a:cubicBezTo>
                </a:path>
              </a:pathLst>
            </a:custGeom>
            <a:solidFill>
              <a:srgbClr val="7AC2F9"/>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56" name="Freeform 8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368793" y="1829733"/>
              <a:ext cx="1363303" cy="1362803"/>
            </a:xfrm>
            <a:custGeom>
              <a:avLst/>
              <a:gdLst>
                <a:gd fmla="*/ 1449 w 1449" name="T0"/>
                <a:gd fmla="*/ 724 h 1449" name="T1"/>
                <a:gd fmla="*/ 1251 w 1449" name="T2"/>
                <a:gd fmla="*/ 1221 h 1449" name="T3"/>
                <a:gd fmla="*/ 725 w 1449" name="T4"/>
                <a:gd fmla="*/ 1449 h 1449" name="T5"/>
                <a:gd fmla="*/ 198 w 1449" name="T6"/>
                <a:gd fmla="*/ 1221 h 1449" name="T7"/>
                <a:gd fmla="*/ 0 w 1449" name="T8"/>
                <a:gd fmla="*/ 724 h 1449" name="T9"/>
                <a:gd fmla="*/ 725 w 1449" name="T10"/>
                <a:gd fmla="*/ 0 h 1449" name="T11"/>
                <a:gd fmla="*/ 1449 w 1449" name="T12"/>
                <a:gd fmla="*/ 724 h 1449" name="T13"/>
              </a:gdLst>
              <a:ahLst/>
              <a:cxnLst>
                <a:cxn ang="0">
                  <a:pos x="T0" y="T1"/>
                </a:cxn>
                <a:cxn ang="0">
                  <a:pos x="T2" y="T3"/>
                </a:cxn>
                <a:cxn ang="0">
                  <a:pos x="T4" y="T5"/>
                </a:cxn>
                <a:cxn ang="0">
                  <a:pos x="T6" y="T7"/>
                </a:cxn>
                <a:cxn ang="0">
                  <a:pos x="T8" y="T9"/>
                </a:cxn>
                <a:cxn ang="0">
                  <a:pos x="T10" y="T11"/>
                </a:cxn>
                <a:cxn ang="0">
                  <a:pos x="T12" y="T13"/>
                </a:cxn>
              </a:cxnLst>
              <a:rect b="b" l="0" r="r" t="0"/>
              <a:pathLst>
                <a:path h="1449" w="1449">
                  <a:moveTo>
                    <a:pt x="1449" y="724"/>
                  </a:moveTo>
                  <a:cubicBezTo>
                    <a:pt x="1449" y="917"/>
                    <a:pt x="1374" y="1092"/>
                    <a:pt x="1251" y="1221"/>
                  </a:cubicBezTo>
                  <a:cubicBezTo>
                    <a:pt x="1119" y="1361"/>
                    <a:pt x="932" y="1449"/>
                    <a:pt x="725" y="1449"/>
                  </a:cubicBezTo>
                  <a:cubicBezTo>
                    <a:pt x="517" y="1449"/>
                    <a:pt x="330" y="1361"/>
                    <a:pt x="198" y="1221"/>
                  </a:cubicBezTo>
                  <a:cubicBezTo>
                    <a:pt x="75" y="1092"/>
                    <a:pt x="0" y="917"/>
                    <a:pt x="0" y="724"/>
                  </a:cubicBezTo>
                  <a:cubicBezTo>
                    <a:pt x="0" y="324"/>
                    <a:pt x="325" y="0"/>
                    <a:pt x="725" y="0"/>
                  </a:cubicBezTo>
                  <a:cubicBezTo>
                    <a:pt x="1125" y="0"/>
                    <a:pt x="1449" y="324"/>
                    <a:pt x="1449" y="724"/>
                  </a:cubicBezTo>
                </a:path>
              </a:pathLst>
            </a:custGeom>
            <a:solidFill>
              <a:srgbClr val="FFFFFF"/>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57" name="Freeform 8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357775" y="1818715"/>
              <a:ext cx="1385842" cy="1384840"/>
            </a:xfrm>
            <a:custGeom>
              <a:avLst/>
              <a:gdLst>
                <a:gd fmla="*/ 1461 w 1473" name="T0"/>
                <a:gd fmla="*/ 736 h 1473" name="T1"/>
                <a:gd fmla="*/ 1449 w 1473" name="T2"/>
                <a:gd fmla="*/ 736 h 1473" name="T3"/>
                <a:gd fmla="*/ 1255 w 1473" name="T4"/>
                <a:gd fmla="*/ 1225 h 1473" name="T5"/>
                <a:gd fmla="*/ 737 w 1473" name="T6"/>
                <a:gd fmla="*/ 1449 h 1473" name="T7"/>
                <a:gd fmla="*/ 219 w 1473" name="T8"/>
                <a:gd fmla="*/ 1225 h 1473" name="T9"/>
                <a:gd fmla="*/ 24 w 1473" name="T10"/>
                <a:gd fmla="*/ 736 h 1473" name="T11"/>
                <a:gd fmla="*/ 233 w 1473" name="T12"/>
                <a:gd fmla="*/ 233 h 1473" name="T13"/>
                <a:gd fmla="*/ 737 w 1473" name="T14"/>
                <a:gd fmla="*/ 24 h 1473" name="T15"/>
                <a:gd fmla="*/ 1240 w 1473" name="T16"/>
                <a:gd fmla="*/ 233 h 1473" name="T17"/>
                <a:gd fmla="*/ 1449 w 1473" name="T18"/>
                <a:gd fmla="*/ 736 h 1473" name="T19"/>
                <a:gd fmla="*/ 1461 w 1473" name="T20"/>
                <a:gd fmla="*/ 736 h 1473" name="T21"/>
                <a:gd fmla="*/ 1473 w 1473" name="T22"/>
                <a:gd fmla="*/ 736 h 1473" name="T23"/>
                <a:gd fmla="*/ 737 w 1473" name="T24"/>
                <a:gd fmla="*/ 0 h 1473" name="T25"/>
                <a:gd fmla="*/ 0 w 1473" name="T26"/>
                <a:gd fmla="*/ 736 h 1473" name="T27"/>
                <a:gd fmla="*/ 201 w 1473" name="T28"/>
                <a:gd fmla="*/ 1242 h 1473" name="T29"/>
                <a:gd fmla="*/ 737 w 1473" name="T30"/>
                <a:gd fmla="*/ 1473 h 1473" name="T31"/>
                <a:gd fmla="*/ 1272 w 1473" name="T32"/>
                <a:gd fmla="*/ 1242 h 1473" name="T33"/>
                <a:gd fmla="*/ 1473 w 1473" name="T34"/>
                <a:gd fmla="*/ 736 h 1473" name="T35"/>
                <a:gd fmla="*/ 1461 w 1473" name="T36"/>
                <a:gd fmla="*/ 736 h 1473" name="T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b="b" l="0" r="r" t="0"/>
              <a:pathLst>
                <a:path h="1473" w="1473">
                  <a:moveTo>
                    <a:pt x="1461" y="736"/>
                  </a:moveTo>
                  <a:cubicBezTo>
                    <a:pt x="1449" y="736"/>
                    <a:pt x="1449" y="736"/>
                    <a:pt x="1449" y="736"/>
                  </a:cubicBezTo>
                  <a:cubicBezTo>
                    <a:pt x="1449" y="926"/>
                    <a:pt x="1375" y="1098"/>
                    <a:pt x="1255" y="1225"/>
                  </a:cubicBezTo>
                  <a:cubicBezTo>
                    <a:pt x="1125" y="1363"/>
                    <a:pt x="941" y="1449"/>
                    <a:pt x="737" y="1449"/>
                  </a:cubicBezTo>
                  <a:cubicBezTo>
                    <a:pt x="532" y="1449"/>
                    <a:pt x="348" y="1363"/>
                    <a:pt x="219" y="1225"/>
                  </a:cubicBezTo>
                  <a:cubicBezTo>
                    <a:pt x="98" y="1098"/>
                    <a:pt x="24" y="926"/>
                    <a:pt x="24" y="736"/>
                  </a:cubicBezTo>
                  <a:cubicBezTo>
                    <a:pt x="24" y="540"/>
                    <a:pt x="104" y="362"/>
                    <a:pt x="233" y="233"/>
                  </a:cubicBezTo>
                  <a:cubicBezTo>
                    <a:pt x="362" y="104"/>
                    <a:pt x="540" y="24"/>
                    <a:pt x="737" y="24"/>
                  </a:cubicBezTo>
                  <a:cubicBezTo>
                    <a:pt x="933" y="24"/>
                    <a:pt x="1111" y="104"/>
                    <a:pt x="1240" y="233"/>
                  </a:cubicBezTo>
                  <a:cubicBezTo>
                    <a:pt x="1369" y="362"/>
                    <a:pt x="1449" y="540"/>
                    <a:pt x="1449" y="736"/>
                  </a:cubicBezTo>
                  <a:cubicBezTo>
                    <a:pt x="1461" y="736"/>
                    <a:pt x="1461" y="736"/>
                    <a:pt x="1461" y="736"/>
                  </a:cubicBezTo>
                  <a:cubicBezTo>
                    <a:pt x="1473" y="736"/>
                    <a:pt x="1473" y="736"/>
                    <a:pt x="1473" y="736"/>
                  </a:cubicBezTo>
                  <a:cubicBezTo>
                    <a:pt x="1473" y="330"/>
                    <a:pt x="1143" y="0"/>
                    <a:pt x="737" y="0"/>
                  </a:cubicBezTo>
                  <a:cubicBezTo>
                    <a:pt x="330" y="0"/>
                    <a:pt x="0" y="330"/>
                    <a:pt x="0" y="736"/>
                  </a:cubicBezTo>
                  <a:cubicBezTo>
                    <a:pt x="0" y="932"/>
                    <a:pt x="77" y="1110"/>
                    <a:pt x="201" y="1242"/>
                  </a:cubicBezTo>
                  <a:cubicBezTo>
                    <a:pt x="335" y="1384"/>
                    <a:pt x="526" y="1473"/>
                    <a:pt x="737" y="1473"/>
                  </a:cubicBezTo>
                  <a:cubicBezTo>
                    <a:pt x="948" y="1473"/>
                    <a:pt x="1138" y="1384"/>
                    <a:pt x="1272" y="1242"/>
                  </a:cubicBezTo>
                  <a:cubicBezTo>
                    <a:pt x="1397" y="1110"/>
                    <a:pt x="1473" y="932"/>
                    <a:pt x="1473" y="736"/>
                  </a:cubicBezTo>
                  <a:cubicBezTo>
                    <a:pt x="1461" y="736"/>
                    <a:pt x="1461" y="736"/>
                    <a:pt x="1461" y="736"/>
                  </a:cubicBezTo>
                </a:path>
              </a:pathLst>
            </a:custGeom>
            <a:solidFill>
              <a:srgbClr val="7AC2F9"/>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58" name="Freeform 8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555108" y="2978174"/>
              <a:ext cx="990674" cy="214362"/>
            </a:xfrm>
            <a:custGeom>
              <a:avLst/>
              <a:gdLst>
                <a:gd fmla="*/ 1053 w 1053" name="T0"/>
                <a:gd fmla="*/ 0 h 228" name="T1"/>
                <a:gd fmla="*/ 527 w 1053" name="T2"/>
                <a:gd fmla="*/ 228 h 228" name="T3"/>
                <a:gd fmla="*/ 0 w 1053" name="T4"/>
                <a:gd fmla="*/ 0 h 228" name="T5"/>
                <a:gd fmla="*/ 1053 w 1053" name="T6"/>
                <a:gd fmla="*/ 0 h 228" name="T7"/>
              </a:gdLst>
              <a:ahLst/>
              <a:cxnLst>
                <a:cxn ang="0">
                  <a:pos x="T0" y="T1"/>
                </a:cxn>
                <a:cxn ang="0">
                  <a:pos x="T2" y="T3"/>
                </a:cxn>
                <a:cxn ang="0">
                  <a:pos x="T4" y="T5"/>
                </a:cxn>
                <a:cxn ang="0">
                  <a:pos x="T6" y="T7"/>
                </a:cxn>
              </a:cxnLst>
              <a:rect b="b" l="0" r="r" t="0"/>
              <a:pathLst>
                <a:path h="228" w="1053">
                  <a:moveTo>
                    <a:pt x="1053" y="0"/>
                  </a:moveTo>
                  <a:cubicBezTo>
                    <a:pt x="921" y="140"/>
                    <a:pt x="734" y="228"/>
                    <a:pt x="527" y="228"/>
                  </a:cubicBezTo>
                  <a:cubicBezTo>
                    <a:pt x="319" y="228"/>
                    <a:pt x="132" y="140"/>
                    <a:pt x="0" y="0"/>
                  </a:cubicBezTo>
                  <a:cubicBezTo>
                    <a:pt x="1053" y="0"/>
                    <a:pt x="1053" y="0"/>
                    <a:pt x="1053" y="0"/>
                  </a:cubicBezTo>
                </a:path>
              </a:pathLst>
            </a:custGeom>
            <a:solidFill>
              <a:srgbClr val="AFDAFB"/>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59" name="Freeform 8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543088" y="2966654"/>
              <a:ext cx="1014714" cy="236900"/>
            </a:xfrm>
            <a:custGeom>
              <a:avLst/>
              <a:gdLst>
                <a:gd fmla="*/ 1066 w 1079" name="T0"/>
                <a:gd fmla="*/ 12 h 252" name="T1"/>
                <a:gd fmla="*/ 1058 w 1079" name="T2"/>
                <a:gd fmla="*/ 4 h 252" name="T3"/>
                <a:gd fmla="*/ 540 w 1079" name="T4"/>
                <a:gd fmla="*/ 228 h 252" name="T5"/>
                <a:gd fmla="*/ 22 w 1079" name="T6"/>
                <a:gd fmla="*/ 4 h 252" name="T7"/>
                <a:gd fmla="*/ 13 w 1079" name="T8"/>
                <a:gd fmla="*/ 12 h 252" name="T9"/>
                <a:gd fmla="*/ 13 w 1079" name="T10"/>
                <a:gd fmla="*/ 24 h 252" name="T11"/>
                <a:gd fmla="*/ 1066 w 1079" name="T12"/>
                <a:gd fmla="*/ 24 h 252" name="T13"/>
                <a:gd fmla="*/ 1066 w 1079" name="T14"/>
                <a:gd fmla="*/ 12 h 252" name="T15"/>
                <a:gd fmla="*/ 1058 w 1079" name="T16"/>
                <a:gd fmla="*/ 4 h 252" name="T17"/>
                <a:gd fmla="*/ 1066 w 1079" name="T18"/>
                <a:gd fmla="*/ 12 h 252" name="T19"/>
                <a:gd fmla="*/ 1066 w 1079" name="T20"/>
                <a:gd fmla="*/ 0 h 252" name="T21"/>
                <a:gd fmla="*/ 13 w 1079" name="T22"/>
                <a:gd fmla="*/ 0 h 252" name="T23"/>
                <a:gd fmla="*/ 2 w 1079" name="T24"/>
                <a:gd fmla="*/ 8 h 252" name="T25"/>
                <a:gd fmla="*/ 4 w 1079" name="T26"/>
                <a:gd fmla="*/ 21 h 252" name="T27"/>
                <a:gd fmla="*/ 540 w 1079" name="T28"/>
                <a:gd fmla="*/ 252 h 252" name="T29"/>
                <a:gd fmla="*/ 1075 w 1079" name="T30"/>
                <a:gd fmla="*/ 21 h 252" name="T31"/>
                <a:gd fmla="*/ 1077 w 1079" name="T32"/>
                <a:gd fmla="*/ 8 h 252" name="T33"/>
                <a:gd fmla="*/ 1066 w 1079" name="T34"/>
                <a:gd fmla="*/ 0 h 252" name="T35"/>
                <a:gd fmla="*/ 1066 w 1079" name="T36"/>
                <a:gd fmla="*/ 12 h 252" name="T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b="b" l="0" r="r" t="0"/>
              <a:pathLst>
                <a:path h="252" w="1079">
                  <a:moveTo>
                    <a:pt x="1066" y="12"/>
                  </a:moveTo>
                  <a:cubicBezTo>
                    <a:pt x="1058" y="4"/>
                    <a:pt x="1058" y="4"/>
                    <a:pt x="1058" y="4"/>
                  </a:cubicBezTo>
                  <a:cubicBezTo>
                    <a:pt x="928" y="142"/>
                    <a:pt x="744" y="228"/>
                    <a:pt x="540" y="228"/>
                  </a:cubicBezTo>
                  <a:cubicBezTo>
                    <a:pt x="335" y="228"/>
                    <a:pt x="151" y="142"/>
                    <a:pt x="22" y="4"/>
                  </a:cubicBezTo>
                  <a:cubicBezTo>
                    <a:pt x="13" y="12"/>
                    <a:pt x="13" y="12"/>
                    <a:pt x="13" y="12"/>
                  </a:cubicBezTo>
                  <a:cubicBezTo>
                    <a:pt x="13" y="24"/>
                    <a:pt x="13" y="24"/>
                    <a:pt x="13" y="24"/>
                  </a:cubicBezTo>
                  <a:cubicBezTo>
                    <a:pt x="1066" y="24"/>
                    <a:pt x="1066" y="24"/>
                    <a:pt x="1066" y="24"/>
                  </a:cubicBezTo>
                  <a:cubicBezTo>
                    <a:pt x="1066" y="12"/>
                    <a:pt x="1066" y="12"/>
                    <a:pt x="1066" y="12"/>
                  </a:cubicBezTo>
                  <a:cubicBezTo>
                    <a:pt x="1058" y="4"/>
                    <a:pt x="1058" y="4"/>
                    <a:pt x="1058" y="4"/>
                  </a:cubicBezTo>
                  <a:cubicBezTo>
                    <a:pt x="1066" y="12"/>
                    <a:pt x="1066" y="12"/>
                    <a:pt x="1066" y="12"/>
                  </a:cubicBezTo>
                  <a:cubicBezTo>
                    <a:pt x="1066" y="0"/>
                    <a:pt x="1066" y="0"/>
                    <a:pt x="1066" y="0"/>
                  </a:cubicBezTo>
                  <a:cubicBezTo>
                    <a:pt x="13" y="0"/>
                    <a:pt x="13" y="0"/>
                    <a:pt x="13" y="0"/>
                  </a:cubicBezTo>
                  <a:cubicBezTo>
                    <a:pt x="8" y="0"/>
                    <a:pt x="4" y="3"/>
                    <a:pt x="2" y="8"/>
                  </a:cubicBezTo>
                  <a:cubicBezTo>
                    <a:pt x="0" y="12"/>
                    <a:pt x="1" y="17"/>
                    <a:pt x="4" y="21"/>
                  </a:cubicBezTo>
                  <a:cubicBezTo>
                    <a:pt x="138" y="163"/>
                    <a:pt x="329" y="252"/>
                    <a:pt x="540" y="252"/>
                  </a:cubicBezTo>
                  <a:cubicBezTo>
                    <a:pt x="751" y="252"/>
                    <a:pt x="941" y="163"/>
                    <a:pt x="1075" y="21"/>
                  </a:cubicBezTo>
                  <a:cubicBezTo>
                    <a:pt x="1078" y="17"/>
                    <a:pt x="1079" y="12"/>
                    <a:pt x="1077" y="8"/>
                  </a:cubicBezTo>
                  <a:cubicBezTo>
                    <a:pt x="1076" y="3"/>
                    <a:pt x="1071" y="0"/>
                    <a:pt x="1066" y="0"/>
                  </a:cubicBezTo>
                  <a:cubicBezTo>
                    <a:pt x="1066" y="12"/>
                    <a:pt x="1066" y="12"/>
                    <a:pt x="1066" y="12"/>
                  </a:cubicBezTo>
                </a:path>
              </a:pathLst>
            </a:custGeom>
            <a:solidFill>
              <a:srgbClr val="7AC2F9"/>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60" name="Freeform 9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930743" y="2772827"/>
              <a:ext cx="266951" cy="159770"/>
            </a:xfrm>
            <a:custGeom>
              <a:avLst/>
              <a:gdLst>
                <a:gd fmla="*/ 67 w 533" name="T0"/>
                <a:gd fmla="*/ 0 h 319" name="T1"/>
                <a:gd fmla="*/ 465 w 533" name="T2"/>
                <a:gd fmla="*/ 0 h 319" name="T3"/>
                <a:gd fmla="*/ 533 w 533" name="T4"/>
                <a:gd fmla="*/ 319 h 319" name="T5"/>
                <a:gd fmla="*/ 0 w 533" name="T6"/>
                <a:gd fmla="*/ 319 h 319" name="T7"/>
                <a:gd fmla="*/ 67 w 533" name="T8"/>
                <a:gd fmla="*/ 0 h 319" name="T9"/>
              </a:gdLst>
              <a:ahLst/>
              <a:cxnLst>
                <a:cxn ang="0">
                  <a:pos x="T0" y="T1"/>
                </a:cxn>
                <a:cxn ang="0">
                  <a:pos x="T2" y="T3"/>
                </a:cxn>
                <a:cxn ang="0">
                  <a:pos x="T4" y="T5"/>
                </a:cxn>
                <a:cxn ang="0">
                  <a:pos x="T6" y="T7"/>
                </a:cxn>
                <a:cxn ang="0">
                  <a:pos x="T8" y="T9"/>
                </a:cxn>
              </a:cxnLst>
              <a:rect b="b" l="0" r="r" t="0"/>
              <a:pathLst>
                <a:path h="319" w="533">
                  <a:moveTo>
                    <a:pt x="67" y="0"/>
                  </a:moveTo>
                  <a:lnTo>
                    <a:pt x="465" y="0"/>
                  </a:lnTo>
                  <a:lnTo>
                    <a:pt x="533" y="319"/>
                  </a:lnTo>
                  <a:lnTo>
                    <a:pt x="0" y="319"/>
                  </a:lnTo>
                  <a:lnTo>
                    <a:pt x="67" y="0"/>
                  </a:lnTo>
                  <a:close/>
                </a:path>
              </a:pathLst>
            </a:custGeom>
            <a:solidFill>
              <a:srgbClr val="FFFFFF"/>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61" name="Freeform 9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919223" y="2761808"/>
              <a:ext cx="290491" cy="182308"/>
            </a:xfrm>
            <a:custGeom>
              <a:avLst/>
              <a:gdLst>
                <a:gd fmla="*/ 48 w 309" name="T0"/>
                <a:gd fmla="*/ 12 h 194" name="T1"/>
                <a:gd fmla="*/ 48 w 309" name="T2"/>
                <a:gd fmla="*/ 24 h 194" name="T3"/>
                <a:gd fmla="*/ 250 w 309" name="T4"/>
                <a:gd fmla="*/ 24 h 194" name="T5"/>
                <a:gd fmla="*/ 281 w 309" name="T6"/>
                <a:gd fmla="*/ 170 h 194" name="T7"/>
                <a:gd fmla="*/ 27 w 309" name="T8"/>
                <a:gd fmla="*/ 170 h 194" name="T9"/>
                <a:gd fmla="*/ 60 w 309" name="T10"/>
                <a:gd fmla="*/ 14 h 194" name="T11"/>
                <a:gd fmla="*/ 48 w 309" name="T12"/>
                <a:gd fmla="*/ 12 h 194" name="T13"/>
                <a:gd fmla="*/ 48 w 309" name="T14"/>
                <a:gd fmla="*/ 24 h 194" name="T15"/>
                <a:gd fmla="*/ 48 w 309" name="T16"/>
                <a:gd fmla="*/ 12 h 194" name="T17"/>
                <a:gd fmla="*/ 36 w 309" name="T18"/>
                <a:gd fmla="*/ 9 h 194" name="T19"/>
                <a:gd fmla="*/ 0 w 309" name="T20"/>
                <a:gd fmla="*/ 179 h 194" name="T21"/>
                <a:gd fmla="*/ 3 w 309" name="T22"/>
                <a:gd fmla="*/ 189 h 194" name="T23"/>
                <a:gd fmla="*/ 12 w 309" name="T24"/>
                <a:gd fmla="*/ 194 h 194" name="T25"/>
                <a:gd fmla="*/ 296 w 309" name="T26"/>
                <a:gd fmla="*/ 194 h 194" name="T27"/>
                <a:gd fmla="*/ 305 w 309" name="T28"/>
                <a:gd fmla="*/ 189 h 194" name="T29"/>
                <a:gd fmla="*/ 308 w 309" name="T30"/>
                <a:gd fmla="*/ 179 h 194" name="T31"/>
                <a:gd fmla="*/ 272 w 309" name="T32"/>
                <a:gd fmla="*/ 9 h 194" name="T33"/>
                <a:gd fmla="*/ 260 w 309" name="T34"/>
                <a:gd fmla="*/ 0 h 194" name="T35"/>
                <a:gd fmla="*/ 48 w 309" name="T36"/>
                <a:gd fmla="*/ 0 h 194" name="T37"/>
                <a:gd fmla="*/ 36 w 309" name="T38"/>
                <a:gd fmla="*/ 9 h 194" name="T39"/>
                <a:gd fmla="*/ 48 w 309" name="T40"/>
                <a:gd fmla="*/ 12 h 194" name="T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b="b" l="0" r="r" t="0"/>
              <a:pathLst>
                <a:path h="194" w="309">
                  <a:moveTo>
                    <a:pt x="48" y="12"/>
                  </a:moveTo>
                  <a:cubicBezTo>
                    <a:pt x="48" y="24"/>
                    <a:pt x="48" y="24"/>
                    <a:pt x="48" y="24"/>
                  </a:cubicBezTo>
                  <a:cubicBezTo>
                    <a:pt x="250" y="24"/>
                    <a:pt x="250" y="24"/>
                    <a:pt x="250" y="24"/>
                  </a:cubicBezTo>
                  <a:cubicBezTo>
                    <a:pt x="281" y="170"/>
                    <a:pt x="281" y="170"/>
                    <a:pt x="281" y="170"/>
                  </a:cubicBezTo>
                  <a:cubicBezTo>
                    <a:pt x="27" y="170"/>
                    <a:pt x="27" y="170"/>
                    <a:pt x="27" y="170"/>
                  </a:cubicBezTo>
                  <a:cubicBezTo>
                    <a:pt x="60" y="14"/>
                    <a:pt x="60" y="14"/>
                    <a:pt x="60" y="14"/>
                  </a:cubicBezTo>
                  <a:cubicBezTo>
                    <a:pt x="48" y="12"/>
                    <a:pt x="48" y="12"/>
                    <a:pt x="48" y="12"/>
                  </a:cubicBezTo>
                  <a:cubicBezTo>
                    <a:pt x="48" y="24"/>
                    <a:pt x="48" y="24"/>
                    <a:pt x="48" y="24"/>
                  </a:cubicBezTo>
                  <a:cubicBezTo>
                    <a:pt x="48" y="12"/>
                    <a:pt x="48" y="12"/>
                    <a:pt x="48" y="12"/>
                  </a:cubicBezTo>
                  <a:cubicBezTo>
                    <a:pt x="36" y="9"/>
                    <a:pt x="36" y="9"/>
                    <a:pt x="36" y="9"/>
                  </a:cubicBezTo>
                  <a:cubicBezTo>
                    <a:pt x="0" y="179"/>
                    <a:pt x="0" y="179"/>
                    <a:pt x="0" y="179"/>
                  </a:cubicBezTo>
                  <a:cubicBezTo>
                    <a:pt x="0" y="183"/>
                    <a:pt x="1" y="186"/>
                    <a:pt x="3" y="189"/>
                  </a:cubicBezTo>
                  <a:cubicBezTo>
                    <a:pt x="5" y="192"/>
                    <a:pt x="9" y="194"/>
                    <a:pt x="12" y="194"/>
                  </a:cubicBezTo>
                  <a:cubicBezTo>
                    <a:pt x="296" y="194"/>
                    <a:pt x="296" y="194"/>
                    <a:pt x="296" y="194"/>
                  </a:cubicBezTo>
                  <a:cubicBezTo>
                    <a:pt x="300" y="194"/>
                    <a:pt x="303" y="192"/>
                    <a:pt x="305" y="189"/>
                  </a:cubicBezTo>
                  <a:cubicBezTo>
                    <a:pt x="308" y="186"/>
                    <a:pt x="309" y="183"/>
                    <a:pt x="308" y="179"/>
                  </a:cubicBezTo>
                  <a:cubicBezTo>
                    <a:pt x="272" y="9"/>
                    <a:pt x="272" y="9"/>
                    <a:pt x="272" y="9"/>
                  </a:cubicBezTo>
                  <a:cubicBezTo>
                    <a:pt x="271" y="4"/>
                    <a:pt x="266" y="0"/>
                    <a:pt x="260" y="0"/>
                  </a:cubicBezTo>
                  <a:cubicBezTo>
                    <a:pt x="48" y="0"/>
                    <a:pt x="48" y="0"/>
                    <a:pt x="48" y="0"/>
                  </a:cubicBezTo>
                  <a:cubicBezTo>
                    <a:pt x="42" y="0"/>
                    <a:pt x="38" y="4"/>
                    <a:pt x="36" y="9"/>
                  </a:cubicBezTo>
                  <a:lnTo>
                    <a:pt x="48" y="12"/>
                  </a:lnTo>
                  <a:close/>
                </a:path>
              </a:pathLst>
            </a:custGeom>
            <a:solidFill>
              <a:srgbClr val="7AC2F9"/>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62" name="Freeform 9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466730" y="1968718"/>
              <a:ext cx="1190011" cy="855946"/>
            </a:xfrm>
            <a:custGeom>
              <a:avLst/>
              <a:gdLst>
                <a:gd fmla="*/ 1265 w 1265" name="T0"/>
                <a:gd fmla="*/ 78 h 910" name="T1"/>
                <a:gd fmla="*/ 1265 w 1265" name="T2"/>
                <a:gd fmla="*/ 832 h 910" name="T3"/>
                <a:gd fmla="*/ 1187 w 1265" name="T4"/>
                <a:gd fmla="*/ 910 h 910" name="T5"/>
                <a:gd fmla="*/ 78 w 1265" name="T6"/>
                <a:gd fmla="*/ 910 h 910" name="T7"/>
                <a:gd fmla="*/ 0 w 1265" name="T8"/>
                <a:gd fmla="*/ 832 h 910" name="T9"/>
                <a:gd fmla="*/ 0 w 1265" name="T10"/>
                <a:gd fmla="*/ 78 h 910" name="T11"/>
                <a:gd fmla="*/ 78 w 1265" name="T12"/>
                <a:gd fmla="*/ 0 h 910" name="T13"/>
                <a:gd fmla="*/ 1187 w 1265" name="T14"/>
                <a:gd fmla="*/ 0 h 910" name="T15"/>
                <a:gd fmla="*/ 1265 w 1265" name="T16"/>
                <a:gd fmla="*/ 78 h 910" name="T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b="b" l="0" r="r" t="0"/>
              <a:pathLst>
                <a:path h="910" w="1265">
                  <a:moveTo>
                    <a:pt x="1265" y="78"/>
                  </a:moveTo>
                  <a:cubicBezTo>
                    <a:pt x="1265" y="832"/>
                    <a:pt x="1265" y="832"/>
                    <a:pt x="1265" y="832"/>
                  </a:cubicBezTo>
                  <a:cubicBezTo>
                    <a:pt x="1265" y="875"/>
                    <a:pt x="1230" y="910"/>
                    <a:pt x="1187" y="910"/>
                  </a:cubicBezTo>
                  <a:cubicBezTo>
                    <a:pt x="78" y="910"/>
                    <a:pt x="78" y="910"/>
                    <a:pt x="78" y="910"/>
                  </a:cubicBezTo>
                  <a:cubicBezTo>
                    <a:pt x="35" y="910"/>
                    <a:pt x="0" y="875"/>
                    <a:pt x="0" y="832"/>
                  </a:cubicBezTo>
                  <a:cubicBezTo>
                    <a:pt x="0" y="78"/>
                    <a:pt x="0" y="78"/>
                    <a:pt x="0" y="78"/>
                  </a:cubicBezTo>
                  <a:cubicBezTo>
                    <a:pt x="0" y="35"/>
                    <a:pt x="35" y="0"/>
                    <a:pt x="78" y="0"/>
                  </a:cubicBezTo>
                  <a:cubicBezTo>
                    <a:pt x="1187" y="0"/>
                    <a:pt x="1187" y="0"/>
                    <a:pt x="1187" y="0"/>
                  </a:cubicBezTo>
                  <a:cubicBezTo>
                    <a:pt x="1230" y="0"/>
                    <a:pt x="1265" y="35"/>
                    <a:pt x="1265" y="78"/>
                  </a:cubicBezTo>
                </a:path>
              </a:pathLst>
            </a:custGeom>
            <a:solidFill>
              <a:srgbClr val="E4F3FE"/>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63" name="Freeform 9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443920" y="1963459"/>
              <a:ext cx="1213049" cy="877984"/>
            </a:xfrm>
            <a:custGeom>
              <a:avLst/>
              <a:gdLst>
                <a:gd fmla="*/ 1277 w 1289" name="T0"/>
                <a:gd fmla="*/ 90 h 934" name="T1"/>
                <a:gd fmla="*/ 1265 w 1289" name="T2"/>
                <a:gd fmla="*/ 90 h 934" name="T3"/>
                <a:gd fmla="*/ 1265 w 1289" name="T4"/>
                <a:gd fmla="*/ 844 h 934" name="T5"/>
                <a:gd fmla="*/ 1246 w 1289" name="T6"/>
                <a:gd fmla="*/ 891 h 934" name="T7"/>
                <a:gd fmla="*/ 1199 w 1289" name="T8"/>
                <a:gd fmla="*/ 910 h 934" name="T9"/>
                <a:gd fmla="*/ 90 w 1289" name="T10"/>
                <a:gd fmla="*/ 910 h 934" name="T11"/>
                <a:gd fmla="*/ 43 w 1289" name="T12"/>
                <a:gd fmla="*/ 891 h 934" name="T13"/>
                <a:gd fmla="*/ 24 w 1289" name="T14"/>
                <a:gd fmla="*/ 844 h 934" name="T15"/>
                <a:gd fmla="*/ 24 w 1289" name="T16"/>
                <a:gd fmla="*/ 90 h 934" name="T17"/>
                <a:gd fmla="*/ 43 w 1289" name="T18"/>
                <a:gd fmla="*/ 43 h 934" name="T19"/>
                <a:gd fmla="*/ 90 w 1289" name="T20"/>
                <a:gd fmla="*/ 24 h 934" name="T21"/>
                <a:gd fmla="*/ 1199 w 1289" name="T22"/>
                <a:gd fmla="*/ 24 h 934" name="T23"/>
                <a:gd fmla="*/ 1246 w 1289" name="T24"/>
                <a:gd fmla="*/ 43 h 934" name="T25"/>
                <a:gd fmla="*/ 1265 w 1289" name="T26"/>
                <a:gd fmla="*/ 90 h 934" name="T27"/>
                <a:gd fmla="*/ 1277 w 1289" name="T28"/>
                <a:gd fmla="*/ 90 h 934" name="T29"/>
                <a:gd fmla="*/ 1289 w 1289" name="T30"/>
                <a:gd fmla="*/ 90 h 934" name="T31"/>
                <a:gd fmla="*/ 1263 w 1289" name="T32"/>
                <a:gd fmla="*/ 27 h 934" name="T33"/>
                <a:gd fmla="*/ 1199 w 1289" name="T34"/>
                <a:gd fmla="*/ 0 h 934" name="T35"/>
                <a:gd fmla="*/ 90 w 1289" name="T36"/>
                <a:gd fmla="*/ 0 h 934" name="T37"/>
                <a:gd fmla="*/ 26 w 1289" name="T38"/>
                <a:gd fmla="*/ 27 h 934" name="T39"/>
                <a:gd fmla="*/ 0 w 1289" name="T40"/>
                <a:gd fmla="*/ 90 h 934" name="T41"/>
                <a:gd fmla="*/ 0 w 1289" name="T42"/>
                <a:gd fmla="*/ 844 h 934" name="T43"/>
                <a:gd fmla="*/ 26 w 1289" name="T44"/>
                <a:gd fmla="*/ 908 h 934" name="T45"/>
                <a:gd fmla="*/ 90 w 1289" name="T46"/>
                <a:gd fmla="*/ 934 h 934" name="T47"/>
                <a:gd fmla="*/ 1199 w 1289" name="T48"/>
                <a:gd fmla="*/ 934 h 934" name="T49"/>
                <a:gd fmla="*/ 1263 w 1289" name="T50"/>
                <a:gd fmla="*/ 908 h 934" name="T51"/>
                <a:gd fmla="*/ 1289 w 1289" name="T52"/>
                <a:gd fmla="*/ 844 h 934" name="T53"/>
                <a:gd fmla="*/ 1289 w 1289" name="T54"/>
                <a:gd fmla="*/ 90 h 934" name="T55"/>
                <a:gd fmla="*/ 1277 w 1289" name="T56"/>
                <a:gd fmla="*/ 90 h 934" name="T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b="b" l="0" r="r" t="0"/>
              <a:pathLst>
                <a:path h="934" w="1289">
                  <a:moveTo>
                    <a:pt x="1277" y="90"/>
                  </a:moveTo>
                  <a:cubicBezTo>
                    <a:pt x="1265" y="90"/>
                    <a:pt x="1265" y="90"/>
                    <a:pt x="1265" y="90"/>
                  </a:cubicBezTo>
                  <a:cubicBezTo>
                    <a:pt x="1265" y="844"/>
                    <a:pt x="1265" y="844"/>
                    <a:pt x="1265" y="844"/>
                  </a:cubicBezTo>
                  <a:cubicBezTo>
                    <a:pt x="1265" y="862"/>
                    <a:pt x="1258" y="879"/>
                    <a:pt x="1246" y="891"/>
                  </a:cubicBezTo>
                  <a:cubicBezTo>
                    <a:pt x="1234" y="903"/>
                    <a:pt x="1217" y="910"/>
                    <a:pt x="1199" y="910"/>
                  </a:cubicBezTo>
                  <a:cubicBezTo>
                    <a:pt x="90" y="910"/>
                    <a:pt x="90" y="910"/>
                    <a:pt x="90" y="910"/>
                  </a:cubicBezTo>
                  <a:cubicBezTo>
                    <a:pt x="72" y="910"/>
                    <a:pt x="55" y="903"/>
                    <a:pt x="43" y="891"/>
                  </a:cubicBezTo>
                  <a:cubicBezTo>
                    <a:pt x="31" y="879"/>
                    <a:pt x="24" y="862"/>
                    <a:pt x="24" y="844"/>
                  </a:cubicBezTo>
                  <a:cubicBezTo>
                    <a:pt x="24" y="90"/>
                    <a:pt x="24" y="90"/>
                    <a:pt x="24" y="90"/>
                  </a:cubicBezTo>
                  <a:cubicBezTo>
                    <a:pt x="24" y="72"/>
                    <a:pt x="31" y="55"/>
                    <a:pt x="43" y="43"/>
                  </a:cubicBezTo>
                  <a:cubicBezTo>
                    <a:pt x="55" y="32"/>
                    <a:pt x="72" y="24"/>
                    <a:pt x="90" y="24"/>
                  </a:cubicBezTo>
                  <a:cubicBezTo>
                    <a:pt x="1199" y="24"/>
                    <a:pt x="1199" y="24"/>
                    <a:pt x="1199" y="24"/>
                  </a:cubicBezTo>
                  <a:cubicBezTo>
                    <a:pt x="1217" y="24"/>
                    <a:pt x="1234" y="32"/>
                    <a:pt x="1246" y="43"/>
                  </a:cubicBezTo>
                  <a:cubicBezTo>
                    <a:pt x="1258" y="55"/>
                    <a:pt x="1265" y="72"/>
                    <a:pt x="1265" y="90"/>
                  </a:cubicBezTo>
                  <a:cubicBezTo>
                    <a:pt x="1277" y="90"/>
                    <a:pt x="1277" y="90"/>
                    <a:pt x="1277" y="90"/>
                  </a:cubicBezTo>
                  <a:cubicBezTo>
                    <a:pt x="1289" y="90"/>
                    <a:pt x="1289" y="90"/>
                    <a:pt x="1289" y="90"/>
                  </a:cubicBezTo>
                  <a:cubicBezTo>
                    <a:pt x="1289" y="65"/>
                    <a:pt x="1279" y="43"/>
                    <a:pt x="1263" y="27"/>
                  </a:cubicBezTo>
                  <a:cubicBezTo>
                    <a:pt x="1247" y="10"/>
                    <a:pt x="1224" y="0"/>
                    <a:pt x="1199" y="0"/>
                  </a:cubicBezTo>
                  <a:cubicBezTo>
                    <a:pt x="90" y="0"/>
                    <a:pt x="90" y="0"/>
                    <a:pt x="90" y="0"/>
                  </a:cubicBezTo>
                  <a:cubicBezTo>
                    <a:pt x="65" y="0"/>
                    <a:pt x="43" y="10"/>
                    <a:pt x="26" y="27"/>
                  </a:cubicBezTo>
                  <a:cubicBezTo>
                    <a:pt x="10" y="43"/>
                    <a:pt x="0" y="65"/>
                    <a:pt x="0" y="90"/>
                  </a:cubicBezTo>
                  <a:cubicBezTo>
                    <a:pt x="0" y="844"/>
                    <a:pt x="0" y="844"/>
                    <a:pt x="0" y="844"/>
                  </a:cubicBezTo>
                  <a:cubicBezTo>
                    <a:pt x="0" y="869"/>
                    <a:pt x="10" y="891"/>
                    <a:pt x="26" y="908"/>
                  </a:cubicBezTo>
                  <a:cubicBezTo>
                    <a:pt x="43" y="924"/>
                    <a:pt x="65" y="934"/>
                    <a:pt x="90" y="934"/>
                  </a:cubicBezTo>
                  <a:cubicBezTo>
                    <a:pt x="1199" y="934"/>
                    <a:pt x="1199" y="934"/>
                    <a:pt x="1199" y="934"/>
                  </a:cubicBezTo>
                  <a:cubicBezTo>
                    <a:pt x="1224" y="934"/>
                    <a:pt x="1247" y="924"/>
                    <a:pt x="1263" y="908"/>
                  </a:cubicBezTo>
                  <a:cubicBezTo>
                    <a:pt x="1279" y="891"/>
                    <a:pt x="1289" y="869"/>
                    <a:pt x="1289" y="844"/>
                  </a:cubicBezTo>
                  <a:cubicBezTo>
                    <a:pt x="1289" y="90"/>
                    <a:pt x="1289" y="90"/>
                    <a:pt x="1289" y="90"/>
                  </a:cubicBezTo>
                  <a:cubicBezTo>
                    <a:pt x="1277" y="90"/>
                    <a:pt x="1277" y="90"/>
                    <a:pt x="1277" y="90"/>
                  </a:cubicBezTo>
                </a:path>
              </a:pathLst>
            </a:custGeom>
            <a:solidFill>
              <a:srgbClr val="7AC2F9"/>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64" name="Freeform 9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455439" y="2670654"/>
              <a:ext cx="1190011" cy="159770"/>
            </a:xfrm>
            <a:custGeom>
              <a:avLst/>
              <a:gdLst>
                <a:gd fmla="*/ 1265 w 1265" name="T0"/>
                <a:gd fmla="*/ 0 h 170" name="T1"/>
                <a:gd fmla="*/ 1265 w 1265" name="T2"/>
                <a:gd fmla="*/ 92 h 170" name="T3"/>
                <a:gd fmla="*/ 1187 w 1265" name="T4"/>
                <a:gd fmla="*/ 170 h 170" name="T5"/>
                <a:gd fmla="*/ 78 w 1265" name="T6"/>
                <a:gd fmla="*/ 170 h 170" name="T7"/>
                <a:gd fmla="*/ 0 w 1265" name="T8"/>
                <a:gd fmla="*/ 92 h 170" name="T9"/>
                <a:gd fmla="*/ 0 w 1265" name="T10"/>
                <a:gd fmla="*/ 0 h 170" name="T11"/>
                <a:gd fmla="*/ 1265 w 1265" name="T12"/>
                <a:gd fmla="*/ 0 h 170" name="T13"/>
              </a:gdLst>
              <a:ahLst/>
              <a:cxnLst>
                <a:cxn ang="0">
                  <a:pos x="T0" y="T1"/>
                </a:cxn>
                <a:cxn ang="0">
                  <a:pos x="T2" y="T3"/>
                </a:cxn>
                <a:cxn ang="0">
                  <a:pos x="T4" y="T5"/>
                </a:cxn>
                <a:cxn ang="0">
                  <a:pos x="T6" y="T7"/>
                </a:cxn>
                <a:cxn ang="0">
                  <a:pos x="T8" y="T9"/>
                </a:cxn>
                <a:cxn ang="0">
                  <a:pos x="T10" y="T11"/>
                </a:cxn>
                <a:cxn ang="0">
                  <a:pos x="T12" y="T13"/>
                </a:cxn>
              </a:cxnLst>
              <a:rect b="b" l="0" r="r" t="0"/>
              <a:pathLst>
                <a:path h="170" w="1265">
                  <a:moveTo>
                    <a:pt x="1265" y="0"/>
                  </a:moveTo>
                  <a:cubicBezTo>
                    <a:pt x="1265" y="92"/>
                    <a:pt x="1265" y="92"/>
                    <a:pt x="1265" y="92"/>
                  </a:cubicBezTo>
                  <a:cubicBezTo>
                    <a:pt x="1265" y="135"/>
                    <a:pt x="1230" y="170"/>
                    <a:pt x="1187" y="170"/>
                  </a:cubicBezTo>
                  <a:cubicBezTo>
                    <a:pt x="78" y="170"/>
                    <a:pt x="78" y="170"/>
                    <a:pt x="78" y="170"/>
                  </a:cubicBezTo>
                  <a:cubicBezTo>
                    <a:pt x="35" y="170"/>
                    <a:pt x="0" y="135"/>
                    <a:pt x="0" y="92"/>
                  </a:cubicBezTo>
                  <a:cubicBezTo>
                    <a:pt x="0" y="0"/>
                    <a:pt x="0" y="0"/>
                    <a:pt x="0" y="0"/>
                  </a:cubicBezTo>
                  <a:cubicBezTo>
                    <a:pt x="1265" y="0"/>
                    <a:pt x="1265" y="0"/>
                    <a:pt x="1265" y="0"/>
                  </a:cubicBezTo>
                </a:path>
              </a:pathLst>
            </a:custGeom>
            <a:solidFill>
              <a:srgbClr val="FFFFFF"/>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65" name="Freeform 9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443920" y="2659134"/>
              <a:ext cx="1213049" cy="182308"/>
            </a:xfrm>
            <a:custGeom>
              <a:avLst/>
              <a:gdLst>
                <a:gd fmla="*/ 1277 w 1289" name="T0"/>
                <a:gd fmla="*/ 12 h 194" name="T1"/>
                <a:gd fmla="*/ 1265 w 1289" name="T2"/>
                <a:gd fmla="*/ 12 h 194" name="T3"/>
                <a:gd fmla="*/ 1265 w 1289" name="T4"/>
                <a:gd fmla="*/ 104 h 194" name="T5"/>
                <a:gd fmla="*/ 1246 w 1289" name="T6"/>
                <a:gd fmla="*/ 151 h 194" name="T7"/>
                <a:gd fmla="*/ 1199 w 1289" name="T8"/>
                <a:gd fmla="*/ 170 h 194" name="T9"/>
                <a:gd fmla="*/ 90 w 1289" name="T10"/>
                <a:gd fmla="*/ 170 h 194" name="T11"/>
                <a:gd fmla="*/ 43 w 1289" name="T12"/>
                <a:gd fmla="*/ 151 h 194" name="T13"/>
                <a:gd fmla="*/ 24 w 1289" name="T14"/>
                <a:gd fmla="*/ 104 h 194" name="T15"/>
                <a:gd fmla="*/ 24 w 1289" name="T16"/>
                <a:gd fmla="*/ 24 h 194" name="T17"/>
                <a:gd fmla="*/ 1277 w 1289" name="T18"/>
                <a:gd fmla="*/ 24 h 194" name="T19"/>
                <a:gd fmla="*/ 1277 w 1289" name="T20"/>
                <a:gd fmla="*/ 12 h 194" name="T21"/>
                <a:gd fmla="*/ 1265 w 1289" name="T22"/>
                <a:gd fmla="*/ 12 h 194" name="T23"/>
                <a:gd fmla="*/ 1277 w 1289" name="T24"/>
                <a:gd fmla="*/ 12 h 194" name="T25"/>
                <a:gd fmla="*/ 1277 w 1289" name="T26"/>
                <a:gd fmla="*/ 0 h 194" name="T27"/>
                <a:gd fmla="*/ 12 w 1289" name="T28"/>
                <a:gd fmla="*/ 0 h 194" name="T29"/>
                <a:gd fmla="*/ 4 w 1289" name="T30"/>
                <a:gd fmla="*/ 4 h 194" name="T31"/>
                <a:gd fmla="*/ 0 w 1289" name="T32"/>
                <a:gd fmla="*/ 12 h 194" name="T33"/>
                <a:gd fmla="*/ 0 w 1289" name="T34"/>
                <a:gd fmla="*/ 104 h 194" name="T35"/>
                <a:gd fmla="*/ 26 w 1289" name="T36"/>
                <a:gd fmla="*/ 168 h 194" name="T37"/>
                <a:gd fmla="*/ 90 w 1289" name="T38"/>
                <a:gd fmla="*/ 194 h 194" name="T39"/>
                <a:gd fmla="*/ 1199 w 1289" name="T40"/>
                <a:gd fmla="*/ 194 h 194" name="T41"/>
                <a:gd fmla="*/ 1263 w 1289" name="T42"/>
                <a:gd fmla="*/ 168 h 194" name="T43"/>
                <a:gd fmla="*/ 1289 w 1289" name="T44"/>
                <a:gd fmla="*/ 104 h 194" name="T45"/>
                <a:gd fmla="*/ 1289 w 1289" name="T46"/>
                <a:gd fmla="*/ 12 h 194" name="T47"/>
                <a:gd fmla="*/ 1286 w 1289" name="T48"/>
                <a:gd fmla="*/ 4 h 194" name="T49"/>
                <a:gd fmla="*/ 1277 w 1289" name="T50"/>
                <a:gd fmla="*/ 0 h 194" name="T51"/>
                <a:gd fmla="*/ 1277 w 1289" name="T52"/>
                <a:gd fmla="*/ 12 h 194" name="T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b="b" l="0" r="r" t="0"/>
              <a:pathLst>
                <a:path h="194" w="1289">
                  <a:moveTo>
                    <a:pt x="1277" y="12"/>
                  </a:moveTo>
                  <a:cubicBezTo>
                    <a:pt x="1265" y="12"/>
                    <a:pt x="1265" y="12"/>
                    <a:pt x="1265" y="12"/>
                  </a:cubicBezTo>
                  <a:cubicBezTo>
                    <a:pt x="1265" y="104"/>
                    <a:pt x="1265" y="104"/>
                    <a:pt x="1265" y="104"/>
                  </a:cubicBezTo>
                  <a:cubicBezTo>
                    <a:pt x="1265" y="122"/>
                    <a:pt x="1258" y="139"/>
                    <a:pt x="1246" y="151"/>
                  </a:cubicBezTo>
                  <a:cubicBezTo>
                    <a:pt x="1234" y="163"/>
                    <a:pt x="1217" y="170"/>
                    <a:pt x="1199" y="170"/>
                  </a:cubicBezTo>
                  <a:cubicBezTo>
                    <a:pt x="90" y="170"/>
                    <a:pt x="90" y="170"/>
                    <a:pt x="90" y="170"/>
                  </a:cubicBezTo>
                  <a:cubicBezTo>
                    <a:pt x="72" y="170"/>
                    <a:pt x="55" y="163"/>
                    <a:pt x="43" y="151"/>
                  </a:cubicBezTo>
                  <a:cubicBezTo>
                    <a:pt x="31" y="139"/>
                    <a:pt x="24" y="122"/>
                    <a:pt x="24" y="104"/>
                  </a:cubicBezTo>
                  <a:cubicBezTo>
                    <a:pt x="24" y="24"/>
                    <a:pt x="24" y="24"/>
                    <a:pt x="24" y="24"/>
                  </a:cubicBezTo>
                  <a:cubicBezTo>
                    <a:pt x="1277" y="24"/>
                    <a:pt x="1277" y="24"/>
                    <a:pt x="1277" y="24"/>
                  </a:cubicBezTo>
                  <a:cubicBezTo>
                    <a:pt x="1277" y="12"/>
                    <a:pt x="1277" y="12"/>
                    <a:pt x="1277" y="12"/>
                  </a:cubicBezTo>
                  <a:cubicBezTo>
                    <a:pt x="1265" y="12"/>
                    <a:pt x="1265" y="12"/>
                    <a:pt x="1265" y="12"/>
                  </a:cubicBezTo>
                  <a:cubicBezTo>
                    <a:pt x="1277" y="12"/>
                    <a:pt x="1277" y="12"/>
                    <a:pt x="1277" y="12"/>
                  </a:cubicBezTo>
                  <a:cubicBezTo>
                    <a:pt x="1277" y="0"/>
                    <a:pt x="1277" y="0"/>
                    <a:pt x="1277" y="0"/>
                  </a:cubicBezTo>
                  <a:cubicBezTo>
                    <a:pt x="12" y="0"/>
                    <a:pt x="12" y="0"/>
                    <a:pt x="12" y="0"/>
                  </a:cubicBezTo>
                  <a:cubicBezTo>
                    <a:pt x="9" y="0"/>
                    <a:pt x="6" y="1"/>
                    <a:pt x="4" y="4"/>
                  </a:cubicBezTo>
                  <a:cubicBezTo>
                    <a:pt x="1" y="6"/>
                    <a:pt x="0" y="9"/>
                    <a:pt x="0" y="12"/>
                  </a:cubicBezTo>
                  <a:cubicBezTo>
                    <a:pt x="0" y="104"/>
                    <a:pt x="0" y="104"/>
                    <a:pt x="0" y="104"/>
                  </a:cubicBezTo>
                  <a:cubicBezTo>
                    <a:pt x="0" y="129"/>
                    <a:pt x="10" y="151"/>
                    <a:pt x="26" y="168"/>
                  </a:cubicBezTo>
                  <a:cubicBezTo>
                    <a:pt x="43" y="184"/>
                    <a:pt x="65" y="194"/>
                    <a:pt x="90" y="194"/>
                  </a:cubicBezTo>
                  <a:cubicBezTo>
                    <a:pt x="1199" y="194"/>
                    <a:pt x="1199" y="194"/>
                    <a:pt x="1199" y="194"/>
                  </a:cubicBezTo>
                  <a:cubicBezTo>
                    <a:pt x="1224" y="194"/>
                    <a:pt x="1247" y="184"/>
                    <a:pt x="1263" y="168"/>
                  </a:cubicBezTo>
                  <a:cubicBezTo>
                    <a:pt x="1279" y="151"/>
                    <a:pt x="1289" y="129"/>
                    <a:pt x="1289" y="104"/>
                  </a:cubicBezTo>
                  <a:cubicBezTo>
                    <a:pt x="1289" y="12"/>
                    <a:pt x="1289" y="12"/>
                    <a:pt x="1289" y="12"/>
                  </a:cubicBezTo>
                  <a:cubicBezTo>
                    <a:pt x="1289" y="9"/>
                    <a:pt x="1288" y="6"/>
                    <a:pt x="1286" y="4"/>
                  </a:cubicBezTo>
                  <a:cubicBezTo>
                    <a:pt x="1283" y="1"/>
                    <a:pt x="1280" y="0"/>
                    <a:pt x="1277" y="0"/>
                  </a:cubicBezTo>
                  <a:cubicBezTo>
                    <a:pt x="1277" y="12"/>
                    <a:pt x="1277" y="12"/>
                    <a:pt x="1277" y="12"/>
                  </a:cubicBezTo>
                </a:path>
              </a:pathLst>
            </a:custGeom>
            <a:solidFill>
              <a:srgbClr val="7AC2F9"/>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66" name="Oval 98"/>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6035920" y="2722241"/>
              <a:ext cx="56596" cy="56596"/>
            </a:xfrm>
            <a:prstGeom prst="ellipse">
              <a:avLst/>
            </a:prstGeom>
            <a:solidFill>
              <a:srgbClr val="AFDAFB"/>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67" name="Rectangle 107"/>
            <p:cNvSpPr xmlns:c="http://schemas.openxmlformats.org/drawingml/2006/chart" xmlns:pic="http://schemas.openxmlformats.org/drawingml/2006/picture" xmlns:dgm="http://schemas.openxmlformats.org/drawingml/2006/diagram">
              <a:spLocks noChangeArrowheads="1"/>
            </p:cNvSpPr>
            <p:nvPr/>
          </p:nvSpPr>
          <p:spPr xmlns:c="http://schemas.openxmlformats.org/drawingml/2006/chart" xmlns:pic="http://schemas.openxmlformats.org/drawingml/2006/picture" xmlns:dgm="http://schemas.openxmlformats.org/drawingml/2006/diagram" bwMode="auto">
            <a:xfrm>
              <a:off x="5856116" y="2932596"/>
              <a:ext cx="415702" cy="45577"/>
            </a:xfrm>
            <a:prstGeom prst="rect">
              <a:avLst/>
            </a:prstGeom>
            <a:solidFill>
              <a:srgbClr val="E4F3FE"/>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68" name="Freeform 10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845098" y="2921578"/>
              <a:ext cx="438241" cy="67614"/>
            </a:xfrm>
            <a:custGeom>
              <a:avLst/>
              <a:gdLst>
                <a:gd fmla="*/ 454 w 466" name="T0"/>
                <a:gd fmla="*/ 60 h 72" name="T1"/>
                <a:gd fmla="*/ 454 w 466" name="T2"/>
                <a:gd fmla="*/ 48 h 72" name="T3"/>
                <a:gd fmla="*/ 24 w 466" name="T4"/>
                <a:gd fmla="*/ 48 h 72" name="T5"/>
                <a:gd fmla="*/ 24 w 466" name="T6"/>
                <a:gd fmla="*/ 24 h 72" name="T7"/>
                <a:gd fmla="*/ 442 w 466" name="T8"/>
                <a:gd fmla="*/ 24 h 72" name="T9"/>
                <a:gd fmla="*/ 442 w 466" name="T10"/>
                <a:gd fmla="*/ 60 h 72" name="T11"/>
                <a:gd fmla="*/ 454 w 466" name="T12"/>
                <a:gd fmla="*/ 60 h 72" name="T13"/>
                <a:gd fmla="*/ 454 w 466" name="T14"/>
                <a:gd fmla="*/ 48 h 72" name="T15"/>
                <a:gd fmla="*/ 454 w 466" name="T16"/>
                <a:gd fmla="*/ 60 h 72" name="T17"/>
                <a:gd fmla="*/ 466 w 466" name="T18"/>
                <a:gd fmla="*/ 60 h 72" name="T19"/>
                <a:gd fmla="*/ 466 w 466" name="T20"/>
                <a:gd fmla="*/ 12 h 72" name="T21"/>
                <a:gd fmla="*/ 462 w 466" name="T22"/>
                <a:gd fmla="*/ 3 h 72" name="T23"/>
                <a:gd fmla="*/ 454 w 466" name="T24"/>
                <a:gd fmla="*/ 0 h 72" name="T25"/>
                <a:gd fmla="*/ 12 w 466" name="T26"/>
                <a:gd fmla="*/ 0 h 72" name="T27"/>
                <a:gd fmla="*/ 4 w 466" name="T28"/>
                <a:gd fmla="*/ 3 h 72" name="T29"/>
                <a:gd fmla="*/ 0 w 466" name="T30"/>
                <a:gd fmla="*/ 12 h 72" name="T31"/>
                <a:gd fmla="*/ 0 w 466" name="T32"/>
                <a:gd fmla="*/ 60 h 72" name="T33"/>
                <a:gd fmla="*/ 4 w 466" name="T34"/>
                <a:gd fmla="*/ 69 h 72" name="T35"/>
                <a:gd fmla="*/ 12 w 466" name="T36"/>
                <a:gd fmla="*/ 72 h 72" name="T37"/>
                <a:gd fmla="*/ 454 w 466" name="T38"/>
                <a:gd fmla="*/ 72 h 72" name="T39"/>
                <a:gd fmla="*/ 462 w 466" name="T40"/>
                <a:gd fmla="*/ 69 h 72" name="T41"/>
                <a:gd fmla="*/ 466 w 466" name="T42"/>
                <a:gd fmla="*/ 60 h 72" name="T43"/>
                <a:gd fmla="*/ 454 w 466" name="T44"/>
                <a:gd fmla="*/ 60 h 72" name="T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b="b" l="0" r="r" t="0"/>
              <a:pathLst>
                <a:path h="72" w="466">
                  <a:moveTo>
                    <a:pt x="454" y="60"/>
                  </a:moveTo>
                  <a:cubicBezTo>
                    <a:pt x="454" y="48"/>
                    <a:pt x="454" y="48"/>
                    <a:pt x="454" y="48"/>
                  </a:cubicBezTo>
                  <a:cubicBezTo>
                    <a:pt x="24" y="48"/>
                    <a:pt x="24" y="48"/>
                    <a:pt x="24" y="48"/>
                  </a:cubicBezTo>
                  <a:cubicBezTo>
                    <a:pt x="24" y="24"/>
                    <a:pt x="24" y="24"/>
                    <a:pt x="24" y="24"/>
                  </a:cubicBezTo>
                  <a:cubicBezTo>
                    <a:pt x="442" y="24"/>
                    <a:pt x="442" y="24"/>
                    <a:pt x="442" y="24"/>
                  </a:cubicBezTo>
                  <a:cubicBezTo>
                    <a:pt x="442" y="60"/>
                    <a:pt x="442" y="60"/>
                    <a:pt x="442" y="60"/>
                  </a:cubicBezTo>
                  <a:cubicBezTo>
                    <a:pt x="454" y="60"/>
                    <a:pt x="454" y="60"/>
                    <a:pt x="454" y="60"/>
                  </a:cubicBezTo>
                  <a:cubicBezTo>
                    <a:pt x="454" y="48"/>
                    <a:pt x="454" y="48"/>
                    <a:pt x="454" y="48"/>
                  </a:cubicBezTo>
                  <a:cubicBezTo>
                    <a:pt x="454" y="60"/>
                    <a:pt x="454" y="60"/>
                    <a:pt x="454" y="60"/>
                  </a:cubicBezTo>
                  <a:cubicBezTo>
                    <a:pt x="466" y="60"/>
                    <a:pt x="466" y="60"/>
                    <a:pt x="466" y="60"/>
                  </a:cubicBezTo>
                  <a:cubicBezTo>
                    <a:pt x="466" y="12"/>
                    <a:pt x="466" y="12"/>
                    <a:pt x="466" y="12"/>
                  </a:cubicBezTo>
                  <a:cubicBezTo>
                    <a:pt x="466" y="8"/>
                    <a:pt x="465" y="5"/>
                    <a:pt x="462" y="3"/>
                  </a:cubicBezTo>
                  <a:cubicBezTo>
                    <a:pt x="460" y="1"/>
                    <a:pt x="457" y="0"/>
                    <a:pt x="454" y="0"/>
                  </a:cubicBezTo>
                  <a:cubicBezTo>
                    <a:pt x="12" y="0"/>
                    <a:pt x="12" y="0"/>
                    <a:pt x="12" y="0"/>
                  </a:cubicBezTo>
                  <a:cubicBezTo>
                    <a:pt x="9" y="0"/>
                    <a:pt x="6" y="1"/>
                    <a:pt x="4" y="3"/>
                  </a:cubicBezTo>
                  <a:cubicBezTo>
                    <a:pt x="2" y="5"/>
                    <a:pt x="0" y="8"/>
                    <a:pt x="0" y="12"/>
                  </a:cubicBezTo>
                  <a:cubicBezTo>
                    <a:pt x="0" y="60"/>
                    <a:pt x="0" y="60"/>
                    <a:pt x="0" y="60"/>
                  </a:cubicBezTo>
                  <a:cubicBezTo>
                    <a:pt x="0" y="64"/>
                    <a:pt x="2" y="67"/>
                    <a:pt x="4" y="69"/>
                  </a:cubicBezTo>
                  <a:cubicBezTo>
                    <a:pt x="6" y="71"/>
                    <a:pt x="9" y="72"/>
                    <a:pt x="12" y="72"/>
                  </a:cubicBezTo>
                  <a:cubicBezTo>
                    <a:pt x="454" y="72"/>
                    <a:pt x="454" y="72"/>
                    <a:pt x="454" y="72"/>
                  </a:cubicBezTo>
                  <a:cubicBezTo>
                    <a:pt x="457" y="72"/>
                    <a:pt x="460" y="71"/>
                    <a:pt x="462" y="69"/>
                  </a:cubicBezTo>
                  <a:cubicBezTo>
                    <a:pt x="465" y="67"/>
                    <a:pt x="466" y="64"/>
                    <a:pt x="466" y="60"/>
                  </a:cubicBezTo>
                  <a:lnTo>
                    <a:pt x="454" y="60"/>
                  </a:lnTo>
                  <a:close/>
                </a:path>
              </a:pathLst>
            </a:custGeom>
            <a:solidFill>
              <a:srgbClr val="7AC2F9"/>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70" name="Freeform 1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6402039" y="2731757"/>
              <a:ext cx="423215" cy="501848"/>
            </a:xfrm>
            <a:custGeom>
              <a:avLst/>
              <a:gdLst>
                <a:gd fmla="*/ 439 w 450" name="T0"/>
                <a:gd fmla="*/ 0 h 534" name="T1"/>
                <a:gd fmla="*/ 438 w 450" name="T2"/>
                <a:gd fmla="*/ 2 h 534" name="T3"/>
                <a:gd fmla="*/ 2 w 450" name="T4"/>
                <a:gd fmla="*/ 523 h 534" name="T5"/>
                <a:gd fmla="*/ 0 w 450" name="T6"/>
                <a:gd fmla="*/ 524 h 534" name="T7"/>
                <a:gd fmla="*/ 8 w 450" name="T8"/>
                <a:gd fmla="*/ 534 h 534" name="T9"/>
                <a:gd fmla="*/ 450 w 450" name="T10"/>
                <a:gd fmla="*/ 6 h 534" name="T11"/>
                <a:gd fmla="*/ 439 w 450" name="T12"/>
                <a:gd fmla="*/ 0 h 534" name="T13"/>
              </a:gdLst>
              <a:ahLst/>
              <a:cxnLst>
                <a:cxn ang="0">
                  <a:pos x="T0" y="T1"/>
                </a:cxn>
                <a:cxn ang="0">
                  <a:pos x="T2" y="T3"/>
                </a:cxn>
                <a:cxn ang="0">
                  <a:pos x="T4" y="T5"/>
                </a:cxn>
                <a:cxn ang="0">
                  <a:pos x="T6" y="T7"/>
                </a:cxn>
                <a:cxn ang="0">
                  <a:pos x="T8" y="T9"/>
                </a:cxn>
                <a:cxn ang="0">
                  <a:pos x="T10" y="T11"/>
                </a:cxn>
                <a:cxn ang="0">
                  <a:pos x="T12" y="T13"/>
                </a:cxn>
              </a:cxnLst>
              <a:rect b="b" l="0" r="r" t="0"/>
              <a:pathLst>
                <a:path h="534" w="450">
                  <a:moveTo>
                    <a:pt x="439" y="0"/>
                  </a:moveTo>
                  <a:cubicBezTo>
                    <a:pt x="439" y="1"/>
                    <a:pt x="439" y="2"/>
                    <a:pt x="438" y="2"/>
                  </a:cubicBezTo>
                  <a:cubicBezTo>
                    <a:pt x="372" y="231"/>
                    <a:pt x="212" y="419"/>
                    <a:pt x="2" y="523"/>
                  </a:cubicBezTo>
                  <a:cubicBezTo>
                    <a:pt x="2" y="523"/>
                    <a:pt x="1" y="524"/>
                    <a:pt x="0" y="524"/>
                  </a:cubicBezTo>
                  <a:cubicBezTo>
                    <a:pt x="3" y="527"/>
                    <a:pt x="5" y="531"/>
                    <a:pt x="8" y="534"/>
                  </a:cubicBezTo>
                  <a:cubicBezTo>
                    <a:pt x="220" y="428"/>
                    <a:pt x="383" y="237"/>
                    <a:pt x="450" y="6"/>
                  </a:cubicBezTo>
                  <a:cubicBezTo>
                    <a:pt x="446" y="4"/>
                    <a:pt x="443" y="2"/>
                    <a:pt x="439" y="0"/>
                  </a:cubicBezTo>
                </a:path>
              </a:pathLst>
            </a:custGeom>
            <a:solidFill>
              <a:srgbClr val="6FB7F0"/>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72" name="Freeform 1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6356462" y="2700705"/>
              <a:ext cx="359608" cy="431229"/>
            </a:xfrm>
            <a:custGeom>
              <a:avLst/>
              <a:gdLst>
                <a:gd fmla="*/ 358 w 382" name="T0"/>
                <a:gd fmla="*/ 0 h 459" name="T1"/>
                <a:gd fmla="*/ 196 w 382" name="T2"/>
                <a:gd fmla="*/ 283 h 459" name="T3"/>
                <a:gd fmla="*/ 201 w 382" name="T4"/>
                <a:gd fmla="*/ 283 h 459" name="T5"/>
                <a:gd fmla="*/ 212 w 382" name="T6"/>
                <a:gd fmla="*/ 291 h 459" name="T7"/>
                <a:gd fmla="*/ 210 w 382" name="T8"/>
                <a:gd fmla="*/ 304 h 459" name="T9"/>
                <a:gd fmla="*/ 0 w 382" name="T10"/>
                <a:gd fmla="*/ 459 h 459" name="T11"/>
                <a:gd fmla="*/ 0 w 382" name="T12"/>
                <a:gd fmla="*/ 459 h 459" name="T13"/>
                <a:gd fmla="*/ 210 w 382" name="T14"/>
                <a:gd fmla="*/ 304 h 459" name="T15"/>
                <a:gd fmla="*/ 382 w 382" name="T16"/>
                <a:gd fmla="*/ 3 h 459" name="T17"/>
                <a:gd fmla="*/ 358 w 382" name="T18"/>
                <a:gd fmla="*/ 0 h 459" name="T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b="b" l="0" r="r" t="0"/>
              <a:pathLst>
                <a:path h="459" w="382">
                  <a:moveTo>
                    <a:pt x="358" y="0"/>
                  </a:moveTo>
                  <a:cubicBezTo>
                    <a:pt x="326" y="107"/>
                    <a:pt x="270" y="204"/>
                    <a:pt x="196" y="283"/>
                  </a:cubicBezTo>
                  <a:cubicBezTo>
                    <a:pt x="201" y="283"/>
                    <a:pt x="201" y="283"/>
                    <a:pt x="201" y="283"/>
                  </a:cubicBezTo>
                  <a:cubicBezTo>
                    <a:pt x="206" y="283"/>
                    <a:pt x="211" y="286"/>
                    <a:pt x="212" y="291"/>
                  </a:cubicBezTo>
                  <a:cubicBezTo>
                    <a:pt x="214" y="295"/>
                    <a:pt x="213" y="300"/>
                    <a:pt x="210" y="304"/>
                  </a:cubicBezTo>
                  <a:cubicBezTo>
                    <a:pt x="150" y="367"/>
                    <a:pt x="79" y="420"/>
                    <a:pt x="0" y="459"/>
                  </a:cubicBezTo>
                  <a:cubicBezTo>
                    <a:pt x="0" y="459"/>
                    <a:pt x="0" y="459"/>
                    <a:pt x="0" y="459"/>
                  </a:cubicBezTo>
                  <a:cubicBezTo>
                    <a:pt x="79" y="420"/>
                    <a:pt x="150" y="367"/>
                    <a:pt x="210" y="304"/>
                  </a:cubicBezTo>
                  <a:cubicBezTo>
                    <a:pt x="289" y="220"/>
                    <a:pt x="349" y="117"/>
                    <a:pt x="382" y="3"/>
                  </a:cubicBezTo>
                  <a:cubicBezTo>
                    <a:pt x="374" y="2"/>
                    <a:pt x="366" y="1"/>
                    <a:pt x="358" y="0"/>
                  </a:cubicBezTo>
                </a:path>
              </a:pathLst>
            </a:custGeom>
            <a:solidFill>
              <a:srgbClr val="6FB7F0"/>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81" name="Rectangle 8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528562" y="2045097"/>
              <a:ext cx="1034247" cy="551431"/>
            </a:xfrm>
            <a:prstGeom prst="rect">
              <a:avLst/>
            </a:prstGeom>
            <a:solidFill>
              <a:srgbClr val="FFFFFF"/>
            </a:solidFill>
            <a:ln w="22225">
              <a:solidFill>
                <a:srgbClr val="7AC2F9"/>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FFFFFF"/>
                </a:solidFill>
                <a:effectLst/>
                <a:uFillTx/>
                <a:latin panose="020F0502020204030204" typeface="Calibri"/>
                <a:ea typeface="+mn-ea"/>
                <a:cs typeface="+mn-cs"/>
              </a:endParaRPr>
            </a:p>
          </p:txBody>
        </p:sp>
        <p:sp>
          <p:nvSpPr>
            <p:cNvPr xmlns:c="http://schemas.openxmlformats.org/drawingml/2006/chart" xmlns:pic="http://schemas.openxmlformats.org/drawingml/2006/picture" xmlns:dgm="http://schemas.openxmlformats.org/drawingml/2006/diagram" id="86" name="Freeform 23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5977883" y="2208304"/>
              <a:ext cx="138113" cy="131763"/>
            </a:xfrm>
            <a:custGeom>
              <a:avLst/>
              <a:gdLst>
                <a:gd fmla="*/ 128 w 169" name="T0"/>
                <a:gd fmla="*/ 160 h 160" name="T1"/>
                <a:gd fmla="*/ 121 w 169" name="T2"/>
                <a:gd fmla="*/ 157 h 160" name="T3"/>
                <a:gd fmla="*/ 84 w 169" name="T4"/>
                <a:gd fmla="*/ 131 h 160" name="T5"/>
                <a:gd fmla="*/ 47 w 169" name="T6"/>
                <a:gd fmla="*/ 157 h 160" name="T7"/>
                <a:gd fmla="*/ 40 w 169" name="T8"/>
                <a:gd fmla="*/ 160 h 160" name="T9"/>
                <a:gd fmla="*/ 33 w 169" name="T10"/>
                <a:gd fmla="*/ 157 h 160" name="T11"/>
                <a:gd fmla="*/ 29 w 169" name="T12"/>
                <a:gd fmla="*/ 144 h 160" name="T13"/>
                <a:gd fmla="*/ 43 w 169" name="T14"/>
                <a:gd fmla="*/ 101 h 160" name="T15"/>
                <a:gd fmla="*/ 6 w 169" name="T16"/>
                <a:gd fmla="*/ 74 h 160" name="T17"/>
                <a:gd fmla="*/ 2 w 169" name="T18"/>
                <a:gd fmla="*/ 60 h 160" name="T19"/>
                <a:gd fmla="*/ 13 w 169" name="T20"/>
                <a:gd fmla="*/ 52 h 160" name="T21"/>
                <a:gd fmla="*/ 59 w 169" name="T22"/>
                <a:gd fmla="*/ 52 h 160" name="T23"/>
                <a:gd fmla="*/ 73 w 169" name="T24"/>
                <a:gd fmla="*/ 9 h 160" name="T25"/>
                <a:gd fmla="*/ 84 w 169" name="T26"/>
                <a:gd fmla="*/ 0 h 160" name="T27"/>
                <a:gd fmla="*/ 96 w 169" name="T28"/>
                <a:gd fmla="*/ 9 h 160" name="T29"/>
                <a:gd fmla="*/ 110 w 169" name="T30"/>
                <a:gd fmla="*/ 52 h 160" name="T31"/>
                <a:gd fmla="*/ 156 w 169" name="T32"/>
                <a:gd fmla="*/ 52 h 160" name="T33"/>
                <a:gd fmla="*/ 167 w 169" name="T34"/>
                <a:gd fmla="*/ 60 h 160" name="T35"/>
                <a:gd fmla="*/ 163 w 169" name="T36"/>
                <a:gd fmla="*/ 74 h 160" name="T37"/>
                <a:gd fmla="*/ 126 w 169" name="T38"/>
                <a:gd fmla="*/ 101 h 160" name="T39"/>
                <a:gd fmla="*/ 140 w 169" name="T40"/>
                <a:gd fmla="*/ 144 h 160" name="T41"/>
                <a:gd fmla="*/ 135 w 169" name="T42"/>
                <a:gd fmla="*/ 157 h 160" name="T43"/>
                <a:gd fmla="*/ 128 w 169" name="T44"/>
                <a:gd fmla="*/ 160 h 160" name="T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b="b" l="0" r="r" t="0"/>
              <a:pathLst>
                <a:path h="160" w="169">
                  <a:moveTo>
                    <a:pt x="128" y="160"/>
                  </a:moveTo>
                  <a:cubicBezTo>
                    <a:pt x="126" y="160"/>
                    <a:pt x="123" y="159"/>
                    <a:pt x="121" y="157"/>
                  </a:cubicBezTo>
                  <a:cubicBezTo>
                    <a:pt x="84" y="131"/>
                    <a:pt x="84" y="131"/>
                    <a:pt x="84" y="131"/>
                  </a:cubicBezTo>
                  <a:cubicBezTo>
                    <a:pt x="47" y="157"/>
                    <a:pt x="47" y="157"/>
                    <a:pt x="47" y="157"/>
                  </a:cubicBezTo>
                  <a:cubicBezTo>
                    <a:pt x="45" y="159"/>
                    <a:pt x="43" y="160"/>
                    <a:pt x="40" y="160"/>
                  </a:cubicBezTo>
                  <a:cubicBezTo>
                    <a:pt x="38" y="160"/>
                    <a:pt x="35" y="159"/>
                    <a:pt x="33" y="157"/>
                  </a:cubicBezTo>
                  <a:cubicBezTo>
                    <a:pt x="29" y="154"/>
                    <a:pt x="27" y="149"/>
                    <a:pt x="29" y="144"/>
                  </a:cubicBezTo>
                  <a:cubicBezTo>
                    <a:pt x="43" y="101"/>
                    <a:pt x="43" y="101"/>
                    <a:pt x="43" y="101"/>
                  </a:cubicBezTo>
                  <a:cubicBezTo>
                    <a:pt x="6" y="74"/>
                    <a:pt x="6" y="74"/>
                    <a:pt x="6" y="74"/>
                  </a:cubicBezTo>
                  <a:cubicBezTo>
                    <a:pt x="2" y="71"/>
                    <a:pt x="0" y="65"/>
                    <a:pt x="2" y="60"/>
                  </a:cubicBezTo>
                  <a:cubicBezTo>
                    <a:pt x="3" y="55"/>
                    <a:pt x="8" y="52"/>
                    <a:pt x="13" y="52"/>
                  </a:cubicBezTo>
                  <a:cubicBezTo>
                    <a:pt x="59" y="52"/>
                    <a:pt x="59" y="52"/>
                    <a:pt x="59" y="52"/>
                  </a:cubicBezTo>
                  <a:cubicBezTo>
                    <a:pt x="73" y="9"/>
                    <a:pt x="73" y="9"/>
                    <a:pt x="73" y="9"/>
                  </a:cubicBezTo>
                  <a:cubicBezTo>
                    <a:pt x="75" y="4"/>
                    <a:pt x="79" y="0"/>
                    <a:pt x="84" y="0"/>
                  </a:cubicBezTo>
                  <a:cubicBezTo>
                    <a:pt x="90" y="0"/>
                    <a:pt x="94" y="4"/>
                    <a:pt x="96" y="9"/>
                  </a:cubicBezTo>
                  <a:cubicBezTo>
                    <a:pt x="110" y="52"/>
                    <a:pt x="110" y="52"/>
                    <a:pt x="110" y="52"/>
                  </a:cubicBezTo>
                  <a:cubicBezTo>
                    <a:pt x="156" y="52"/>
                    <a:pt x="156" y="52"/>
                    <a:pt x="156" y="52"/>
                  </a:cubicBezTo>
                  <a:cubicBezTo>
                    <a:pt x="161" y="52"/>
                    <a:pt x="165" y="55"/>
                    <a:pt x="167" y="60"/>
                  </a:cubicBezTo>
                  <a:cubicBezTo>
                    <a:pt x="169" y="65"/>
                    <a:pt x="167" y="71"/>
                    <a:pt x="163" y="74"/>
                  </a:cubicBezTo>
                  <a:cubicBezTo>
                    <a:pt x="126" y="101"/>
                    <a:pt x="126" y="101"/>
                    <a:pt x="126" y="101"/>
                  </a:cubicBezTo>
                  <a:cubicBezTo>
                    <a:pt x="140" y="144"/>
                    <a:pt x="140" y="144"/>
                    <a:pt x="140" y="144"/>
                  </a:cubicBezTo>
                  <a:cubicBezTo>
                    <a:pt x="141" y="149"/>
                    <a:pt x="140" y="154"/>
                    <a:pt x="135" y="157"/>
                  </a:cubicBezTo>
                  <a:cubicBezTo>
                    <a:pt x="133" y="159"/>
                    <a:pt x="131" y="160"/>
                    <a:pt x="128" y="160"/>
                  </a:cubicBezTo>
                  <a:close/>
                </a:path>
              </a:pathLst>
            </a:custGeom>
            <a:solidFill>
              <a:srgbClr val="E4F3FE"/>
            </a:solidFill>
            <a:ln>
              <a:noFill/>
            </a:ln>
          </p:spPr>
          <p:txBody xmlns:c="http://schemas.openxmlformats.org/drawingml/2006/chart" xmlns:pic="http://schemas.openxmlformats.org/drawingml/2006/picture" xmlns:dgm="http://schemas.openxmlformats.org/drawingml/2006/diagram">
            <a:bodyPr anchor="t" anchorCtr="0" bIns="45720" compatLnSpc="1" lIns="91440" numCol="1" rIns="91440" tIns="45720" vert="horz" wrap="square">
              <a:prstTxWarp prst="textNoShape">
                <a:avLst/>
              </a:prstTxWarp>
            </a:bodyPr>
            <a:lstStyle/>
            <a:p>
              <a:pPr algn="l" defTabSz="914400" eaLnBrk="1" fontAlgn="auto" hangingPunct="1" indent="0" latinLnBrk="0" lvl="0" marL="0" marR="0" rtl="0">
                <a:lnSpc>
                  <a:spcPct val="100000"/>
                </a:lnSpc>
                <a:spcBef>
                  <a:spcPts val="0"/>
                </a:spcBef>
                <a:spcAft>
                  <a:spcPts val="0"/>
                </a:spcAft>
                <a:buFontTx/>
                <a:buNone/>
                <a:defRPr>
                  <a:uFillTx/>
                </a:defRPr>
              </a:pPr>
              <a:endParaRPr b="0" baseline="0" cap="none" i="0" kern="1200" kumimoji="0" lang="en-US" noProof="0" normalizeH="0" spc="0" strike="noStrike" sz="1600" u="none">
                <a:ln>
                  <a:noFill/>
                </a:ln>
                <a:solidFill>
                  <a:srgbClr val="000000"/>
                </a:solidFill>
                <a:effectLst/>
                <a:uFillTx/>
                <a:latin panose="020F0502020204030204" typeface="Calibri"/>
                <a:ea typeface="+mn-ea"/>
                <a:cs typeface="+mn-cs"/>
              </a:endParaRPr>
            </a:p>
          </p:txBody>
        </p:sp>
      </p:gr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18" presetSubtype="6">
                                  <p:stCondLst>
                                    <p:cond delay="0"/>
                                  </p:stCondLst>
                                  <p:childTnLst>
                                    <p:set>
                                      <p:cBhvr>
                                        <p:cTn dur="1" fill="hold" id="6">
                                          <p:stCondLst>
                                            <p:cond delay="0"/>
                                          </p:stCondLst>
                                        </p:cTn>
                                        <p:tgtEl>
                                          <p:spTgt spid="39"/>
                                        </p:tgtEl>
                                        <p:attrNameLst>
                                          <p:attrName>style.visibility</p:attrName>
                                        </p:attrNameLst>
                                      </p:cBhvr>
                                      <p:to>
                                        <p:strVal val="visible"/>
                                      </p:to>
                                    </p:set>
                                    <p:animEffect filter="strips(downRight)" transition="in">
                                      <p:cBhvr>
                                        <p:cTn dur="500" id="7"/>
                                        <p:tgtEl>
                                          <p:spTgt spid="39"/>
                                        </p:tgtEl>
                                      </p:cBhvr>
                                    </p:animEffect>
                                  </p:childTnLst>
                                </p:cTn>
                              </p:par>
                            </p:childTnLst>
                          </p:cTn>
                        </p:par>
                        <p:par>
                          <p:cTn fill="hold" id="8">
                            <p:stCondLst>
                              <p:cond delay="500"/>
                            </p:stCondLst>
                            <p:childTnLst>
                              <p:par>
                                <p:cTn fill="hold" id="9" nodeType="afterEffect" presetClass="entr" presetID="53" presetSubtype="16">
                                  <p:stCondLst>
                                    <p:cond delay="0"/>
                                  </p:stCondLst>
                                  <p:childTnLst>
                                    <p:set>
                                      <p:cBhvr>
                                        <p:cTn dur="1" fill="hold" id="10">
                                          <p:stCondLst>
                                            <p:cond delay="0"/>
                                          </p:stCondLst>
                                        </p:cTn>
                                        <p:tgtEl>
                                          <p:spTgt spid="53"/>
                                        </p:tgtEl>
                                        <p:attrNameLst>
                                          <p:attrName>style.visibility</p:attrName>
                                        </p:attrNameLst>
                                      </p:cBhvr>
                                      <p:to>
                                        <p:strVal val="visible"/>
                                      </p:to>
                                    </p:set>
                                    <p:anim calcmode="lin" valueType="num">
                                      <p:cBhvr>
                                        <p:cTn dur="500" fill="hold" id="11"/>
                                        <p:tgtEl>
                                          <p:spTgt spid="53"/>
                                        </p:tgtEl>
                                        <p:attrNameLst>
                                          <p:attrName>ppt_w</p:attrName>
                                        </p:attrNameLst>
                                      </p:cBhvr>
                                      <p:tavLst>
                                        <p:tav tm="0">
                                          <p:val>
                                            <p:fltVal val="0"/>
                                          </p:val>
                                        </p:tav>
                                        <p:tav tm="100000">
                                          <p:val>
                                            <p:strVal val="#ppt_w"/>
                                          </p:val>
                                        </p:tav>
                                      </p:tavLst>
                                    </p:anim>
                                    <p:anim calcmode="lin" valueType="num">
                                      <p:cBhvr>
                                        <p:cTn dur="500" fill="hold" id="12"/>
                                        <p:tgtEl>
                                          <p:spTgt spid="53"/>
                                        </p:tgtEl>
                                        <p:attrNameLst>
                                          <p:attrName>ppt_h</p:attrName>
                                        </p:attrNameLst>
                                      </p:cBhvr>
                                      <p:tavLst>
                                        <p:tav tm="0">
                                          <p:val>
                                            <p:fltVal val="0"/>
                                          </p:val>
                                        </p:tav>
                                        <p:tav tm="100000">
                                          <p:val>
                                            <p:strVal val="#ppt_h"/>
                                          </p:val>
                                        </p:tav>
                                      </p:tavLst>
                                    </p:anim>
                                    <p:animEffect filter="fade" transition="in">
                                      <p:cBhvr>
                                        <p:cTn dur="500" id="13"/>
                                        <p:tgtEl>
                                          <p:spTgt spid="5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grpId="0" spid="39"/>
    </p:bldLst>
  </p:timing>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Title 3"/>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2434130" y="128470"/>
            <a:ext cx="6108200" cy="763525"/>
          </a:xfrm>
        </p:spPr>
        <p:txBody xmlns:c="http://schemas.openxmlformats.org/drawingml/2006/chart" xmlns:pic="http://schemas.openxmlformats.org/drawingml/2006/picture" xmlns:dgm="http://schemas.openxmlformats.org/drawingml/2006/diagram">
          <a:bodyPr>
            <a:normAutofit/>
          </a:bodyPr>
          <a:lstStyle/>
          <a:p>
            <a:pPr algn="l"/>
            <a:r>
              <a:rPr dirty="0" err="1" lang="en-US" smtClean="0">
                <a:effectLst>
                  <a:outerShdw algn="tl" blurRad="38100" dir="2700000" dist="38100">
                    <a:srgbClr val="000000">
                      <a:alpha val="43137"/>
                    </a:srgbClr>
                  </a:outerShdw>
                </a:effectLst>
                <a:uFillTx/>
              </a:rPr>
              <a:t>Github</a:t>
            </a:r>
            <a:r>
              <a:rPr dirty="0" lang="en-US" smtClean="0">
                <a:effectLst>
                  <a:outerShdw algn="tl" blurRad="38100" dir="2700000" dist="38100">
                    <a:srgbClr val="000000">
                      <a:alpha val="43137"/>
                    </a:srgbClr>
                  </a:outerShdw>
                </a:effectLst>
                <a:uFillTx/>
              </a:rPr>
              <a:t> </a:t>
            </a:r>
            <a:r>
              <a:rPr dirty="0" lang="en-US">
                <a:effectLst>
                  <a:outerShdw algn="tl" blurRad="38100" dir="2700000" dist="38100">
                    <a:srgbClr val="000000">
                      <a:alpha val="43137"/>
                    </a:srgbClr>
                  </a:outerShdw>
                </a:effectLst>
                <a:uFillTx/>
              </a:rPr>
              <a:t>Code Structure</a:t>
            </a:r>
            <a:endParaRPr dirty="0" lang="en-US">
              <a:effectLst>
                <a:outerShdw algn="tl" blurRad="38100" dir="2700000" dist="38100">
                  <a:srgbClr val="000000">
                    <a:alpha val="43137"/>
                  </a:srgbClr>
                </a:outerShdw>
              </a:effectLst>
              <a:uFillTx/>
            </a:endParaRPr>
          </a:p>
        </p:txBody>
      </p:sp>
      <p:pic>
        <p:nvPicPr>
          <p:cNvPr xmlns:c="http://schemas.openxmlformats.org/drawingml/2006/chart" xmlns:pic="http://schemas.openxmlformats.org/drawingml/2006/picture" xmlns:dgm="http://schemas.openxmlformats.org/drawingml/2006/diagram" descr="https://lh3.googleusercontent.com/98TpneZPnIjYCRMQs8SvDzO_dwUdxDXaLoEzJGjKsS_C__T3h7McU03pWJjecQDx9zLacKdFXFoOQHae1-Kw3uSjsvmJkexy4NPJ2vrxgVAlxT4Blt15xYaIvjUg5FbptTUr3ix7zcY" id="1028" name="Picture 4"/>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2586834" y="1318149"/>
            <a:ext cx="6320432" cy="2137870"/>
          </a:xfrm>
          <a:prstGeom prst="rect">
            <a:avLst/>
          </a:prstGeom>
          <a:noFill/>
        </p:spPr>
      </p:pic>
      <p:sp>
        <p:nvSpPr>
          <p:cNvPr xmlns:c="http://schemas.openxmlformats.org/drawingml/2006/chart" xmlns:pic="http://schemas.openxmlformats.org/drawingml/2006/picture" xmlns:dgm="http://schemas.openxmlformats.org/drawingml/2006/diagram" id="2" name="Rectangle 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474363" y="3513169"/>
            <a:ext cx="6320431" cy="276999"/>
          </a:xfrm>
          <a:prstGeom prst="rect">
            <a:avLst/>
          </a:prstGeom>
        </p:spPr>
        <p:txBody xmlns:c="http://schemas.openxmlformats.org/drawingml/2006/chart" xmlns:pic="http://schemas.openxmlformats.org/drawingml/2006/picture" xmlns:dgm="http://schemas.openxmlformats.org/drawingml/2006/diagram">
          <a:bodyPr wrap="square">
            <a:spAutoFit/>
          </a:bodyPr>
          <a:lstStyle/>
          <a:p>
            <a:r>
              <a:rPr dirty="0" lang="en-US" sz="1200" u="sng">
                <a:solidFill>
                  <a:srgbClr val="0097A7"/>
                </a:solidFill>
                <a:uFillTx/>
                <a:latin charset="0" panose="020B0604020202020204" pitchFamily="34" typeface="Arial"/>
                <a:hlinkClick r:id="rId3"/>
              </a:rPr>
              <a:t>https://github.gatech.edu/manp6/cse-6250-team-03-final-project/tree/master</a:t>
            </a:r>
            <a:endParaRPr dirty="0" lang="en-US" sz="1200">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id="5" nodeType="afterEffect" presetClass="entr" presetID="53" presetSubtype="528">
                                  <p:stCondLst>
                                    <p:cond delay="0"/>
                                  </p:stCondLst>
                                  <p:childTnLst>
                                    <p:set>
                                      <p:cBhvr>
                                        <p:cTn dur="1" fill="hold" id="6">
                                          <p:stCondLst>
                                            <p:cond delay="0"/>
                                          </p:stCondLst>
                                        </p:cTn>
                                        <p:tgtEl>
                                          <p:spTgt spid="1028"/>
                                        </p:tgtEl>
                                        <p:attrNameLst>
                                          <p:attrName>style.visibility</p:attrName>
                                        </p:attrNameLst>
                                      </p:cBhvr>
                                      <p:to>
                                        <p:strVal val="visible"/>
                                      </p:to>
                                    </p:set>
                                    <p:anim calcmode="lin" valueType="num">
                                      <p:cBhvr>
                                        <p:cTn dur="500" fill="hold" id="7"/>
                                        <p:tgtEl>
                                          <p:spTgt spid="1028"/>
                                        </p:tgtEl>
                                        <p:attrNameLst>
                                          <p:attrName>ppt_w</p:attrName>
                                        </p:attrNameLst>
                                      </p:cBhvr>
                                      <p:tavLst>
                                        <p:tav tm="0">
                                          <p:val>
                                            <p:fltVal val="0"/>
                                          </p:val>
                                        </p:tav>
                                        <p:tav tm="100000">
                                          <p:val>
                                            <p:strVal val="#ppt_w"/>
                                          </p:val>
                                        </p:tav>
                                      </p:tavLst>
                                    </p:anim>
                                    <p:anim calcmode="lin" valueType="num">
                                      <p:cBhvr>
                                        <p:cTn dur="500" fill="hold" id="8"/>
                                        <p:tgtEl>
                                          <p:spTgt spid="1028"/>
                                        </p:tgtEl>
                                        <p:attrNameLst>
                                          <p:attrName>ppt_h</p:attrName>
                                        </p:attrNameLst>
                                      </p:cBhvr>
                                      <p:tavLst>
                                        <p:tav tm="0">
                                          <p:val>
                                            <p:fltVal val="0"/>
                                          </p:val>
                                        </p:tav>
                                        <p:tav tm="100000">
                                          <p:val>
                                            <p:strVal val="#ppt_h"/>
                                          </p:val>
                                        </p:tav>
                                      </p:tavLst>
                                    </p:anim>
                                    <p:animEffect filter="fade" transition="in">
                                      <p:cBhvr>
                                        <p:cTn dur="500" id="9"/>
                                        <p:tgtEl>
                                          <p:spTgt spid="1028"/>
                                        </p:tgtEl>
                                      </p:cBhvr>
                                    </p:animEffect>
                                    <p:anim calcmode="lin" valueType="num">
                                      <p:cBhvr>
                                        <p:cTn dur="500" fill="hold" id="10"/>
                                        <p:tgtEl>
                                          <p:spTgt spid="1028"/>
                                        </p:tgtEl>
                                        <p:attrNameLst>
                                          <p:attrName>ppt_x</p:attrName>
                                        </p:attrNameLst>
                                      </p:cBhvr>
                                      <p:tavLst>
                                        <p:tav tm="0">
                                          <p:val>
                                            <p:fltVal val="0.5"/>
                                          </p:val>
                                        </p:tav>
                                        <p:tav tm="100000">
                                          <p:val>
                                            <p:strVal val="#ppt_x"/>
                                          </p:val>
                                        </p:tav>
                                      </p:tavLst>
                                    </p:anim>
                                    <p:anim calcmode="lin" valueType="num">
                                      <p:cBhvr>
                                        <p:cTn dur="500" fill="hold" id="11"/>
                                        <p:tgtEl>
                                          <p:spTgt spid="1028"/>
                                        </p:tgtEl>
                                        <p:attrNameLst>
                                          <p:attrName>ppt_y</p:attrName>
                                        </p:attrNameLst>
                                      </p:cBhvr>
                                      <p:tavLst>
                                        <p:tav tm="0">
                                          <p:val>
                                            <p:fltVal val="0.5"/>
                                          </p:val>
                                        </p:tav>
                                        <p:tav tm="100000">
                                          <p:val>
                                            <p:strVal val="#ppt_y"/>
                                          </p:val>
                                        </p:tav>
                                      </p:tavLst>
                                    </p:anim>
                                  </p:childTnLst>
                                </p:cTn>
                              </p:par>
                            </p:childTnLst>
                          </p:cTn>
                        </p:par>
                        <p:par>
                          <p:cTn fill="hold" id="12">
                            <p:stCondLst>
                              <p:cond delay="500"/>
                            </p:stCondLst>
                            <p:childTnLst>
                              <p:par>
                                <p:cTn fill="hold" grpId="0" id="13" nodeType="afterEffect" presetClass="entr" presetID="22" presetSubtype="8">
                                  <p:stCondLst>
                                    <p:cond delay="0"/>
                                  </p:stCondLst>
                                  <p:childTnLst>
                                    <p:set>
                                      <p:cBhvr>
                                        <p:cTn dur="1" fill="hold" id="14">
                                          <p:stCondLst>
                                            <p:cond delay="0"/>
                                          </p:stCondLst>
                                        </p:cTn>
                                        <p:tgtEl>
                                          <p:spTgt spid="2"/>
                                        </p:tgtEl>
                                        <p:attrNameLst>
                                          <p:attrName>style.visibility</p:attrName>
                                        </p:attrNameLst>
                                      </p:cBhvr>
                                      <p:to>
                                        <p:strVal val="visible"/>
                                      </p:to>
                                    </p:set>
                                    <p:animEffect filter="wipe(left)" transition="in">
                                      <p:cBhvr>
                                        <p:cTn dur="500" id="15"/>
                                        <p:tgtEl>
                                          <p:spTgt spid="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grpId="0" spid="2"/>
    </p:bldLst>
  </p:timing>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Title 3"/>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2434130" y="128470"/>
            <a:ext cx="6108200" cy="763525"/>
          </a:xfrm>
        </p:spPr>
        <p:txBody xmlns:c="http://schemas.openxmlformats.org/drawingml/2006/chart" xmlns:pic="http://schemas.openxmlformats.org/drawingml/2006/picture" xmlns:dgm="http://schemas.openxmlformats.org/drawingml/2006/diagram">
          <a:bodyPr>
            <a:normAutofit/>
          </a:bodyPr>
          <a:lstStyle/>
          <a:p>
            <a:pPr algn="l"/>
            <a:r>
              <a:rPr dirty="0" lang="en-US" smtClean="0" sz="2800">
                <a:effectLst>
                  <a:outerShdw algn="tl" blurRad="38100" dir="2700000" dist="38100">
                    <a:srgbClr val="000000">
                      <a:alpha val="43137"/>
                    </a:srgbClr>
                  </a:outerShdw>
                </a:effectLst>
                <a:uFillTx/>
              </a:rPr>
              <a:t>MIMIC-III Mortality Datasets</a:t>
            </a:r>
            <a:endParaRPr dirty="0" lang="en-US" sz="2800">
              <a:uFillTx/>
            </a:endParaRPr>
          </a:p>
        </p:txBody>
      </p:sp>
      <p:grpSp>
        <p:nvGrpSpPr>
          <p:cNvPr xmlns:c="http://schemas.openxmlformats.org/drawingml/2006/chart" xmlns:pic="http://schemas.openxmlformats.org/drawingml/2006/picture" xmlns:dgm="http://schemas.openxmlformats.org/drawingml/2006/diagram" id="3" name="Group 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5946345" y="1203397"/>
            <a:ext cx="2855873" cy="2064582"/>
            <a:chOff x="5946345" y="1203397"/>
            <a:chExt cx="2855873" cy="2064582"/>
          </a:xfrm>
        </p:grpSpPr>
        <p:grpSp>
          <p:nvGrpSpPr>
            <p:cNvPr xmlns:c="http://schemas.openxmlformats.org/drawingml/2006/chart" xmlns:pic="http://schemas.openxmlformats.org/drawingml/2006/picture" xmlns:dgm="http://schemas.openxmlformats.org/drawingml/2006/diagram" id="8" name="Group 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5946345" y="1203397"/>
              <a:ext cx="2855873" cy="2064582"/>
              <a:chOff x="487989" y="1287935"/>
              <a:chExt cx="6363060" cy="4836300"/>
            </a:xfrm>
          </p:grpSpPr>
          <p:grpSp>
            <p:nvGrpSpPr>
              <p:cNvPr xmlns:c="http://schemas.openxmlformats.org/drawingml/2006/chart" xmlns:pic="http://schemas.openxmlformats.org/drawingml/2006/picture" xmlns:dgm="http://schemas.openxmlformats.org/drawingml/2006/diagram" id="14" name="Group 1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87989" y="1287937"/>
                <a:ext cx="1758766" cy="1738513"/>
                <a:chOff x="808317" y="1598470"/>
                <a:chExt cx="1758766" cy="1738513"/>
              </a:xfrm>
            </p:grpSpPr>
            <p:sp>
              <p:nvSpPr>
                <p:cNvPr xmlns:c="http://schemas.openxmlformats.org/drawingml/2006/chart" xmlns:pic="http://schemas.openxmlformats.org/drawingml/2006/picture" xmlns:dgm="http://schemas.openxmlformats.org/drawingml/2006/diagram" id="35" name="Circle: Hollow 9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17454" y="1599817"/>
                  <a:ext cx="1341134" cy="1341134"/>
                </a:xfrm>
                <a:prstGeom prst="donut">
                  <a:avLst>
                    <a:gd fmla="val 12223" name="adj"/>
                  </a:avLst>
                </a:prstGeom>
                <a:solidFill>
                  <a:schemeClr val="tx2">
                    <a:lumMod val="20000"/>
                    <a:lumOff val="80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dirty="0" lang="en-US" sz="1000">
                    <a:solidFill>
                      <a:schemeClr val="tx2">
                        <a:lumMod val="60000"/>
                        <a:lumOff val="40000"/>
                      </a:schemeClr>
                    </a:solidFill>
                    <a:uFillTx/>
                  </a:endParaRPr>
                </a:p>
              </p:txBody>
            </p:sp>
            <p:sp>
              <p:nvSpPr>
                <p:cNvPr xmlns:c="http://schemas.openxmlformats.org/drawingml/2006/chart" xmlns:pic="http://schemas.openxmlformats.org/drawingml/2006/picture" xmlns:dgm="http://schemas.openxmlformats.org/drawingml/2006/diagram" id="36" name="Block Arc 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20700000">
                  <a:off x="1016107" y="1598470"/>
                  <a:ext cx="1343828" cy="1343829"/>
                </a:xfrm>
                <a:prstGeom prst="blockArc">
                  <a:avLst>
                    <a:gd fmla="val 16840985" name="adj1"/>
                    <a:gd fmla="val 8625997" name="adj2"/>
                    <a:gd fmla="val 12023" name="adj3"/>
                  </a:avLst>
                </a:prstGeom>
                <a:solidFill>
                  <a:schemeClr val="tx2">
                    <a:lumMod val="60000"/>
                    <a:lumOff val="40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sz="1000">
                    <a:solidFill>
                      <a:schemeClr val="tx2">
                        <a:lumMod val="60000"/>
                        <a:lumOff val="40000"/>
                      </a:schemeClr>
                    </a:solidFill>
                    <a:uFillTx/>
                  </a:endParaRPr>
                </a:p>
              </p:txBody>
            </p:sp>
            <p:sp>
              <p:nvSpPr>
                <p:cNvPr xmlns:c="http://schemas.openxmlformats.org/drawingml/2006/chart" xmlns:pic="http://schemas.openxmlformats.org/drawingml/2006/picture" xmlns:dgm="http://schemas.openxmlformats.org/drawingml/2006/diagram" id="37" name="TextBox 3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05940" y="1958966"/>
                  <a:ext cx="1351987" cy="540726"/>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dirty="0" lang="en-US" smtClean="0" sz="900">
                      <a:solidFill>
                        <a:schemeClr val="tx2">
                          <a:lumMod val="60000"/>
                          <a:lumOff val="40000"/>
                        </a:schemeClr>
                      </a:solidFill>
                      <a:uFillTx/>
                      <a:latin charset="0" pitchFamily="50" typeface="DAGGERSQUARE"/>
                    </a:rPr>
                    <a:t>62.61%</a:t>
                  </a:r>
                  <a:endParaRPr dirty="0" lang="en-US" sz="3200">
                    <a:solidFill>
                      <a:schemeClr val="tx2">
                        <a:lumMod val="60000"/>
                        <a:lumOff val="40000"/>
                      </a:schemeClr>
                    </a:solidFill>
                    <a:uFillTx/>
                    <a:latin charset="0" pitchFamily="50" typeface="DAGGERSQUARE"/>
                  </a:endParaRPr>
                </a:p>
              </p:txBody>
            </p:sp>
            <p:sp>
              <p:nvSpPr>
                <p:cNvPr xmlns:c="http://schemas.openxmlformats.org/drawingml/2006/chart" xmlns:pic="http://schemas.openxmlformats.org/drawingml/2006/picture" xmlns:dgm="http://schemas.openxmlformats.org/drawingml/2006/diagram" id="38" name="TextBox 3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08317" y="2832304"/>
                  <a:ext cx="1758766" cy="50467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dirty="0" lang="en-US" smtClean="0" sz="800">
                      <a:solidFill>
                        <a:schemeClr val="tx2">
                          <a:lumMod val="60000"/>
                          <a:lumOff val="40000"/>
                        </a:schemeClr>
                      </a:solidFill>
                      <a:uFillTx/>
                      <a:latin charset="0" pitchFamily="50" typeface="DAGGERSQUARE"/>
                    </a:rPr>
                    <a:t>Age</a:t>
                  </a:r>
                  <a:endParaRPr dirty="0" lang="en-US" sz="800">
                    <a:solidFill>
                      <a:schemeClr val="tx2">
                        <a:lumMod val="60000"/>
                        <a:lumOff val="40000"/>
                      </a:schemeClr>
                    </a:solidFill>
                    <a:uFillTx/>
                    <a:latin charset="0" pitchFamily="50" typeface="DAGGERSQUARE"/>
                  </a:endParaRPr>
                </a:p>
              </p:txBody>
            </p:sp>
          </p:grpSp>
          <p:grpSp>
            <p:nvGrpSpPr>
              <p:cNvPr xmlns:c="http://schemas.openxmlformats.org/drawingml/2006/chart" xmlns:pic="http://schemas.openxmlformats.org/drawingml/2006/picture" xmlns:dgm="http://schemas.openxmlformats.org/drawingml/2006/diagram" id="15" name="Group 1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2716469" y="1287937"/>
                <a:ext cx="1758766" cy="1738513"/>
                <a:chOff x="808317" y="1598470"/>
                <a:chExt cx="1758766" cy="1738513"/>
              </a:xfrm>
            </p:grpSpPr>
            <p:sp>
              <p:nvSpPr>
                <p:cNvPr xmlns:c="http://schemas.openxmlformats.org/drawingml/2006/chart" xmlns:pic="http://schemas.openxmlformats.org/drawingml/2006/picture" xmlns:dgm="http://schemas.openxmlformats.org/drawingml/2006/diagram" id="32" name="Circle: Hollow 9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17454" y="1599817"/>
                  <a:ext cx="1341134" cy="1341134"/>
                </a:xfrm>
                <a:prstGeom prst="donut">
                  <a:avLst>
                    <a:gd fmla="val 12223" name="adj"/>
                  </a:avLst>
                </a:prstGeom>
                <a:solidFill>
                  <a:schemeClr val="tx2">
                    <a:lumMod val="20000"/>
                    <a:lumOff val="80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dirty="0" lang="en-US" sz="1000">
                    <a:solidFill>
                      <a:schemeClr val="tx2">
                        <a:lumMod val="60000"/>
                        <a:lumOff val="40000"/>
                      </a:schemeClr>
                    </a:solidFill>
                    <a:uFillTx/>
                  </a:endParaRPr>
                </a:p>
              </p:txBody>
            </p:sp>
            <p:sp>
              <p:nvSpPr>
                <p:cNvPr xmlns:c="http://schemas.openxmlformats.org/drawingml/2006/chart" xmlns:pic="http://schemas.openxmlformats.org/drawingml/2006/picture" xmlns:dgm="http://schemas.openxmlformats.org/drawingml/2006/diagram" id="33" name="Block Arc 3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20700000">
                  <a:off x="1016107" y="1598470"/>
                  <a:ext cx="1343828" cy="1343829"/>
                </a:xfrm>
                <a:prstGeom prst="blockArc">
                  <a:avLst>
                    <a:gd fmla="val 16865829" name="adj1"/>
                    <a:gd fmla="val 8025443" name="adj2"/>
                    <a:gd fmla="val 11296" name="adj3"/>
                  </a:avLst>
                </a:prstGeom>
                <a:solidFill>
                  <a:schemeClr val="tx2">
                    <a:lumMod val="60000"/>
                    <a:lumOff val="40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sz="1000">
                    <a:solidFill>
                      <a:schemeClr val="tx2">
                        <a:lumMod val="60000"/>
                        <a:lumOff val="40000"/>
                      </a:schemeClr>
                    </a:solidFill>
                    <a:uFillTx/>
                  </a:endParaRPr>
                </a:p>
              </p:txBody>
            </p:sp>
            <p:sp>
              <p:nvSpPr>
                <p:cNvPr xmlns:c="http://schemas.openxmlformats.org/drawingml/2006/chart" xmlns:pic="http://schemas.openxmlformats.org/drawingml/2006/picture" xmlns:dgm="http://schemas.openxmlformats.org/drawingml/2006/diagram" id="34" name="TextBox 3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08317" y="2832304"/>
                  <a:ext cx="1758766" cy="50467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dirty="0" lang="en-US" smtClean="0" sz="800">
                      <a:solidFill>
                        <a:schemeClr val="tx2">
                          <a:lumMod val="60000"/>
                          <a:lumOff val="40000"/>
                        </a:schemeClr>
                      </a:solidFill>
                      <a:uFillTx/>
                      <a:latin charset="0" pitchFamily="50" typeface="DAGGERSQUARE"/>
                    </a:rPr>
                    <a:t>Gender</a:t>
                  </a:r>
                  <a:endParaRPr dirty="0" lang="en-US" sz="800">
                    <a:solidFill>
                      <a:schemeClr val="tx2">
                        <a:lumMod val="60000"/>
                        <a:lumOff val="40000"/>
                      </a:schemeClr>
                    </a:solidFill>
                    <a:uFillTx/>
                    <a:latin charset="0" pitchFamily="50" typeface="DAGGERSQUARE"/>
                  </a:endParaRPr>
                </a:p>
              </p:txBody>
            </p:sp>
          </p:grpSp>
          <p:grpSp>
            <p:nvGrpSpPr>
              <p:cNvPr xmlns:c="http://schemas.openxmlformats.org/drawingml/2006/chart" xmlns:pic="http://schemas.openxmlformats.org/drawingml/2006/picture" xmlns:dgm="http://schemas.openxmlformats.org/drawingml/2006/diagram" id="16" name="Group 1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925962" y="1287935"/>
                <a:ext cx="1758766" cy="1738515"/>
                <a:chOff x="808317" y="1598468"/>
                <a:chExt cx="1758766" cy="1738515"/>
              </a:xfrm>
            </p:grpSpPr>
            <p:sp>
              <p:nvSpPr>
                <p:cNvPr xmlns:c="http://schemas.openxmlformats.org/drawingml/2006/chart" xmlns:pic="http://schemas.openxmlformats.org/drawingml/2006/picture" xmlns:dgm="http://schemas.openxmlformats.org/drawingml/2006/diagram" id="29" name="Circle: Hollow 8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17454" y="1599817"/>
                  <a:ext cx="1341134" cy="1341134"/>
                </a:xfrm>
                <a:prstGeom prst="donut">
                  <a:avLst>
                    <a:gd fmla="val 12223" name="adj"/>
                  </a:avLst>
                </a:prstGeom>
                <a:solidFill>
                  <a:schemeClr val="tx2">
                    <a:lumMod val="20000"/>
                    <a:lumOff val="80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dirty="0" lang="en-US" sz="1000">
                    <a:solidFill>
                      <a:schemeClr val="tx2">
                        <a:lumMod val="60000"/>
                        <a:lumOff val="40000"/>
                      </a:schemeClr>
                    </a:solidFill>
                    <a:uFillTx/>
                  </a:endParaRPr>
                </a:p>
              </p:txBody>
            </p:sp>
            <p:sp>
              <p:nvSpPr>
                <p:cNvPr xmlns:c="http://schemas.openxmlformats.org/drawingml/2006/chart" xmlns:pic="http://schemas.openxmlformats.org/drawingml/2006/picture" xmlns:dgm="http://schemas.openxmlformats.org/drawingml/2006/diagram" id="30" name="Block Arc 2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18000000">
                  <a:off x="1016107" y="1598469"/>
                  <a:ext cx="1343829" cy="1343828"/>
                </a:xfrm>
                <a:prstGeom prst="blockArc">
                  <a:avLst>
                    <a:gd fmla="val 19503893" name="adj1"/>
                    <a:gd fmla="val 13340987" name="adj2"/>
                    <a:gd fmla="val 11068" name="adj3"/>
                  </a:avLst>
                </a:prstGeom>
                <a:solidFill>
                  <a:schemeClr val="tx2">
                    <a:lumMod val="60000"/>
                    <a:lumOff val="40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sz="1000">
                    <a:solidFill>
                      <a:schemeClr val="tx2">
                        <a:lumMod val="60000"/>
                        <a:lumOff val="40000"/>
                      </a:schemeClr>
                    </a:solidFill>
                    <a:uFillTx/>
                  </a:endParaRPr>
                </a:p>
              </p:txBody>
            </p:sp>
            <p:sp>
              <p:nvSpPr>
                <p:cNvPr xmlns:c="http://schemas.openxmlformats.org/drawingml/2006/chart" xmlns:pic="http://schemas.openxmlformats.org/drawingml/2006/picture" xmlns:dgm="http://schemas.openxmlformats.org/drawingml/2006/diagram" id="31" name="TextBox 3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08317" y="2832304"/>
                  <a:ext cx="1758766" cy="50467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dirty="0" lang="en-US" smtClean="0" sz="800">
                      <a:solidFill>
                        <a:schemeClr val="tx2">
                          <a:lumMod val="60000"/>
                          <a:lumOff val="40000"/>
                        </a:schemeClr>
                      </a:solidFill>
                      <a:uFillTx/>
                      <a:latin charset="0" pitchFamily="50" typeface="DAGGERSQUARE"/>
                    </a:rPr>
                    <a:t>Ethnicity</a:t>
                  </a:r>
                  <a:endParaRPr dirty="0" lang="en-US" sz="800">
                    <a:solidFill>
                      <a:schemeClr val="tx2">
                        <a:lumMod val="60000"/>
                        <a:lumOff val="40000"/>
                      </a:schemeClr>
                    </a:solidFill>
                    <a:uFillTx/>
                    <a:latin charset="0" pitchFamily="50" typeface="DAGGERSQUARE"/>
                  </a:endParaRPr>
                </a:p>
              </p:txBody>
            </p:sp>
          </p:grpSp>
          <p:grpSp>
            <p:nvGrpSpPr>
              <p:cNvPr xmlns:c="http://schemas.openxmlformats.org/drawingml/2006/chart" xmlns:pic="http://schemas.openxmlformats.org/drawingml/2006/picture" xmlns:dgm="http://schemas.openxmlformats.org/drawingml/2006/diagram" id="17" name="Group 1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508363" y="3364340"/>
                <a:ext cx="1758766" cy="2183120"/>
                <a:chOff x="828691" y="1598471"/>
                <a:chExt cx="1758766" cy="2183120"/>
              </a:xfrm>
            </p:grpSpPr>
            <p:sp>
              <p:nvSpPr>
                <p:cNvPr xmlns:c="http://schemas.openxmlformats.org/drawingml/2006/chart" xmlns:pic="http://schemas.openxmlformats.org/drawingml/2006/picture" xmlns:dgm="http://schemas.openxmlformats.org/drawingml/2006/diagram" id="26" name="Circle: Hollow 8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17454" y="1599817"/>
                  <a:ext cx="1341134" cy="1341134"/>
                </a:xfrm>
                <a:prstGeom prst="donut">
                  <a:avLst>
                    <a:gd fmla="val 12223" name="adj"/>
                  </a:avLst>
                </a:prstGeom>
                <a:solidFill>
                  <a:schemeClr val="tx2">
                    <a:lumMod val="20000"/>
                    <a:lumOff val="80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dirty="0" lang="en-US" sz="1000">
                    <a:solidFill>
                      <a:schemeClr val="tx2">
                        <a:lumMod val="60000"/>
                        <a:lumOff val="40000"/>
                      </a:schemeClr>
                    </a:solidFill>
                    <a:uFillTx/>
                  </a:endParaRPr>
                </a:p>
              </p:txBody>
            </p:sp>
            <p:sp>
              <p:nvSpPr>
                <p:cNvPr xmlns:c="http://schemas.openxmlformats.org/drawingml/2006/chart" xmlns:pic="http://schemas.openxmlformats.org/drawingml/2006/picture" xmlns:dgm="http://schemas.openxmlformats.org/drawingml/2006/diagram" id="27" name="Block Arc 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900000">
                  <a:off x="1016107" y="1598471"/>
                  <a:ext cx="1343828" cy="1343829"/>
                </a:xfrm>
                <a:prstGeom prst="blockArc">
                  <a:avLst>
                    <a:gd fmla="val 15066623" name="adj1"/>
                    <a:gd fmla="val 11695850" name="adj2"/>
                    <a:gd fmla="val 11943" name="adj3"/>
                  </a:avLst>
                </a:prstGeom>
                <a:solidFill>
                  <a:schemeClr val="tx2">
                    <a:lumMod val="60000"/>
                    <a:lumOff val="40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sz="1000">
                    <a:solidFill>
                      <a:schemeClr val="tx2">
                        <a:lumMod val="60000"/>
                        <a:lumOff val="40000"/>
                      </a:schemeClr>
                    </a:solidFill>
                    <a:uFillTx/>
                  </a:endParaRPr>
                </a:p>
              </p:txBody>
            </p:sp>
            <p:sp>
              <p:nvSpPr>
                <p:cNvPr xmlns:c="http://schemas.openxmlformats.org/drawingml/2006/chart" xmlns:pic="http://schemas.openxmlformats.org/drawingml/2006/picture" xmlns:dgm="http://schemas.openxmlformats.org/drawingml/2006/diagram" id="28" name="TextBox 2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28691" y="2988526"/>
                  <a:ext cx="1758766" cy="79306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dirty="0" lang="en-US" smtClean="0" sz="800">
                      <a:solidFill>
                        <a:schemeClr val="tx2">
                          <a:lumMod val="60000"/>
                          <a:lumOff val="40000"/>
                        </a:schemeClr>
                      </a:solidFill>
                      <a:uFillTx/>
                      <a:latin charset="0" pitchFamily="50" typeface="DAGGERSQUARE"/>
                    </a:rPr>
                    <a:t>Admission type</a:t>
                  </a:r>
                  <a:endParaRPr dirty="0" lang="en-US" sz="800">
                    <a:solidFill>
                      <a:schemeClr val="tx2">
                        <a:lumMod val="60000"/>
                        <a:lumOff val="40000"/>
                      </a:schemeClr>
                    </a:solidFill>
                    <a:uFillTx/>
                    <a:latin charset="0" pitchFamily="50" typeface="DAGGERSQUARE"/>
                  </a:endParaRPr>
                </a:p>
              </p:txBody>
            </p:sp>
          </p:grpSp>
          <p:grpSp>
            <p:nvGrpSpPr>
              <p:cNvPr xmlns:c="http://schemas.openxmlformats.org/drawingml/2006/chart" xmlns:pic="http://schemas.openxmlformats.org/drawingml/2006/picture" xmlns:dgm="http://schemas.openxmlformats.org/drawingml/2006/diagram" id="18" name="Group 1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2736843" y="3364337"/>
                <a:ext cx="1758766" cy="2183123"/>
                <a:chOff x="828691" y="1598468"/>
                <a:chExt cx="1758766" cy="2183123"/>
              </a:xfrm>
            </p:grpSpPr>
            <p:sp>
              <p:nvSpPr>
                <p:cNvPr xmlns:c="http://schemas.openxmlformats.org/drawingml/2006/chart" xmlns:pic="http://schemas.openxmlformats.org/drawingml/2006/picture" xmlns:dgm="http://schemas.openxmlformats.org/drawingml/2006/diagram" id="23" name="Circle: Hollow 8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17454" y="1599817"/>
                  <a:ext cx="1341134" cy="1341135"/>
                </a:xfrm>
                <a:prstGeom prst="donut">
                  <a:avLst>
                    <a:gd fmla="val 12223" name="adj"/>
                  </a:avLst>
                </a:prstGeom>
                <a:solidFill>
                  <a:schemeClr val="tx2">
                    <a:lumMod val="20000"/>
                    <a:lumOff val="80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dirty="0" lang="en-US" sz="1000">
                    <a:solidFill>
                      <a:schemeClr val="tx2">
                        <a:lumMod val="60000"/>
                        <a:lumOff val="40000"/>
                      </a:schemeClr>
                    </a:solidFill>
                    <a:uFillTx/>
                  </a:endParaRPr>
                </a:p>
              </p:txBody>
            </p:sp>
            <p:sp>
              <p:nvSpPr>
                <p:cNvPr xmlns:c="http://schemas.openxmlformats.org/drawingml/2006/chart" xmlns:pic="http://schemas.openxmlformats.org/drawingml/2006/picture" xmlns:dgm="http://schemas.openxmlformats.org/drawingml/2006/diagram" id="24" name="Block Arc 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15300000">
                  <a:off x="1016107" y="1598469"/>
                  <a:ext cx="1343829" cy="1343828"/>
                </a:xfrm>
                <a:prstGeom prst="blockArc">
                  <a:avLst>
                    <a:gd fmla="val 951830" name="adj1"/>
                    <a:gd fmla="val 1803885" name="adj2"/>
                    <a:gd fmla="val 15063" name="adj3"/>
                  </a:avLst>
                </a:prstGeom>
                <a:solidFill>
                  <a:schemeClr val="tx2">
                    <a:lumMod val="60000"/>
                    <a:lumOff val="40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sz="1000">
                    <a:solidFill>
                      <a:schemeClr val="tx2">
                        <a:lumMod val="60000"/>
                        <a:lumOff val="40000"/>
                      </a:schemeClr>
                    </a:solidFill>
                    <a:uFillTx/>
                  </a:endParaRPr>
                </a:p>
              </p:txBody>
            </p:sp>
            <p:sp>
              <p:nvSpPr>
                <p:cNvPr xmlns:c="http://schemas.openxmlformats.org/drawingml/2006/chart" xmlns:pic="http://schemas.openxmlformats.org/drawingml/2006/picture" xmlns:dgm="http://schemas.openxmlformats.org/drawingml/2006/diagram" id="25" name="TextBox 2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28691" y="2988526"/>
                  <a:ext cx="1758766" cy="79306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dirty="0" lang="en-US" smtClean="0" sz="800">
                      <a:solidFill>
                        <a:schemeClr val="tx2">
                          <a:lumMod val="60000"/>
                          <a:lumOff val="40000"/>
                        </a:schemeClr>
                      </a:solidFill>
                      <a:uFillTx/>
                      <a:latin charset="0" pitchFamily="50" typeface="DAGGERSQUARE"/>
                    </a:rPr>
                    <a:t>Number of ICU stays</a:t>
                  </a:r>
                  <a:endParaRPr dirty="0" lang="en-US" sz="800">
                    <a:solidFill>
                      <a:schemeClr val="tx2">
                        <a:lumMod val="60000"/>
                        <a:lumOff val="40000"/>
                      </a:schemeClr>
                    </a:solidFill>
                    <a:uFillTx/>
                    <a:latin charset="0" pitchFamily="50" typeface="DAGGERSQUARE"/>
                  </a:endParaRPr>
                </a:p>
              </p:txBody>
            </p:sp>
          </p:grpSp>
          <p:grpSp>
            <p:nvGrpSpPr>
              <p:cNvPr xmlns:c="http://schemas.openxmlformats.org/drawingml/2006/chart" xmlns:pic="http://schemas.openxmlformats.org/drawingml/2006/picture" xmlns:dgm="http://schemas.openxmlformats.org/drawingml/2006/diagram" id="19" name="Group 1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946334" y="3364339"/>
                <a:ext cx="1904715" cy="2759896"/>
                <a:chOff x="828689" y="1598470"/>
                <a:chExt cx="1904715" cy="2759896"/>
              </a:xfrm>
            </p:grpSpPr>
            <p:sp>
              <p:nvSpPr>
                <p:cNvPr xmlns:c="http://schemas.openxmlformats.org/drawingml/2006/chart" xmlns:pic="http://schemas.openxmlformats.org/drawingml/2006/picture" xmlns:dgm="http://schemas.openxmlformats.org/drawingml/2006/diagram" id="20" name="Circle: Hollow 7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17454" y="1599817"/>
                  <a:ext cx="1341134" cy="1341134"/>
                </a:xfrm>
                <a:prstGeom prst="donut">
                  <a:avLst>
                    <a:gd fmla="val 12223" name="adj"/>
                  </a:avLst>
                </a:prstGeom>
                <a:solidFill>
                  <a:schemeClr val="tx2">
                    <a:lumMod val="20000"/>
                    <a:lumOff val="80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dirty="0" lang="en-US" sz="1000">
                    <a:solidFill>
                      <a:schemeClr val="tx2">
                        <a:lumMod val="60000"/>
                        <a:lumOff val="40000"/>
                      </a:schemeClr>
                    </a:solidFill>
                    <a:uFillTx/>
                  </a:endParaRPr>
                </a:p>
              </p:txBody>
            </p:sp>
            <p:sp>
              <p:nvSpPr>
                <p:cNvPr xmlns:c="http://schemas.openxmlformats.org/drawingml/2006/chart" xmlns:pic="http://schemas.openxmlformats.org/drawingml/2006/picture" xmlns:dgm="http://schemas.openxmlformats.org/drawingml/2006/diagram" id="21" name="Block Arc 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18000000">
                  <a:off x="1016107" y="1598471"/>
                  <a:ext cx="1343829" cy="1343828"/>
                </a:xfrm>
                <a:prstGeom prst="blockArc">
                  <a:avLst>
                    <a:gd fmla="val 19699477" name="adj1"/>
                    <a:gd fmla="val 758682" name="adj2"/>
                    <a:gd fmla="val 10739" name="adj3"/>
                  </a:avLst>
                </a:prstGeom>
                <a:solidFill>
                  <a:schemeClr val="tx2">
                    <a:lumMod val="60000"/>
                    <a:lumOff val="40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sz="1000">
                    <a:solidFill>
                      <a:schemeClr val="tx2">
                        <a:lumMod val="60000"/>
                        <a:lumOff val="40000"/>
                      </a:schemeClr>
                    </a:solidFill>
                    <a:uFillTx/>
                  </a:endParaRPr>
                </a:p>
              </p:txBody>
            </p:sp>
            <p:sp>
              <p:nvSpPr>
                <p:cNvPr xmlns:c="http://schemas.openxmlformats.org/drawingml/2006/chart" xmlns:pic="http://schemas.openxmlformats.org/drawingml/2006/picture" xmlns:dgm="http://schemas.openxmlformats.org/drawingml/2006/diagram" id="22" name="TextBox 2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28689" y="2988526"/>
                  <a:ext cx="1904715" cy="136984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dirty="0" lang="en-US" smtClean="0" sz="800">
                      <a:solidFill>
                        <a:schemeClr val="tx2">
                          <a:lumMod val="60000"/>
                          <a:lumOff val="40000"/>
                        </a:schemeClr>
                      </a:solidFill>
                      <a:uFillTx/>
                      <a:latin charset="0" pitchFamily="50" typeface="DAGGERSQUARE"/>
                    </a:rPr>
                    <a:t>In-hospital mortality ratio</a:t>
                  </a:r>
                  <a:endParaRPr dirty="0" lang="en-US" sz="800">
                    <a:solidFill>
                      <a:schemeClr val="tx2">
                        <a:lumMod val="60000"/>
                        <a:lumOff val="40000"/>
                      </a:schemeClr>
                    </a:solidFill>
                    <a:uFillTx/>
                    <a:latin charset="0" pitchFamily="50" typeface="DAGGERSQUARE"/>
                  </a:endParaRPr>
                </a:p>
              </p:txBody>
            </p:sp>
          </p:grpSp>
        </p:grpSp>
        <p:sp>
          <p:nvSpPr>
            <p:cNvPr xmlns:c="http://schemas.openxmlformats.org/drawingml/2006/chart" xmlns:pic="http://schemas.openxmlformats.org/drawingml/2006/picture" xmlns:dgm="http://schemas.openxmlformats.org/drawingml/2006/diagram" id="9" name="TextBox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040101" y="1357795"/>
              <a:ext cx="606046" cy="2308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dirty="0" lang="en-US" smtClean="0" sz="900">
                  <a:solidFill>
                    <a:schemeClr val="tx2">
                      <a:lumMod val="60000"/>
                      <a:lumOff val="40000"/>
                    </a:schemeClr>
                  </a:solidFill>
                  <a:uFillTx/>
                  <a:latin charset="0" pitchFamily="50" typeface="DAGGERSQUARE"/>
                </a:rPr>
                <a:t>57.79%</a:t>
              </a:r>
              <a:endParaRPr dirty="0" lang="en-US" sz="3200">
                <a:solidFill>
                  <a:schemeClr val="tx2">
                    <a:lumMod val="60000"/>
                    <a:lumOff val="40000"/>
                  </a:schemeClr>
                </a:solidFill>
                <a:uFillTx/>
                <a:latin charset="0" pitchFamily="50" typeface="DAGGERSQUARE"/>
              </a:endParaRPr>
            </a:p>
          </p:txBody>
        </p:sp>
        <p:sp>
          <p:nvSpPr>
            <p:cNvPr xmlns:c="http://schemas.openxmlformats.org/drawingml/2006/chart" xmlns:pic="http://schemas.openxmlformats.org/drawingml/2006/picture" xmlns:dgm="http://schemas.openxmlformats.org/drawingml/2006/diagram" id="10" name="TextBox 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049600" y="1366939"/>
              <a:ext cx="579598" cy="2308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dirty="0" lang="en-US" smtClean="0" sz="900">
                  <a:solidFill>
                    <a:schemeClr val="tx2">
                      <a:lumMod val="60000"/>
                      <a:lumOff val="40000"/>
                    </a:schemeClr>
                  </a:solidFill>
                  <a:uFillTx/>
                  <a:latin charset="0" pitchFamily="50" typeface="DAGGERSQUARE"/>
                </a:rPr>
                <a:t>71%</a:t>
              </a:r>
              <a:endParaRPr dirty="0" lang="en-US" sz="3200">
                <a:solidFill>
                  <a:schemeClr val="tx2">
                    <a:lumMod val="60000"/>
                    <a:lumOff val="40000"/>
                  </a:schemeClr>
                </a:solidFill>
                <a:uFillTx/>
                <a:latin charset="0" pitchFamily="50" typeface="DAGGERSQUARE"/>
              </a:endParaRPr>
            </a:p>
          </p:txBody>
        </p:sp>
        <p:sp>
          <p:nvSpPr>
            <p:cNvPr xmlns:c="http://schemas.openxmlformats.org/drawingml/2006/chart" xmlns:pic="http://schemas.openxmlformats.org/drawingml/2006/picture" xmlns:dgm="http://schemas.openxmlformats.org/drawingml/2006/diagram" id="11" name="TextBox 1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035419" y="2233757"/>
              <a:ext cx="606046" cy="2308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dirty="0" lang="en-US" smtClean="0" sz="900">
                  <a:solidFill>
                    <a:schemeClr val="tx2">
                      <a:lumMod val="60000"/>
                      <a:lumOff val="40000"/>
                    </a:schemeClr>
                  </a:solidFill>
                  <a:uFillTx/>
                  <a:latin charset="0" pitchFamily="50" typeface="DAGGERSQUARE"/>
                </a:rPr>
                <a:t>82.31%</a:t>
              </a:r>
              <a:endParaRPr dirty="0" lang="en-US" sz="3200">
                <a:solidFill>
                  <a:schemeClr val="tx2">
                    <a:lumMod val="60000"/>
                    <a:lumOff val="40000"/>
                  </a:schemeClr>
                </a:solidFill>
                <a:uFillTx/>
                <a:latin charset="0" pitchFamily="50" typeface="DAGGERSQUARE"/>
              </a:endParaRPr>
            </a:p>
          </p:txBody>
        </p:sp>
        <p:sp>
          <p:nvSpPr>
            <p:cNvPr xmlns:c="http://schemas.openxmlformats.org/drawingml/2006/chart" xmlns:pic="http://schemas.openxmlformats.org/drawingml/2006/picture" xmlns:dgm="http://schemas.openxmlformats.org/drawingml/2006/diagram" id="12" name="TextBox 1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040101" y="2209147"/>
              <a:ext cx="606046" cy="2308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dirty="0" lang="en-US" smtClean="0" sz="900">
                  <a:solidFill>
                    <a:schemeClr val="tx2">
                      <a:lumMod val="60000"/>
                      <a:lumOff val="40000"/>
                    </a:schemeClr>
                  </a:solidFill>
                  <a:uFillTx/>
                  <a:latin charset="0" pitchFamily="50" typeface="DAGGERSQUARE"/>
                </a:rPr>
                <a:t>1.37%</a:t>
              </a:r>
              <a:endParaRPr dirty="0" lang="en-US" sz="3200">
                <a:solidFill>
                  <a:schemeClr val="tx2">
                    <a:lumMod val="60000"/>
                    <a:lumOff val="40000"/>
                  </a:schemeClr>
                </a:solidFill>
                <a:uFillTx/>
                <a:latin charset="0" pitchFamily="50" typeface="DAGGERSQUARE"/>
              </a:endParaRPr>
            </a:p>
          </p:txBody>
        </p:sp>
        <p:sp>
          <p:nvSpPr>
            <p:cNvPr xmlns:c="http://schemas.openxmlformats.org/drawingml/2006/chart" xmlns:pic="http://schemas.openxmlformats.org/drawingml/2006/picture" xmlns:dgm="http://schemas.openxmlformats.org/drawingml/2006/diagram" id="13" name="TextBox 1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026738" y="2232405"/>
              <a:ext cx="606046" cy="2308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dirty="0" lang="en-US" smtClean="0" sz="900">
                  <a:solidFill>
                    <a:schemeClr val="tx2">
                      <a:lumMod val="60000"/>
                      <a:lumOff val="40000"/>
                    </a:schemeClr>
                  </a:solidFill>
                  <a:uFillTx/>
                  <a:latin charset="0" pitchFamily="50" typeface="DAGGERSQUARE"/>
                </a:rPr>
                <a:t>11.62%</a:t>
              </a:r>
              <a:endParaRPr dirty="0" lang="en-US" sz="3200">
                <a:solidFill>
                  <a:schemeClr val="tx2">
                    <a:lumMod val="60000"/>
                    <a:lumOff val="40000"/>
                  </a:schemeClr>
                </a:solidFill>
                <a:uFillTx/>
                <a:latin charset="0" pitchFamily="50" typeface="DAGGERSQUARE"/>
              </a:endParaRPr>
            </a:p>
          </p:txBody>
        </p:sp>
      </p:grpSp>
      <p:sp>
        <p:nvSpPr>
          <p:cNvPr xmlns:c="http://schemas.openxmlformats.org/drawingml/2006/chart" xmlns:pic="http://schemas.openxmlformats.org/drawingml/2006/picture" xmlns:dgm="http://schemas.openxmlformats.org/drawingml/2006/diagram" id="39" name="TextBox 3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654263" y="1203397"/>
            <a:ext cx="2901395" cy="2585323"/>
          </a:xfrm>
          <a:prstGeom prst="rect">
            <a:avLst/>
          </a:prstGeom>
          <a:noFill/>
          <a:ln>
            <a:noFill/>
          </a:ln>
        </p:spPr>
        <p:txBody xmlns:c="http://schemas.openxmlformats.org/drawingml/2006/chart" xmlns:pic="http://schemas.openxmlformats.org/drawingml/2006/picture" xmlns:dgm="http://schemas.openxmlformats.org/drawingml/2006/diagram">
          <a:bodyPr anchor="t" bIns="0" lIns="0" rIns="0" rtlCol="0" tIns="0" wrap="square">
            <a:spAutoFit/>
          </a:bodyPr>
          <a:lstStyle/>
          <a:p>
            <a:pPr indent="-171450" marL="171450">
              <a:buFont charset="0" panose="020B0604020202020204" pitchFamily="34" typeface="Arial"/>
              <a:buChar char="•"/>
            </a:pPr>
            <a:r>
              <a:rPr dirty="0" lang="en-US" smtClean="0" sz="1050">
                <a:uFillTx/>
              </a:rPr>
              <a:t>A total of 26 dataset </a:t>
            </a:r>
            <a:r>
              <a:rPr dirty="0" lang="en-US" sz="1050">
                <a:uFillTx/>
              </a:rPr>
              <a:t>in the MIMIC-III database consists of 61,532 distinct ICU stays of 46,520 unique patients. </a:t>
            </a:r>
            <a:endParaRPr dirty="0" lang="en-US" smtClean="0" sz="1050">
              <a:uFillTx/>
            </a:endParaRPr>
          </a:p>
          <a:p>
            <a:pPr indent="-171450" marL="171450">
              <a:buFont charset="0" panose="020B0604020202020204" pitchFamily="34" typeface="Arial"/>
              <a:buChar char="•"/>
            </a:pPr>
            <a:r>
              <a:rPr dirty="0" lang="en-US" smtClean="0" sz="1050">
                <a:uFillTx/>
              </a:rPr>
              <a:t>To </a:t>
            </a:r>
            <a:r>
              <a:rPr dirty="0" lang="en-US" sz="1050">
                <a:uFillTx/>
              </a:rPr>
              <a:t>form our study population, we have included all ICU stays to analyze the data of unusual short stays and only consider all patients. </a:t>
            </a:r>
            <a:endParaRPr dirty="0" lang="en-US" smtClean="0" sz="1050">
              <a:uFillTx/>
            </a:endParaRPr>
          </a:p>
          <a:p>
            <a:pPr indent="-171450" marL="171450">
              <a:buFont charset="0" panose="020B0604020202020204" pitchFamily="34" typeface="Arial"/>
              <a:buChar char="•"/>
            </a:pPr>
            <a:r>
              <a:rPr dirty="0" lang="en-US" smtClean="0" sz="1050">
                <a:uFillTx/>
              </a:rPr>
              <a:t>The </a:t>
            </a:r>
            <a:r>
              <a:rPr dirty="0" lang="en-US" sz="1050">
                <a:uFillTx/>
              </a:rPr>
              <a:t>final study population covered 49,632 ICU stays of 36,343 patients. </a:t>
            </a:r>
            <a:endParaRPr dirty="0" lang="en-US" smtClean="0" sz="1050">
              <a:uFillTx/>
            </a:endParaRPr>
          </a:p>
          <a:p>
            <a:pPr indent="-171450" marL="171450">
              <a:buFont charset="0" panose="020B0604020202020204" pitchFamily="34" typeface="Arial"/>
              <a:buChar char="•"/>
            </a:pPr>
            <a:r>
              <a:rPr dirty="0" lang="en-US" smtClean="0" sz="1050">
                <a:uFillTx/>
              </a:rPr>
              <a:t>Multiple </a:t>
            </a:r>
            <a:r>
              <a:rPr dirty="0" lang="en-US" sz="1050">
                <a:uFillTx/>
              </a:rPr>
              <a:t>machine learning models in this study have been trained and evaluated based on this study population. </a:t>
            </a:r>
            <a:endParaRPr dirty="0" lang="en-US" smtClean="0" sz="1050">
              <a:uFillTx/>
            </a:endParaRPr>
          </a:p>
          <a:p>
            <a:pPr indent="-171450" marL="171450">
              <a:buFont charset="0" panose="020B0604020202020204" pitchFamily="34" typeface="Arial"/>
              <a:buChar char="•"/>
            </a:pPr>
            <a:r>
              <a:rPr dirty="0" lang="en-US" sz="1050">
                <a:uFillTx/>
              </a:rPr>
              <a:t>5,718 records consisted of in-hospital mortality </a:t>
            </a:r>
            <a:r>
              <a:rPr dirty="0" lang="en-US" smtClean="0" sz="1050">
                <a:uFillTx/>
              </a:rPr>
              <a:t>information.</a:t>
            </a:r>
          </a:p>
          <a:p>
            <a:pPr indent="-171450" marL="171450">
              <a:buFont charset="0" panose="020B0604020202020204" pitchFamily="34" typeface="Arial"/>
              <a:buChar char="•"/>
            </a:pPr>
            <a:r>
              <a:rPr dirty="0" lang="en-US" sz="1050">
                <a:uFillTx/>
              </a:rPr>
              <a:t>Table 1 </a:t>
            </a:r>
            <a:r>
              <a:rPr dirty="0" lang="en-US" smtClean="0" sz="1050">
                <a:uFillTx/>
              </a:rPr>
              <a:t>in the report provides </a:t>
            </a:r>
            <a:r>
              <a:rPr dirty="0" lang="en-US" sz="1050">
                <a:uFillTx/>
              </a:rPr>
              <a:t>summary statistics of the study population. </a:t>
            </a:r>
          </a:p>
          <a:p>
            <a:pPr indent="-171450" marL="171450">
              <a:buFont charset="0" panose="020B0604020202020204" pitchFamily="34" typeface="Arial"/>
              <a:buChar char="•"/>
            </a:pPr>
            <a:endParaRPr dirty="0" lang="en-US" smtClean="0" sz="1050">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id="5" nodeType="afterEffect" presetClass="entr" presetID="53" presetSubtype="16">
                                  <p:stCondLst>
                                    <p:cond delay="0"/>
                                  </p:stCondLst>
                                  <p:childTnLst>
                                    <p:set>
                                      <p:cBhvr>
                                        <p:cTn dur="1" fill="hold" id="6">
                                          <p:stCondLst>
                                            <p:cond delay="0"/>
                                          </p:stCondLst>
                                        </p:cTn>
                                        <p:tgtEl>
                                          <p:spTgt spid="3"/>
                                        </p:tgtEl>
                                        <p:attrNameLst>
                                          <p:attrName>style.visibility</p:attrName>
                                        </p:attrNameLst>
                                      </p:cBhvr>
                                      <p:to>
                                        <p:strVal val="visible"/>
                                      </p:to>
                                    </p:set>
                                    <p:anim calcmode="lin" valueType="num">
                                      <p:cBhvr>
                                        <p:cTn dur="500" fill="hold" id="7"/>
                                        <p:tgtEl>
                                          <p:spTgt spid="3"/>
                                        </p:tgtEl>
                                        <p:attrNameLst>
                                          <p:attrName>ppt_w</p:attrName>
                                        </p:attrNameLst>
                                      </p:cBhvr>
                                      <p:tavLst>
                                        <p:tav tm="0">
                                          <p:val>
                                            <p:fltVal val="0"/>
                                          </p:val>
                                        </p:tav>
                                        <p:tav tm="100000">
                                          <p:val>
                                            <p:strVal val="#ppt_w"/>
                                          </p:val>
                                        </p:tav>
                                      </p:tavLst>
                                    </p:anim>
                                    <p:anim calcmode="lin" valueType="num">
                                      <p:cBhvr>
                                        <p:cTn dur="500" fill="hold" id="8"/>
                                        <p:tgtEl>
                                          <p:spTgt spid="3"/>
                                        </p:tgtEl>
                                        <p:attrNameLst>
                                          <p:attrName>ppt_h</p:attrName>
                                        </p:attrNameLst>
                                      </p:cBhvr>
                                      <p:tavLst>
                                        <p:tav tm="0">
                                          <p:val>
                                            <p:fltVal val="0"/>
                                          </p:val>
                                        </p:tav>
                                        <p:tav tm="100000">
                                          <p:val>
                                            <p:strVal val="#ppt_h"/>
                                          </p:val>
                                        </p:tav>
                                      </p:tavLst>
                                    </p:anim>
                                    <p:animEffect filter="fade" transition="in">
                                      <p:cBhvr>
                                        <p:cTn dur="500" id="9"/>
                                        <p:tgtEl>
                                          <p:spTgt spid="3"/>
                                        </p:tgtEl>
                                      </p:cBhvr>
                                    </p:animEffect>
                                  </p:childTnLst>
                                </p:cTn>
                              </p:par>
                            </p:childTnLst>
                          </p:cTn>
                        </p:par>
                        <p:par>
                          <p:cTn fill="hold" id="10">
                            <p:stCondLst>
                              <p:cond delay="500"/>
                            </p:stCondLst>
                            <p:childTnLst>
                              <p:par>
                                <p:cTn fill="hold" grpId="0" id="11" nodeType="afterEffect" presetClass="entr" presetID="18" presetSubtype="6">
                                  <p:stCondLst>
                                    <p:cond delay="0"/>
                                  </p:stCondLst>
                                  <p:childTnLst>
                                    <p:set>
                                      <p:cBhvr>
                                        <p:cTn dur="1" fill="hold" id="12">
                                          <p:stCondLst>
                                            <p:cond delay="0"/>
                                          </p:stCondLst>
                                        </p:cTn>
                                        <p:tgtEl>
                                          <p:spTgt spid="39"/>
                                        </p:tgtEl>
                                        <p:attrNameLst>
                                          <p:attrName>style.visibility</p:attrName>
                                        </p:attrNameLst>
                                      </p:cBhvr>
                                      <p:to>
                                        <p:strVal val="visible"/>
                                      </p:to>
                                    </p:set>
                                    <p:animEffect filter="strips(downRight)" transition="in">
                                      <p:cBhvr>
                                        <p:cTn dur="500" id="13"/>
                                        <p:tgtEl>
                                          <p:spTgt spid="3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grpId="0" spid="39"/>
    </p:bldLst>
  </p:timing>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66" name="Title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01669" y="493316"/>
            <a:ext cx="8381525" cy="763525"/>
          </a:xfrm>
          <a:prstGeom prst="rect">
            <a:avLst/>
          </a:prstGeom>
        </p:spPr>
        <p:txBody xmlns:c="http://schemas.openxmlformats.org/drawingml/2006/chart" xmlns:pic="http://schemas.openxmlformats.org/drawingml/2006/picture" xmlns:dgm="http://schemas.openxmlformats.org/drawingml/2006/diagram">
          <a:bodyPr>
            <a:normAutofit/>
          </a:bodyPr>
          <a:lstStyle>
            <a:lvl1pPr algn="ctr" defTabSz="914400" eaLnBrk="1" hangingPunct="1" latinLnBrk="0" rtl="0">
              <a:spcBef>
                <a:spcPct val="0"/>
              </a:spcBef>
              <a:buNone/>
              <a:defRPr kern="1200" sz="4400">
                <a:solidFill>
                  <a:schemeClr val="tx1"/>
                </a:solidFill>
                <a:uFillTx/>
                <a:latin typeface="+mj-lt"/>
                <a:ea typeface="+mj-ea"/>
                <a:cs typeface="+mj-cs"/>
              </a:defRPr>
            </a:lvl1pPr>
          </a:lstStyle>
          <a:p>
            <a:pPr algn="r"/>
            <a:r>
              <a:rPr dirty="0" lang="en-US" sz="2400">
                <a:solidFill>
                  <a:schemeClr val="bg1"/>
                </a:solidFill>
                <a:effectLst>
                  <a:outerShdw algn="tl" blurRad="38100" dir="2700000" dist="38100">
                    <a:srgbClr val="000000">
                      <a:alpha val="43137"/>
                    </a:srgbClr>
                  </a:outerShdw>
                </a:effectLst>
                <a:uFillTx/>
              </a:rPr>
              <a:t> MIMIC-III Mortality </a:t>
            </a:r>
            <a:r>
              <a:rPr dirty="0" lang="en-US" smtClean="0" sz="2400">
                <a:solidFill>
                  <a:schemeClr val="bg1"/>
                </a:solidFill>
                <a:effectLst>
                  <a:outerShdw algn="tl" blurRad="38100" dir="2700000" dist="38100">
                    <a:srgbClr val="000000">
                      <a:alpha val="43137"/>
                    </a:srgbClr>
                  </a:outerShdw>
                </a:effectLst>
                <a:uFillTx/>
              </a:rPr>
              <a:t>Datasets Continued.</a:t>
            </a:r>
            <a:endParaRPr dirty="0" lang="en-US" sz="2400">
              <a:solidFill>
                <a:schemeClr val="bg1"/>
              </a:solidFill>
              <a:effectLst>
                <a:outerShdw algn="tl" blurRad="38100" dir="2700000" dist="38100">
                  <a:srgbClr val="000000">
                    <a:alpha val="43137"/>
                  </a:srgbClr>
                </a:outerShdw>
              </a:effectLst>
              <a:uFillTx/>
            </a:endParaRPr>
          </a:p>
        </p:txBody>
      </p:sp>
      <p:sp>
        <p:nvSpPr>
          <p:cNvPr xmlns:c="http://schemas.openxmlformats.org/drawingml/2006/chart" xmlns:pic="http://schemas.openxmlformats.org/drawingml/2006/picture" xmlns:dgm="http://schemas.openxmlformats.org/drawingml/2006/diagram" id="67" name="TextBox 6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83459" y="1354138"/>
            <a:ext cx="4952065" cy="1615827"/>
          </a:xfrm>
          <a:prstGeom prst="rect">
            <a:avLst/>
          </a:prstGeom>
          <a:noFill/>
          <a:ln>
            <a:noFill/>
          </a:ln>
        </p:spPr>
        <p:txBody xmlns:c="http://schemas.openxmlformats.org/drawingml/2006/chart" xmlns:pic="http://schemas.openxmlformats.org/drawingml/2006/picture" xmlns:dgm="http://schemas.openxmlformats.org/drawingml/2006/diagram">
          <a:bodyPr anchor="t" bIns="0" lIns="0" rIns="0" rtlCol="0" tIns="0" wrap="square">
            <a:spAutoFit/>
          </a:bodyPr>
          <a:lstStyle/>
          <a:p>
            <a:pPr indent="-171450" marL="171450">
              <a:buFont charset="0" panose="020B0604020202020204" pitchFamily="34" typeface="Arial"/>
              <a:buChar char="•"/>
            </a:pPr>
            <a:r>
              <a:rPr dirty="0" lang="en-US" smtClean="0" sz="1050">
                <a:uFillTx/>
              </a:rPr>
              <a:t>Among </a:t>
            </a:r>
            <a:r>
              <a:rPr dirty="0" lang="en-US" sz="1050">
                <a:uFillTx/>
              </a:rPr>
              <a:t>49,633 ICU stays, there are 5,766 in-hospital mortality. </a:t>
            </a:r>
            <a:endParaRPr dirty="0" lang="en-US" smtClean="0" sz="1050">
              <a:uFillTx/>
            </a:endParaRPr>
          </a:p>
          <a:p>
            <a:pPr indent="-171450" marL="171450">
              <a:buFont charset="0" panose="020B0604020202020204" pitchFamily="34" typeface="Arial"/>
              <a:buChar char="•"/>
            </a:pPr>
            <a:r>
              <a:rPr dirty="0" lang="en-US" smtClean="0" sz="1050">
                <a:uFillTx/>
              </a:rPr>
              <a:t>After </a:t>
            </a:r>
            <a:r>
              <a:rPr dirty="0" lang="en-US" sz="1050">
                <a:uFillTx/>
              </a:rPr>
              <a:t>filtering out the ICU stays with negative death time since ICU admission (which is likely an administrative error resulting in an incorrect ICU admission or incorrect death time), 5,718 in-hospital mortality were resulted. </a:t>
            </a:r>
          </a:p>
          <a:p>
            <a:pPr indent="-171450" marL="171450">
              <a:buFont charset="0" panose="020B0604020202020204" pitchFamily="34" typeface="Arial"/>
              <a:buChar char="•"/>
            </a:pPr>
            <a:r>
              <a:rPr dirty="0" lang="en-US" smtClean="0" sz="1050">
                <a:uFillTx/>
              </a:rPr>
              <a:t>The </a:t>
            </a:r>
            <a:r>
              <a:rPr dirty="0" lang="en-US" sz="1050">
                <a:uFillTx/>
              </a:rPr>
              <a:t>average death time since ICU admission is 9.57 days, maximum death time is 206.38 days and minimum death time is 0 day. </a:t>
            </a:r>
            <a:endParaRPr dirty="0" lang="en-US" smtClean="0" sz="1050">
              <a:uFillTx/>
            </a:endParaRPr>
          </a:p>
          <a:p>
            <a:pPr indent="-171450" marL="171450">
              <a:buFont charset="0" panose="020B0604020202020204" pitchFamily="34" typeface="Arial"/>
              <a:buChar char="•"/>
            </a:pPr>
            <a:r>
              <a:rPr dirty="0" lang="en-US" smtClean="0" sz="1050">
                <a:uFillTx/>
              </a:rPr>
              <a:t>Below </a:t>
            </a:r>
            <a:r>
              <a:rPr dirty="0" lang="en-US" sz="1050">
                <a:uFillTx/>
              </a:rPr>
              <a:t>line and clustered chart (Age Distribution by Count for Dead Patients) shows perfect distribution of deaths by age and as per the trends in the graph, most of the deaths happen between ages 55-85. Age groups 20-40 has less death rate but still the number is in the range of 100-200.</a:t>
            </a:r>
            <a:endParaRPr dirty="0" lang="en-US" sz="1050">
              <a:uFillTx/>
            </a:endParaRPr>
          </a:p>
        </p:txBody>
      </p:sp>
      <p:pic>
        <p:nvPicPr>
          <p:cNvPr xmlns:c="http://schemas.openxmlformats.org/drawingml/2006/chart" xmlns:pic="http://schemas.openxmlformats.org/drawingml/2006/picture" xmlns:dgm="http://schemas.openxmlformats.org/drawingml/2006/diagram" id="48" name="image7.png"/>
          <p:cNvPicPr xmlns:c="http://schemas.openxmlformats.org/drawingml/2006/chart" xmlns:pic="http://schemas.openxmlformats.org/drawingml/2006/picture" xmlns:dgm="http://schemas.openxmlformats.org/drawingml/2006/diagram"/>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a:xfrm>
            <a:off x="5488230" y="1197405"/>
            <a:ext cx="3494965" cy="3585060"/>
          </a:xfrm>
          <a:prstGeom prst="rect">
            <a:avLst/>
          </a:prstGeom>
        </p:spPr>
      </p:pic>
      <p:pic>
        <p:nvPicPr>
          <p:cNvPr xmlns:c="http://schemas.openxmlformats.org/drawingml/2006/chart" xmlns:pic="http://schemas.openxmlformats.org/drawingml/2006/picture" xmlns:dgm="http://schemas.openxmlformats.org/drawingml/2006/diagram" id="50" name="Google Shape;88;p18"/>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533999" y="3029865"/>
            <a:ext cx="4801525" cy="1937303"/>
          </a:xfrm>
          <a:prstGeom prst="rect">
            <a:avLst/>
          </a:prstGeom>
          <a:noFill/>
          <a:ln>
            <a:noFill/>
          </a:ln>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18" presetSubtype="6">
                                  <p:stCondLst>
                                    <p:cond delay="0"/>
                                  </p:stCondLst>
                                  <p:childTnLst>
                                    <p:set>
                                      <p:cBhvr>
                                        <p:cTn dur="1" fill="hold" id="6">
                                          <p:stCondLst>
                                            <p:cond delay="0"/>
                                          </p:stCondLst>
                                        </p:cTn>
                                        <p:tgtEl>
                                          <p:spTgt spid="67"/>
                                        </p:tgtEl>
                                        <p:attrNameLst>
                                          <p:attrName>style.visibility</p:attrName>
                                        </p:attrNameLst>
                                      </p:cBhvr>
                                      <p:to>
                                        <p:strVal val="visible"/>
                                      </p:to>
                                    </p:set>
                                    <p:animEffect filter="strips(downRight)" transition="in">
                                      <p:cBhvr>
                                        <p:cTn dur="500" id="7"/>
                                        <p:tgtEl>
                                          <p:spTgt spid="67"/>
                                        </p:tgtEl>
                                      </p:cBhvr>
                                    </p:animEffect>
                                  </p:childTnLst>
                                </p:cTn>
                              </p:par>
                            </p:childTnLst>
                          </p:cTn>
                        </p:par>
                        <p:par>
                          <p:cTn fill="hold" id="8">
                            <p:stCondLst>
                              <p:cond delay="500"/>
                            </p:stCondLst>
                            <p:childTnLst>
                              <p:par>
                                <p:cTn fill="hold" id="9" nodeType="afterEffect" presetClass="entr" presetID="53" presetSubtype="16">
                                  <p:stCondLst>
                                    <p:cond delay="0"/>
                                  </p:stCondLst>
                                  <p:childTnLst>
                                    <p:set>
                                      <p:cBhvr>
                                        <p:cTn dur="1" fill="hold" id="10">
                                          <p:stCondLst>
                                            <p:cond delay="0"/>
                                          </p:stCondLst>
                                        </p:cTn>
                                        <p:tgtEl>
                                          <p:spTgt spid="50"/>
                                        </p:tgtEl>
                                        <p:attrNameLst>
                                          <p:attrName>style.visibility</p:attrName>
                                        </p:attrNameLst>
                                      </p:cBhvr>
                                      <p:to>
                                        <p:strVal val="visible"/>
                                      </p:to>
                                    </p:set>
                                    <p:anim calcmode="lin" valueType="num">
                                      <p:cBhvr>
                                        <p:cTn dur="500" fill="hold" id="11"/>
                                        <p:tgtEl>
                                          <p:spTgt spid="50"/>
                                        </p:tgtEl>
                                        <p:attrNameLst>
                                          <p:attrName>ppt_w</p:attrName>
                                        </p:attrNameLst>
                                      </p:cBhvr>
                                      <p:tavLst>
                                        <p:tav tm="0">
                                          <p:val>
                                            <p:fltVal val="0"/>
                                          </p:val>
                                        </p:tav>
                                        <p:tav tm="100000">
                                          <p:val>
                                            <p:strVal val="#ppt_w"/>
                                          </p:val>
                                        </p:tav>
                                      </p:tavLst>
                                    </p:anim>
                                    <p:anim calcmode="lin" valueType="num">
                                      <p:cBhvr>
                                        <p:cTn dur="500" fill="hold" id="12"/>
                                        <p:tgtEl>
                                          <p:spTgt spid="50"/>
                                        </p:tgtEl>
                                        <p:attrNameLst>
                                          <p:attrName>ppt_h</p:attrName>
                                        </p:attrNameLst>
                                      </p:cBhvr>
                                      <p:tavLst>
                                        <p:tav tm="0">
                                          <p:val>
                                            <p:fltVal val="0"/>
                                          </p:val>
                                        </p:tav>
                                        <p:tav tm="100000">
                                          <p:val>
                                            <p:strVal val="#ppt_h"/>
                                          </p:val>
                                        </p:tav>
                                      </p:tavLst>
                                    </p:anim>
                                    <p:animEffect filter="fade" transition="in">
                                      <p:cBhvr>
                                        <p:cTn dur="500" id="13"/>
                                        <p:tgtEl>
                                          <p:spTgt spid="50"/>
                                        </p:tgtEl>
                                      </p:cBhvr>
                                    </p:animEffect>
                                  </p:childTnLst>
                                </p:cTn>
                              </p:par>
                            </p:childTnLst>
                          </p:cTn>
                        </p:par>
                        <p:par>
                          <p:cTn fill="hold" id="14">
                            <p:stCondLst>
                              <p:cond delay="1000"/>
                            </p:stCondLst>
                            <p:childTnLst>
                              <p:par>
                                <p:cTn fill="hold" id="15" nodeType="afterEffect" presetClass="entr" presetID="53" presetSubtype="16">
                                  <p:stCondLst>
                                    <p:cond delay="0"/>
                                  </p:stCondLst>
                                  <p:childTnLst>
                                    <p:set>
                                      <p:cBhvr>
                                        <p:cTn dur="1" fill="hold" id="16">
                                          <p:stCondLst>
                                            <p:cond delay="0"/>
                                          </p:stCondLst>
                                        </p:cTn>
                                        <p:tgtEl>
                                          <p:spTgt spid="48"/>
                                        </p:tgtEl>
                                        <p:attrNameLst>
                                          <p:attrName>style.visibility</p:attrName>
                                        </p:attrNameLst>
                                      </p:cBhvr>
                                      <p:to>
                                        <p:strVal val="visible"/>
                                      </p:to>
                                    </p:set>
                                    <p:anim calcmode="lin" valueType="num">
                                      <p:cBhvr>
                                        <p:cTn dur="500" fill="hold" id="17"/>
                                        <p:tgtEl>
                                          <p:spTgt spid="48"/>
                                        </p:tgtEl>
                                        <p:attrNameLst>
                                          <p:attrName>ppt_w</p:attrName>
                                        </p:attrNameLst>
                                      </p:cBhvr>
                                      <p:tavLst>
                                        <p:tav tm="0">
                                          <p:val>
                                            <p:fltVal val="0"/>
                                          </p:val>
                                        </p:tav>
                                        <p:tav tm="100000">
                                          <p:val>
                                            <p:strVal val="#ppt_w"/>
                                          </p:val>
                                        </p:tav>
                                      </p:tavLst>
                                    </p:anim>
                                    <p:anim calcmode="lin" valueType="num">
                                      <p:cBhvr>
                                        <p:cTn dur="500" fill="hold" id="18"/>
                                        <p:tgtEl>
                                          <p:spTgt spid="48"/>
                                        </p:tgtEl>
                                        <p:attrNameLst>
                                          <p:attrName>ppt_h</p:attrName>
                                        </p:attrNameLst>
                                      </p:cBhvr>
                                      <p:tavLst>
                                        <p:tav tm="0">
                                          <p:val>
                                            <p:fltVal val="0"/>
                                          </p:val>
                                        </p:tav>
                                        <p:tav tm="100000">
                                          <p:val>
                                            <p:strVal val="#ppt_h"/>
                                          </p:val>
                                        </p:tav>
                                      </p:tavLst>
                                    </p:anim>
                                    <p:animEffect filter="fade" transition="in">
                                      <p:cBhvr>
                                        <p:cTn dur="500" id="19"/>
                                        <p:tgtEl>
                                          <p:spTgt spid="4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grpId="0" spid="67"/>
    </p:bldLst>
  </p:timing>
</p:sld>
</file>

<file path=ppt/theme/theme1.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771</TotalTime>
  <Words>2220</Words>
  <Application>Microsoft Office PowerPoint</Application>
  <PresentationFormat>On-screen Show (16:9)</PresentationFormat>
  <Paragraphs>172</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DAGGERSQUARE</vt:lpstr>
      <vt:lpstr>Segoe UI</vt:lpstr>
      <vt:lpstr>Wingdings</vt:lpstr>
      <vt:lpstr>Office Theme</vt:lpstr>
      <vt:lpstr>Mortality Prediction in ICU</vt:lpstr>
      <vt:lpstr>Agenda</vt:lpstr>
      <vt:lpstr>Why Mortality Prediction in ICU?</vt:lpstr>
      <vt:lpstr>PowerPoint Presentation</vt:lpstr>
      <vt:lpstr>PowerPoint Presentation</vt:lpstr>
      <vt:lpstr>System Specifications</vt:lpstr>
      <vt:lpstr>Github Code Structure</vt:lpstr>
      <vt:lpstr>MIMIC-III Mortality Datasets</vt:lpstr>
      <vt:lpstr>PowerPoint Presentation</vt:lpstr>
      <vt:lpstr>Data Pre-Processing</vt:lpstr>
      <vt:lpstr>Model Architecture</vt:lpstr>
      <vt:lpstr>PowerPoint Presentation</vt:lpstr>
      <vt:lpstr>PowerPoint Presentation</vt:lpstr>
      <vt:lpstr>PowerPoint Presentation</vt:lpstr>
      <vt:lpstr>Conclusion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Shubhangi Waghere</cp:lastModifiedBy>
  <cp:revision>107</cp:revision>
  <dcterms:created xsi:type="dcterms:W3CDTF">2013-08-21T19:17:07Z</dcterms:created>
  <dcterms:modified xsi:type="dcterms:W3CDTF">2019-04-27T04:14:26Z</dcterms:modified>
</cp:coreProperties>
</file>