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51" r:id="rId2"/>
    <p:sldId id="577" r:id="rId3"/>
    <p:sldId id="562" r:id="rId4"/>
    <p:sldId id="578" r:id="rId5"/>
    <p:sldId id="579" r:id="rId6"/>
    <p:sldId id="569" r:id="rId7"/>
    <p:sldId id="570" r:id="rId8"/>
    <p:sldId id="581" r:id="rId9"/>
    <p:sldId id="5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FF2E-C41B-4FE4-95AA-2AC2633A9A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D5BEE8-26BF-405D-880B-EA1855E35A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E48FC0-AE9B-45EB-B313-53779720F087}"/>
              </a:ext>
            </a:extLst>
          </p:cNvPr>
          <p:cNvSpPr>
            <a:spLocks noGrp="1"/>
          </p:cNvSpPr>
          <p:nvPr>
            <p:ph type="dt" sz="half" idx="10"/>
          </p:nvPr>
        </p:nvSpPr>
        <p:spPr/>
        <p:txBody>
          <a:bodyPr/>
          <a:lstStyle/>
          <a:p>
            <a:fld id="{05A620B9-3437-4B94-8CA2-79AB75A55080}" type="datetimeFigureOut">
              <a:rPr lang="en-IN" smtClean="0"/>
              <a:t>22-10-2024</a:t>
            </a:fld>
            <a:endParaRPr lang="en-IN"/>
          </a:p>
        </p:txBody>
      </p:sp>
      <p:sp>
        <p:nvSpPr>
          <p:cNvPr id="5" name="Footer Placeholder 4">
            <a:extLst>
              <a:ext uri="{FF2B5EF4-FFF2-40B4-BE49-F238E27FC236}">
                <a16:creationId xmlns:a16="http://schemas.microsoft.com/office/drawing/2014/main" id="{956CF230-0C99-43A0-937E-D126C437B5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82038E-AD2E-4E64-971C-ED6597DC4EFC}"/>
              </a:ext>
            </a:extLst>
          </p:cNvPr>
          <p:cNvSpPr>
            <a:spLocks noGrp="1"/>
          </p:cNvSpPr>
          <p:nvPr>
            <p:ph type="sldNum" sz="quarter" idx="12"/>
          </p:nvPr>
        </p:nvSpPr>
        <p:spPr/>
        <p:txBody>
          <a:bodyPr/>
          <a:lstStyle/>
          <a:p>
            <a:fld id="{E59375D6-649A-4CDF-BF2B-EBBF8D6512E0}" type="slidenum">
              <a:rPr lang="en-IN" smtClean="0"/>
              <a:t>‹#›</a:t>
            </a:fld>
            <a:endParaRPr lang="en-IN"/>
          </a:p>
        </p:txBody>
      </p:sp>
    </p:spTree>
    <p:extLst>
      <p:ext uri="{BB962C8B-B14F-4D97-AF65-F5344CB8AC3E}">
        <p14:creationId xmlns:p14="http://schemas.microsoft.com/office/powerpoint/2010/main" val="314795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3900-096B-4205-AB54-51DE98DFAE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6AFE55-86EF-40F9-814D-B9D8A01CB6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0FB4B3-7826-4641-AE08-2042212A94DB}"/>
              </a:ext>
            </a:extLst>
          </p:cNvPr>
          <p:cNvSpPr>
            <a:spLocks noGrp="1"/>
          </p:cNvSpPr>
          <p:nvPr>
            <p:ph type="dt" sz="half" idx="10"/>
          </p:nvPr>
        </p:nvSpPr>
        <p:spPr/>
        <p:txBody>
          <a:bodyPr/>
          <a:lstStyle/>
          <a:p>
            <a:fld id="{05A620B9-3437-4B94-8CA2-79AB75A55080}" type="datetimeFigureOut">
              <a:rPr lang="en-IN" smtClean="0"/>
              <a:t>22-10-2024</a:t>
            </a:fld>
            <a:endParaRPr lang="en-IN"/>
          </a:p>
        </p:txBody>
      </p:sp>
      <p:sp>
        <p:nvSpPr>
          <p:cNvPr id="5" name="Footer Placeholder 4">
            <a:extLst>
              <a:ext uri="{FF2B5EF4-FFF2-40B4-BE49-F238E27FC236}">
                <a16:creationId xmlns:a16="http://schemas.microsoft.com/office/drawing/2014/main" id="{900299BC-5C2E-412D-9AA0-CE13A44831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45E465-D7C8-4630-8EA1-653AEBBBD38F}"/>
              </a:ext>
            </a:extLst>
          </p:cNvPr>
          <p:cNvSpPr>
            <a:spLocks noGrp="1"/>
          </p:cNvSpPr>
          <p:nvPr>
            <p:ph type="sldNum" sz="quarter" idx="12"/>
          </p:nvPr>
        </p:nvSpPr>
        <p:spPr/>
        <p:txBody>
          <a:bodyPr/>
          <a:lstStyle/>
          <a:p>
            <a:fld id="{E59375D6-649A-4CDF-BF2B-EBBF8D6512E0}" type="slidenum">
              <a:rPr lang="en-IN" smtClean="0"/>
              <a:t>‹#›</a:t>
            </a:fld>
            <a:endParaRPr lang="en-IN"/>
          </a:p>
        </p:txBody>
      </p:sp>
    </p:spTree>
    <p:extLst>
      <p:ext uri="{BB962C8B-B14F-4D97-AF65-F5344CB8AC3E}">
        <p14:creationId xmlns:p14="http://schemas.microsoft.com/office/powerpoint/2010/main" val="3517162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BEDA0-C233-4753-B53E-6706B46E38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EE7B18-EFCB-4D1A-B888-4818D6EFF0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AF1D51-7AC0-4F78-9FB4-941BE7A999D2}"/>
              </a:ext>
            </a:extLst>
          </p:cNvPr>
          <p:cNvSpPr>
            <a:spLocks noGrp="1"/>
          </p:cNvSpPr>
          <p:nvPr>
            <p:ph type="dt" sz="half" idx="10"/>
          </p:nvPr>
        </p:nvSpPr>
        <p:spPr/>
        <p:txBody>
          <a:bodyPr/>
          <a:lstStyle/>
          <a:p>
            <a:fld id="{05A620B9-3437-4B94-8CA2-79AB75A55080}" type="datetimeFigureOut">
              <a:rPr lang="en-IN" smtClean="0"/>
              <a:t>22-10-2024</a:t>
            </a:fld>
            <a:endParaRPr lang="en-IN"/>
          </a:p>
        </p:txBody>
      </p:sp>
      <p:sp>
        <p:nvSpPr>
          <p:cNvPr id="5" name="Footer Placeholder 4">
            <a:extLst>
              <a:ext uri="{FF2B5EF4-FFF2-40B4-BE49-F238E27FC236}">
                <a16:creationId xmlns:a16="http://schemas.microsoft.com/office/drawing/2014/main" id="{FC178ACF-C91F-41A4-83FA-73DC3DF2FC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148D6D-1874-4D1D-9B3D-210FAE16366D}"/>
              </a:ext>
            </a:extLst>
          </p:cNvPr>
          <p:cNvSpPr>
            <a:spLocks noGrp="1"/>
          </p:cNvSpPr>
          <p:nvPr>
            <p:ph type="sldNum" sz="quarter" idx="12"/>
          </p:nvPr>
        </p:nvSpPr>
        <p:spPr/>
        <p:txBody>
          <a:bodyPr/>
          <a:lstStyle/>
          <a:p>
            <a:fld id="{E59375D6-649A-4CDF-BF2B-EBBF8D6512E0}" type="slidenum">
              <a:rPr lang="en-IN" smtClean="0"/>
              <a:t>‹#›</a:t>
            </a:fld>
            <a:endParaRPr lang="en-IN"/>
          </a:p>
        </p:txBody>
      </p:sp>
    </p:spTree>
    <p:extLst>
      <p:ext uri="{BB962C8B-B14F-4D97-AF65-F5344CB8AC3E}">
        <p14:creationId xmlns:p14="http://schemas.microsoft.com/office/powerpoint/2010/main" val="2515784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70B3-D0AA-4E33-9BB7-7250085711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0FE64C-7E90-4C00-93B3-03C0D0690E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34C4F5-7AC8-49A3-978C-9282D87A75DF}"/>
              </a:ext>
            </a:extLst>
          </p:cNvPr>
          <p:cNvSpPr>
            <a:spLocks noGrp="1"/>
          </p:cNvSpPr>
          <p:nvPr>
            <p:ph type="dt" sz="half" idx="10"/>
          </p:nvPr>
        </p:nvSpPr>
        <p:spPr/>
        <p:txBody>
          <a:bodyPr/>
          <a:lstStyle/>
          <a:p>
            <a:fld id="{05A620B9-3437-4B94-8CA2-79AB75A55080}" type="datetimeFigureOut">
              <a:rPr lang="en-IN" smtClean="0"/>
              <a:t>22-10-2024</a:t>
            </a:fld>
            <a:endParaRPr lang="en-IN"/>
          </a:p>
        </p:txBody>
      </p:sp>
      <p:sp>
        <p:nvSpPr>
          <p:cNvPr id="5" name="Footer Placeholder 4">
            <a:extLst>
              <a:ext uri="{FF2B5EF4-FFF2-40B4-BE49-F238E27FC236}">
                <a16:creationId xmlns:a16="http://schemas.microsoft.com/office/drawing/2014/main" id="{64ADD27F-4216-45F6-8596-BDC8D74B2C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A76265-1082-4498-A4CD-D29F8CD5DCC1}"/>
              </a:ext>
            </a:extLst>
          </p:cNvPr>
          <p:cNvSpPr>
            <a:spLocks noGrp="1"/>
          </p:cNvSpPr>
          <p:nvPr>
            <p:ph type="sldNum" sz="quarter" idx="12"/>
          </p:nvPr>
        </p:nvSpPr>
        <p:spPr/>
        <p:txBody>
          <a:bodyPr/>
          <a:lstStyle/>
          <a:p>
            <a:fld id="{E59375D6-649A-4CDF-BF2B-EBBF8D6512E0}" type="slidenum">
              <a:rPr lang="en-IN" smtClean="0"/>
              <a:t>‹#›</a:t>
            </a:fld>
            <a:endParaRPr lang="en-IN"/>
          </a:p>
        </p:txBody>
      </p:sp>
    </p:spTree>
    <p:extLst>
      <p:ext uri="{BB962C8B-B14F-4D97-AF65-F5344CB8AC3E}">
        <p14:creationId xmlns:p14="http://schemas.microsoft.com/office/powerpoint/2010/main" val="295945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29A2F-06AB-4B17-A56C-D57EAA80D5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B02B73-3723-4E1C-8AC6-E98E25E55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158BBC-F063-463A-BA93-483D2D264745}"/>
              </a:ext>
            </a:extLst>
          </p:cNvPr>
          <p:cNvSpPr>
            <a:spLocks noGrp="1"/>
          </p:cNvSpPr>
          <p:nvPr>
            <p:ph type="dt" sz="half" idx="10"/>
          </p:nvPr>
        </p:nvSpPr>
        <p:spPr/>
        <p:txBody>
          <a:bodyPr/>
          <a:lstStyle/>
          <a:p>
            <a:fld id="{05A620B9-3437-4B94-8CA2-79AB75A55080}" type="datetimeFigureOut">
              <a:rPr lang="en-IN" smtClean="0"/>
              <a:t>22-10-2024</a:t>
            </a:fld>
            <a:endParaRPr lang="en-IN"/>
          </a:p>
        </p:txBody>
      </p:sp>
      <p:sp>
        <p:nvSpPr>
          <p:cNvPr id="5" name="Footer Placeholder 4">
            <a:extLst>
              <a:ext uri="{FF2B5EF4-FFF2-40B4-BE49-F238E27FC236}">
                <a16:creationId xmlns:a16="http://schemas.microsoft.com/office/drawing/2014/main" id="{DEF2CBF5-4FED-45D1-9BAB-EE33D812B1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93F230-C526-4C76-A409-AC60F4CB6AAA}"/>
              </a:ext>
            </a:extLst>
          </p:cNvPr>
          <p:cNvSpPr>
            <a:spLocks noGrp="1"/>
          </p:cNvSpPr>
          <p:nvPr>
            <p:ph type="sldNum" sz="quarter" idx="12"/>
          </p:nvPr>
        </p:nvSpPr>
        <p:spPr/>
        <p:txBody>
          <a:bodyPr/>
          <a:lstStyle/>
          <a:p>
            <a:fld id="{E59375D6-649A-4CDF-BF2B-EBBF8D6512E0}" type="slidenum">
              <a:rPr lang="en-IN" smtClean="0"/>
              <a:t>‹#›</a:t>
            </a:fld>
            <a:endParaRPr lang="en-IN"/>
          </a:p>
        </p:txBody>
      </p:sp>
    </p:spTree>
    <p:extLst>
      <p:ext uri="{BB962C8B-B14F-4D97-AF65-F5344CB8AC3E}">
        <p14:creationId xmlns:p14="http://schemas.microsoft.com/office/powerpoint/2010/main" val="159040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5D18B-ECC6-45E0-8702-7796708790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F7D92C-8806-4D25-BB71-BA10D2EC3B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A194D0-6F9D-4C7F-81D6-AEB0D9B7D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648B42-CC67-40BA-A755-C6F21CEB13E9}"/>
              </a:ext>
            </a:extLst>
          </p:cNvPr>
          <p:cNvSpPr>
            <a:spLocks noGrp="1"/>
          </p:cNvSpPr>
          <p:nvPr>
            <p:ph type="dt" sz="half" idx="10"/>
          </p:nvPr>
        </p:nvSpPr>
        <p:spPr/>
        <p:txBody>
          <a:bodyPr/>
          <a:lstStyle/>
          <a:p>
            <a:fld id="{05A620B9-3437-4B94-8CA2-79AB75A55080}" type="datetimeFigureOut">
              <a:rPr lang="en-IN" smtClean="0"/>
              <a:t>22-10-2024</a:t>
            </a:fld>
            <a:endParaRPr lang="en-IN"/>
          </a:p>
        </p:txBody>
      </p:sp>
      <p:sp>
        <p:nvSpPr>
          <p:cNvPr id="6" name="Footer Placeholder 5">
            <a:extLst>
              <a:ext uri="{FF2B5EF4-FFF2-40B4-BE49-F238E27FC236}">
                <a16:creationId xmlns:a16="http://schemas.microsoft.com/office/drawing/2014/main" id="{E4A97C3A-CD52-4296-8A97-82D64BACF8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02F72E-DDD8-4C77-9D95-A17EE5E0D07C}"/>
              </a:ext>
            </a:extLst>
          </p:cNvPr>
          <p:cNvSpPr>
            <a:spLocks noGrp="1"/>
          </p:cNvSpPr>
          <p:nvPr>
            <p:ph type="sldNum" sz="quarter" idx="12"/>
          </p:nvPr>
        </p:nvSpPr>
        <p:spPr/>
        <p:txBody>
          <a:bodyPr/>
          <a:lstStyle/>
          <a:p>
            <a:fld id="{E59375D6-649A-4CDF-BF2B-EBBF8D6512E0}" type="slidenum">
              <a:rPr lang="en-IN" smtClean="0"/>
              <a:t>‹#›</a:t>
            </a:fld>
            <a:endParaRPr lang="en-IN"/>
          </a:p>
        </p:txBody>
      </p:sp>
    </p:spTree>
    <p:extLst>
      <p:ext uri="{BB962C8B-B14F-4D97-AF65-F5344CB8AC3E}">
        <p14:creationId xmlns:p14="http://schemas.microsoft.com/office/powerpoint/2010/main" val="1108136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A3E65-7902-4440-A09D-76723D8584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598BB5-D71F-4502-8A7F-C08FCC10BD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41AD2C-2AC7-4276-9776-B4800B9F20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2FF97D-7A2E-4782-A6D4-F175D07EF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E95452-7AE6-42F8-9E45-7EEB2ED4DC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DED29F-FA98-41F4-B16C-4701A52C99BF}"/>
              </a:ext>
            </a:extLst>
          </p:cNvPr>
          <p:cNvSpPr>
            <a:spLocks noGrp="1"/>
          </p:cNvSpPr>
          <p:nvPr>
            <p:ph type="dt" sz="half" idx="10"/>
          </p:nvPr>
        </p:nvSpPr>
        <p:spPr/>
        <p:txBody>
          <a:bodyPr/>
          <a:lstStyle/>
          <a:p>
            <a:fld id="{05A620B9-3437-4B94-8CA2-79AB75A55080}" type="datetimeFigureOut">
              <a:rPr lang="en-IN" smtClean="0"/>
              <a:t>22-10-2024</a:t>
            </a:fld>
            <a:endParaRPr lang="en-IN"/>
          </a:p>
        </p:txBody>
      </p:sp>
      <p:sp>
        <p:nvSpPr>
          <p:cNvPr id="8" name="Footer Placeholder 7">
            <a:extLst>
              <a:ext uri="{FF2B5EF4-FFF2-40B4-BE49-F238E27FC236}">
                <a16:creationId xmlns:a16="http://schemas.microsoft.com/office/drawing/2014/main" id="{236663C4-C070-465A-8BBF-0471D2720D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7C4B76-0F7A-4F53-9067-500107A91737}"/>
              </a:ext>
            </a:extLst>
          </p:cNvPr>
          <p:cNvSpPr>
            <a:spLocks noGrp="1"/>
          </p:cNvSpPr>
          <p:nvPr>
            <p:ph type="sldNum" sz="quarter" idx="12"/>
          </p:nvPr>
        </p:nvSpPr>
        <p:spPr/>
        <p:txBody>
          <a:bodyPr/>
          <a:lstStyle/>
          <a:p>
            <a:fld id="{E59375D6-649A-4CDF-BF2B-EBBF8D6512E0}" type="slidenum">
              <a:rPr lang="en-IN" smtClean="0"/>
              <a:t>‹#›</a:t>
            </a:fld>
            <a:endParaRPr lang="en-IN"/>
          </a:p>
        </p:txBody>
      </p:sp>
    </p:spTree>
    <p:extLst>
      <p:ext uri="{BB962C8B-B14F-4D97-AF65-F5344CB8AC3E}">
        <p14:creationId xmlns:p14="http://schemas.microsoft.com/office/powerpoint/2010/main" val="257539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E3D0-6CD8-4324-88D5-DAB0A766B5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3C0E10-2CAD-46BD-B091-F7D0933390C5}"/>
              </a:ext>
            </a:extLst>
          </p:cNvPr>
          <p:cNvSpPr>
            <a:spLocks noGrp="1"/>
          </p:cNvSpPr>
          <p:nvPr>
            <p:ph type="dt" sz="half" idx="10"/>
          </p:nvPr>
        </p:nvSpPr>
        <p:spPr/>
        <p:txBody>
          <a:bodyPr/>
          <a:lstStyle/>
          <a:p>
            <a:fld id="{05A620B9-3437-4B94-8CA2-79AB75A55080}" type="datetimeFigureOut">
              <a:rPr lang="en-IN" smtClean="0"/>
              <a:t>22-10-2024</a:t>
            </a:fld>
            <a:endParaRPr lang="en-IN"/>
          </a:p>
        </p:txBody>
      </p:sp>
      <p:sp>
        <p:nvSpPr>
          <p:cNvPr id="4" name="Footer Placeholder 3">
            <a:extLst>
              <a:ext uri="{FF2B5EF4-FFF2-40B4-BE49-F238E27FC236}">
                <a16:creationId xmlns:a16="http://schemas.microsoft.com/office/drawing/2014/main" id="{C319DD4C-69DD-4DB0-B9E7-B703605B27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5B0737-F205-45F3-B7FC-E9B1B6149215}"/>
              </a:ext>
            </a:extLst>
          </p:cNvPr>
          <p:cNvSpPr>
            <a:spLocks noGrp="1"/>
          </p:cNvSpPr>
          <p:nvPr>
            <p:ph type="sldNum" sz="quarter" idx="12"/>
          </p:nvPr>
        </p:nvSpPr>
        <p:spPr/>
        <p:txBody>
          <a:bodyPr/>
          <a:lstStyle/>
          <a:p>
            <a:fld id="{E59375D6-649A-4CDF-BF2B-EBBF8D6512E0}" type="slidenum">
              <a:rPr lang="en-IN" smtClean="0"/>
              <a:t>‹#›</a:t>
            </a:fld>
            <a:endParaRPr lang="en-IN"/>
          </a:p>
        </p:txBody>
      </p:sp>
    </p:spTree>
    <p:extLst>
      <p:ext uri="{BB962C8B-B14F-4D97-AF65-F5344CB8AC3E}">
        <p14:creationId xmlns:p14="http://schemas.microsoft.com/office/powerpoint/2010/main" val="341342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4914E1-740A-4BDC-9E12-78EF289BB274}"/>
              </a:ext>
            </a:extLst>
          </p:cNvPr>
          <p:cNvSpPr>
            <a:spLocks noGrp="1"/>
          </p:cNvSpPr>
          <p:nvPr>
            <p:ph type="dt" sz="half" idx="10"/>
          </p:nvPr>
        </p:nvSpPr>
        <p:spPr/>
        <p:txBody>
          <a:bodyPr/>
          <a:lstStyle/>
          <a:p>
            <a:fld id="{05A620B9-3437-4B94-8CA2-79AB75A55080}" type="datetimeFigureOut">
              <a:rPr lang="en-IN" smtClean="0"/>
              <a:t>22-10-2024</a:t>
            </a:fld>
            <a:endParaRPr lang="en-IN"/>
          </a:p>
        </p:txBody>
      </p:sp>
      <p:sp>
        <p:nvSpPr>
          <p:cNvPr id="3" name="Footer Placeholder 2">
            <a:extLst>
              <a:ext uri="{FF2B5EF4-FFF2-40B4-BE49-F238E27FC236}">
                <a16:creationId xmlns:a16="http://schemas.microsoft.com/office/drawing/2014/main" id="{9D8D9F50-0109-4A86-9D28-B4B0278737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47398B-80E9-47DB-B499-ACCA7C896505}"/>
              </a:ext>
            </a:extLst>
          </p:cNvPr>
          <p:cNvSpPr>
            <a:spLocks noGrp="1"/>
          </p:cNvSpPr>
          <p:nvPr>
            <p:ph type="sldNum" sz="quarter" idx="12"/>
          </p:nvPr>
        </p:nvSpPr>
        <p:spPr/>
        <p:txBody>
          <a:bodyPr/>
          <a:lstStyle/>
          <a:p>
            <a:fld id="{E59375D6-649A-4CDF-BF2B-EBBF8D6512E0}" type="slidenum">
              <a:rPr lang="en-IN" smtClean="0"/>
              <a:t>‹#›</a:t>
            </a:fld>
            <a:endParaRPr lang="en-IN"/>
          </a:p>
        </p:txBody>
      </p:sp>
    </p:spTree>
    <p:extLst>
      <p:ext uri="{BB962C8B-B14F-4D97-AF65-F5344CB8AC3E}">
        <p14:creationId xmlns:p14="http://schemas.microsoft.com/office/powerpoint/2010/main" val="3905403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0272C-7C7D-4EDB-97EB-9CC8155714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92A8A8-EA0E-48D8-BAC9-AB379A411E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F8921D-48FE-4BC8-92E1-7B807C29E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465592-D643-433A-A4F3-E80EAC364CFF}"/>
              </a:ext>
            </a:extLst>
          </p:cNvPr>
          <p:cNvSpPr>
            <a:spLocks noGrp="1"/>
          </p:cNvSpPr>
          <p:nvPr>
            <p:ph type="dt" sz="half" idx="10"/>
          </p:nvPr>
        </p:nvSpPr>
        <p:spPr/>
        <p:txBody>
          <a:bodyPr/>
          <a:lstStyle/>
          <a:p>
            <a:fld id="{05A620B9-3437-4B94-8CA2-79AB75A55080}" type="datetimeFigureOut">
              <a:rPr lang="en-IN" smtClean="0"/>
              <a:t>22-10-2024</a:t>
            </a:fld>
            <a:endParaRPr lang="en-IN"/>
          </a:p>
        </p:txBody>
      </p:sp>
      <p:sp>
        <p:nvSpPr>
          <p:cNvPr id="6" name="Footer Placeholder 5">
            <a:extLst>
              <a:ext uri="{FF2B5EF4-FFF2-40B4-BE49-F238E27FC236}">
                <a16:creationId xmlns:a16="http://schemas.microsoft.com/office/drawing/2014/main" id="{E60E83DD-6F9C-4223-9822-1BCAEA8AF2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0A50B9-8842-4349-BD26-FBFEB4572128}"/>
              </a:ext>
            </a:extLst>
          </p:cNvPr>
          <p:cNvSpPr>
            <a:spLocks noGrp="1"/>
          </p:cNvSpPr>
          <p:nvPr>
            <p:ph type="sldNum" sz="quarter" idx="12"/>
          </p:nvPr>
        </p:nvSpPr>
        <p:spPr/>
        <p:txBody>
          <a:bodyPr/>
          <a:lstStyle/>
          <a:p>
            <a:fld id="{E59375D6-649A-4CDF-BF2B-EBBF8D6512E0}" type="slidenum">
              <a:rPr lang="en-IN" smtClean="0"/>
              <a:t>‹#›</a:t>
            </a:fld>
            <a:endParaRPr lang="en-IN"/>
          </a:p>
        </p:txBody>
      </p:sp>
    </p:spTree>
    <p:extLst>
      <p:ext uri="{BB962C8B-B14F-4D97-AF65-F5344CB8AC3E}">
        <p14:creationId xmlns:p14="http://schemas.microsoft.com/office/powerpoint/2010/main" val="233992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FE07-2575-4284-84A1-86902974B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ABE4A3-22DB-45E5-9087-5068DE41EF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EF881B-AC4F-4FE2-A1D0-E5CDDFF8F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638BD-5F9E-40CC-BB87-DF9A014037CD}"/>
              </a:ext>
            </a:extLst>
          </p:cNvPr>
          <p:cNvSpPr>
            <a:spLocks noGrp="1"/>
          </p:cNvSpPr>
          <p:nvPr>
            <p:ph type="dt" sz="half" idx="10"/>
          </p:nvPr>
        </p:nvSpPr>
        <p:spPr/>
        <p:txBody>
          <a:bodyPr/>
          <a:lstStyle/>
          <a:p>
            <a:fld id="{05A620B9-3437-4B94-8CA2-79AB75A55080}" type="datetimeFigureOut">
              <a:rPr lang="en-IN" smtClean="0"/>
              <a:t>22-10-2024</a:t>
            </a:fld>
            <a:endParaRPr lang="en-IN"/>
          </a:p>
        </p:txBody>
      </p:sp>
      <p:sp>
        <p:nvSpPr>
          <p:cNvPr id="6" name="Footer Placeholder 5">
            <a:extLst>
              <a:ext uri="{FF2B5EF4-FFF2-40B4-BE49-F238E27FC236}">
                <a16:creationId xmlns:a16="http://schemas.microsoft.com/office/drawing/2014/main" id="{5C2C633E-F6C1-4F10-B076-BCCD8FEFA9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FBA78B-DFE5-479C-8732-CAE0471B96BD}"/>
              </a:ext>
            </a:extLst>
          </p:cNvPr>
          <p:cNvSpPr>
            <a:spLocks noGrp="1"/>
          </p:cNvSpPr>
          <p:nvPr>
            <p:ph type="sldNum" sz="quarter" idx="12"/>
          </p:nvPr>
        </p:nvSpPr>
        <p:spPr/>
        <p:txBody>
          <a:bodyPr/>
          <a:lstStyle/>
          <a:p>
            <a:fld id="{E59375D6-649A-4CDF-BF2B-EBBF8D6512E0}" type="slidenum">
              <a:rPr lang="en-IN" smtClean="0"/>
              <a:t>‹#›</a:t>
            </a:fld>
            <a:endParaRPr lang="en-IN"/>
          </a:p>
        </p:txBody>
      </p:sp>
    </p:spTree>
    <p:extLst>
      <p:ext uri="{BB962C8B-B14F-4D97-AF65-F5344CB8AC3E}">
        <p14:creationId xmlns:p14="http://schemas.microsoft.com/office/powerpoint/2010/main" val="3697292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F5F75A-3E07-4D3A-81D8-50EDDE2D22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FC6EEE-4332-4AFB-B22F-EB6CCD76C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770563-5250-445C-B706-ABB9454DC9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620B9-3437-4B94-8CA2-79AB75A55080}" type="datetimeFigureOut">
              <a:rPr lang="en-IN" smtClean="0"/>
              <a:t>22-10-2024</a:t>
            </a:fld>
            <a:endParaRPr lang="en-IN"/>
          </a:p>
        </p:txBody>
      </p:sp>
      <p:sp>
        <p:nvSpPr>
          <p:cNvPr id="5" name="Footer Placeholder 4">
            <a:extLst>
              <a:ext uri="{FF2B5EF4-FFF2-40B4-BE49-F238E27FC236}">
                <a16:creationId xmlns:a16="http://schemas.microsoft.com/office/drawing/2014/main" id="{45CD37A5-72EB-42DA-BD4A-2D77311050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15497E-F694-40C3-A48B-8E81439406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9375D6-649A-4CDF-BF2B-EBBF8D6512E0}" type="slidenum">
              <a:rPr lang="en-IN" smtClean="0"/>
              <a:t>‹#›</a:t>
            </a:fld>
            <a:endParaRPr lang="en-IN"/>
          </a:p>
        </p:txBody>
      </p:sp>
    </p:spTree>
    <p:extLst>
      <p:ext uri="{BB962C8B-B14F-4D97-AF65-F5344CB8AC3E}">
        <p14:creationId xmlns:p14="http://schemas.microsoft.com/office/powerpoint/2010/main" val="164637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AAD1826-ECF6-4537-84E5-7ADC3AD9551B}"/>
              </a:ext>
            </a:extLst>
          </p:cNvPr>
          <p:cNvSpPr/>
          <p:nvPr/>
        </p:nvSpPr>
        <p:spPr>
          <a:xfrm>
            <a:off x="605791" y="4973956"/>
            <a:ext cx="10976610" cy="1619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75" name="Slide Number Placeholder 2">
            <a:extLst>
              <a:ext uri="{FF2B5EF4-FFF2-40B4-BE49-F238E27FC236}">
                <a16:creationId xmlns:a16="http://schemas.microsoft.com/office/drawing/2014/main" id="{B3AFF1FB-F35E-4BAE-AB3F-F994173EB4BB}"/>
              </a:ext>
            </a:extLst>
          </p:cNvPr>
          <p:cNvSpPr txBox="1">
            <a:spLocks/>
          </p:cNvSpPr>
          <p:nvPr/>
        </p:nvSpPr>
        <p:spPr bwMode="auto">
          <a:xfrm>
            <a:off x="8496300" y="6200776"/>
            <a:ext cx="2468880" cy="329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r" eaLnBrk="1" hangingPunct="1">
              <a:lnSpc>
                <a:spcPct val="100000"/>
              </a:lnSpc>
              <a:spcBef>
                <a:spcPct val="0"/>
              </a:spcBef>
              <a:buFontTx/>
              <a:buNone/>
            </a:pPr>
            <a:endParaRPr lang="en-US" altLang="en-US" sz="1080">
              <a:solidFill>
                <a:srgbClr val="898989"/>
              </a:solidFill>
            </a:endParaRPr>
          </a:p>
        </p:txBody>
      </p:sp>
      <p:sp>
        <p:nvSpPr>
          <p:cNvPr id="46" name="Right Triangle 45">
            <a:extLst>
              <a:ext uri="{FF2B5EF4-FFF2-40B4-BE49-F238E27FC236}">
                <a16:creationId xmlns:a16="http://schemas.microsoft.com/office/drawing/2014/main" id="{EEAC5F79-9D9A-4015-BD35-AE84D8435728}"/>
              </a:ext>
            </a:extLst>
          </p:cNvPr>
          <p:cNvSpPr/>
          <p:nvPr/>
        </p:nvSpPr>
        <p:spPr>
          <a:xfrm flipV="1">
            <a:off x="9166861" y="5690236"/>
            <a:ext cx="1162050" cy="1040130"/>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2160" kern="0" dirty="0">
              <a:solidFill>
                <a:srgbClr val="FFFFFF"/>
              </a:solidFill>
            </a:endParaRPr>
          </a:p>
        </p:txBody>
      </p:sp>
      <p:sp>
        <p:nvSpPr>
          <p:cNvPr id="43" name="Right Triangle 42">
            <a:extLst>
              <a:ext uri="{FF2B5EF4-FFF2-40B4-BE49-F238E27FC236}">
                <a16:creationId xmlns:a16="http://schemas.microsoft.com/office/drawing/2014/main" id="{1180E78B-6C81-45E2-96AD-7E5480D9245F}"/>
              </a:ext>
            </a:extLst>
          </p:cNvPr>
          <p:cNvSpPr/>
          <p:nvPr/>
        </p:nvSpPr>
        <p:spPr>
          <a:xfrm rot="10800000" flipV="1">
            <a:off x="10079356" y="5417820"/>
            <a:ext cx="2129790" cy="144018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79" name="Diamond 6">
            <a:extLst>
              <a:ext uri="{FF2B5EF4-FFF2-40B4-BE49-F238E27FC236}">
                <a16:creationId xmlns:a16="http://schemas.microsoft.com/office/drawing/2014/main" id="{C68716E4-A4AE-4D54-9452-2D8DE12FEE33}"/>
              </a:ext>
            </a:extLst>
          </p:cNvPr>
          <p:cNvSpPr>
            <a:spLocks noChangeArrowheads="1"/>
          </p:cNvSpPr>
          <p:nvPr/>
        </p:nvSpPr>
        <p:spPr bwMode="auto">
          <a:xfrm>
            <a:off x="884912" y="2020184"/>
            <a:ext cx="2186940" cy="2903220"/>
          </a:xfrm>
          <a:custGeom>
            <a:avLst/>
            <a:gdLst>
              <a:gd name="T0" fmla="*/ 1024905 w 2430463"/>
              <a:gd name="T1" fmla="*/ 1017984 h 3225800"/>
              <a:gd name="T2" fmla="*/ 680147 w 2430463"/>
              <a:gd name="T3" fmla="*/ 1360885 h 3225800"/>
              <a:gd name="T4" fmla="*/ 0 w 2430463"/>
              <a:gd name="T5" fmla="*/ 680442 h 3225800"/>
              <a:gd name="T6" fmla="*/ 680147 w 2430463"/>
              <a:gd name="T7" fmla="*/ 0 h 3225800"/>
              <a:gd name="T8" fmla="*/ 1024905 w 2430463"/>
              <a:gd name="T9" fmla="*/ 344909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sz="2160"/>
          </a:p>
        </p:txBody>
      </p:sp>
      <p:pic>
        <p:nvPicPr>
          <p:cNvPr id="3083" name="Picture 2" descr="http://www.shikshapath.com/wp-content/uploads/2019/01/Galgotias-University.jpg">
            <a:extLst>
              <a:ext uri="{FF2B5EF4-FFF2-40B4-BE49-F238E27FC236}">
                <a16:creationId xmlns:a16="http://schemas.microsoft.com/office/drawing/2014/main" id="{97F5E814-3B94-49C1-8850-D563C3313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94002" cy="129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TextBox 19">
            <a:extLst>
              <a:ext uri="{FF2B5EF4-FFF2-40B4-BE49-F238E27FC236}">
                <a16:creationId xmlns:a16="http://schemas.microsoft.com/office/drawing/2014/main" id="{A900CBE5-450E-414B-9A1A-ED87C2FCE499}"/>
              </a:ext>
            </a:extLst>
          </p:cNvPr>
          <p:cNvSpPr txBox="1">
            <a:spLocks noChangeArrowheads="1"/>
          </p:cNvSpPr>
          <p:nvPr/>
        </p:nvSpPr>
        <p:spPr bwMode="auto">
          <a:xfrm>
            <a:off x="838200" y="4168747"/>
            <a:ext cx="6830627"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u="sng" dirty="0">
                <a:latin typeface="Times New Roman" panose="02020603050405020304" pitchFamily="18" charset="0"/>
                <a:cs typeface="Times New Roman" panose="02020603050405020304" pitchFamily="18" charset="0"/>
              </a:rPr>
              <a:t>Group ID</a:t>
            </a:r>
            <a:r>
              <a:rPr lang="en-US" altLang="en-US" sz="2000" b="1" dirty="0">
                <a:latin typeface="Times New Roman" panose="02020603050405020304" pitchFamily="18" charset="0"/>
                <a:cs typeface="Times New Roman" panose="02020603050405020304" pitchFamily="18" charset="0"/>
              </a:rPr>
              <a:t>: BT41003</a:t>
            </a:r>
          </a:p>
          <a:p>
            <a:pPr eaLnBrk="1" hangingPunct="1">
              <a:lnSpc>
                <a:spcPct val="100000"/>
              </a:lnSpc>
              <a:spcBef>
                <a:spcPct val="0"/>
              </a:spcBef>
              <a:buFontTx/>
              <a:buNone/>
            </a:pPr>
            <a:endParaRPr lang="en-US" altLang="en-US" sz="2000" b="1" u="sng" dirty="0">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en-US" altLang="en-US" sz="2000" b="1" u="sng" dirty="0">
                <a:latin typeface="Times New Roman" panose="02020603050405020304" pitchFamily="18" charset="0"/>
                <a:cs typeface="Times New Roman" panose="02020603050405020304" pitchFamily="18" charset="0"/>
              </a:rPr>
              <a:t>Group Member’s Detail:</a:t>
            </a:r>
          </a:p>
          <a:p>
            <a:pPr eaLnBrk="1" hangingPunct="1">
              <a:lnSpc>
                <a:spcPct val="100000"/>
              </a:lnSpc>
              <a:spcBef>
                <a:spcPct val="0"/>
              </a:spcBef>
              <a:buFontTx/>
              <a:buNone/>
            </a:pPr>
            <a:endParaRPr lang="en-US" altLang="en-US" sz="2400" b="1" dirty="0">
              <a:solidFill>
                <a:srgbClr val="7030A0"/>
              </a:solidFill>
              <a:latin typeface="Times New Roman" panose="02020603050405020304" pitchFamily="18" charset="0"/>
              <a:cs typeface="Times New Roman" panose="02020603050405020304" pitchFamily="18" charset="0"/>
            </a:endParaRPr>
          </a:p>
          <a:p>
            <a:pPr>
              <a:lnSpc>
                <a:spcPct val="100000"/>
              </a:lnSpc>
              <a:spcBef>
                <a:spcPct val="0"/>
              </a:spcBef>
              <a:buNone/>
            </a:pPr>
            <a:r>
              <a:rPr lang="en-US" altLang="en-US" sz="2400" b="1" dirty="0">
                <a:solidFill>
                  <a:srgbClr val="7030A0"/>
                </a:solidFill>
                <a:latin typeface="Times New Roman" panose="02020603050405020304" pitchFamily="18" charset="0"/>
                <a:cs typeface="Times New Roman" panose="02020603050405020304" pitchFamily="18" charset="0"/>
              </a:rPr>
              <a:t>Naman Salhotra  (21SCSE1180006)</a:t>
            </a:r>
          </a:p>
          <a:p>
            <a:pPr eaLnBrk="1" hangingPunct="1">
              <a:lnSpc>
                <a:spcPct val="100000"/>
              </a:lnSpc>
              <a:spcBef>
                <a:spcPct val="0"/>
              </a:spcBef>
              <a:buFontTx/>
              <a:buNone/>
            </a:pPr>
            <a:r>
              <a:rPr lang="en-US" altLang="en-US" sz="2400" b="1" dirty="0">
                <a:solidFill>
                  <a:srgbClr val="7030A0"/>
                </a:solidFill>
                <a:latin typeface="Times New Roman" panose="02020603050405020304" pitchFamily="18" charset="0"/>
                <a:cs typeface="Times New Roman" panose="02020603050405020304" pitchFamily="18" charset="0"/>
              </a:rPr>
              <a:t>Dipesh </a:t>
            </a:r>
            <a:r>
              <a:rPr lang="en-US" altLang="en-US" sz="2400" b="1" dirty="0" err="1">
                <a:solidFill>
                  <a:srgbClr val="7030A0"/>
                </a:solidFill>
                <a:latin typeface="Times New Roman" panose="02020603050405020304" pitchFamily="18" charset="0"/>
                <a:cs typeface="Times New Roman" panose="02020603050405020304" pitchFamily="18" charset="0"/>
              </a:rPr>
              <a:t>Shreshtha</a:t>
            </a:r>
            <a:r>
              <a:rPr lang="en-US" altLang="en-US" sz="2400" b="1" dirty="0">
                <a:solidFill>
                  <a:srgbClr val="7030A0"/>
                </a:solidFill>
                <a:latin typeface="Times New Roman" panose="02020603050405020304" pitchFamily="18" charset="0"/>
                <a:cs typeface="Times New Roman" panose="02020603050405020304" pitchFamily="18" charset="0"/>
              </a:rPr>
              <a:t>  (21SCSE1180194)</a:t>
            </a:r>
          </a:p>
          <a:p>
            <a:pPr eaLnBrk="1" hangingPunct="1">
              <a:lnSpc>
                <a:spcPct val="100000"/>
              </a:lnSpc>
              <a:spcBef>
                <a:spcPct val="0"/>
              </a:spcBef>
              <a:buFontTx/>
              <a:buNone/>
            </a:pPr>
            <a:endParaRPr lang="en-US" altLang="en-US" sz="2400" b="1" u="sng" dirty="0">
              <a:solidFill>
                <a:srgbClr val="7030A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endParaRPr lang="en-US" altLang="en-US" sz="1800" b="1" u="sng" dirty="0">
              <a:solidFill>
                <a:srgbClr val="7030A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endParaRPr lang="en-US" altLang="en-US" sz="2400" b="1" u="sng"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36AE7E2-2B86-88D0-BDB8-74FB3F5D801C}"/>
              </a:ext>
            </a:extLst>
          </p:cNvPr>
          <p:cNvSpPr>
            <a:spLocks noGrp="1"/>
          </p:cNvSpPr>
          <p:nvPr>
            <p:ph type="title"/>
          </p:nvPr>
        </p:nvSpPr>
        <p:spPr>
          <a:xfrm>
            <a:off x="997001" y="3573412"/>
            <a:ext cx="8767888" cy="547864"/>
          </a:xfrm>
        </p:spPr>
        <p:txBody>
          <a:bodyPr>
            <a:normAutofit fontScale="90000"/>
          </a:bodyPr>
          <a:lstStyle/>
          <a:p>
            <a:pPr rtl="0">
              <a:spcBef>
                <a:spcPts val="2880"/>
              </a:spcBef>
              <a:spcAft>
                <a:spcPts val="0"/>
              </a:spcAft>
            </a:pPr>
            <a:r>
              <a:rPr lang="en-US" sz="2000" b="1" i="0" u="none" strike="noStrike" dirty="0">
                <a:solidFill>
                  <a:srgbClr val="000000"/>
                </a:solidFill>
                <a:effectLst/>
                <a:latin typeface="Times New Roman" panose="02020603050405020304" pitchFamily="18" charset="0"/>
              </a:rPr>
              <a:t>Under The Supervision of :   Mr. Abhishek Shrivastava </a:t>
            </a:r>
            <a:r>
              <a:rPr lang="en-US" sz="2000" b="1" dirty="0">
                <a:solidFill>
                  <a:srgbClr val="000000"/>
                </a:solidFill>
                <a:latin typeface="Times New Roman" panose="02020603050405020304" pitchFamily="18" charset="0"/>
              </a:rPr>
              <a:t>(A</a:t>
            </a:r>
            <a:r>
              <a:rPr lang="en-US" sz="2000" b="1" i="0" u="none" strike="noStrike" dirty="0">
                <a:solidFill>
                  <a:srgbClr val="000000"/>
                </a:solidFill>
                <a:effectLst/>
                <a:latin typeface="Times New Roman" panose="02020603050405020304" pitchFamily="18" charset="0"/>
              </a:rPr>
              <a:t>ssistant Professor)</a:t>
            </a:r>
            <a:br>
              <a:rPr lang="en-US" sz="900" b="0" dirty="0">
                <a:effectLst/>
              </a:rPr>
            </a:br>
            <a:br>
              <a:rPr lang="en-US" sz="900" dirty="0"/>
            </a:br>
            <a:endParaRPr lang="en-IN" sz="1800" b="1" dirty="0">
              <a:latin typeface="+mn-lt"/>
            </a:endParaRPr>
          </a:p>
        </p:txBody>
      </p:sp>
      <p:sp>
        <p:nvSpPr>
          <p:cNvPr id="2" name="Slide Number Placeholder 1">
            <a:extLst>
              <a:ext uri="{FF2B5EF4-FFF2-40B4-BE49-F238E27FC236}">
                <a16:creationId xmlns:a16="http://schemas.microsoft.com/office/drawing/2014/main" id="{8154DCC6-0881-41B0-9BB6-BAA3CF7147B6}"/>
              </a:ext>
            </a:extLst>
          </p:cNvPr>
          <p:cNvSpPr>
            <a:spLocks noGrp="1"/>
          </p:cNvSpPr>
          <p:nvPr>
            <p:ph type="sldNum" sz="quarter" idx="12"/>
          </p:nvPr>
        </p:nvSpPr>
        <p:spPr/>
        <p:txBody>
          <a:bodyPr/>
          <a:lstStyle/>
          <a:p>
            <a:fld id="{04F8BEA7-7643-4AA8-8D31-9D4358FA6365}" type="slidenum">
              <a:rPr lang="en-US" altLang="en-US" smtClean="0"/>
              <a:pPr/>
              <a:t>1</a:t>
            </a:fld>
            <a:endParaRPr lang="en-US" altLang="en-US"/>
          </a:p>
        </p:txBody>
      </p:sp>
      <p:sp>
        <p:nvSpPr>
          <p:cNvPr id="11" name="Title 1">
            <a:extLst>
              <a:ext uri="{FF2B5EF4-FFF2-40B4-BE49-F238E27FC236}">
                <a16:creationId xmlns:a16="http://schemas.microsoft.com/office/drawing/2014/main" id="{DAC808CC-9C3C-4A2B-A401-71C36416D43C}"/>
              </a:ext>
            </a:extLst>
          </p:cNvPr>
          <p:cNvSpPr txBox="1">
            <a:spLocks noChangeArrowheads="1"/>
          </p:cNvSpPr>
          <p:nvPr/>
        </p:nvSpPr>
        <p:spPr>
          <a:xfrm>
            <a:off x="1764633" y="4115"/>
            <a:ext cx="10431482" cy="1118831"/>
          </a:xfrm>
          <a:prstGeom prst="rect">
            <a:avLst/>
          </a:prstGeom>
          <a:solidFill>
            <a:srgbClr val="C00000"/>
          </a:solidFill>
        </p:spPr>
        <p:txBody>
          <a:bodyPr/>
          <a:lstStyle/>
          <a:p>
            <a:pPr lvl="0" algn="ctr">
              <a:lnSpc>
                <a:spcPct val="90000"/>
              </a:lnSpc>
              <a:spcBef>
                <a:spcPct val="0"/>
              </a:spcBef>
              <a:defRPr/>
            </a:pPr>
            <a:r>
              <a:rPr lang="en-US" altLang="zh-CN" sz="3600" b="1" dirty="0">
                <a:solidFill>
                  <a:schemeClr val="bg1"/>
                </a:solidFill>
                <a:latin typeface="Tinos"/>
                <a:ea typeface="+mj-ea"/>
                <a:cs typeface="+mj-cs"/>
              </a:rPr>
              <a:t>School of Computer Science Engineering</a:t>
            </a:r>
          </a:p>
          <a:p>
            <a:pPr lvl="0">
              <a:lnSpc>
                <a:spcPct val="90000"/>
              </a:lnSpc>
              <a:spcBef>
                <a:spcPct val="0"/>
              </a:spcBef>
              <a:defRPr/>
            </a:pP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5" name="Subtitle 2">
            <a:extLst>
              <a:ext uri="{FF2B5EF4-FFF2-40B4-BE49-F238E27FC236}">
                <a16:creationId xmlns:a16="http://schemas.microsoft.com/office/drawing/2014/main" id="{57662FA5-F324-401C-906F-23172F67848F}"/>
              </a:ext>
            </a:extLst>
          </p:cNvPr>
          <p:cNvSpPr txBox="1">
            <a:spLocks/>
          </p:cNvSpPr>
          <p:nvPr/>
        </p:nvSpPr>
        <p:spPr>
          <a:xfrm>
            <a:off x="4149702" y="1180665"/>
            <a:ext cx="4245422" cy="134628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0" indent="0" algn="ctr">
              <a:buNone/>
            </a:pPr>
            <a:r>
              <a:rPr lang="en-US" sz="2000" b="1" dirty="0">
                <a:solidFill>
                  <a:schemeClr val="tx1"/>
                </a:solidFill>
                <a:latin typeface="Times New Roman" panose="02020603050405020304" pitchFamily="18" charset="0"/>
                <a:cs typeface="Times New Roman" panose="02020603050405020304" pitchFamily="18" charset="0"/>
              </a:rPr>
              <a:t>Programme Name: B Tech. CSE</a:t>
            </a:r>
          </a:p>
          <a:p>
            <a:pPr marL="0" indent="0" algn="ctr">
              <a:buNone/>
            </a:pP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C3768C5-C0DE-877D-1689-5C8D0D78CFE4}"/>
              </a:ext>
            </a:extLst>
          </p:cNvPr>
          <p:cNvSpPr txBox="1"/>
          <p:nvPr/>
        </p:nvSpPr>
        <p:spPr>
          <a:xfrm>
            <a:off x="1301788" y="1700723"/>
            <a:ext cx="10122567" cy="1569660"/>
          </a:xfrm>
          <a:prstGeom prst="rect">
            <a:avLst/>
          </a:prstGeom>
          <a:noFill/>
        </p:spPr>
        <p:txBody>
          <a:bodyPr wrap="square">
            <a:spAutoFit/>
          </a:bodyPr>
          <a:lstStyle/>
          <a:p>
            <a:pPr algn="ctr"/>
            <a:r>
              <a:rPr lang="en-IN" sz="3200" b="1" dirty="0">
                <a:latin typeface="Arial" panose="020B0604020202020204" pitchFamily="34" charset="0"/>
                <a:ea typeface="Calibri" panose="020F0502020204030204" pitchFamily="34" charset="0"/>
                <a:cs typeface="Times New Roman" panose="02020603050405020304" pitchFamily="18" charset="0"/>
              </a:rPr>
              <a:t>GROUP PROJECT</a:t>
            </a:r>
          </a:p>
          <a:p>
            <a:endParaRPr lang="en-IN" sz="3200" b="1" u="sng" dirty="0">
              <a:latin typeface="Arial" panose="020B0604020202020204" pitchFamily="34" charset="0"/>
              <a:ea typeface="Calibri" panose="020F0502020204030204" pitchFamily="34" charset="0"/>
              <a:cs typeface="Times New Roman" panose="02020603050405020304" pitchFamily="18" charset="0"/>
            </a:endParaRPr>
          </a:p>
          <a:p>
            <a:pPr algn="ctr"/>
            <a:r>
              <a:rPr lang="en-US" sz="3200" b="1" u="sng" dirty="0"/>
              <a:t>Android Blood Bank</a:t>
            </a:r>
            <a:endParaRPr lang="en-IN" sz="3200"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45264-87AC-2BC1-333E-92848D2F40E2}"/>
            </a:ext>
          </a:extLst>
        </p:cNvPr>
        <p:cNvGrpSpPr/>
        <p:nvPr/>
      </p:nvGrpSpPr>
      <p:grpSpPr>
        <a:xfrm>
          <a:off x="0" y="0"/>
          <a:ext cx="0" cy="0"/>
          <a:chOff x="0" y="0"/>
          <a:chExt cx="0" cy="0"/>
        </a:xfrm>
      </p:grpSpPr>
      <p:pic>
        <p:nvPicPr>
          <p:cNvPr id="5129" name="Picture 2" descr="http://www.shikshapath.com/wp-content/uploads/2019/01/Galgotias-University.jpg">
            <a:extLst>
              <a:ext uri="{FF2B5EF4-FFF2-40B4-BE49-F238E27FC236}">
                <a16:creationId xmlns:a16="http://schemas.microsoft.com/office/drawing/2014/main" id="{4A3413AD-D613-7676-2B7E-FB5F2311B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23014" cy="125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B04CE7EE-DE48-0B3E-2E2E-CD9FF019E270}"/>
              </a:ext>
            </a:extLst>
          </p:cNvPr>
          <p:cNvSpPr txBox="1">
            <a:spLocks/>
          </p:cNvSpPr>
          <p:nvPr/>
        </p:nvSpPr>
        <p:spPr bwMode="auto">
          <a:xfrm>
            <a:off x="1796716" y="0"/>
            <a:ext cx="10395284" cy="116967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spcBef>
                <a:spcPct val="0"/>
              </a:spcBef>
              <a:buNone/>
            </a:pPr>
            <a:r>
              <a:rPr lang="en-US" sz="2880" b="1" dirty="0">
                <a:solidFill>
                  <a:schemeClr val="bg1"/>
                </a:solidFill>
                <a:latin typeface="Source Sans Pro" panose="020B0503030403020204" pitchFamily="34" charset="0"/>
              </a:rPr>
              <a:t>ABSTRACT</a:t>
            </a:r>
            <a:endParaRPr lang="en-IN" sz="2880" b="1" dirty="0">
              <a:solidFill>
                <a:schemeClr val="bg1"/>
              </a:solidFill>
              <a:latin typeface="Source Sans Pro" panose="020B0503030403020204" pitchFamily="34" charset="0"/>
            </a:endParaRPr>
          </a:p>
        </p:txBody>
      </p:sp>
      <p:sp>
        <p:nvSpPr>
          <p:cNvPr id="2" name="TextBox 1">
            <a:extLst>
              <a:ext uri="{FF2B5EF4-FFF2-40B4-BE49-F238E27FC236}">
                <a16:creationId xmlns:a16="http://schemas.microsoft.com/office/drawing/2014/main" id="{3BA90561-EF47-C8BE-1C3A-92098E4D7027}"/>
              </a:ext>
            </a:extLst>
          </p:cNvPr>
          <p:cNvSpPr txBox="1"/>
          <p:nvPr/>
        </p:nvSpPr>
        <p:spPr>
          <a:xfrm>
            <a:off x="5547360" y="2882685"/>
            <a:ext cx="1097280" cy="424732"/>
          </a:xfrm>
          <a:prstGeom prst="rect">
            <a:avLst/>
          </a:prstGeom>
          <a:noFill/>
        </p:spPr>
        <p:txBody>
          <a:bodyPr wrap="square" rtlCol="0">
            <a:spAutoFit/>
          </a:bodyPr>
          <a:lstStyle/>
          <a:p>
            <a:endParaRPr lang="en-IN" sz="2160"/>
          </a:p>
        </p:txBody>
      </p:sp>
      <p:sp>
        <p:nvSpPr>
          <p:cNvPr id="8" name="Slide Number Placeholder 7">
            <a:extLst>
              <a:ext uri="{FF2B5EF4-FFF2-40B4-BE49-F238E27FC236}">
                <a16:creationId xmlns:a16="http://schemas.microsoft.com/office/drawing/2014/main" id="{084303E4-CCE2-3735-C3FE-7B932EED3015}"/>
              </a:ext>
            </a:extLst>
          </p:cNvPr>
          <p:cNvSpPr>
            <a:spLocks noGrp="1"/>
          </p:cNvSpPr>
          <p:nvPr>
            <p:ph type="sldNum" sz="quarter" idx="12"/>
          </p:nvPr>
        </p:nvSpPr>
        <p:spPr/>
        <p:txBody>
          <a:bodyPr/>
          <a:lstStyle/>
          <a:p>
            <a:fld id="{04F8BEA7-7643-4AA8-8D31-9D4358FA6365}" type="slidenum">
              <a:rPr lang="en-US" altLang="en-US" smtClean="0"/>
              <a:pPr/>
              <a:t>2</a:t>
            </a:fld>
            <a:endParaRPr lang="en-US" altLang="en-US"/>
          </a:p>
        </p:txBody>
      </p:sp>
      <p:pic>
        <p:nvPicPr>
          <p:cNvPr id="7" name="Picture 2" descr="Blood Bank Android Project - ProjectsGeek">
            <a:extLst>
              <a:ext uri="{FF2B5EF4-FFF2-40B4-BE49-F238E27FC236}">
                <a16:creationId xmlns:a16="http://schemas.microsoft.com/office/drawing/2014/main" id="{C14C9F9D-4B54-2076-C897-CCAD06B59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9040" y="2021840"/>
            <a:ext cx="4033520" cy="366776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7">
            <a:extLst>
              <a:ext uri="{FF2B5EF4-FFF2-40B4-BE49-F238E27FC236}">
                <a16:creationId xmlns:a16="http://schemas.microsoft.com/office/drawing/2014/main" id="{A7D4EA34-7580-DEF2-EC7F-2B1A625179C5}"/>
              </a:ext>
            </a:extLst>
          </p:cNvPr>
          <p:cNvSpPr>
            <a:spLocks noGrp="1" noChangeArrowheads="1"/>
          </p:cNvSpPr>
          <p:nvPr>
            <p:ph type="title"/>
          </p:nvPr>
        </p:nvSpPr>
        <p:spPr bwMode="auto">
          <a:xfrm>
            <a:off x="203986" y="2273279"/>
            <a:ext cx="697325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Focus:</a:t>
            </a:r>
            <a:r>
              <a:rPr kumimoji="0" lang="en-US" altLang="en-US" sz="1800" b="0" i="0" u="none" strike="noStrike" cap="none" normalizeH="0" baseline="0" dirty="0">
                <a:ln>
                  <a:noFill/>
                </a:ln>
                <a:solidFill>
                  <a:schemeClr val="tx1"/>
                </a:solidFill>
                <a:effectLst/>
              </a:rPr>
              <a:t> The integration of artificial intelligence (AI) in blood bank systems to improve operations.</a:t>
            </a: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Importance:</a:t>
            </a:r>
            <a:r>
              <a:rPr kumimoji="0" lang="en-US" altLang="en-US" sz="1800" b="0" i="0" u="none" strike="noStrike" cap="none" normalizeH="0" baseline="0" dirty="0">
                <a:ln>
                  <a:noFill/>
                </a:ln>
                <a:solidFill>
                  <a:schemeClr val="tx1"/>
                </a:solidFill>
                <a:effectLst/>
              </a:rPr>
              <a:t> Blood banks play a crucial role in healthcare by ensuring a stable and safe supply of blood for patients in need.</a:t>
            </a: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Challenges:</a:t>
            </a:r>
            <a:r>
              <a:rPr kumimoji="0" lang="en-US" altLang="en-US" sz="1800" b="0" i="0" u="none" strike="noStrike" cap="none" normalizeH="0" baseline="0" dirty="0">
                <a:ln>
                  <a:noFill/>
                </a:ln>
                <a:solidFill>
                  <a:schemeClr val="tx1"/>
                </a:solidFill>
                <a:effectLst/>
              </a:rPr>
              <a:t> Traditional blood banking systems face significant issues, including reliance on manual processes, unpredictable demand, and ineffective data management.</a:t>
            </a:r>
            <a:br>
              <a:rPr kumimoji="0" lang="en-US" altLang="en-US" sz="18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69E93769-B410-C0E3-71A1-1BB6D7DA65EE}"/>
              </a:ext>
            </a:extLst>
          </p:cNvPr>
          <p:cNvSpPr>
            <a:spLocks noChangeArrowheads="1"/>
          </p:cNvSpPr>
          <p:nvPr/>
        </p:nvSpPr>
        <p:spPr bwMode="auto">
          <a:xfrm>
            <a:off x="203986" y="5003490"/>
            <a:ext cx="67903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Predictive Analytics:</a:t>
            </a:r>
            <a:r>
              <a:rPr kumimoji="0" lang="en-US" altLang="en-US" sz="1800" b="0" i="0" u="none" strike="noStrike" cap="none" normalizeH="0" baseline="0" dirty="0">
                <a:ln>
                  <a:noFill/>
                </a:ln>
                <a:solidFill>
                  <a:schemeClr val="tx1"/>
                </a:solidFill>
                <a:effectLst/>
                <a:latin typeface="+mj-lt"/>
              </a:rPr>
              <a:t> Utilizing data analysis to forecast blood demand more accurately, helping to manage inventory effectively.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401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9" name="Picture 2" descr="http://www.shikshapath.com/wp-content/uploads/2019/01/Galgotias-University.jpg">
            <a:extLst>
              <a:ext uri="{FF2B5EF4-FFF2-40B4-BE49-F238E27FC236}">
                <a16:creationId xmlns:a16="http://schemas.microsoft.com/office/drawing/2014/main" id="{B4A0492A-14D7-41F0-84F0-554581658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23014" cy="125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BBBE0BA2-0D2E-436C-BB02-4EAAA6533C34}"/>
              </a:ext>
            </a:extLst>
          </p:cNvPr>
          <p:cNvSpPr txBox="1">
            <a:spLocks/>
          </p:cNvSpPr>
          <p:nvPr/>
        </p:nvSpPr>
        <p:spPr bwMode="auto">
          <a:xfrm>
            <a:off x="1796716" y="0"/>
            <a:ext cx="10395284" cy="116967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spcBef>
                <a:spcPct val="0"/>
              </a:spcBef>
              <a:buNone/>
            </a:pPr>
            <a:r>
              <a:rPr lang="en-US" sz="2880" b="1" dirty="0">
                <a:solidFill>
                  <a:schemeClr val="bg1"/>
                </a:solidFill>
                <a:latin typeface="Source Sans Pro" panose="020B0503030403020204" pitchFamily="34" charset="0"/>
              </a:rPr>
              <a:t>INTRODUCTION</a:t>
            </a:r>
            <a:endParaRPr lang="en-IN" sz="2880" b="1" dirty="0">
              <a:solidFill>
                <a:schemeClr val="bg1"/>
              </a:solidFill>
              <a:latin typeface="Source Sans Pro" panose="020B0503030403020204" pitchFamily="34" charset="0"/>
            </a:endParaRPr>
          </a:p>
        </p:txBody>
      </p:sp>
      <p:sp>
        <p:nvSpPr>
          <p:cNvPr id="2" name="TextBox 1">
            <a:extLst>
              <a:ext uri="{FF2B5EF4-FFF2-40B4-BE49-F238E27FC236}">
                <a16:creationId xmlns:a16="http://schemas.microsoft.com/office/drawing/2014/main" id="{30854375-18D0-4A66-B14E-DEBD2935E0FA}"/>
              </a:ext>
            </a:extLst>
          </p:cNvPr>
          <p:cNvSpPr txBox="1"/>
          <p:nvPr/>
        </p:nvSpPr>
        <p:spPr>
          <a:xfrm>
            <a:off x="5547360" y="2882685"/>
            <a:ext cx="1097280" cy="424732"/>
          </a:xfrm>
          <a:prstGeom prst="rect">
            <a:avLst/>
          </a:prstGeom>
          <a:noFill/>
        </p:spPr>
        <p:txBody>
          <a:bodyPr wrap="square" rtlCol="0">
            <a:spAutoFit/>
          </a:bodyPr>
          <a:lstStyle/>
          <a:p>
            <a:endParaRPr lang="en-IN" sz="2160"/>
          </a:p>
        </p:txBody>
      </p:sp>
      <p:sp>
        <p:nvSpPr>
          <p:cNvPr id="3" name="Title 2">
            <a:extLst>
              <a:ext uri="{FF2B5EF4-FFF2-40B4-BE49-F238E27FC236}">
                <a16:creationId xmlns:a16="http://schemas.microsoft.com/office/drawing/2014/main" id="{4E985291-9692-0976-91A4-94E451CAF053}"/>
              </a:ext>
            </a:extLst>
          </p:cNvPr>
          <p:cNvSpPr>
            <a:spLocks noGrp="1"/>
          </p:cNvSpPr>
          <p:nvPr>
            <p:ph type="title"/>
          </p:nvPr>
        </p:nvSpPr>
        <p:spPr>
          <a:xfrm>
            <a:off x="219424" y="1257467"/>
            <a:ext cx="7146575" cy="5388171"/>
          </a:xfrm>
        </p:spPr>
        <p:txBody>
          <a:bodyPr>
            <a:noAutofit/>
          </a:bodyPr>
          <a:lstStyle/>
          <a:p>
            <a:pPr>
              <a:lnSpc>
                <a:spcPct val="200000"/>
              </a:lnSpc>
            </a:pPr>
            <a:br>
              <a:rPr lang="en-US" sz="1800" dirty="0"/>
            </a:br>
            <a:endParaRPr lang="en-IN" sz="18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2420424-5CF7-49F4-A131-3A9929589785}"/>
              </a:ext>
            </a:extLst>
          </p:cNvPr>
          <p:cNvSpPr>
            <a:spLocks noGrp="1"/>
          </p:cNvSpPr>
          <p:nvPr>
            <p:ph type="sldNum" sz="quarter" idx="12"/>
          </p:nvPr>
        </p:nvSpPr>
        <p:spPr/>
        <p:txBody>
          <a:bodyPr/>
          <a:lstStyle/>
          <a:p>
            <a:fld id="{04F8BEA7-7643-4AA8-8D31-9D4358FA6365}" type="slidenum">
              <a:rPr lang="en-US" altLang="en-US" smtClean="0"/>
              <a:pPr/>
              <a:t>3</a:t>
            </a:fld>
            <a:endParaRPr lang="en-US" altLang="en-US"/>
          </a:p>
        </p:txBody>
      </p:sp>
      <p:pic>
        <p:nvPicPr>
          <p:cNvPr id="2050" name="Picture 2" descr="Android Blood Bank">
            <a:extLst>
              <a:ext uri="{FF2B5EF4-FFF2-40B4-BE49-F238E27FC236}">
                <a16:creationId xmlns:a16="http://schemas.microsoft.com/office/drawing/2014/main" id="{67990816-0A16-6AFA-9251-D2295DE00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960" y="2126297"/>
            <a:ext cx="5019040" cy="3136583"/>
          </a:xfrm>
          <a:prstGeom prst="rect">
            <a:avLst/>
          </a:prstGeom>
          <a:noFill/>
          <a:extLst>
            <a:ext uri="{909E8E84-426E-40DD-AFC4-6F175D3DCCD1}">
              <a14:hiddenFill xmlns:a14="http://schemas.microsoft.com/office/drawing/2010/main">
                <a:solidFill>
                  <a:srgbClr val="FFFFFF"/>
                </a:solidFill>
              </a14:hiddenFill>
            </a:ext>
          </a:extLst>
        </p:spPr>
      </p:pic>
      <p:sp>
        <p:nvSpPr>
          <p:cNvPr id="9" name="Title 2">
            <a:extLst>
              <a:ext uri="{FF2B5EF4-FFF2-40B4-BE49-F238E27FC236}">
                <a16:creationId xmlns:a16="http://schemas.microsoft.com/office/drawing/2014/main" id="{4E985291-9692-0976-91A4-94E451CAF053}"/>
              </a:ext>
            </a:extLst>
          </p:cNvPr>
          <p:cNvSpPr txBox="1">
            <a:spLocks/>
          </p:cNvSpPr>
          <p:nvPr/>
        </p:nvSpPr>
        <p:spPr>
          <a:xfrm flipV="1">
            <a:off x="219424" y="1211748"/>
            <a:ext cx="7146575" cy="457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br>
              <a:rPr lang="en-US" sz="1800"/>
            </a:br>
            <a:endParaRPr lang="en-IN" sz="18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59BEC958-5F09-5839-8922-56B1B5F9C332}"/>
              </a:ext>
            </a:extLst>
          </p:cNvPr>
          <p:cNvSpPr>
            <a:spLocks noChangeArrowheads="1"/>
          </p:cNvSpPr>
          <p:nvPr/>
        </p:nvSpPr>
        <p:spPr bwMode="auto">
          <a:xfrm rot="10800000" flipV="1">
            <a:off x="145967" y="2228879"/>
            <a:ext cx="722003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Role of Blood Banks:</a:t>
            </a:r>
            <a:r>
              <a:rPr kumimoji="0" lang="en-US" altLang="en-US" sz="1800" b="0" i="0" u="none" strike="noStrike" cap="none" normalizeH="0" baseline="0" dirty="0">
                <a:ln>
                  <a:noFill/>
                </a:ln>
                <a:solidFill>
                  <a:schemeClr val="tx1"/>
                </a:solidFill>
                <a:effectLst/>
                <a:latin typeface="+mj-lt"/>
              </a:rPr>
              <a:t> Blood banks are essential to healthcare, providing a reliable supply of blood for surgeries, emergencies, and various medical treatments.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Current Challenges:</a:t>
            </a:r>
            <a:r>
              <a:rPr kumimoji="0" lang="en-US" altLang="en-US" sz="1800" b="0" i="0" u="none" strike="noStrike" cap="none" normalizeH="0" baseline="0" dirty="0">
                <a:ln>
                  <a:noFill/>
                </a:ln>
                <a:solidFill>
                  <a:schemeClr val="tx1"/>
                </a:solidFill>
                <a:effectLst/>
                <a:latin typeface="+mj-lt"/>
              </a:rPr>
              <a:t> Traditional blood banking systems often struggle with inefficiencies due to manual processes.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AI Potential:</a:t>
            </a:r>
            <a:r>
              <a:rPr kumimoji="0" lang="en-US" altLang="en-US" sz="1800" b="0" i="0" u="none" strike="noStrike" cap="none" normalizeH="0" baseline="0" dirty="0">
                <a:ln>
                  <a:noFill/>
                </a:ln>
                <a:solidFill>
                  <a:schemeClr val="tx1"/>
                </a:solidFill>
                <a:effectLst/>
                <a:latin typeface="+mj-lt"/>
              </a:rPr>
              <a:t> The integration of artificial intelligence (AI) offers innovative solutions to enhance operations.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Presentation Overview:</a:t>
            </a:r>
            <a:r>
              <a:rPr kumimoji="0" lang="en-US" altLang="en-US" sz="1800" b="0" i="0" u="none" strike="noStrike" cap="none" normalizeH="0" baseline="0" dirty="0">
                <a:ln>
                  <a:noFill/>
                </a:ln>
                <a:solidFill>
                  <a:schemeClr val="tx1"/>
                </a:solidFill>
                <a:effectLst/>
                <a:latin typeface="+mj-lt"/>
              </a:rPr>
              <a:t> This presentation will explore the limitations of existing systems, key AI applications and future directions for blood banks in the era of AI.</a:t>
            </a:r>
          </a:p>
        </p:txBody>
      </p:sp>
    </p:spTree>
    <p:extLst>
      <p:ext uri="{BB962C8B-B14F-4D97-AF65-F5344CB8AC3E}">
        <p14:creationId xmlns:p14="http://schemas.microsoft.com/office/powerpoint/2010/main" val="2614901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93861-E022-982E-E4F9-077D1C8C0A44}"/>
            </a:ext>
          </a:extLst>
        </p:cNvPr>
        <p:cNvGrpSpPr/>
        <p:nvPr/>
      </p:nvGrpSpPr>
      <p:grpSpPr>
        <a:xfrm>
          <a:off x="0" y="0"/>
          <a:ext cx="0" cy="0"/>
          <a:chOff x="0" y="0"/>
          <a:chExt cx="0" cy="0"/>
        </a:xfrm>
      </p:grpSpPr>
      <p:pic>
        <p:nvPicPr>
          <p:cNvPr id="5129" name="Picture 2" descr="http://www.shikshapath.com/wp-content/uploads/2019/01/Galgotias-University.jpg">
            <a:extLst>
              <a:ext uri="{FF2B5EF4-FFF2-40B4-BE49-F238E27FC236}">
                <a16:creationId xmlns:a16="http://schemas.microsoft.com/office/drawing/2014/main" id="{D3C53649-9B77-0F05-8C22-A23C82E13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23014" cy="125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90C85D8E-75AA-42C3-B573-552C72DE84A8}"/>
              </a:ext>
            </a:extLst>
          </p:cNvPr>
          <p:cNvSpPr txBox="1">
            <a:spLocks/>
          </p:cNvSpPr>
          <p:nvPr/>
        </p:nvSpPr>
        <p:spPr bwMode="auto">
          <a:xfrm>
            <a:off x="1796716" y="-6993"/>
            <a:ext cx="10395284" cy="116967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spcBef>
                <a:spcPct val="0"/>
              </a:spcBef>
              <a:buNone/>
            </a:pPr>
            <a:r>
              <a:rPr lang="en-US" sz="2880" b="1" dirty="0">
                <a:solidFill>
                  <a:schemeClr val="bg1"/>
                </a:solidFill>
                <a:latin typeface="Source Sans Pro" panose="020B0503030403020204" pitchFamily="34" charset="0"/>
              </a:rPr>
              <a:t>PROBLEM GAP</a:t>
            </a:r>
            <a:endParaRPr lang="en-IN" sz="2880" b="1" dirty="0">
              <a:solidFill>
                <a:schemeClr val="bg1"/>
              </a:solidFill>
              <a:latin typeface="Source Sans Pro" panose="020B0503030403020204" pitchFamily="34" charset="0"/>
            </a:endParaRPr>
          </a:p>
        </p:txBody>
      </p:sp>
      <p:sp>
        <p:nvSpPr>
          <p:cNvPr id="2" name="TextBox 1">
            <a:extLst>
              <a:ext uri="{FF2B5EF4-FFF2-40B4-BE49-F238E27FC236}">
                <a16:creationId xmlns:a16="http://schemas.microsoft.com/office/drawing/2014/main" id="{B5BF8F73-75A4-D0EB-5598-348E0F5DDA96}"/>
              </a:ext>
            </a:extLst>
          </p:cNvPr>
          <p:cNvSpPr txBox="1"/>
          <p:nvPr/>
        </p:nvSpPr>
        <p:spPr>
          <a:xfrm>
            <a:off x="5547360" y="2882685"/>
            <a:ext cx="1097280" cy="424732"/>
          </a:xfrm>
          <a:prstGeom prst="rect">
            <a:avLst/>
          </a:prstGeom>
          <a:noFill/>
        </p:spPr>
        <p:txBody>
          <a:bodyPr wrap="square" rtlCol="0">
            <a:spAutoFit/>
          </a:bodyPr>
          <a:lstStyle/>
          <a:p>
            <a:endParaRPr lang="en-IN" sz="2160"/>
          </a:p>
        </p:txBody>
      </p:sp>
      <p:sp>
        <p:nvSpPr>
          <p:cNvPr id="8" name="Slide Number Placeholder 7">
            <a:extLst>
              <a:ext uri="{FF2B5EF4-FFF2-40B4-BE49-F238E27FC236}">
                <a16:creationId xmlns:a16="http://schemas.microsoft.com/office/drawing/2014/main" id="{22303FFD-C850-D0A8-8848-D6182406F70D}"/>
              </a:ext>
            </a:extLst>
          </p:cNvPr>
          <p:cNvSpPr>
            <a:spLocks noGrp="1"/>
          </p:cNvSpPr>
          <p:nvPr>
            <p:ph type="sldNum" sz="quarter" idx="12"/>
          </p:nvPr>
        </p:nvSpPr>
        <p:spPr/>
        <p:txBody>
          <a:bodyPr/>
          <a:lstStyle/>
          <a:p>
            <a:fld id="{04F8BEA7-7643-4AA8-8D31-9D4358FA6365}" type="slidenum">
              <a:rPr lang="en-US" altLang="en-US" smtClean="0"/>
              <a:pPr/>
              <a:t>4</a:t>
            </a:fld>
            <a:endParaRPr lang="en-US" altLang="en-US"/>
          </a:p>
        </p:txBody>
      </p:sp>
      <p:sp>
        <p:nvSpPr>
          <p:cNvPr id="5" name="TextBox 4">
            <a:extLst>
              <a:ext uri="{FF2B5EF4-FFF2-40B4-BE49-F238E27FC236}">
                <a16:creationId xmlns:a16="http://schemas.microsoft.com/office/drawing/2014/main" id="{06BF904F-2ECF-BB37-5C98-8D62A99E70CC}"/>
              </a:ext>
            </a:extLst>
          </p:cNvPr>
          <p:cNvSpPr txBox="1"/>
          <p:nvPr/>
        </p:nvSpPr>
        <p:spPr>
          <a:xfrm>
            <a:off x="139731" y="1370495"/>
            <a:ext cx="7865425" cy="4993931"/>
          </a:xfrm>
          <a:prstGeom prst="rect">
            <a:avLst/>
          </a:prstGeom>
          <a:noFill/>
        </p:spPr>
        <p:txBody>
          <a:bodyPr wrap="square">
            <a:spAutoFit/>
          </a:bodyPr>
          <a:lstStyle/>
          <a:p>
            <a:pPr algn="just">
              <a:lnSpc>
                <a:spcPct val="200000"/>
              </a:lnSpc>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pPr marL="285750" indent="-285750">
              <a:buFont typeface="Arial" panose="020B0604020202020204" pitchFamily="34" charset="0"/>
              <a:buChar char="•"/>
            </a:pPr>
            <a:r>
              <a:rPr lang="en-US" b="1" dirty="0">
                <a:latin typeface="+mj-lt"/>
              </a:rPr>
              <a:t>Integration Challenges: </a:t>
            </a:r>
            <a:r>
              <a:rPr lang="en-US" dirty="0">
                <a:latin typeface="+mj-lt"/>
              </a:rPr>
              <a:t>Many blood banks still rely on outdated technology and processes. Integrating AI solutions into existing systems poses technical and logistical challenges, particularly for smaller facilities with limited resources.</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b="1" dirty="0">
                <a:latin typeface="+mj-lt"/>
              </a:rPr>
              <a:t>Data Quality and Availability: </a:t>
            </a:r>
            <a:r>
              <a:rPr lang="en-US" dirty="0">
                <a:latin typeface="+mj-lt"/>
              </a:rPr>
              <a:t>Effective AI systems require high-quality, standardized data. In many cases, blood banks struggle with inconsistent data collection methods and poor data management practices</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b="1" dirty="0">
                <a:latin typeface="+mj-lt"/>
              </a:rPr>
              <a:t>Scalability: </a:t>
            </a:r>
            <a:r>
              <a:rPr lang="en-US" dirty="0">
                <a:latin typeface="+mj-lt"/>
              </a:rPr>
              <a:t>While pilot projects and case studies have shown success, scaling these AI solutions across diverse healthcare settings remains a challenge.</a:t>
            </a:r>
          </a:p>
          <a:p>
            <a:pPr algn="just">
              <a:lnSpc>
                <a:spcPct val="200000"/>
              </a:lnSpc>
            </a:pPr>
            <a:endParaRPr lang="en-US" b="0" i="0" dirty="0">
              <a:solidFill>
                <a:srgbClr val="374151"/>
              </a:solidFill>
              <a:effectLst/>
              <a:latin typeface="Times New Roman" panose="02020603050405020304" pitchFamily="18" charset="0"/>
              <a:cs typeface="Times New Roman" panose="02020603050405020304" pitchFamily="18" charset="0"/>
            </a:endParaRPr>
          </a:p>
        </p:txBody>
      </p:sp>
      <p:pic>
        <p:nvPicPr>
          <p:cNvPr id="6146" name="Picture 2" descr="GitHub - imShakil/BloodBank: A simple android project for blood management  system.">
            <a:extLst>
              <a:ext uri="{FF2B5EF4-FFF2-40B4-BE49-F238E27FC236}">
                <a16:creationId xmlns:a16="http://schemas.microsoft.com/office/drawing/2014/main" id="{05FF6AC4-442E-8190-82A6-2C3494F89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3222" y="2357011"/>
            <a:ext cx="3552608" cy="3511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52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04DA6-7698-2EE7-219C-8412567F8D58}"/>
            </a:ext>
          </a:extLst>
        </p:cNvPr>
        <p:cNvGrpSpPr/>
        <p:nvPr/>
      </p:nvGrpSpPr>
      <p:grpSpPr>
        <a:xfrm>
          <a:off x="0" y="0"/>
          <a:ext cx="0" cy="0"/>
          <a:chOff x="0" y="0"/>
          <a:chExt cx="0" cy="0"/>
        </a:xfrm>
      </p:grpSpPr>
      <p:pic>
        <p:nvPicPr>
          <p:cNvPr id="5129" name="Picture 2" descr="http://www.shikshapath.com/wp-content/uploads/2019/01/Galgotias-University.jpg">
            <a:extLst>
              <a:ext uri="{FF2B5EF4-FFF2-40B4-BE49-F238E27FC236}">
                <a16:creationId xmlns:a16="http://schemas.microsoft.com/office/drawing/2014/main" id="{0BDB7591-C396-6A71-2FB4-879CF051B6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23014" cy="125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2C61A5B3-3EFD-9521-4F51-817537E7E09B}"/>
              </a:ext>
            </a:extLst>
          </p:cNvPr>
          <p:cNvSpPr txBox="1">
            <a:spLocks/>
          </p:cNvSpPr>
          <p:nvPr/>
        </p:nvSpPr>
        <p:spPr bwMode="auto">
          <a:xfrm>
            <a:off x="1796716" y="0"/>
            <a:ext cx="10395284" cy="116967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spcBef>
                <a:spcPct val="0"/>
              </a:spcBef>
              <a:buNone/>
            </a:pPr>
            <a:r>
              <a:rPr lang="en-US" sz="2880" b="1" dirty="0">
                <a:solidFill>
                  <a:schemeClr val="bg1"/>
                </a:solidFill>
                <a:latin typeface="Source Sans Pro" panose="020B0503030403020204" pitchFamily="34" charset="0"/>
              </a:rPr>
              <a:t>EXISTING WORK</a:t>
            </a:r>
            <a:endParaRPr lang="en-IN" sz="2880" b="1" dirty="0">
              <a:solidFill>
                <a:schemeClr val="bg1"/>
              </a:solidFill>
              <a:latin typeface="Source Sans Pro" panose="020B0503030403020204" pitchFamily="34" charset="0"/>
            </a:endParaRPr>
          </a:p>
        </p:txBody>
      </p:sp>
      <p:sp>
        <p:nvSpPr>
          <p:cNvPr id="2" name="TextBox 1">
            <a:extLst>
              <a:ext uri="{FF2B5EF4-FFF2-40B4-BE49-F238E27FC236}">
                <a16:creationId xmlns:a16="http://schemas.microsoft.com/office/drawing/2014/main" id="{D7F327D3-8BC5-76F5-B588-D0A03332745A}"/>
              </a:ext>
            </a:extLst>
          </p:cNvPr>
          <p:cNvSpPr txBox="1"/>
          <p:nvPr/>
        </p:nvSpPr>
        <p:spPr>
          <a:xfrm>
            <a:off x="5547360" y="2882685"/>
            <a:ext cx="1097280" cy="424732"/>
          </a:xfrm>
          <a:prstGeom prst="rect">
            <a:avLst/>
          </a:prstGeom>
          <a:noFill/>
        </p:spPr>
        <p:txBody>
          <a:bodyPr wrap="square" rtlCol="0">
            <a:spAutoFit/>
          </a:bodyPr>
          <a:lstStyle/>
          <a:p>
            <a:endParaRPr lang="en-IN" sz="2160"/>
          </a:p>
        </p:txBody>
      </p:sp>
      <p:sp>
        <p:nvSpPr>
          <p:cNvPr id="3" name="Title 2">
            <a:extLst>
              <a:ext uri="{FF2B5EF4-FFF2-40B4-BE49-F238E27FC236}">
                <a16:creationId xmlns:a16="http://schemas.microsoft.com/office/drawing/2014/main" id="{B8212ABD-E871-B8FE-3C63-3337C5CA7965}"/>
              </a:ext>
            </a:extLst>
          </p:cNvPr>
          <p:cNvSpPr>
            <a:spLocks noGrp="1"/>
          </p:cNvSpPr>
          <p:nvPr>
            <p:ph type="title"/>
          </p:nvPr>
        </p:nvSpPr>
        <p:spPr>
          <a:xfrm>
            <a:off x="273401" y="3966161"/>
            <a:ext cx="11645198" cy="5388171"/>
          </a:xfrm>
        </p:spPr>
        <p:txBody>
          <a:bodyPr>
            <a:normAutofit/>
          </a:bodyPr>
          <a:lstStyle/>
          <a:p>
            <a:br>
              <a:rPr lang="en-US" sz="2800" dirty="0"/>
            </a:br>
            <a:endParaRPr lang="en-IN" sz="28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77AD33A2-56EA-E030-BB0C-CBC0F2821F7E}"/>
              </a:ext>
            </a:extLst>
          </p:cNvPr>
          <p:cNvSpPr>
            <a:spLocks noGrp="1"/>
          </p:cNvSpPr>
          <p:nvPr>
            <p:ph type="sldNum" sz="quarter" idx="12"/>
          </p:nvPr>
        </p:nvSpPr>
        <p:spPr/>
        <p:txBody>
          <a:bodyPr/>
          <a:lstStyle/>
          <a:p>
            <a:fld id="{04F8BEA7-7643-4AA8-8D31-9D4358FA6365}" type="slidenum">
              <a:rPr lang="en-US" altLang="en-US" smtClean="0"/>
              <a:pPr/>
              <a:t>5</a:t>
            </a:fld>
            <a:endParaRPr lang="en-US" altLang="en-US"/>
          </a:p>
        </p:txBody>
      </p:sp>
      <p:sp>
        <p:nvSpPr>
          <p:cNvPr id="5" name="Rectangle 1">
            <a:extLst>
              <a:ext uri="{FF2B5EF4-FFF2-40B4-BE49-F238E27FC236}">
                <a16:creationId xmlns:a16="http://schemas.microsoft.com/office/drawing/2014/main" id="{D3FAE021-ED45-C6DC-88EF-3A6769152A2E}"/>
              </a:ext>
            </a:extLst>
          </p:cNvPr>
          <p:cNvSpPr>
            <a:spLocks noChangeArrowheads="1"/>
          </p:cNvSpPr>
          <p:nvPr/>
        </p:nvSpPr>
        <p:spPr bwMode="auto">
          <a:xfrm>
            <a:off x="383050" y="2614974"/>
            <a:ext cx="114259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 Predictive Analytics:</a:t>
            </a:r>
            <a:r>
              <a:rPr kumimoji="0" lang="en-US" altLang="en-US" sz="1800" b="0" i="0" u="none" strike="noStrike" cap="none" normalizeH="0" baseline="0" dirty="0">
                <a:ln>
                  <a:noFill/>
                </a:ln>
                <a:solidFill>
                  <a:schemeClr val="tx1"/>
                </a:solidFill>
                <a:effectLst/>
                <a:latin typeface="+mj-lt"/>
              </a:rPr>
              <a:t> Research has shown that predictive models can forecast blood demand using historical data, helping to reduce shortages and optimize inventory.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 Automated Screening:</a:t>
            </a:r>
            <a:r>
              <a:rPr kumimoji="0" lang="en-US" altLang="en-US" sz="1800" b="0" i="0" u="none" strike="noStrike" cap="none" normalizeH="0" baseline="0" dirty="0">
                <a:ln>
                  <a:noFill/>
                </a:ln>
                <a:solidFill>
                  <a:schemeClr val="tx1"/>
                </a:solidFill>
                <a:effectLst/>
                <a:latin typeface="+mj-lt"/>
              </a:rPr>
              <a:t> Studies have implemented AI-driven technologies to enhance the speed and accuracy of blood screening processes, minimizing human error.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 Donor Recruitment Optimization:</a:t>
            </a:r>
            <a:r>
              <a:rPr kumimoji="0" lang="en-US" altLang="en-US" sz="1800" b="0" i="0" u="none" strike="noStrike" cap="none" normalizeH="0" baseline="0" dirty="0">
                <a:ln>
                  <a:noFill/>
                </a:ln>
                <a:solidFill>
                  <a:schemeClr val="tx1"/>
                </a:solidFill>
                <a:effectLst/>
                <a:latin typeface="+mj-lt"/>
              </a:rPr>
              <a:t> AI algorithms have been used to analyze donor demographics and behaviors, improving recruitment strategies and increasing participation rates.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 Logistics Enhancement:</a:t>
            </a:r>
            <a:r>
              <a:rPr kumimoji="0" lang="en-US" altLang="en-US" sz="1800" b="0" i="0" u="none" strike="noStrike" cap="none" normalizeH="0" baseline="0" dirty="0">
                <a:ln>
                  <a:noFill/>
                </a:ln>
                <a:solidFill>
                  <a:schemeClr val="tx1"/>
                </a:solidFill>
                <a:effectLst/>
                <a:latin typeface="+mj-lt"/>
              </a:rPr>
              <a:t> Successful case studies highlight the use of AI in streamlining logistics and distribution, ensuring timely delivery of blood products to healthcare facilities.</a:t>
            </a:r>
          </a:p>
        </p:txBody>
      </p:sp>
    </p:spTree>
    <p:extLst>
      <p:ext uri="{BB962C8B-B14F-4D97-AF65-F5344CB8AC3E}">
        <p14:creationId xmlns:p14="http://schemas.microsoft.com/office/powerpoint/2010/main" val="142131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9" name="Picture 2" descr="http://www.shikshapath.com/wp-content/uploads/2019/01/Galgotias-University.jpg">
            <a:extLst>
              <a:ext uri="{FF2B5EF4-FFF2-40B4-BE49-F238E27FC236}">
                <a16:creationId xmlns:a16="http://schemas.microsoft.com/office/drawing/2014/main" id="{B4A0492A-14D7-41F0-84F0-554581658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23014" cy="125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BBBE0BA2-0D2E-436C-BB02-4EAAA6533C34}"/>
              </a:ext>
            </a:extLst>
          </p:cNvPr>
          <p:cNvSpPr txBox="1">
            <a:spLocks/>
          </p:cNvSpPr>
          <p:nvPr/>
        </p:nvSpPr>
        <p:spPr bwMode="auto">
          <a:xfrm>
            <a:off x="1796716" y="0"/>
            <a:ext cx="10395284" cy="116967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spcBef>
                <a:spcPct val="0"/>
              </a:spcBef>
              <a:buNone/>
            </a:pPr>
            <a:r>
              <a:rPr lang="en-US" sz="2880" b="1" dirty="0">
                <a:solidFill>
                  <a:schemeClr val="bg1"/>
                </a:solidFill>
                <a:latin typeface="Source Sans Pro" panose="020B0503030403020204" pitchFamily="34" charset="0"/>
              </a:rPr>
              <a:t>PROPOSED SYSTEM</a:t>
            </a:r>
            <a:endParaRPr lang="en-IN" sz="2880" b="1" dirty="0">
              <a:solidFill>
                <a:schemeClr val="bg1"/>
              </a:solidFill>
              <a:latin typeface="Source Sans Pro" panose="020B0503030403020204" pitchFamily="34" charset="0"/>
            </a:endParaRPr>
          </a:p>
        </p:txBody>
      </p:sp>
      <p:sp>
        <p:nvSpPr>
          <p:cNvPr id="2" name="TextBox 1">
            <a:extLst>
              <a:ext uri="{FF2B5EF4-FFF2-40B4-BE49-F238E27FC236}">
                <a16:creationId xmlns:a16="http://schemas.microsoft.com/office/drawing/2014/main" id="{30854375-18D0-4A66-B14E-DEBD2935E0FA}"/>
              </a:ext>
            </a:extLst>
          </p:cNvPr>
          <p:cNvSpPr txBox="1"/>
          <p:nvPr/>
        </p:nvSpPr>
        <p:spPr>
          <a:xfrm>
            <a:off x="5547360" y="2882685"/>
            <a:ext cx="1097280" cy="424732"/>
          </a:xfrm>
          <a:prstGeom prst="rect">
            <a:avLst/>
          </a:prstGeom>
          <a:noFill/>
        </p:spPr>
        <p:txBody>
          <a:bodyPr wrap="square" rtlCol="0">
            <a:spAutoFit/>
          </a:bodyPr>
          <a:lstStyle/>
          <a:p>
            <a:endParaRPr lang="en-IN" sz="2160"/>
          </a:p>
        </p:txBody>
      </p:sp>
      <p:sp>
        <p:nvSpPr>
          <p:cNvPr id="8" name="Slide Number Placeholder 7">
            <a:extLst>
              <a:ext uri="{FF2B5EF4-FFF2-40B4-BE49-F238E27FC236}">
                <a16:creationId xmlns:a16="http://schemas.microsoft.com/office/drawing/2014/main" id="{D2420424-5CF7-49F4-A131-3A9929589785}"/>
              </a:ext>
            </a:extLst>
          </p:cNvPr>
          <p:cNvSpPr>
            <a:spLocks noGrp="1"/>
          </p:cNvSpPr>
          <p:nvPr>
            <p:ph type="sldNum" sz="quarter" idx="12"/>
          </p:nvPr>
        </p:nvSpPr>
        <p:spPr/>
        <p:txBody>
          <a:bodyPr/>
          <a:lstStyle/>
          <a:p>
            <a:fld id="{04F8BEA7-7643-4AA8-8D31-9D4358FA6365}" type="slidenum">
              <a:rPr lang="en-US" altLang="en-US" smtClean="0"/>
              <a:pPr/>
              <a:t>6</a:t>
            </a:fld>
            <a:endParaRPr lang="en-US" altLang="en-US"/>
          </a:p>
        </p:txBody>
      </p:sp>
      <p:sp>
        <p:nvSpPr>
          <p:cNvPr id="5" name="TextBox 4">
            <a:extLst>
              <a:ext uri="{FF2B5EF4-FFF2-40B4-BE49-F238E27FC236}">
                <a16:creationId xmlns:a16="http://schemas.microsoft.com/office/drawing/2014/main" id="{F2C16E7F-DACF-DF0F-7D6B-3EF644D57067}"/>
              </a:ext>
            </a:extLst>
          </p:cNvPr>
          <p:cNvSpPr txBox="1"/>
          <p:nvPr/>
        </p:nvSpPr>
        <p:spPr>
          <a:xfrm>
            <a:off x="139336" y="1432801"/>
            <a:ext cx="11695612" cy="4890057"/>
          </a:xfrm>
          <a:prstGeom prst="rect">
            <a:avLst/>
          </a:prstGeom>
          <a:noFill/>
        </p:spPr>
        <p:txBody>
          <a:bodyPr wrap="square">
            <a:spAutoFit/>
          </a:bodyPr>
          <a:lstStyle/>
          <a:p>
            <a:endParaRPr lang="en-US" dirty="0"/>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b="1" dirty="0">
                <a:latin typeface="+mj-lt"/>
              </a:rPr>
              <a:t>Integrated Data Management Platform:</a:t>
            </a:r>
            <a:endParaRPr lang="en-US" dirty="0">
              <a:latin typeface="+mj-lt"/>
            </a:endParaRPr>
          </a:p>
          <a:p>
            <a:pPr lvl="1"/>
            <a:r>
              <a:rPr lang="en-US" dirty="0">
                <a:latin typeface="+mj-lt"/>
              </a:rPr>
              <a:t>Develop a centralized platform that standardizes data collection and management across all blood bank processes. This platform would facilitate real-time data entry, ensuring high-quality and consistent data for AI analysis.</a:t>
            </a:r>
          </a:p>
          <a:p>
            <a:pPr lvl="1"/>
            <a:endParaRPr lang="en-US" dirty="0">
              <a:latin typeface="+mj-lt"/>
            </a:endParaRPr>
          </a:p>
          <a:p>
            <a:pPr marL="742950" lvl="1"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b="1" dirty="0">
                <a:latin typeface="+mj-lt"/>
              </a:rPr>
              <a:t>Predictive Analytics Module:</a:t>
            </a:r>
            <a:endParaRPr lang="en-US" dirty="0">
              <a:latin typeface="+mj-lt"/>
            </a:endParaRPr>
          </a:p>
          <a:p>
            <a:pPr lvl="1"/>
            <a:r>
              <a:rPr lang="en-US" dirty="0">
                <a:latin typeface="+mj-lt"/>
              </a:rPr>
              <a:t>Implement a predictive analytics module that utilizes historical data to forecast blood demand accurately. This module would analyze trends related to seasonal variations, local events, and hospital needs, allowing blood banks to proactively manage inventory and optimize donor outreach efforts.</a:t>
            </a:r>
          </a:p>
          <a:p>
            <a:pPr marL="742950" lvl="1"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b="1" dirty="0">
                <a:latin typeface="+mj-lt"/>
              </a:rPr>
              <a:t>Automated Screening and Testing System:</a:t>
            </a:r>
            <a:endParaRPr lang="en-US" dirty="0">
              <a:latin typeface="+mj-lt"/>
            </a:endParaRPr>
          </a:p>
          <a:p>
            <a:pPr lvl="1"/>
            <a:r>
              <a:rPr lang="en-US" dirty="0">
                <a:latin typeface="+mj-lt"/>
              </a:rPr>
              <a:t>Introduce AI-driven automation for blood screening and testing processes. This system would leverage machine learning algorithms and computer vision to quickly and accurately assess blood samples for infectious diseases, significantly reducing processing time and human error.</a:t>
            </a:r>
          </a:p>
          <a:p>
            <a:pPr algn="just">
              <a:lnSpc>
                <a:spcPct val="150000"/>
              </a:lnSpc>
            </a:pPr>
            <a:endParaRPr lang="en-US" dirty="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2030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9" name="Picture 2" descr="http://www.shikshapath.com/wp-content/uploads/2019/01/Galgotias-University.jpg">
            <a:extLst>
              <a:ext uri="{FF2B5EF4-FFF2-40B4-BE49-F238E27FC236}">
                <a16:creationId xmlns:a16="http://schemas.microsoft.com/office/drawing/2014/main" id="{B4A0492A-14D7-41F0-84F0-554581658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23014" cy="125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BBBE0BA2-0D2E-436C-BB02-4EAAA6533C34}"/>
              </a:ext>
            </a:extLst>
          </p:cNvPr>
          <p:cNvSpPr txBox="1">
            <a:spLocks/>
          </p:cNvSpPr>
          <p:nvPr/>
        </p:nvSpPr>
        <p:spPr bwMode="auto">
          <a:xfrm>
            <a:off x="1796716" y="-26740"/>
            <a:ext cx="10395284" cy="116967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spcBef>
                <a:spcPct val="0"/>
              </a:spcBef>
              <a:buNone/>
            </a:pPr>
            <a:r>
              <a:rPr lang="en-US" sz="2880" b="1" dirty="0">
                <a:solidFill>
                  <a:schemeClr val="bg1"/>
                </a:solidFill>
                <a:latin typeface="Source Sans Pro" panose="020B0503030403020204" pitchFamily="34" charset="0"/>
              </a:rPr>
              <a:t>METHODOLOGY</a:t>
            </a:r>
            <a:endParaRPr lang="en-IN" sz="2880" b="1" dirty="0">
              <a:solidFill>
                <a:schemeClr val="bg1"/>
              </a:solidFill>
              <a:latin typeface="Source Sans Pro" panose="020B0503030403020204" pitchFamily="34" charset="0"/>
            </a:endParaRPr>
          </a:p>
        </p:txBody>
      </p:sp>
      <p:sp>
        <p:nvSpPr>
          <p:cNvPr id="2" name="TextBox 1">
            <a:extLst>
              <a:ext uri="{FF2B5EF4-FFF2-40B4-BE49-F238E27FC236}">
                <a16:creationId xmlns:a16="http://schemas.microsoft.com/office/drawing/2014/main" id="{30854375-18D0-4A66-B14E-DEBD2935E0FA}"/>
              </a:ext>
            </a:extLst>
          </p:cNvPr>
          <p:cNvSpPr txBox="1"/>
          <p:nvPr/>
        </p:nvSpPr>
        <p:spPr>
          <a:xfrm>
            <a:off x="5547360" y="2882685"/>
            <a:ext cx="1097280" cy="424732"/>
          </a:xfrm>
          <a:prstGeom prst="rect">
            <a:avLst/>
          </a:prstGeom>
          <a:noFill/>
        </p:spPr>
        <p:txBody>
          <a:bodyPr wrap="square" rtlCol="0">
            <a:spAutoFit/>
          </a:bodyPr>
          <a:lstStyle/>
          <a:p>
            <a:endParaRPr lang="en-IN" sz="2160"/>
          </a:p>
        </p:txBody>
      </p:sp>
      <p:sp>
        <p:nvSpPr>
          <p:cNvPr id="8" name="Slide Number Placeholder 7">
            <a:extLst>
              <a:ext uri="{FF2B5EF4-FFF2-40B4-BE49-F238E27FC236}">
                <a16:creationId xmlns:a16="http://schemas.microsoft.com/office/drawing/2014/main" id="{D2420424-5CF7-49F4-A131-3A9929589785}"/>
              </a:ext>
            </a:extLst>
          </p:cNvPr>
          <p:cNvSpPr>
            <a:spLocks noGrp="1"/>
          </p:cNvSpPr>
          <p:nvPr>
            <p:ph type="sldNum" sz="quarter" idx="12"/>
          </p:nvPr>
        </p:nvSpPr>
        <p:spPr/>
        <p:txBody>
          <a:bodyPr/>
          <a:lstStyle/>
          <a:p>
            <a:fld id="{04F8BEA7-7643-4AA8-8D31-9D4358FA6365}" type="slidenum">
              <a:rPr lang="en-US" altLang="en-US" smtClean="0"/>
              <a:pPr/>
              <a:t>7</a:t>
            </a:fld>
            <a:endParaRPr lang="en-US" altLang="en-US" dirty="0"/>
          </a:p>
        </p:txBody>
      </p:sp>
      <p:sp>
        <p:nvSpPr>
          <p:cNvPr id="5" name="Rectangle 2">
            <a:extLst>
              <a:ext uri="{FF2B5EF4-FFF2-40B4-BE49-F238E27FC236}">
                <a16:creationId xmlns:a16="http://schemas.microsoft.com/office/drawing/2014/main" id="{150836A8-1CC8-7108-D0FE-F557993524E8}"/>
              </a:ext>
            </a:extLst>
          </p:cNvPr>
          <p:cNvSpPr>
            <a:spLocks noGrp="1" noChangeArrowheads="1"/>
          </p:cNvSpPr>
          <p:nvPr>
            <p:ph type="body" idx="1"/>
          </p:nvPr>
        </p:nvSpPr>
        <p:spPr bwMode="auto">
          <a:xfrm>
            <a:off x="0" y="1169670"/>
            <a:ext cx="7111583" cy="6560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800" b="1" dirty="0"/>
          </a:p>
          <a:p>
            <a:endParaRPr lang="en-US" sz="1800" dirty="0"/>
          </a:p>
          <a:p>
            <a:endParaRPr lang="en-US" sz="1800" dirty="0">
              <a:solidFill>
                <a:schemeClr val="tx1"/>
              </a:solidFill>
            </a:endParaRPr>
          </a:p>
          <a:p>
            <a:pPr marL="285750" indent="-285750">
              <a:buFont typeface="Arial" panose="020B0604020202020204" pitchFamily="34" charset="0"/>
              <a:buChar char="•"/>
            </a:pPr>
            <a:r>
              <a:rPr lang="en-US" sz="1800" b="1" dirty="0">
                <a:solidFill>
                  <a:schemeClr val="tx1"/>
                </a:solidFill>
              </a:rPr>
              <a:t>Data Collection:</a:t>
            </a:r>
            <a:r>
              <a:rPr lang="en-US" sz="1800" dirty="0">
                <a:solidFill>
                  <a:schemeClr val="tx1"/>
                </a:solidFill>
              </a:rPr>
              <a:t> Assess existing data sources, standardize data entry, and ensure quality.</a:t>
            </a:r>
          </a:p>
          <a:p>
            <a:pPr marL="285750" indent="-285750">
              <a:buFont typeface="Arial" panose="020B0604020202020204" pitchFamily="34" charset="0"/>
              <a:buChar char="•"/>
            </a:pPr>
            <a:endParaRPr lang="en-US" sz="1800" dirty="0">
              <a:solidFill>
                <a:schemeClr val="tx1"/>
              </a:solidFill>
            </a:endParaRPr>
          </a:p>
          <a:p>
            <a:pPr marL="285750" indent="-285750">
              <a:buFont typeface="Arial" panose="020B0604020202020204" pitchFamily="34" charset="0"/>
              <a:buChar char="•"/>
            </a:pPr>
            <a:r>
              <a:rPr lang="en-US" sz="1800" b="1" dirty="0">
                <a:solidFill>
                  <a:schemeClr val="tx1"/>
                </a:solidFill>
              </a:rPr>
              <a:t>AI Model Development:</a:t>
            </a:r>
            <a:r>
              <a:rPr lang="en-US" sz="1800" dirty="0">
                <a:solidFill>
                  <a:schemeClr val="tx1"/>
                </a:solidFill>
              </a:rPr>
              <a:t> Select and train machine learning algorithms for predictive analytics, screening, and logistics.</a:t>
            </a:r>
          </a:p>
          <a:p>
            <a:pPr marL="285750" indent="-285750">
              <a:buFont typeface="Arial" panose="020B0604020202020204" pitchFamily="34" charset="0"/>
              <a:buChar char="•"/>
            </a:pPr>
            <a:endParaRPr lang="en-US" sz="1800" dirty="0">
              <a:solidFill>
                <a:schemeClr val="tx1"/>
              </a:solidFill>
            </a:endParaRPr>
          </a:p>
          <a:p>
            <a:pPr marL="285750" indent="-285750">
              <a:buFont typeface="Arial" panose="020B0604020202020204" pitchFamily="34" charset="0"/>
              <a:buChar char="•"/>
            </a:pPr>
            <a:r>
              <a:rPr lang="en-US" sz="1800" b="1" dirty="0">
                <a:solidFill>
                  <a:schemeClr val="tx1"/>
                </a:solidFill>
              </a:rPr>
              <a:t>System Design:</a:t>
            </a:r>
            <a:r>
              <a:rPr lang="en-US" sz="1800" dirty="0">
                <a:solidFill>
                  <a:schemeClr val="tx1"/>
                </a:solidFill>
              </a:rPr>
              <a:t> Create an integrated platform with a user-friendly interface for easy interaction.</a:t>
            </a:r>
          </a:p>
          <a:p>
            <a:endParaRPr lang="en-US" sz="1800" dirty="0">
              <a:solidFill>
                <a:schemeClr val="tx1"/>
              </a:solidFill>
            </a:endParaRPr>
          </a:p>
          <a:p>
            <a:pPr marL="285750" indent="-285750">
              <a:buFont typeface="Arial" panose="020B0604020202020204" pitchFamily="34" charset="0"/>
              <a:buChar char="•"/>
            </a:pPr>
            <a:r>
              <a:rPr lang="en-US" sz="1800" b="1" dirty="0">
                <a:solidFill>
                  <a:schemeClr val="tx1"/>
                </a:solidFill>
              </a:rPr>
              <a:t>Evaluation:</a:t>
            </a:r>
            <a:r>
              <a:rPr lang="en-US" sz="1800" dirty="0">
                <a:solidFill>
                  <a:schemeClr val="tx1"/>
                </a:solidFill>
              </a:rPr>
              <a:t> Monitor performance metrics and conduct regular reviews to assess effectiveness and user satisfaction.</a:t>
            </a:r>
            <a:br>
              <a:rPr lang="en-US" sz="1800" dirty="0">
                <a:solidFill>
                  <a:schemeClr val="tx1"/>
                </a:solidFill>
              </a:rPr>
            </a:br>
            <a:endParaRPr lang="en-US" sz="1800" dirty="0">
              <a:solidFill>
                <a:schemeClr val="tx1"/>
              </a:solidFill>
            </a:endParaRPr>
          </a:p>
          <a:p>
            <a:endParaRPr lang="en-US" sz="1800" dirty="0">
              <a:solidFill>
                <a:schemeClr val="tx1"/>
              </a:solidFill>
            </a:endParaRPr>
          </a:p>
          <a:p>
            <a:pPr marL="0" marR="0" lvl="0" indent="0" algn="just" defTabSz="914400" rtl="0" eaLnBrk="0" fontAlgn="base" latinLnBrk="0" hangingPunct="0">
              <a:lnSpc>
                <a:spcPct val="15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AutoShape 2" descr="New Blood Bank Management System Context Diagram [classic] | Creately">
            <a:extLst>
              <a:ext uri="{FF2B5EF4-FFF2-40B4-BE49-F238E27FC236}">
                <a16:creationId xmlns:a16="http://schemas.microsoft.com/office/drawing/2014/main" id="{0A225202-AF3C-D979-F098-D9998044FA6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89296016-106D-8D4D-733A-3EE87A196D1D}"/>
              </a:ext>
            </a:extLst>
          </p:cNvPr>
          <p:cNvPicPr>
            <a:picLocks noChangeAspect="1"/>
          </p:cNvPicPr>
          <p:nvPr/>
        </p:nvPicPr>
        <p:blipFill>
          <a:blip r:embed="rId3"/>
          <a:stretch>
            <a:fillRect/>
          </a:stretch>
        </p:blipFill>
        <p:spPr>
          <a:xfrm>
            <a:off x="6799509" y="1848104"/>
            <a:ext cx="5272001" cy="4368338"/>
          </a:xfrm>
          <a:prstGeom prst="rect">
            <a:avLst/>
          </a:prstGeom>
        </p:spPr>
      </p:pic>
    </p:spTree>
    <p:extLst>
      <p:ext uri="{BB962C8B-B14F-4D97-AF65-F5344CB8AC3E}">
        <p14:creationId xmlns:p14="http://schemas.microsoft.com/office/powerpoint/2010/main" val="313808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DD481-62DB-C081-F708-8141D614E93D}"/>
            </a:ext>
          </a:extLst>
        </p:cNvPr>
        <p:cNvGrpSpPr/>
        <p:nvPr/>
      </p:nvGrpSpPr>
      <p:grpSpPr>
        <a:xfrm>
          <a:off x="0" y="0"/>
          <a:ext cx="0" cy="0"/>
          <a:chOff x="0" y="0"/>
          <a:chExt cx="0" cy="0"/>
        </a:xfrm>
      </p:grpSpPr>
      <p:pic>
        <p:nvPicPr>
          <p:cNvPr id="5129" name="Picture 2" descr="http://www.shikshapath.com/wp-content/uploads/2019/01/Galgotias-University.jpg">
            <a:extLst>
              <a:ext uri="{FF2B5EF4-FFF2-40B4-BE49-F238E27FC236}">
                <a16:creationId xmlns:a16="http://schemas.microsoft.com/office/drawing/2014/main" id="{E443E667-E89C-20F4-0316-BCF4448C7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23014" cy="125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AEBAB363-B98A-7007-8D36-A72102063EF8}"/>
              </a:ext>
            </a:extLst>
          </p:cNvPr>
          <p:cNvSpPr txBox="1">
            <a:spLocks/>
          </p:cNvSpPr>
          <p:nvPr/>
        </p:nvSpPr>
        <p:spPr bwMode="auto">
          <a:xfrm>
            <a:off x="1796716" y="-26740"/>
            <a:ext cx="10395284" cy="116967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spcBef>
                <a:spcPct val="0"/>
              </a:spcBef>
              <a:buNone/>
            </a:pPr>
            <a:r>
              <a:rPr lang="en-US" sz="2880" b="1" dirty="0">
                <a:solidFill>
                  <a:schemeClr val="bg1"/>
                </a:solidFill>
                <a:latin typeface="Source Sans Pro" panose="020B0503030403020204" pitchFamily="34" charset="0"/>
              </a:rPr>
              <a:t>CONCLUSION</a:t>
            </a:r>
            <a:endParaRPr lang="en-IN" sz="2880" b="1" dirty="0">
              <a:solidFill>
                <a:schemeClr val="bg1"/>
              </a:solidFill>
              <a:latin typeface="Source Sans Pro" panose="020B0503030403020204" pitchFamily="34" charset="0"/>
            </a:endParaRPr>
          </a:p>
        </p:txBody>
      </p:sp>
      <p:sp>
        <p:nvSpPr>
          <p:cNvPr id="2" name="TextBox 1">
            <a:extLst>
              <a:ext uri="{FF2B5EF4-FFF2-40B4-BE49-F238E27FC236}">
                <a16:creationId xmlns:a16="http://schemas.microsoft.com/office/drawing/2014/main" id="{A9E6252A-C835-9221-DDE5-EF120BC42B82}"/>
              </a:ext>
            </a:extLst>
          </p:cNvPr>
          <p:cNvSpPr txBox="1"/>
          <p:nvPr/>
        </p:nvSpPr>
        <p:spPr>
          <a:xfrm>
            <a:off x="5547360" y="2882685"/>
            <a:ext cx="1097280" cy="424732"/>
          </a:xfrm>
          <a:prstGeom prst="rect">
            <a:avLst/>
          </a:prstGeom>
          <a:noFill/>
        </p:spPr>
        <p:txBody>
          <a:bodyPr wrap="square" rtlCol="0">
            <a:spAutoFit/>
          </a:bodyPr>
          <a:lstStyle/>
          <a:p>
            <a:endParaRPr lang="en-IN" sz="2160"/>
          </a:p>
        </p:txBody>
      </p:sp>
      <p:sp>
        <p:nvSpPr>
          <p:cNvPr id="8" name="Slide Number Placeholder 7">
            <a:extLst>
              <a:ext uri="{FF2B5EF4-FFF2-40B4-BE49-F238E27FC236}">
                <a16:creationId xmlns:a16="http://schemas.microsoft.com/office/drawing/2014/main" id="{9B851D4F-9329-9F5A-605F-A323D7B8A11E}"/>
              </a:ext>
            </a:extLst>
          </p:cNvPr>
          <p:cNvSpPr>
            <a:spLocks noGrp="1"/>
          </p:cNvSpPr>
          <p:nvPr>
            <p:ph type="sldNum" sz="quarter" idx="12"/>
          </p:nvPr>
        </p:nvSpPr>
        <p:spPr/>
        <p:txBody>
          <a:bodyPr/>
          <a:lstStyle/>
          <a:p>
            <a:fld id="{04F8BEA7-7643-4AA8-8D31-9D4358FA6365}" type="slidenum">
              <a:rPr lang="en-US" altLang="en-US" smtClean="0"/>
              <a:pPr/>
              <a:t>8</a:t>
            </a:fld>
            <a:endParaRPr lang="en-US" altLang="en-US"/>
          </a:p>
        </p:txBody>
      </p:sp>
      <p:pic>
        <p:nvPicPr>
          <p:cNvPr id="3074" name="Picture 2" descr="Blood Bank Plugins, Code &amp; Scripts | CodeCanyon">
            <a:extLst>
              <a:ext uri="{FF2B5EF4-FFF2-40B4-BE49-F238E27FC236}">
                <a16:creationId xmlns:a16="http://schemas.microsoft.com/office/drawing/2014/main" id="{FB025A84-1DA7-D535-050D-59BDB65F63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93290"/>
            <a:ext cx="5875757" cy="369951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7863808A-E1EF-6B89-A777-375A179C8D53}"/>
              </a:ext>
            </a:extLst>
          </p:cNvPr>
          <p:cNvSpPr>
            <a:spLocks noGrp="1" noChangeArrowheads="1"/>
          </p:cNvSpPr>
          <p:nvPr>
            <p:ph type="body" idx="1"/>
          </p:nvPr>
        </p:nvSpPr>
        <p:spPr bwMode="auto">
          <a:xfrm>
            <a:off x="303790" y="1970535"/>
            <a:ext cx="579220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Transformative Potential:</a:t>
            </a:r>
            <a:r>
              <a:rPr kumimoji="0" lang="en-US" altLang="en-US" sz="1800" b="0" i="0" u="none" strike="noStrike" cap="none" normalizeH="0" baseline="0" dirty="0">
                <a:ln>
                  <a:noFill/>
                </a:ln>
                <a:solidFill>
                  <a:schemeClr val="tx1"/>
                </a:solidFill>
                <a:effectLst/>
                <a:latin typeface="+mj-lt"/>
              </a:rPr>
              <a:t> Integrating AI into blood bank systems can significantly address challenges in blood collection and distribution.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Operational Improvements:</a:t>
            </a:r>
            <a:r>
              <a:rPr kumimoji="0" lang="en-US" altLang="en-US" sz="1800" b="0" i="0" u="none" strike="noStrike" cap="none" normalizeH="0" baseline="0" dirty="0">
                <a:ln>
                  <a:noFill/>
                </a:ln>
                <a:solidFill>
                  <a:schemeClr val="tx1"/>
                </a:solidFill>
                <a:effectLst/>
                <a:latin typeface="+mj-lt"/>
              </a:rPr>
              <a:t> AI technologies can enhance efficiency, improve donor recruitment, and ensure timely delivery of blood products.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Implementation Challenges:</a:t>
            </a:r>
            <a:r>
              <a:rPr kumimoji="0" lang="en-US" altLang="en-US" sz="1800" b="0" i="0" u="none" strike="noStrike" cap="none" normalizeH="0" baseline="0" dirty="0">
                <a:ln>
                  <a:noFill/>
                </a:ln>
                <a:solidFill>
                  <a:schemeClr val="tx1"/>
                </a:solidFill>
                <a:effectLst/>
                <a:latin typeface="+mj-lt"/>
              </a:rPr>
              <a:t> Success requires attention to data quality, ethical considerations, and collaboration among stakeholders.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Future Focus:</a:t>
            </a:r>
            <a:r>
              <a:rPr kumimoji="0" lang="en-US" altLang="en-US" sz="1800" b="0" i="0" u="none" strike="noStrike" cap="none" normalizeH="0" baseline="0" dirty="0">
                <a:ln>
                  <a:noFill/>
                </a:ln>
                <a:solidFill>
                  <a:schemeClr val="tx1"/>
                </a:solidFill>
                <a:effectLst/>
                <a:latin typeface="+mj-lt"/>
              </a:rPr>
              <a:t> Embracing AI will improve patient outcomes, necessitating investment in training and regulatory frameworks to maximize benefits.</a:t>
            </a:r>
          </a:p>
        </p:txBody>
      </p:sp>
    </p:spTree>
    <p:extLst>
      <p:ext uri="{BB962C8B-B14F-4D97-AF65-F5344CB8AC3E}">
        <p14:creationId xmlns:p14="http://schemas.microsoft.com/office/powerpoint/2010/main" val="554416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1FF86-A63E-5A01-A869-E2A3179308D2}"/>
            </a:ext>
          </a:extLst>
        </p:cNvPr>
        <p:cNvGrpSpPr/>
        <p:nvPr/>
      </p:nvGrpSpPr>
      <p:grpSpPr>
        <a:xfrm>
          <a:off x="0" y="0"/>
          <a:ext cx="0" cy="0"/>
          <a:chOff x="0" y="0"/>
          <a:chExt cx="0" cy="0"/>
        </a:xfrm>
      </p:grpSpPr>
      <p:pic>
        <p:nvPicPr>
          <p:cNvPr id="5129" name="Picture 2" descr="http://www.shikshapath.com/wp-content/uploads/2019/01/Galgotias-University.jpg">
            <a:extLst>
              <a:ext uri="{FF2B5EF4-FFF2-40B4-BE49-F238E27FC236}">
                <a16:creationId xmlns:a16="http://schemas.microsoft.com/office/drawing/2014/main" id="{0B898D8A-7D41-E9A3-EBB1-DC513123B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23014" cy="125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0CAA2297-76B0-867E-2AD7-D97C2018AEDB}"/>
              </a:ext>
            </a:extLst>
          </p:cNvPr>
          <p:cNvSpPr txBox="1">
            <a:spLocks/>
          </p:cNvSpPr>
          <p:nvPr/>
        </p:nvSpPr>
        <p:spPr bwMode="auto">
          <a:xfrm>
            <a:off x="1796716" y="-26740"/>
            <a:ext cx="10395284" cy="116967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spcBef>
                <a:spcPct val="0"/>
              </a:spcBef>
              <a:buNone/>
            </a:pPr>
            <a:r>
              <a:rPr lang="en-US" sz="2880" b="1" dirty="0">
                <a:solidFill>
                  <a:schemeClr val="bg1"/>
                </a:solidFill>
                <a:latin typeface="Source Sans Pro" panose="020B0503030403020204" pitchFamily="34" charset="0"/>
              </a:rPr>
              <a:t>REFERENCES</a:t>
            </a:r>
            <a:endParaRPr lang="en-IN" sz="2880" b="1" dirty="0">
              <a:solidFill>
                <a:schemeClr val="bg1"/>
              </a:solidFill>
              <a:latin typeface="Source Sans Pro" panose="020B0503030403020204" pitchFamily="34" charset="0"/>
            </a:endParaRPr>
          </a:p>
        </p:txBody>
      </p:sp>
      <p:sp>
        <p:nvSpPr>
          <p:cNvPr id="2" name="TextBox 1">
            <a:extLst>
              <a:ext uri="{FF2B5EF4-FFF2-40B4-BE49-F238E27FC236}">
                <a16:creationId xmlns:a16="http://schemas.microsoft.com/office/drawing/2014/main" id="{0071743D-5109-008F-90E2-582E604080D1}"/>
              </a:ext>
            </a:extLst>
          </p:cNvPr>
          <p:cNvSpPr txBox="1"/>
          <p:nvPr/>
        </p:nvSpPr>
        <p:spPr>
          <a:xfrm>
            <a:off x="5547360" y="2882685"/>
            <a:ext cx="1097280" cy="424732"/>
          </a:xfrm>
          <a:prstGeom prst="rect">
            <a:avLst/>
          </a:prstGeom>
          <a:noFill/>
        </p:spPr>
        <p:txBody>
          <a:bodyPr wrap="square" rtlCol="0">
            <a:spAutoFit/>
          </a:bodyPr>
          <a:lstStyle/>
          <a:p>
            <a:endParaRPr lang="en-IN" sz="2160"/>
          </a:p>
        </p:txBody>
      </p:sp>
      <p:sp>
        <p:nvSpPr>
          <p:cNvPr id="8" name="Slide Number Placeholder 7">
            <a:extLst>
              <a:ext uri="{FF2B5EF4-FFF2-40B4-BE49-F238E27FC236}">
                <a16:creationId xmlns:a16="http://schemas.microsoft.com/office/drawing/2014/main" id="{C9AF2410-BB62-87E6-6D1F-57DE596F0559}"/>
              </a:ext>
            </a:extLst>
          </p:cNvPr>
          <p:cNvSpPr>
            <a:spLocks noGrp="1"/>
          </p:cNvSpPr>
          <p:nvPr>
            <p:ph type="sldNum" sz="quarter" idx="12"/>
          </p:nvPr>
        </p:nvSpPr>
        <p:spPr/>
        <p:txBody>
          <a:bodyPr/>
          <a:lstStyle/>
          <a:p>
            <a:fld id="{04F8BEA7-7643-4AA8-8D31-9D4358FA6365}" type="slidenum">
              <a:rPr lang="en-US" altLang="en-US" smtClean="0"/>
              <a:pPr/>
              <a:t>9</a:t>
            </a:fld>
            <a:endParaRPr lang="en-US" altLang="en-US"/>
          </a:p>
        </p:txBody>
      </p:sp>
      <p:sp>
        <p:nvSpPr>
          <p:cNvPr id="6" name="Rectangle 2">
            <a:extLst>
              <a:ext uri="{FF2B5EF4-FFF2-40B4-BE49-F238E27FC236}">
                <a16:creationId xmlns:a16="http://schemas.microsoft.com/office/drawing/2014/main" id="{98FB1451-FF7A-A4A0-D660-9398440447F1}"/>
              </a:ext>
            </a:extLst>
          </p:cNvPr>
          <p:cNvSpPr>
            <a:spLocks noGrp="1" noChangeArrowheads="1"/>
          </p:cNvSpPr>
          <p:nvPr>
            <p:ph type="body" idx="1"/>
          </p:nvPr>
        </p:nvSpPr>
        <p:spPr bwMode="auto">
          <a:xfrm>
            <a:off x="220663" y="1796640"/>
            <a:ext cx="11412865" cy="4559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IN" sz="1900" dirty="0">
                <a:solidFill>
                  <a:schemeClr val="tx1"/>
                </a:solidFill>
              </a:rPr>
              <a:t>Kumar, A., &amp; Gupta, A. (2020). "Artificial Intelligence in Blood Banking: A Review." International Journal of Healthcare Management. DOI: 10.1080/20479700.2020.1716223.</a:t>
            </a:r>
          </a:p>
          <a:p>
            <a:pPr marL="342900" indent="-342900">
              <a:buFont typeface="Arial" panose="020B0604020202020204" pitchFamily="34" charset="0"/>
              <a:buChar char="•"/>
            </a:pPr>
            <a:r>
              <a:rPr lang="en-IN" sz="1900" dirty="0">
                <a:solidFill>
                  <a:schemeClr val="tx1"/>
                </a:solidFill>
              </a:rPr>
              <a:t>Chauhan, V., &amp; Kaur, H. (2021). "Predictive Analytics in Blood Donation: A Machine Learning Approach." Journal of Biomedical Informatics, 116, 103682. DOI: 10.1016/j.jbi.2021.103682.</a:t>
            </a:r>
          </a:p>
          <a:p>
            <a:pPr marL="342900" indent="-342900">
              <a:buFont typeface="Arial" panose="020B0604020202020204" pitchFamily="34" charset="0"/>
              <a:buChar char="•"/>
            </a:pPr>
            <a:r>
              <a:rPr lang="en-IN" sz="1900" dirty="0">
                <a:solidFill>
                  <a:schemeClr val="tx1"/>
                </a:solidFill>
              </a:rPr>
              <a:t>Smith, J., &amp; Lee, R. (2019). "Enhancing Blood Bank Operations through AI: Case Studies and Future Directions." Transfusion Medicine Reviews, 33(2), 78-85. DOI: 10.1016/j.tmrv.2019.01.001.</a:t>
            </a:r>
          </a:p>
          <a:p>
            <a:pPr marL="342900" indent="-342900">
              <a:buFont typeface="Arial" panose="020B0604020202020204" pitchFamily="34" charset="0"/>
              <a:buChar char="•"/>
            </a:pPr>
            <a:r>
              <a:rPr lang="en-IN" sz="1900" dirty="0">
                <a:solidFill>
                  <a:schemeClr val="tx1"/>
                </a:solidFill>
              </a:rPr>
              <a:t>Patel, N., &amp; Choudhury, S. (2022). "AI and Machine Learning in Blood Banking: Opportunities and Challenges." Blood Transfusion, 20(1), 5-12. DOI: 10.2450/2021.0044-21.</a:t>
            </a:r>
          </a:p>
          <a:p>
            <a:pPr marL="342900" indent="-342900">
              <a:buFont typeface="Arial" panose="020B0604020202020204" pitchFamily="34" charset="0"/>
              <a:buChar char="•"/>
            </a:pPr>
            <a:r>
              <a:rPr lang="en-IN" sz="1900" dirty="0">
                <a:solidFill>
                  <a:schemeClr val="tx1"/>
                </a:solidFill>
              </a:rPr>
              <a:t>Zhang, Y., et al. (2023). "Automating Blood Screening Processes Using Machine Learning Techniques." Journal of Medical Systems, 47(4), 89. DOI: 10.1007/s10916-023-02073-9.</a:t>
            </a:r>
          </a:p>
          <a:p>
            <a:pPr marL="342900" indent="-342900">
              <a:buFont typeface="Arial" panose="020B0604020202020204" pitchFamily="34" charset="0"/>
              <a:buChar char="•"/>
            </a:pPr>
            <a:r>
              <a:rPr lang="en-IN" sz="1900" dirty="0">
                <a:solidFill>
                  <a:schemeClr val="tx1"/>
                </a:solidFill>
              </a:rPr>
              <a:t>World Health Organization (WHO). (2021). "Blood Transfusion Safety: Global Status and Future Directions." Retrieved from WHO website.</a:t>
            </a:r>
          </a:p>
          <a:p>
            <a:pPr marL="342900" indent="-342900">
              <a:buFont typeface="Arial" panose="020B0604020202020204" pitchFamily="34" charset="0"/>
              <a:buChar char="•"/>
            </a:pPr>
            <a:r>
              <a:rPr lang="en-IN" sz="1900" dirty="0">
                <a:solidFill>
                  <a:schemeClr val="tx1"/>
                </a:solidFill>
              </a:rPr>
              <a:t>United Nations (2020). "The Role of AI in Transforming Healthcare." Retrieved from UN website.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4073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959</Words>
  <Application>Microsoft Office PowerPoint</Application>
  <PresentationFormat>Widescreen</PresentationFormat>
  <Paragraphs>99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Source Sans Pro</vt:lpstr>
      <vt:lpstr>Times New Roman</vt:lpstr>
      <vt:lpstr>Tinos</vt:lpstr>
      <vt:lpstr>Office Theme</vt:lpstr>
      <vt:lpstr>Under The Supervision of :   Mr. Abhishek Shrivastava (Assistant Professor)  </vt:lpstr>
      <vt:lpstr>Focus: The integration of artificial intelligence (AI) in blood bank systems to improve operations.  Importance: Blood banks play a crucial role in healthcare by ensuring a stable and safe supply of blood for patients in need.  Challenges: Traditional blood banking systems face significant issues, including reliance on manual processes, unpredictable demand, and ineffective data management.   </vt:lpstr>
      <vt:lpstr> </vt:lpstr>
      <vt:lpstr>PowerPoint Presentation</vt:lpstr>
      <vt:lpst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Anshuman Singh</dc:creator>
  <cp:lastModifiedBy>Naman Salhotra</cp:lastModifiedBy>
  <cp:revision>39</cp:revision>
  <dcterms:created xsi:type="dcterms:W3CDTF">2021-07-13T17:38:24Z</dcterms:created>
  <dcterms:modified xsi:type="dcterms:W3CDTF">2024-10-22T09:08:15Z</dcterms:modified>
</cp:coreProperties>
</file>