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45" r:id="rId4"/>
    <p:sldId id="346" r:id="rId5"/>
    <p:sldId id="347" r:id="rId6"/>
    <p:sldId id="348" r:id="rId7"/>
    <p:sldId id="349" r:id="rId8"/>
    <p:sldId id="257" r:id="rId9"/>
    <p:sldId id="258" r:id="rId10"/>
    <p:sldId id="259" r:id="rId11"/>
    <p:sldId id="261" r:id="rId12"/>
    <p:sldId id="262" r:id="rId13"/>
    <p:sldId id="260" r:id="rId14"/>
    <p:sldId id="263" r:id="rId15"/>
    <p:sldId id="265" r:id="rId16"/>
    <p:sldId id="264" r:id="rId17"/>
    <p:sldId id="268" r:id="rId18"/>
    <p:sldId id="266" r:id="rId19"/>
    <p:sldId id="267" r:id="rId20"/>
    <p:sldId id="269" r:id="rId21"/>
    <p:sldId id="274" r:id="rId22"/>
    <p:sldId id="273" r:id="rId23"/>
    <p:sldId id="272" r:id="rId24"/>
    <p:sldId id="271" r:id="rId25"/>
    <p:sldId id="275" r:id="rId26"/>
    <p:sldId id="276" r:id="rId27"/>
    <p:sldId id="279" r:id="rId28"/>
    <p:sldId id="323" r:id="rId29"/>
    <p:sldId id="280" r:id="rId30"/>
    <p:sldId id="324" r:id="rId31"/>
    <p:sldId id="301" r:id="rId32"/>
    <p:sldId id="304" r:id="rId33"/>
    <p:sldId id="302" r:id="rId34"/>
    <p:sldId id="351" r:id="rId35"/>
    <p:sldId id="352" r:id="rId36"/>
    <p:sldId id="303" r:id="rId37"/>
    <p:sldId id="328" r:id="rId38"/>
    <p:sldId id="326" r:id="rId39"/>
    <p:sldId id="329" r:id="rId40"/>
    <p:sldId id="327" r:id="rId41"/>
    <p:sldId id="334" r:id="rId42"/>
    <p:sldId id="332" r:id="rId43"/>
    <p:sldId id="335" r:id="rId44"/>
    <p:sldId id="333" r:id="rId45"/>
    <p:sldId id="330" r:id="rId46"/>
    <p:sldId id="331" r:id="rId47"/>
    <p:sldId id="278" r:id="rId48"/>
    <p:sldId id="281" r:id="rId49"/>
    <p:sldId id="284" r:id="rId50"/>
    <p:sldId id="283" r:id="rId51"/>
    <p:sldId id="282" r:id="rId52"/>
    <p:sldId id="285" r:id="rId53"/>
    <p:sldId id="287" r:id="rId54"/>
    <p:sldId id="305" r:id="rId55"/>
    <p:sldId id="306" r:id="rId56"/>
    <p:sldId id="307" r:id="rId57"/>
    <p:sldId id="321" r:id="rId58"/>
    <p:sldId id="320" r:id="rId59"/>
    <p:sldId id="309" r:id="rId60"/>
    <p:sldId id="318" r:id="rId61"/>
    <p:sldId id="319" r:id="rId62"/>
    <p:sldId id="322" r:id="rId63"/>
    <p:sldId id="308" r:id="rId64"/>
    <p:sldId id="310" r:id="rId65"/>
    <p:sldId id="311" r:id="rId66"/>
    <p:sldId id="286" r:id="rId67"/>
    <p:sldId id="313" r:id="rId68"/>
    <p:sldId id="290" r:id="rId69"/>
    <p:sldId id="312" r:id="rId70"/>
    <p:sldId id="316" r:id="rId71"/>
    <p:sldId id="315" r:id="rId72"/>
    <p:sldId id="314" r:id="rId73"/>
    <p:sldId id="292" r:id="rId74"/>
    <p:sldId id="299" r:id="rId75"/>
    <p:sldId id="298" r:id="rId76"/>
    <p:sldId id="297" r:id="rId77"/>
    <p:sldId id="296" r:id="rId78"/>
    <p:sldId id="288" r:id="rId79"/>
    <p:sldId id="341" r:id="rId80"/>
    <p:sldId id="342" r:id="rId81"/>
    <p:sldId id="343" r:id="rId82"/>
    <p:sldId id="344" r:id="rId83"/>
    <p:sldId id="295" r:id="rId84"/>
    <p:sldId id="336" r:id="rId85"/>
    <p:sldId id="337" r:id="rId86"/>
    <p:sldId id="338" r:id="rId87"/>
    <p:sldId id="339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8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3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CCB0-8D6C-43BF-9F12-0307DD667C90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4DB9-213D-4B94-A023-D12E3C0B4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1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eginnersbook.com/2015/04/foreign-key-in-dbms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 of 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 of </a:t>
            </a:r>
            <a:r>
              <a:rPr lang="en-US" b="1" dirty="0"/>
              <a:t>Database</a:t>
            </a:r>
            <a:r>
              <a:rPr lang="en-US" dirty="0"/>
              <a:t> Management </a:t>
            </a:r>
            <a:r>
              <a:rPr lang="en-US" dirty="0" smtClean="0"/>
              <a:t>Systems Organizations </a:t>
            </a:r>
            <a:r>
              <a:rPr lang="en-US" dirty="0"/>
              <a:t>use large amounts of data.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database</a:t>
            </a:r>
            <a:r>
              <a:rPr lang="en-US" dirty="0"/>
              <a:t> management system (DBMS) is a software tool that makes it possible to organize data in a </a:t>
            </a:r>
            <a:r>
              <a:rPr lang="en-US" b="1" dirty="0"/>
              <a:t>database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standard acronym for </a:t>
            </a:r>
            <a:r>
              <a:rPr lang="en-US" b="1" dirty="0"/>
              <a:t>database management</a:t>
            </a:r>
            <a:r>
              <a:rPr lang="en-US" dirty="0"/>
              <a:t> system is DBMS, so you will often see this instead of the full name.</a:t>
            </a:r>
          </a:p>
        </p:txBody>
      </p:sp>
    </p:spTree>
    <p:extLst>
      <p:ext uri="{BB962C8B-B14F-4D97-AF65-F5344CB8AC3E}">
        <p14:creationId xmlns:p14="http://schemas.microsoft.com/office/powerpoint/2010/main" val="7080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 program</a:t>
            </a:r>
            <a:r>
              <a:rPr lang="en-US" dirty="0"/>
              <a:t> is the heart of a business information system and provides file creation, data entry, update, query and reporting functions.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traditional term for database</a:t>
            </a:r>
            <a:r>
              <a:rPr lang="en-US" b="1" dirty="0"/>
              <a:t> software</a:t>
            </a:r>
            <a:r>
              <a:rPr lang="en-US" dirty="0"/>
              <a:t> is "</a:t>
            </a:r>
            <a:r>
              <a:rPr lang="en-US" b="1" dirty="0"/>
              <a:t>database</a:t>
            </a:r>
            <a:r>
              <a:rPr lang="en-US" dirty="0"/>
              <a:t> management system" (see DBMS).</a:t>
            </a:r>
          </a:p>
        </p:txBody>
      </p:sp>
    </p:spTree>
    <p:extLst>
      <p:ext uri="{BB962C8B-B14F-4D97-AF65-F5344CB8AC3E}">
        <p14:creationId xmlns:p14="http://schemas.microsoft.com/office/powerpoint/2010/main" val="4582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database: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 of database software are Oracle, FileMaker Pro, </a:t>
            </a:r>
            <a:r>
              <a:rPr lang="en-US" b="1" dirty="0"/>
              <a:t>Microsoft Access</a:t>
            </a:r>
            <a:r>
              <a:rPr lang="en-US" dirty="0"/>
              <a:t>, Microsoft SQL Server, SAP and </a:t>
            </a:r>
            <a:r>
              <a:rPr lang="en-US" b="1" dirty="0"/>
              <a:t>MySQL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software, also called a database management system or DBMS, is used to store, retrieve, add, delete and modify data.</a:t>
            </a:r>
          </a:p>
        </p:txBody>
      </p:sp>
    </p:spTree>
    <p:extLst>
      <p:ext uri="{BB962C8B-B14F-4D97-AF65-F5344CB8AC3E}">
        <p14:creationId xmlns:p14="http://schemas.microsoft.com/office/powerpoint/2010/main" val="40435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freely available open source Relational Database Management System (</a:t>
            </a:r>
            <a:r>
              <a:rPr lang="en-US" b="1" dirty="0"/>
              <a:t>RDBMS</a:t>
            </a:r>
            <a:r>
              <a:rPr lang="en-US" dirty="0"/>
              <a:t>) that uses </a:t>
            </a:r>
            <a:r>
              <a:rPr lang="en-US" b="1" dirty="0"/>
              <a:t>Structured Query Language</a:t>
            </a:r>
            <a:r>
              <a:rPr lang="en-US" dirty="0"/>
              <a:t> (</a:t>
            </a:r>
            <a:r>
              <a:rPr lang="en-US" b="1" dirty="0"/>
              <a:t>SQL</a:t>
            </a:r>
            <a:r>
              <a:rPr lang="en-US" dirty="0"/>
              <a:t>). </a:t>
            </a:r>
            <a:endParaRPr lang="en-US" dirty="0" smtClean="0"/>
          </a:p>
          <a:p>
            <a:r>
              <a:rPr lang="en-US" b="1" dirty="0" smtClean="0"/>
              <a:t>SQL</a:t>
            </a:r>
            <a:r>
              <a:rPr lang="en-US" dirty="0"/>
              <a:t> is the most popular language for adding, accessing and managing content in a database.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most noted for its quick processing, proven reliability, ease and flexibility of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(SELECT, INSERT, UPDATE, DELETE, TRUNCATE, Select * from </a:t>
            </a:r>
            <a:r>
              <a:rPr lang="en-US" dirty="0" err="1" smtClean="0"/>
              <a:t>table_name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(pronounced "</a:t>
            </a:r>
            <a:r>
              <a:rPr lang="en-US" dirty="0" err="1"/>
              <a:t>ess</a:t>
            </a:r>
            <a:r>
              <a:rPr lang="en-US" dirty="0"/>
              <a:t>-que-el") stands for Structured Query Language. SQL is used to communicate with a database. </a:t>
            </a:r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 </a:t>
            </a:r>
            <a:r>
              <a:rPr lang="en-US" b="1" dirty="0"/>
              <a:t>ANSI</a:t>
            </a:r>
            <a:r>
              <a:rPr lang="en-US" dirty="0"/>
              <a:t> (American National Standards Institute), it is the standard language for </a:t>
            </a:r>
            <a:r>
              <a:rPr lang="en-US" b="1" dirty="0"/>
              <a:t>relational database</a:t>
            </a:r>
            <a:r>
              <a:rPr lang="en-US" dirty="0"/>
              <a:t> management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(relation between rows and column)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server</a:t>
            </a:r>
            <a:r>
              <a:rPr lang="en-US" dirty="0"/>
              <a:t> is the term used to refer to the back-end system of a </a:t>
            </a:r>
            <a:r>
              <a:rPr lang="en-US" b="1" dirty="0"/>
              <a:t>database application</a:t>
            </a:r>
            <a:r>
              <a:rPr lang="en-US" dirty="0"/>
              <a:t> using client/</a:t>
            </a:r>
            <a:r>
              <a:rPr lang="en-US" b="1" dirty="0"/>
              <a:t>server</a:t>
            </a:r>
            <a:r>
              <a:rPr lang="en-US" dirty="0"/>
              <a:t> architecture. The back-end, sometimes called database</a:t>
            </a:r>
            <a:r>
              <a:rPr lang="en-US" b="1" dirty="0"/>
              <a:t> server</a:t>
            </a:r>
            <a:r>
              <a:rPr lang="en-US" dirty="0"/>
              <a:t>, performs tasks such as data analysis, storage, data manipulation, archiving, and other non-user specific tasks.</a:t>
            </a:r>
          </a:p>
        </p:txBody>
      </p:sp>
    </p:spTree>
    <p:extLst>
      <p:ext uri="{BB962C8B-B14F-4D97-AF65-F5344CB8AC3E}">
        <p14:creationId xmlns:p14="http://schemas.microsoft.com/office/powerpoint/2010/main" val="14110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Query: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/>
          <a:lstStyle/>
          <a:p>
            <a:r>
              <a:rPr lang="en-US" dirty="0"/>
              <a:t>A database </a:t>
            </a:r>
            <a:r>
              <a:rPr lang="en-US" b="1" dirty="0"/>
              <a:t>query</a:t>
            </a:r>
            <a:r>
              <a:rPr lang="en-US" dirty="0"/>
              <a:t> is designed to retrieve specific results from a database. The </a:t>
            </a:r>
            <a:r>
              <a:rPr lang="en-US" b="1" dirty="0"/>
              <a:t>query</a:t>
            </a:r>
            <a:r>
              <a:rPr lang="en-US" dirty="0"/>
              <a:t> is formulated by the user following predefined formats. After searching through the data, information pertinent to the </a:t>
            </a:r>
            <a:r>
              <a:rPr lang="en-US" b="1" dirty="0"/>
              <a:t>query</a:t>
            </a:r>
            <a:r>
              <a:rPr lang="en-US" dirty="0"/>
              <a:t> is filtered out of the data collection and reported to the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3200" i="1" dirty="0" smtClean="0"/>
              <a:t>Select </a:t>
            </a:r>
          </a:p>
          <a:p>
            <a:pPr marL="0" indent="0">
              <a:buNone/>
            </a:pPr>
            <a:r>
              <a:rPr lang="en-US" sz="3200" i="1" dirty="0" err="1" smtClean="0"/>
              <a:t>StudentName</a:t>
            </a:r>
            <a:r>
              <a:rPr lang="en-US" sz="3200" i="1" dirty="0" smtClean="0"/>
              <a:t>, </a:t>
            </a:r>
            <a:r>
              <a:rPr lang="en-US" sz="3200" i="1" dirty="0" err="1" smtClean="0"/>
              <a:t>StudentAddress</a:t>
            </a:r>
            <a:r>
              <a:rPr lang="en-US" sz="3200" i="1" dirty="0" smtClean="0"/>
              <a:t>       </a:t>
            </a:r>
            <a:r>
              <a:rPr lang="en-US" sz="3200" b="1" i="1" u="sng" dirty="0" smtClean="0"/>
              <a:t>(Specific Column)</a:t>
            </a:r>
          </a:p>
          <a:p>
            <a:pPr marL="0" indent="0">
              <a:buNone/>
            </a:pPr>
            <a:r>
              <a:rPr lang="en-US" sz="3200" i="1" dirty="0" smtClean="0"/>
              <a:t>from  Student;                                  </a:t>
            </a:r>
            <a:r>
              <a:rPr lang="en-US" sz="3200" b="1" i="1" dirty="0" smtClean="0"/>
              <a:t>(</a:t>
            </a:r>
            <a:r>
              <a:rPr lang="en-US" sz="3200" b="1" i="1" dirty="0" err="1" smtClean="0"/>
              <a:t>Table_Name</a:t>
            </a:r>
            <a:r>
              <a:rPr lang="en-US" sz="3200" b="1" i="1" dirty="0" smtClean="0"/>
              <a:t>-&gt;Student)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41904"/>
              </p:ext>
            </p:extLst>
          </p:nvPr>
        </p:nvGraphicFramePr>
        <p:xfrm>
          <a:off x="838200" y="561755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573332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1512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954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750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IUKL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9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Application: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 application</a:t>
            </a:r>
            <a:r>
              <a:rPr lang="en-US" dirty="0"/>
              <a:t> is a computer program whose primary purpose is entering and retrieving information from a computerized </a:t>
            </a:r>
            <a:r>
              <a:rPr lang="en-US" b="1" dirty="0"/>
              <a:t>database</a:t>
            </a:r>
            <a:r>
              <a:rPr lang="en-US" dirty="0"/>
              <a:t>. Early examples </a:t>
            </a:r>
            <a:r>
              <a:rPr lang="en-US" dirty="0" err="1"/>
              <a:t>of</a:t>
            </a:r>
            <a:r>
              <a:rPr lang="en-US" b="1" dirty="0" err="1"/>
              <a:t>database</a:t>
            </a:r>
            <a:r>
              <a:rPr lang="en-US" b="1" dirty="0"/>
              <a:t> applications</a:t>
            </a:r>
            <a:r>
              <a:rPr lang="en-US" dirty="0"/>
              <a:t> were accounting systems and airline reservations systems, such as SABRE, developed starting in 1957.</a:t>
            </a:r>
          </a:p>
        </p:txBody>
      </p:sp>
    </p:spTree>
    <p:extLst>
      <p:ext uri="{BB962C8B-B14F-4D97-AF65-F5344CB8AC3E}">
        <p14:creationId xmlns:p14="http://schemas.microsoft.com/office/powerpoint/2010/main" val="325015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436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database management system</a:t>
            </a:r>
            <a:r>
              <a:rPr lang="en-US" dirty="0"/>
              <a:t> (</a:t>
            </a:r>
            <a:r>
              <a:rPr lang="en-US" b="1" dirty="0"/>
              <a:t>DBMS</a:t>
            </a:r>
            <a:r>
              <a:rPr lang="en-US" dirty="0"/>
              <a:t>) is system software for creating and managing databases. The </a:t>
            </a:r>
            <a:r>
              <a:rPr lang="en-US" b="1" dirty="0"/>
              <a:t>DBMS</a:t>
            </a:r>
            <a:r>
              <a:rPr lang="en-US" dirty="0"/>
              <a:t> provides users and programmers with a systematic way to create, retrieve, update and manage data.</a:t>
            </a:r>
          </a:p>
          <a:p>
            <a:r>
              <a:rPr lang="en-US" dirty="0"/>
              <a:t>A </a:t>
            </a:r>
            <a:r>
              <a:rPr lang="en-US" b="1" dirty="0"/>
              <a:t>database-management system (DBMS) </a:t>
            </a:r>
            <a:r>
              <a:rPr lang="en-US" dirty="0"/>
              <a:t>is a collection of interrelated data and a set of programs to access those data. </a:t>
            </a:r>
          </a:p>
          <a:p>
            <a:r>
              <a:rPr lang="en-US" dirty="0"/>
              <a:t>The collection of data, usually referred to as the </a:t>
            </a:r>
            <a:r>
              <a:rPr lang="en-US" b="1" dirty="0"/>
              <a:t>database</a:t>
            </a:r>
            <a:r>
              <a:rPr lang="en-US" dirty="0"/>
              <a:t>, contains information relevant to an enterprise. </a:t>
            </a:r>
          </a:p>
          <a:p>
            <a:r>
              <a:rPr lang="en-US" dirty="0"/>
              <a:t>The primary goal of a DBMS is to provide a way to store and retrieve database information that is both </a:t>
            </a:r>
            <a:r>
              <a:rPr lang="en-US" i="1" dirty="0"/>
              <a:t>convenient </a:t>
            </a:r>
            <a:r>
              <a:rPr lang="en-US" dirty="0"/>
              <a:t>and </a:t>
            </a:r>
            <a:r>
              <a:rPr lang="en-US" i="1" dirty="0"/>
              <a:t>efficient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9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DBMS: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 </a:t>
            </a:r>
            <a:r>
              <a:rPr lang="en-US" b="1" dirty="0"/>
              <a:t>databases</a:t>
            </a:r>
            <a:r>
              <a:rPr lang="en-US" dirty="0"/>
              <a:t> are the most common </a:t>
            </a:r>
            <a:r>
              <a:rPr lang="en-US" b="1" dirty="0"/>
              <a:t>database</a:t>
            </a:r>
            <a:r>
              <a:rPr lang="en-US" dirty="0"/>
              <a:t> systems. They include databases like SQL Server, Oracle </a:t>
            </a:r>
            <a:r>
              <a:rPr lang="en-US" b="1" dirty="0"/>
              <a:t>Database</a:t>
            </a:r>
            <a:r>
              <a:rPr lang="en-US" dirty="0"/>
              <a:t>, Sybase, Informix, and MySQL. The relational </a:t>
            </a:r>
            <a:r>
              <a:rPr lang="en-US" b="1" dirty="0"/>
              <a:t>database</a:t>
            </a:r>
            <a:r>
              <a:rPr lang="en-US" dirty="0"/>
              <a:t> management systems (RDMS) feature much better performance for managing data over desktop </a:t>
            </a:r>
            <a:r>
              <a:rPr lang="en-US" b="1" dirty="0"/>
              <a:t>database</a:t>
            </a:r>
            <a:r>
              <a:rPr lang="en-US" dirty="0"/>
              <a:t> programs. ... A table in RDBMS is like a spreadsheet. </a:t>
            </a:r>
          </a:p>
        </p:txBody>
      </p:sp>
    </p:spTree>
    <p:extLst>
      <p:ext uri="{BB962C8B-B14F-4D97-AF65-F5344CB8AC3E}">
        <p14:creationId xmlns:p14="http://schemas.microsoft.com/office/powerpoint/2010/main" val="24474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Tasks</a:t>
            </a:r>
          </a:p>
          <a:p>
            <a:pPr marL="0" indent="0">
              <a:buNone/>
            </a:pPr>
            <a:r>
              <a:rPr lang="en-US" dirty="0" smtClean="0"/>
              <a:t>Assignment-2- 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MCQ</a:t>
            </a:r>
            <a:r>
              <a:rPr lang="en-US" dirty="0" smtClean="0"/>
              <a:t>- 1-  </a:t>
            </a:r>
          </a:p>
          <a:p>
            <a:pPr marL="0" indent="0">
              <a:buNone/>
            </a:pPr>
            <a:r>
              <a:rPr lang="en-US" dirty="0" smtClean="0"/>
              <a:t>Internal Exam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RDBMS: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also many free and open-source </a:t>
            </a:r>
            <a:r>
              <a:rPr lang="en-US" b="1" dirty="0"/>
              <a:t>RDBMS</a:t>
            </a:r>
            <a:r>
              <a:rPr lang="en-US" dirty="0"/>
              <a:t>, such as </a:t>
            </a:r>
            <a:r>
              <a:rPr lang="en-US" b="1" dirty="0"/>
              <a:t>MySQL</a:t>
            </a:r>
            <a:r>
              <a:rPr lang="en-US" dirty="0"/>
              <a:t>, </a:t>
            </a:r>
            <a:r>
              <a:rPr lang="en-US" b="1" dirty="0" err="1"/>
              <a:t>mSQL</a:t>
            </a:r>
            <a:r>
              <a:rPr lang="en-US" dirty="0"/>
              <a:t> (</a:t>
            </a:r>
            <a:r>
              <a:rPr lang="en-US" b="1" dirty="0"/>
              <a:t>mini-SQL</a:t>
            </a:r>
            <a:r>
              <a:rPr lang="en-US" dirty="0"/>
              <a:t>) and the embedded </a:t>
            </a:r>
            <a:r>
              <a:rPr lang="en-US" b="1" dirty="0" err="1"/>
              <a:t>JavaDB</a:t>
            </a:r>
            <a:r>
              <a:rPr lang="en-US" dirty="0"/>
              <a:t> (Apache Derby). A relational database organizes data in tables (or relations). A table is made up of rows and columns. A row is also called a record (or tuple).</a:t>
            </a:r>
          </a:p>
        </p:txBody>
      </p:sp>
    </p:spTree>
    <p:extLst>
      <p:ext uri="{BB962C8B-B14F-4D97-AF65-F5344CB8AC3E}">
        <p14:creationId xmlns:p14="http://schemas.microsoft.com/office/powerpoint/2010/main" val="2209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Database-System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6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Palatino-Roman"/>
              </a:rPr>
              <a:t>Databases are widely used. Here are some representative applications:</a:t>
            </a:r>
          </a:p>
          <a:p>
            <a:r>
              <a:rPr lang="en-US" sz="4000" dirty="0">
                <a:solidFill>
                  <a:srgbClr val="00FFFF"/>
                </a:solidFill>
                <a:latin typeface="Palatino-Roman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Enterprise Information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Sales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: For customer, product, and purchase information.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Accounting</a:t>
            </a:r>
            <a:r>
              <a:rPr lang="en-US" b="1" dirty="0">
                <a:solidFill>
                  <a:srgbClr val="000000"/>
                </a:solidFill>
                <a:latin typeface="Palatino-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 For payments, receipts, account balances, assets and other accounting information.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Human resources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: For information about employees, salaries, payroll taxes, and benefits, and for generation of paychecks.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TSY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Palatino-Italic"/>
              </a:rPr>
              <a:t>Manufacturing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: For management of the supply chain and for tracking production of items in factories, inventories of items in warehouses and stores, and orders for items.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000000"/>
              </a:solidFill>
              <a:latin typeface="Palatino-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9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◦ </a:t>
            </a:r>
            <a:r>
              <a:rPr lang="en-US" b="1" i="1" dirty="0"/>
              <a:t>Online retailers</a:t>
            </a:r>
            <a:r>
              <a:rPr lang="en-US" sz="2400" b="1" dirty="0"/>
              <a:t>: </a:t>
            </a:r>
            <a:r>
              <a:rPr lang="en-US" sz="2400" dirty="0"/>
              <a:t>For sales data noted above plus online order tracking, generation of recommendation lists, and maintenance of online product evaluations.</a:t>
            </a:r>
          </a:p>
          <a:p>
            <a:r>
              <a:rPr lang="en-US" sz="3800" b="1" i="1" dirty="0"/>
              <a:t>Banking and Finance</a:t>
            </a:r>
          </a:p>
          <a:p>
            <a:pPr marL="457200" lvl="1" indent="0">
              <a:buNone/>
            </a:pPr>
            <a:r>
              <a:rPr lang="en-US" dirty="0"/>
              <a:t>◦ </a:t>
            </a:r>
            <a:r>
              <a:rPr lang="en-US" b="1" i="1" dirty="0"/>
              <a:t>Banking</a:t>
            </a:r>
            <a:r>
              <a:rPr lang="en-US" dirty="0"/>
              <a:t>: For customer information, accounts, loans, and banking transactions.</a:t>
            </a:r>
          </a:p>
          <a:p>
            <a:pPr marL="457200" lvl="1" indent="0">
              <a:buNone/>
            </a:pPr>
            <a:r>
              <a:rPr lang="en-US" dirty="0"/>
              <a:t>◦ </a:t>
            </a:r>
            <a:r>
              <a:rPr lang="en-US" b="1" i="1" dirty="0"/>
              <a:t>Credit card transactions</a:t>
            </a:r>
            <a:r>
              <a:rPr lang="en-US" dirty="0"/>
              <a:t>: For purchases on credit cards and generation of monthly statements.</a:t>
            </a:r>
          </a:p>
          <a:p>
            <a:pPr marL="457200" lvl="1" indent="0">
              <a:buNone/>
            </a:pPr>
            <a:r>
              <a:rPr lang="en-US" dirty="0"/>
              <a:t>◦ </a:t>
            </a:r>
            <a:r>
              <a:rPr lang="en-US" b="1" i="1" dirty="0"/>
              <a:t>Finance</a:t>
            </a:r>
            <a:r>
              <a:rPr lang="en-US" dirty="0"/>
              <a:t>: For storing information about holdings, sales, and purchases of financial instruments such as stocks and bonds; also for storing real-time market data to enable online trading by customers and automated trading by the firm.</a:t>
            </a:r>
          </a:p>
        </p:txBody>
      </p:sp>
    </p:spTree>
    <p:extLst>
      <p:ext uri="{BB962C8B-B14F-4D97-AF65-F5344CB8AC3E}">
        <p14:creationId xmlns:p14="http://schemas.microsoft.com/office/powerpoint/2010/main" val="10122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Universities</a:t>
            </a:r>
            <a:r>
              <a:rPr lang="en-US" b="1" dirty="0"/>
              <a:t>: </a:t>
            </a:r>
            <a:r>
              <a:rPr lang="en-US" dirty="0"/>
              <a:t>For student information, course registrations, and grades (in addition to standard enterprise information such as human resources and accounting).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Airlines</a:t>
            </a:r>
            <a:r>
              <a:rPr lang="en-US" b="1" dirty="0"/>
              <a:t>: </a:t>
            </a:r>
            <a:r>
              <a:rPr lang="en-US" dirty="0"/>
              <a:t>For reservations and schedule information. Airlines were among the first to use databases in a geographically distributed manner.</a:t>
            </a:r>
          </a:p>
          <a:p>
            <a:r>
              <a:rPr lang="en-US" dirty="0"/>
              <a:t> </a:t>
            </a:r>
            <a:r>
              <a:rPr lang="en-US" b="1" i="1" dirty="0"/>
              <a:t>Telecommunication</a:t>
            </a:r>
            <a:r>
              <a:rPr lang="en-US" b="1" dirty="0"/>
              <a:t>: </a:t>
            </a:r>
            <a:r>
              <a:rPr lang="en-US" dirty="0"/>
              <a:t>For keeping records of calls made, generating monthly bills, maintaining balances on prepaid calling cards, and storing information about the communication networks.</a:t>
            </a:r>
          </a:p>
        </p:txBody>
      </p:sp>
    </p:spTree>
    <p:extLst>
      <p:ext uri="{BB962C8B-B14F-4D97-AF65-F5344CB8AC3E}">
        <p14:creationId xmlns:p14="http://schemas.microsoft.com/office/powerpoint/2010/main" val="41698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Separation and isolation of data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-Difficult to access data that is available (</a:t>
            </a:r>
            <a:r>
              <a:rPr lang="en-US" sz="2400" dirty="0" err="1"/>
              <a:t>eg</a:t>
            </a:r>
            <a:r>
              <a:rPr lang="en-US" sz="2400" dirty="0"/>
              <a:t>. from two files – Student that achieved good academic result and active in extra curriculum activities)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Duplication of data: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-Cost time and money to enter data more than once</a:t>
            </a:r>
            <a:br>
              <a:rPr lang="en-US" sz="2400" dirty="0"/>
            </a:br>
            <a:r>
              <a:rPr lang="en-US" sz="2400" dirty="0"/>
              <a:t>-Additional storage space is needed - cost</a:t>
            </a:r>
            <a:br>
              <a:rPr lang="en-US" sz="2400" dirty="0"/>
            </a:br>
            <a:r>
              <a:rPr lang="en-US" sz="2400" dirty="0"/>
              <a:t>-Inconsistencies of data</a:t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err="1"/>
              <a:t>Data</a:t>
            </a:r>
            <a:r>
              <a:rPr lang="en-US" sz="2400" b="1" dirty="0"/>
              <a:t> dependence: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-File structure is defined in the program code.</a:t>
            </a:r>
            <a:br>
              <a:rPr lang="en-US" sz="2400" dirty="0"/>
            </a:br>
            <a:r>
              <a:rPr lang="en-US" sz="2400" dirty="0"/>
              <a:t>-Changes to an existing structure are difficult to make</a:t>
            </a:r>
            <a:r>
              <a:rPr lang="en-US" sz="1800" dirty="0"/>
              <a:t/>
            </a:r>
            <a:br>
              <a:rPr lang="en-US" sz="1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233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Incompatible file formats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-Programs are written in different languages, and so cannot easily access each other’s files.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Fixed Queries/Proliferation of application programs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-Programs are written to satisfy particular functions.</a:t>
            </a:r>
            <a:br>
              <a:rPr lang="en-US" dirty="0"/>
            </a:br>
            <a:r>
              <a:rPr lang="en-US" dirty="0"/>
              <a:t>-Any new requirement needs a new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and isolation of data</a:t>
            </a:r>
          </a:p>
          <a:p>
            <a:r>
              <a:rPr lang="en-US" dirty="0"/>
              <a:t>Duplication of data</a:t>
            </a:r>
          </a:p>
          <a:p>
            <a:r>
              <a:rPr lang="en-US" dirty="0"/>
              <a:t>Data dependence</a:t>
            </a:r>
          </a:p>
          <a:p>
            <a:r>
              <a:rPr lang="en-US" dirty="0"/>
              <a:t>Incompatible file formats</a:t>
            </a:r>
          </a:p>
          <a:p>
            <a:r>
              <a:rPr lang="en-US" dirty="0"/>
              <a:t>Fixed queries/proliferation of application programs</a:t>
            </a:r>
          </a:p>
        </p:txBody>
      </p:sp>
    </p:spTree>
    <p:extLst>
      <p:ext uri="{BB962C8B-B14F-4D97-AF65-F5344CB8AC3E}">
        <p14:creationId xmlns:p14="http://schemas.microsoft.com/office/powerpoint/2010/main" val="3352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Advantages of DBMS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9144000" cy="5715000"/>
          </a:xfrm>
        </p:spPr>
        <p:txBody>
          <a:bodyPr/>
          <a:lstStyle/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Controlling Data Redundancy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is recorded in only one place in the database and it is not duplicated.</a:t>
            </a: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 Consistency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item appears only once, and the updated value is immediately available to all users.</a:t>
            </a: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Control Over Concurrency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computer file-based system in updating, one may overwrite the values recorded by the other.</a:t>
            </a: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Backup and Recovery Procedures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automatically </a:t>
            </a:r>
          </a:p>
          <a:p>
            <a:pPr eaLnBrk="1" hangingPunct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create the backup of data and restore data if required.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Data Independence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Separation of data structure of database from application program that uses the data is called data independence.</a:t>
            </a:r>
          </a:p>
        </p:txBody>
      </p:sp>
      <p:sp>
        <p:nvSpPr>
          <p:cNvPr id="5" name="Up Arrow 4"/>
          <p:cNvSpPr/>
          <p:nvPr/>
        </p:nvSpPr>
        <p:spPr>
          <a:xfrm>
            <a:off x="9829800" y="4114800"/>
            <a:ext cx="6096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324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10800521" cy="66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Disadvantages of DBMS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953000"/>
          </a:xfrm>
        </p:spPr>
        <p:txBody>
          <a:bodyPr/>
          <a:lstStyle/>
          <a:p>
            <a:pPr lvl="0"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 of Hardware and Software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with high speed of data processing and memory of large size is required.</a:t>
            </a:r>
          </a:p>
          <a:p>
            <a:pPr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 of Data Conversion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Very difficult and costly method to convert data of data file into database.</a:t>
            </a:r>
          </a:p>
          <a:p>
            <a:pPr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Cost of Staff Training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lot of amount for the training of staff to run the DBMS.</a:t>
            </a:r>
          </a:p>
          <a:p>
            <a:pPr lvl="0"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Appointing Technical Staff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Trained technical persons such as database administrator, application programmers, data entry operators etc. are required to handle the DBMS.</a:t>
            </a:r>
          </a:p>
          <a:p>
            <a:pPr lvl="0" eaLnBrk="1" hangingPunct="1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Database Damage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data is integrated into a single database. If database is damaged due to electric failure or database is corrupted </a:t>
            </a:r>
          </a:p>
          <a:p>
            <a:pPr lvl="0" eaLnBrk="1" hangingPunct="1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on the storage media, then your valuable data may be lost forever.</a:t>
            </a: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1" hangingPunct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9982200" y="4876800"/>
            <a:ext cx="533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0400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365125"/>
            <a:ext cx="10446327" cy="59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58" y="503583"/>
            <a:ext cx="10098156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Data Storage, retrieval, and update:</a:t>
            </a:r>
          </a:p>
          <a:p>
            <a:r>
              <a:rPr lang="en-US" dirty="0"/>
              <a:t>A DBMS must provide users with the ability to store, retrieve, and update data in the database.</a:t>
            </a:r>
          </a:p>
          <a:p>
            <a:pPr marL="0" indent="0">
              <a:buNone/>
            </a:pPr>
            <a:r>
              <a:rPr lang="en-US" b="1" dirty="0"/>
              <a:t>2. A User-accessible catalog:</a:t>
            </a:r>
          </a:p>
          <a:p>
            <a:pPr marL="0" indent="0">
              <a:buNone/>
            </a:pPr>
            <a:r>
              <a:rPr lang="en-US" dirty="0"/>
              <a:t>A DBMS must provide a catalog in which descriptions of data items are stored and which is accessible to users.</a:t>
            </a:r>
          </a:p>
          <a:p>
            <a:pPr marL="0" indent="0">
              <a:buNone/>
            </a:pPr>
            <a:r>
              <a:rPr lang="en-US" dirty="0"/>
              <a:t>Typically, the system catalog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Names, types and sizes of data items</a:t>
            </a:r>
            <a:r>
              <a:rPr lang="en-US" dirty="0" smtClean="0"/>
              <a:t>; </a:t>
            </a:r>
            <a:r>
              <a:rPr lang="en-US" dirty="0" err="1" smtClean="0"/>
              <a:t>Eg</a:t>
            </a:r>
            <a:r>
              <a:rPr lang="en-US" dirty="0" smtClean="0"/>
              <a:t>. Name  varchar(255)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 of relationships;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Integrity constraints on the data;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Names of authorized users who have to the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3.Transaction Support:</a:t>
            </a:r>
          </a:p>
          <a:p>
            <a:pPr marL="0" indent="0">
              <a:buNone/>
            </a:pPr>
            <a:r>
              <a:rPr lang="en-US" dirty="0"/>
              <a:t>A DBMS must provide a mechanism which will either that all the updates corresponding to give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46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1" y="225287"/>
            <a:ext cx="11873948" cy="629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b="1" dirty="0" err="1" smtClean="0"/>
              <a:t>DDL</a:t>
            </a:r>
            <a:r>
              <a:rPr lang="en-AU" b="1" dirty="0" smtClean="0"/>
              <a:t> </a:t>
            </a:r>
            <a:r>
              <a:rPr lang="en-AU" b="1" dirty="0"/>
              <a:t>(Data </a:t>
            </a:r>
            <a:r>
              <a:rPr lang="en-AU" b="1" dirty="0" err="1"/>
              <a:t>Defin</a:t>
            </a:r>
            <a:r>
              <a:rPr lang="en-AU" b="1" dirty="0" smtClean="0"/>
              <a:t>.)</a:t>
            </a:r>
          </a:p>
          <a:p>
            <a:pPr marL="0" indent="0">
              <a:buNone/>
            </a:pPr>
            <a:r>
              <a:rPr lang="en-AU" dirty="0" smtClean="0"/>
              <a:t>   Create, Alter, Drop 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Create table </a:t>
            </a:r>
            <a:r>
              <a:rPr lang="en-AU" b="1" dirty="0"/>
              <a:t>Studen</a:t>
            </a:r>
            <a:r>
              <a:rPr lang="en-AU" dirty="0"/>
              <a:t>t(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Name varchar(25),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Gender char(1</a:t>
            </a:r>
            <a:r>
              <a:rPr lang="en-AU" dirty="0" smtClean="0"/>
              <a:t>),  </a:t>
            </a:r>
          </a:p>
          <a:p>
            <a:pPr marL="0" indent="0">
              <a:buNone/>
            </a:pPr>
            <a:r>
              <a:rPr lang="en-AU" dirty="0" smtClean="0"/>
              <a:t>                 M/F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Address varchar(50)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AU" b="1" dirty="0" smtClean="0"/>
              <a:t>Student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42004"/>
              </p:ext>
            </p:extLst>
          </p:nvPr>
        </p:nvGraphicFramePr>
        <p:xfrm>
          <a:off x="1295730" y="393787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39183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5175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9811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5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samik</a:t>
                      </a:r>
                      <a:r>
                        <a:rPr lang="en-AU" dirty="0" smtClean="0"/>
                        <a:t>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6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7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2" y="228085"/>
            <a:ext cx="10515600" cy="47414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2. </a:t>
            </a:r>
            <a:r>
              <a:rPr lang="en-AU" dirty="0" err="1" smtClean="0"/>
              <a:t>DML</a:t>
            </a:r>
            <a:r>
              <a:rPr lang="en-AU" dirty="0" smtClean="0"/>
              <a:t>()   Data Manipulation Language </a:t>
            </a:r>
          </a:p>
          <a:p>
            <a:r>
              <a:rPr lang="en-AU" dirty="0" smtClean="0"/>
              <a:t>Rows</a:t>
            </a:r>
          </a:p>
          <a:p>
            <a:r>
              <a:rPr lang="en-AU" dirty="0" smtClean="0"/>
              <a:t>Data or </a:t>
            </a:r>
            <a:r>
              <a:rPr lang="en-AU" dirty="0" smtClean="0"/>
              <a:t>Values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Select</a:t>
            </a:r>
            <a:r>
              <a:rPr lang="en-AU" dirty="0" smtClean="0"/>
              <a:t> * from student</a:t>
            </a:r>
          </a:p>
          <a:p>
            <a:pPr marL="0" indent="0">
              <a:buNone/>
            </a:pPr>
            <a:r>
              <a:rPr lang="en-AU" dirty="0" smtClean="0"/>
              <a:t> where Address = “</a:t>
            </a:r>
            <a:r>
              <a:rPr lang="en-AU" dirty="0" err="1" smtClean="0"/>
              <a:t>Bkt</a:t>
            </a:r>
            <a:r>
              <a:rPr lang="en-AU" dirty="0" smtClean="0"/>
              <a:t>”;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Update</a:t>
            </a:r>
            <a:r>
              <a:rPr lang="en-AU" dirty="0" smtClean="0"/>
              <a:t> table student set Address=“</a:t>
            </a:r>
            <a:r>
              <a:rPr lang="en-AU" dirty="0" err="1" smtClean="0"/>
              <a:t>POKR</a:t>
            </a:r>
            <a:r>
              <a:rPr lang="en-AU" dirty="0"/>
              <a:t>”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where </a:t>
            </a:r>
            <a:r>
              <a:rPr lang="en-AU" dirty="0"/>
              <a:t>Address = “</a:t>
            </a:r>
            <a:r>
              <a:rPr lang="en-AU" dirty="0" err="1"/>
              <a:t>Bkt</a:t>
            </a:r>
            <a:r>
              <a:rPr lang="en-AU" dirty="0" smtClean="0"/>
              <a:t>”;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Insert, Delete, </a:t>
            </a:r>
            <a:r>
              <a:rPr lang="en-AU" b="1" dirty="0" smtClean="0"/>
              <a:t>Update</a:t>
            </a:r>
            <a:r>
              <a:rPr lang="en-AU" dirty="0" smtClean="0"/>
              <a:t>, </a:t>
            </a:r>
            <a:r>
              <a:rPr lang="en-AU" b="1" dirty="0" smtClean="0"/>
              <a:t>Retrieve(Select</a:t>
            </a:r>
            <a:r>
              <a:rPr lang="en-AU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41860"/>
              </p:ext>
            </p:extLst>
          </p:nvPr>
        </p:nvGraphicFramePr>
        <p:xfrm>
          <a:off x="880094" y="523690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94685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8662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88247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8761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PhoneNumber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2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Shyam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Ktm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014211333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Arjan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POKR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014211334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2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Anita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Ktm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014211354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99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Database Model</a:t>
            </a:r>
          </a:p>
          <a:p>
            <a:pPr lvl="0"/>
            <a:r>
              <a:rPr lang="en-US" dirty="0"/>
              <a:t>A Logical View of Data</a:t>
            </a:r>
          </a:p>
          <a:p>
            <a:pPr lvl="0"/>
            <a:r>
              <a:rPr lang="en-US" dirty="0"/>
              <a:t>Keys</a:t>
            </a:r>
          </a:p>
          <a:p>
            <a:pPr lvl="0"/>
            <a:r>
              <a:rPr lang="en-US" dirty="0"/>
              <a:t>Integrity Rules</a:t>
            </a:r>
          </a:p>
          <a:p>
            <a:r>
              <a:rPr lang="en-US" dirty="0"/>
              <a:t>Relational Database Operators</a:t>
            </a:r>
          </a:p>
        </p:txBody>
      </p:sp>
    </p:spTree>
    <p:extLst>
      <p:ext uri="{BB962C8B-B14F-4D97-AF65-F5344CB8AC3E}">
        <p14:creationId xmlns:p14="http://schemas.microsoft.com/office/powerpoint/2010/main" val="250783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Roboto"/>
              </a:rPr>
              <a:t>Database Keys</a:t>
            </a:r>
            <a:br>
              <a:rPr lang="en-US" altLang="en-US" b="1" dirty="0">
                <a:solidFill>
                  <a:srgbClr val="000000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are very important part of Relational database.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used to establish and identify relation between tables.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also ensure that each record within a table can be uniquely identified by combination of one or more fields within a table.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F360C"/>
                </a:solidFill>
                <a:latin typeface="Roboto"/>
              </a:rPr>
              <a:t>Super Key</a:t>
            </a:r>
            <a:br>
              <a:rPr lang="en-US" altLang="en-US" b="1" dirty="0">
                <a:solidFill>
                  <a:srgbClr val="BF360C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Key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defined as a set of attributes within a table that uniquely identifies each record within a table.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 Key is a superset of Candidate key.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F360C"/>
                </a:solidFill>
                <a:latin typeface="Roboto"/>
              </a:rPr>
              <a:t>Candidate Key</a:t>
            </a:r>
            <a:br>
              <a:rPr lang="en-US" altLang="en-US" b="1" dirty="0">
                <a:solidFill>
                  <a:srgbClr val="BF360C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keys are defined as the set of fields from which primary key can be selected.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an attribute or set of attribute that can act as a primary key for a table to uniquely identify each record in that table.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1" y="3074504"/>
            <a:ext cx="11511792" cy="37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9961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BF360C"/>
                </a:solidFill>
                <a:latin typeface="Roboto"/>
              </a:rPr>
              <a:t>Primary Key</a:t>
            </a:r>
            <a:br>
              <a:rPr lang="en-US" altLang="en-US" b="1" dirty="0">
                <a:solidFill>
                  <a:srgbClr val="BF360C"/>
                </a:solidFill>
                <a:latin typeface="Roboto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is a candidate key that is most appropriate to become main key of the table.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a key that uniquely identify each record in a table.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0" y="3218828"/>
            <a:ext cx="3889514" cy="3407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83" y="3507684"/>
            <a:ext cx="7765774" cy="3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 tooltip="Foreign key in DBMS"/>
              </a:rPr>
              <a:t>Foreign Key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en-US" dirty="0"/>
              <a:t>Foreign keys are the columns of a table that points to the primary key of another table. </a:t>
            </a:r>
          </a:p>
          <a:p>
            <a:r>
              <a:rPr lang="en-US" dirty="0"/>
              <a:t>They act as a cross-reference between tables.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546"/>
            <a:ext cx="10770704" cy="36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Composite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that consist of two or more attributes that uniquely identify an entity occurrence is called </a:t>
            </a:r>
            <a:r>
              <a:rPr lang="en-US" b="1" dirty="0"/>
              <a:t>Composite key</a:t>
            </a:r>
            <a:r>
              <a:rPr lang="en-US" dirty="0"/>
              <a:t>. </a:t>
            </a:r>
          </a:p>
          <a:p>
            <a:r>
              <a:rPr lang="en-US" dirty="0"/>
              <a:t>But any attribute that makes up the </a:t>
            </a:r>
            <a:r>
              <a:rPr lang="en-US" b="1" dirty="0"/>
              <a:t>Composite key</a:t>
            </a:r>
            <a:r>
              <a:rPr lang="en-US" dirty="0"/>
              <a:t> is not a simple key in its own.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0441"/>
            <a:ext cx="1022604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Compound Key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34368"/>
            <a:ext cx="10691190" cy="44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or Alternative key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candidate key which are not selected for primary key are known as secondary keys or alternative keys</a:t>
            </a:r>
          </a:p>
        </p:txBody>
      </p:sp>
    </p:spTree>
    <p:extLst>
      <p:ext uri="{BB962C8B-B14F-4D97-AF65-F5344CB8AC3E}">
        <p14:creationId xmlns:p14="http://schemas.microsoft.com/office/powerpoint/2010/main" val="34616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6" y="365126"/>
            <a:ext cx="10614991" cy="57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0" y="251791"/>
            <a:ext cx="11648660" cy="644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analyze the information needs of an organization, we attempt to identify entities, attributes, and relationships. </a:t>
            </a:r>
          </a:p>
          <a:p>
            <a:r>
              <a:rPr lang="en-US" dirty="0"/>
              <a:t>An </a:t>
            </a:r>
            <a:r>
              <a:rPr lang="en-US" b="1" dirty="0"/>
              <a:t>entity </a:t>
            </a:r>
            <a:r>
              <a:rPr lang="en-US" dirty="0"/>
              <a:t>is a distinct object (a person, place, thing, concept, or event) in the organization that is to be represented in the database.</a:t>
            </a:r>
          </a:p>
          <a:p>
            <a:r>
              <a:rPr lang="en-US" dirty="0"/>
              <a:t> An </a:t>
            </a:r>
            <a:r>
              <a:rPr lang="en-US" b="1" dirty="0"/>
              <a:t>attribute </a:t>
            </a:r>
            <a:r>
              <a:rPr lang="en-US" dirty="0"/>
              <a:t>is a property that describes some aspect of the object that we wish to record, </a:t>
            </a:r>
          </a:p>
          <a:p>
            <a:r>
              <a:rPr lang="en-US" dirty="0"/>
              <a:t>A </a:t>
            </a:r>
            <a:r>
              <a:rPr lang="en-US" b="1" dirty="0"/>
              <a:t>relationship </a:t>
            </a:r>
            <a:r>
              <a:rPr lang="en-US" dirty="0"/>
              <a:t>is an association between entities. </a:t>
            </a:r>
          </a:p>
        </p:txBody>
      </p:sp>
    </p:spTree>
    <p:extLst>
      <p:ext uri="{BB962C8B-B14F-4D97-AF65-F5344CB8AC3E}">
        <p14:creationId xmlns:p14="http://schemas.microsoft.com/office/powerpoint/2010/main" val="11861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recognition of this problem, a DBMS provides another facility known as a </a:t>
            </a:r>
            <a:r>
              <a:rPr lang="en-US" b="1" dirty="0"/>
              <a:t>view mechanism</a:t>
            </a:r>
            <a:r>
              <a:rPr lang="en-US" dirty="0"/>
              <a:t>, which allows each user to have his or her own view of the database (a </a:t>
            </a:r>
            <a:r>
              <a:rPr lang="en-US" b="1" dirty="0"/>
              <a:t>view </a:t>
            </a:r>
            <a:r>
              <a:rPr lang="en-US" dirty="0"/>
              <a:t>is in essence some subset of the database). </a:t>
            </a:r>
          </a:p>
          <a:p>
            <a:r>
              <a:rPr lang="en-US" dirty="0"/>
              <a:t>For example, we could set up a view that allows the Contracts Department to see only the data that they want to see for rental properties.</a:t>
            </a:r>
          </a:p>
        </p:txBody>
      </p:sp>
    </p:spTree>
    <p:extLst>
      <p:ext uri="{BB962C8B-B14F-4D97-AF65-F5344CB8AC3E}">
        <p14:creationId xmlns:p14="http://schemas.microsoft.com/office/powerpoint/2010/main" val="34620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739"/>
            <a:ext cx="11155017" cy="5400261"/>
          </a:xfrm>
        </p:spPr>
      </p:pic>
    </p:spTree>
    <p:extLst>
      <p:ext uri="{BB962C8B-B14F-4D97-AF65-F5344CB8AC3E}">
        <p14:creationId xmlns:p14="http://schemas.microsoft.com/office/powerpoint/2010/main" val="25676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692726"/>
            <a:ext cx="9900371" cy="4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Views provide a level of security:</a:t>
            </a:r>
          </a:p>
          <a:p>
            <a:r>
              <a:rPr lang="en-US" dirty="0"/>
              <a:t>Views can be set up to exclude data that some users should not see. </a:t>
            </a:r>
          </a:p>
          <a:p>
            <a:r>
              <a:rPr lang="en-US" dirty="0"/>
              <a:t>For example, we could create a view that allows a branch manager  the Payroll Department to see all staff data, including salary details, and we could create a second view that other staff would use that excludes salary details.</a:t>
            </a:r>
          </a:p>
          <a:p>
            <a:r>
              <a:rPr lang="en-US" b="1" dirty="0"/>
              <a:t> </a:t>
            </a:r>
            <a:r>
              <a:rPr lang="en-US" b="1" i="1" dirty="0"/>
              <a:t>Views provide a mechanism to customize the appearance of the database</a:t>
            </a:r>
            <a:r>
              <a:rPr lang="en-US" b="1" dirty="0"/>
              <a:t>.</a:t>
            </a:r>
            <a:r>
              <a:rPr lang="en-US" dirty="0"/>
              <a:t> For example,</a:t>
            </a:r>
          </a:p>
          <a:p>
            <a:r>
              <a:rPr lang="en-US" dirty="0"/>
              <a:t>the Contracts Department may wish to call the monthly rent field (rent) by the more obvious name, Monthly Rent.</a:t>
            </a:r>
          </a:p>
        </p:txBody>
      </p:sp>
    </p:spTree>
    <p:extLst>
      <p:ext uri="{BB962C8B-B14F-4D97-AF65-F5344CB8AC3E}">
        <p14:creationId xmlns:p14="http://schemas.microsoft.com/office/powerpoint/2010/main" val="39705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i="1" dirty="0"/>
              <a:t>A view can present a consistent, unchanging picture of the structure of the database</a:t>
            </a:r>
            <a:r>
              <a:rPr lang="en-US" b="1" dirty="0"/>
              <a:t>,</a:t>
            </a:r>
          </a:p>
          <a:p>
            <a:r>
              <a:rPr lang="en-US" dirty="0"/>
              <a:t>even if the underlying database is changed (for example, fields added or removed, relationships changed, files split, restructured, or renamed). </a:t>
            </a:r>
          </a:p>
          <a:p>
            <a:r>
              <a:rPr lang="en-US" dirty="0"/>
              <a:t>If fields are added or removed from a file, and these fields are not required by the view, the view is not affected by this change. </a:t>
            </a:r>
          </a:p>
          <a:p>
            <a:r>
              <a:rPr lang="en-US" dirty="0"/>
              <a:t>Thus, a view helps provide the program–data independence we mentioned  in the previous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Data Administrator </a:t>
            </a:r>
            <a:r>
              <a:rPr lang="en-US" dirty="0"/>
              <a:t>(DA)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Data Administrator </a:t>
            </a:r>
            <a:r>
              <a:rPr lang="en-US" dirty="0"/>
              <a:t>(DA) is</a:t>
            </a:r>
          </a:p>
          <a:p>
            <a:r>
              <a:rPr lang="en-US" dirty="0"/>
              <a:t>responsible for the management of the data resource including database planning, development and maintenance of standards, policies and procedures, and conceptual/logical database design. </a:t>
            </a:r>
          </a:p>
          <a:p>
            <a:r>
              <a:rPr lang="en-US" dirty="0"/>
              <a:t>The DA consults with and advises senior managers, ensuring that the direction of database development will ultimately support corporate objectives.</a:t>
            </a:r>
          </a:p>
        </p:txBody>
      </p:sp>
    </p:spTree>
    <p:extLst>
      <p:ext uri="{BB962C8B-B14F-4D97-AF65-F5344CB8AC3E}">
        <p14:creationId xmlns:p14="http://schemas.microsoft.com/office/powerpoint/2010/main" val="20430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Designer: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logical database designer</a:t>
            </a:r>
          </a:p>
          <a:p>
            <a:pPr algn="just"/>
            <a:r>
              <a:rPr lang="en-US" dirty="0"/>
              <a:t>is concerned with identifying the data</a:t>
            </a:r>
          </a:p>
          <a:p>
            <a:pPr marL="0" indent="0" algn="just">
              <a:buNone/>
            </a:pPr>
            <a:r>
              <a:rPr lang="en-US" dirty="0"/>
              <a:t> (that is, the entities and attributes), the relationships between the data, and the constraints on the data that is to be stored in the database.</a:t>
            </a:r>
          </a:p>
          <a:p>
            <a:pPr algn="just"/>
            <a:r>
              <a:rPr lang="en-US" dirty="0"/>
              <a:t>The logical database designer must have a thorough and complete understanding of the organization’s data and any constraints on this data (the constraints are sometimes called </a:t>
            </a:r>
            <a:r>
              <a:rPr lang="en-US" b="1" dirty="0"/>
              <a:t>business rules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390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a DBMS depends on its architecture. </a:t>
            </a:r>
          </a:p>
          <a:p>
            <a:r>
              <a:rPr lang="en-US" dirty="0"/>
              <a:t>It can be centralized or decentralized or hierarchical. </a:t>
            </a:r>
          </a:p>
          <a:p>
            <a:r>
              <a:rPr lang="en-US" dirty="0"/>
              <a:t>The architecture of a DBMS can be seen as either single tier or multi-tier.</a:t>
            </a:r>
          </a:p>
          <a:p>
            <a:r>
              <a:rPr lang="en-US" dirty="0"/>
              <a:t> An n-tier architecture divides the whole system into related but independent </a:t>
            </a:r>
            <a:r>
              <a:rPr lang="en-US" b="1" dirty="0"/>
              <a:t>n</a:t>
            </a:r>
            <a:r>
              <a:rPr lang="en-US" dirty="0"/>
              <a:t> modules, which can be independently modified, altered, changed, or replaced.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5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1-tier architecture, </a:t>
            </a:r>
            <a:r>
              <a:rPr lang="en-US" dirty="0"/>
              <a:t>the DBMS is the only entity where the user directly sits on the DBMS and uses it.</a:t>
            </a:r>
          </a:p>
          <a:p>
            <a:r>
              <a:rPr lang="en-US" dirty="0"/>
              <a:t> Any changes done here will directly be done on the DBMS itself. It does not provide handy tools for end-users.</a:t>
            </a:r>
          </a:p>
          <a:p>
            <a:r>
              <a:rPr lang="en-US" dirty="0"/>
              <a:t> Database designers and programmers normally prefer to use single-tier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6160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architecture of DBMS is</a:t>
            </a:r>
            <a:r>
              <a:rPr lang="en-US" b="1" dirty="0"/>
              <a:t> 2-tier</a:t>
            </a:r>
            <a:r>
              <a:rPr lang="en-US" dirty="0"/>
              <a:t>, then it must have an application through which the DBMS can be accessed. </a:t>
            </a:r>
          </a:p>
          <a:p>
            <a:r>
              <a:rPr lang="en-US" dirty="0"/>
              <a:t>Programmers use 2-tier architecture where they access the DBMS by means of an application. </a:t>
            </a:r>
          </a:p>
          <a:p>
            <a:r>
              <a:rPr lang="en-US" dirty="0"/>
              <a:t>Here the application tier is entirely independent of the database in terms of operation, design, and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9794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of 2-tier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understand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directly communicates with the database.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Requested data can be retrieved very quickly, when there is less number of users.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modify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any changes required, directly requests can be sent to database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maintain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When there are multiple requests, it will be handled in a queue and there will not be any chaos.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of 2-tier architecture: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would be time consuming, when there is huge number of users.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requests will be queued and handed one after another.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Hence it will not respond to multiple users at the same time.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architecture would little cost effective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3-tier architecture </a:t>
            </a:r>
            <a:r>
              <a:rPr lang="en-US" dirty="0"/>
              <a:t>separates its tiers from each other based on the complexity of the users and how they use the data present in the database.</a:t>
            </a:r>
          </a:p>
          <a:p>
            <a:r>
              <a:rPr lang="en-US" dirty="0"/>
              <a:t> It is the most widely used architecture to design a DBMS.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13" y="4001294"/>
            <a:ext cx="4494143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526473"/>
            <a:ext cx="11222182" cy="5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3-tier architecture: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 to maintain and modify. Any changes requested will not affect any other data in the database. Application layer will do all the validations.</a:t>
            </a:r>
          </a:p>
          <a:p>
            <a:r>
              <a:rPr lang="en-US" dirty="0"/>
              <a:t>Improved security. Since there is no direct access to the database, data security is increased. </a:t>
            </a:r>
          </a:p>
          <a:p>
            <a:r>
              <a:rPr lang="en-US" dirty="0"/>
              <a:t>There is no fear of mishandling the data. Application layer filters out all the malicious actions.</a:t>
            </a:r>
          </a:p>
          <a:p>
            <a:r>
              <a:rPr lang="en-US" dirty="0"/>
              <a:t>Good performance. Since this architecture cache the data once retrieved, there is no need to hit the database for each request. </a:t>
            </a:r>
          </a:p>
          <a:p>
            <a:r>
              <a:rPr lang="en-US" dirty="0"/>
              <a:t>This reduces the time consumed for multiple requests and hence enables the system to respond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3-tier Architecture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3-tier architecture are that it is little more complex and little more effort is required in terms of hitting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(Data) Tier</a:t>
            </a:r>
            <a:r>
              <a:rPr lang="en-US" dirty="0"/>
              <a:t> 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tier, the database resides along with its query processing languages. </a:t>
            </a:r>
          </a:p>
          <a:p>
            <a:r>
              <a:rPr lang="en-US" dirty="0"/>
              <a:t>We also have the relations that define the data and their constraints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6331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(Middle) Tier</a:t>
            </a:r>
            <a:r>
              <a:rPr lang="en-US" dirty="0"/>
              <a:t> 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tier reside the application server and the programs that access the database.</a:t>
            </a:r>
          </a:p>
          <a:p>
            <a:r>
              <a:rPr lang="en-US" dirty="0"/>
              <a:t> For a user, this application tier presents an abstracted view of the database. </a:t>
            </a:r>
          </a:p>
          <a:p>
            <a:r>
              <a:rPr lang="en-US" dirty="0"/>
              <a:t>End-users are unaware of any existence of the database beyond the application. </a:t>
            </a:r>
          </a:p>
          <a:p>
            <a:r>
              <a:rPr lang="en-US" dirty="0"/>
              <a:t>At the other end, the database tier is not aware of any other user beyond the application tier. Hence, the application layer sits in the middle and acts as a mediator between the end-user and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3470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(Presentation) Tier</a:t>
            </a:r>
            <a:r>
              <a:rPr lang="en-US" dirty="0"/>
              <a:t> 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End-users operate on this tier and they know nothing about any existence of the database beyond this layer.</a:t>
            </a:r>
          </a:p>
          <a:p>
            <a:r>
              <a:rPr lang="en-US" dirty="0"/>
              <a:t> At this layer, multiple views of the database can be provided by the application. </a:t>
            </a:r>
          </a:p>
          <a:p>
            <a:r>
              <a:rPr lang="en-US" dirty="0"/>
              <a:t>All views are generated by applications that reside in the application tier.</a:t>
            </a:r>
          </a:p>
        </p:txBody>
      </p:sp>
    </p:spTree>
    <p:extLst>
      <p:ext uri="{BB962C8B-B14F-4D97-AF65-F5344CB8AC3E}">
        <p14:creationId xmlns:p14="http://schemas.microsoft.com/office/powerpoint/2010/main" val="872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levels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distinct levels at which data items can be described. </a:t>
            </a:r>
          </a:p>
          <a:p>
            <a:r>
              <a:rPr lang="en-US" dirty="0"/>
              <a:t>The levels form a </a:t>
            </a:r>
            <a:r>
              <a:rPr lang="en-US" b="1" dirty="0"/>
              <a:t>three-level architecture </a:t>
            </a:r>
            <a:r>
              <a:rPr lang="en-US" dirty="0"/>
              <a:t>comprising an </a:t>
            </a:r>
            <a:r>
              <a:rPr lang="en-US" b="1" dirty="0"/>
              <a:t>external</a:t>
            </a:r>
            <a:r>
              <a:rPr lang="en-US" dirty="0"/>
              <a:t>, a </a:t>
            </a:r>
            <a:r>
              <a:rPr lang="en-US" b="1" dirty="0"/>
              <a:t>conceptual</a:t>
            </a:r>
            <a:r>
              <a:rPr lang="en-US" dirty="0"/>
              <a:t>, and an </a:t>
            </a:r>
            <a:r>
              <a:rPr lang="en-US" b="1" dirty="0"/>
              <a:t>internal </a:t>
            </a:r>
            <a:r>
              <a:rPr lang="en-US" dirty="0"/>
              <a:t>level, as depicted in Figure 2.1.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3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Three-Level ANSI-SPARC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DBTG (Data Base Task Group) recognized the need for a two-level approach with a system view called the </a:t>
            </a:r>
            <a:r>
              <a:rPr lang="en-US" b="1" dirty="0"/>
              <a:t>schema </a:t>
            </a:r>
            <a:r>
              <a:rPr lang="en-US" dirty="0"/>
              <a:t>and user views called </a:t>
            </a:r>
            <a:r>
              <a:rPr lang="en-US" b="1" dirty="0"/>
              <a:t>subschemas</a:t>
            </a:r>
            <a:r>
              <a:rPr lang="en-US" dirty="0"/>
              <a:t>. </a:t>
            </a:r>
          </a:p>
          <a:p>
            <a:r>
              <a:rPr lang="en-US" dirty="0"/>
              <a:t>The American National Standards Institute (ANSI) Standards Planning and Requirements Committee (SPARC), ANSI/X3/SPARC, produced a similar terminology and architecture in 1975 (ANSI, 1975).</a:t>
            </a:r>
          </a:p>
          <a:p>
            <a:r>
              <a:rPr lang="en-US" dirty="0"/>
              <a:t> ANSI-SPARC recognized the need for a three-level approach with a system catalog.</a:t>
            </a:r>
          </a:p>
          <a:p>
            <a:r>
              <a:rPr lang="en-US" dirty="0"/>
              <a:t>The levels form a </a:t>
            </a:r>
            <a:r>
              <a:rPr lang="en-US" b="1" dirty="0"/>
              <a:t>three-level architecture </a:t>
            </a:r>
            <a:r>
              <a:rPr lang="en-US" dirty="0"/>
              <a:t>comprising an </a:t>
            </a:r>
            <a:r>
              <a:rPr lang="en-US" b="1" dirty="0"/>
              <a:t>external</a:t>
            </a:r>
            <a:r>
              <a:rPr lang="en-US" dirty="0"/>
              <a:t>, a </a:t>
            </a:r>
            <a:r>
              <a:rPr lang="en-US" b="1" dirty="0"/>
              <a:t>conceptual, and</a:t>
            </a:r>
            <a:r>
              <a:rPr lang="en-US" dirty="0"/>
              <a:t> an </a:t>
            </a:r>
            <a:r>
              <a:rPr lang="en-US" b="1" dirty="0"/>
              <a:t>internal </a:t>
            </a:r>
            <a:r>
              <a:rPr lang="en-US" dirty="0"/>
              <a:t>level, as depicted in below figure.</a:t>
            </a:r>
          </a:p>
        </p:txBody>
      </p:sp>
    </p:spTree>
    <p:extLst>
      <p:ext uri="{BB962C8B-B14F-4D97-AF65-F5344CB8AC3E}">
        <p14:creationId xmlns:p14="http://schemas.microsoft.com/office/powerpoint/2010/main" val="183886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users perceive the data is called the </a:t>
            </a:r>
            <a:r>
              <a:rPr lang="en-US" b="1" dirty="0"/>
              <a:t>external level</a:t>
            </a:r>
            <a:r>
              <a:rPr lang="en-US" dirty="0"/>
              <a:t>. The way the DBMS and the operating system perceive the data.</a:t>
            </a:r>
          </a:p>
          <a:p>
            <a:r>
              <a:rPr lang="en-US" dirty="0"/>
              <a:t>The </a:t>
            </a:r>
            <a:r>
              <a:rPr lang="en-US" b="1" dirty="0"/>
              <a:t>internal level</a:t>
            </a:r>
            <a:r>
              <a:rPr lang="en-US" dirty="0"/>
              <a:t>, where the data is actually stored using the data structures and file organizations described.</a:t>
            </a:r>
          </a:p>
          <a:p>
            <a:r>
              <a:rPr lang="en-US" dirty="0"/>
              <a:t>The </a:t>
            </a:r>
            <a:r>
              <a:rPr lang="en-US" b="1" dirty="0"/>
              <a:t>conceptual level </a:t>
            </a:r>
            <a:r>
              <a:rPr lang="en-US" dirty="0"/>
              <a:t>provides both the </a:t>
            </a:r>
            <a:r>
              <a:rPr lang="en-US" b="1" dirty="0"/>
              <a:t>mapping </a:t>
            </a:r>
            <a:r>
              <a:rPr lang="en-US" dirty="0"/>
              <a:t>and the desired </a:t>
            </a:r>
            <a:r>
              <a:rPr lang="en-US" b="1" dirty="0"/>
              <a:t>independence </a:t>
            </a:r>
            <a:r>
              <a:rPr lang="en-US" dirty="0"/>
              <a:t>between the external and internal levels.</a:t>
            </a:r>
          </a:p>
          <a:p>
            <a:r>
              <a:rPr lang="en-US" dirty="0"/>
              <a:t>The objective of the three-level architecture is to separate each user’s view of the database from the way the database is physically represented.</a:t>
            </a:r>
          </a:p>
        </p:txBody>
      </p:sp>
    </p:spTree>
    <p:extLst>
      <p:ext uri="{BB962C8B-B14F-4D97-AF65-F5344CB8AC3E}">
        <p14:creationId xmlns:p14="http://schemas.microsoft.com/office/powerpoint/2010/main" val="14177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445487" cy="6274213"/>
          </a:xfrm>
        </p:spPr>
      </p:pic>
    </p:spTree>
    <p:extLst>
      <p:ext uri="{BB962C8B-B14F-4D97-AF65-F5344CB8AC3E}">
        <p14:creationId xmlns:p14="http://schemas.microsoft.com/office/powerpoint/2010/main" val="22155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" y="845127"/>
            <a:ext cx="11707091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objective of the three-level architecture is to separate each user’s view of the database from the way the database is physically represented. </a:t>
            </a:r>
          </a:p>
          <a:p>
            <a:r>
              <a:rPr lang="en-US" dirty="0"/>
              <a:t>There </a:t>
            </a:r>
            <a:r>
              <a:rPr lang="en-US" b="1" dirty="0"/>
              <a:t>are several reasons </a:t>
            </a:r>
            <a:r>
              <a:rPr lang="en-US" dirty="0"/>
              <a:t>why this separation is desirable:</a:t>
            </a:r>
          </a:p>
          <a:p>
            <a:r>
              <a:rPr lang="en-US" dirty="0"/>
              <a:t> Each user should be able to access the same data, but have a different customized view of the data. Each user should be able to change the way he or she views the data, and this change should not affect other users.</a:t>
            </a:r>
          </a:p>
          <a:p>
            <a:r>
              <a:rPr lang="en-US" dirty="0"/>
              <a:t>Users should not have to deal directly with physical database storage details, such as indexing or hashing (see Appendix C). In other words, a user’s interaction with the database should be independent of storage considerations.</a:t>
            </a:r>
          </a:p>
          <a:p>
            <a:r>
              <a:rPr lang="en-US" dirty="0"/>
              <a:t>The Database Administrator (DBA) should be able to change the database storage structures without affecting the users’ views.</a:t>
            </a:r>
          </a:p>
          <a:p>
            <a:r>
              <a:rPr lang="en-US" dirty="0"/>
              <a:t>The internal structure of the database should be unaffected by changes to the physical aspects of storage, such as the changeover to a new storage device.</a:t>
            </a:r>
          </a:p>
          <a:p>
            <a:r>
              <a:rPr lang="en-US" dirty="0"/>
              <a:t>The DBA should be able to change the conceptual structure of the database without affecting all users.</a:t>
            </a:r>
          </a:p>
        </p:txBody>
      </p:sp>
    </p:spTree>
    <p:extLst>
      <p:ext uri="{BB962C8B-B14F-4D97-AF65-F5344CB8AC3E}">
        <p14:creationId xmlns:p14="http://schemas.microsoft.com/office/powerpoint/2010/main" val="6011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external level consists of a number of different external views of the database. </a:t>
            </a:r>
          </a:p>
          <a:p>
            <a:r>
              <a:rPr lang="en-US" dirty="0"/>
              <a:t>Each user has a view of the ‘real world’ represented in a form that is familiar for that user. </a:t>
            </a:r>
          </a:p>
          <a:p>
            <a:r>
              <a:rPr lang="en-US" dirty="0"/>
              <a:t>The external view includes only those entities, attributes, and relationships in the ‘real world’ that the user is interested in. </a:t>
            </a:r>
          </a:p>
          <a:p>
            <a:r>
              <a:rPr lang="en-US" dirty="0"/>
              <a:t>Other entities, attributes, or relationships that are not of interest may be represented in the database, but the user will be unaware of them.</a:t>
            </a:r>
          </a:p>
        </p:txBody>
      </p:sp>
    </p:spTree>
    <p:extLst>
      <p:ext uri="{BB962C8B-B14F-4D97-AF65-F5344CB8AC3E}">
        <p14:creationId xmlns:p14="http://schemas.microsoft.com/office/powerpoint/2010/main" val="21992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different views may have different representations of the same data.</a:t>
            </a:r>
          </a:p>
          <a:p>
            <a:r>
              <a:rPr lang="en-US" dirty="0"/>
              <a:t> For </a:t>
            </a:r>
            <a:r>
              <a:rPr lang="en-US" b="1" dirty="0"/>
              <a:t>example</a:t>
            </a:r>
            <a:r>
              <a:rPr lang="en-US" dirty="0"/>
              <a:t>, </a:t>
            </a:r>
          </a:p>
          <a:p>
            <a:r>
              <a:rPr lang="en-US" dirty="0"/>
              <a:t>one user may view dates in the form </a:t>
            </a:r>
            <a:r>
              <a:rPr lang="en-US" b="1" dirty="0"/>
              <a:t>(day, month, year), </a:t>
            </a:r>
            <a:r>
              <a:rPr lang="en-US" dirty="0"/>
              <a:t>while another may view dates as </a:t>
            </a:r>
            <a:r>
              <a:rPr lang="en-US" b="1" dirty="0"/>
              <a:t>(year, month, day)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5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community view of the database. </a:t>
            </a:r>
          </a:p>
          <a:p>
            <a:r>
              <a:rPr lang="en-US" dirty="0"/>
              <a:t>This level describes </a:t>
            </a:r>
            <a:r>
              <a:rPr lang="en-US" i="1" dirty="0"/>
              <a:t>what </a:t>
            </a:r>
            <a:r>
              <a:rPr lang="en-US" dirty="0"/>
              <a:t>data is stored in the database and the relationships among the data.</a:t>
            </a:r>
          </a:p>
          <a:p>
            <a:r>
              <a:rPr lang="en-US" dirty="0"/>
              <a:t>The middle level in the three-level architecture is the conceptual level. </a:t>
            </a:r>
          </a:p>
          <a:p>
            <a:r>
              <a:rPr lang="en-US" dirty="0"/>
              <a:t>This level contains the logical structure of the entire database as seen by the DBA.</a:t>
            </a:r>
          </a:p>
          <a:p>
            <a:r>
              <a:rPr lang="en-US" dirty="0"/>
              <a:t> It is a complete view of the data requirements of the organization that is independent of any storage considerations.</a:t>
            </a:r>
          </a:p>
          <a:p>
            <a:r>
              <a:rPr lang="en-US" dirty="0"/>
              <a:t>The conceptual level represents:</a:t>
            </a:r>
          </a:p>
          <a:p>
            <a:r>
              <a:rPr lang="en-US" dirty="0"/>
              <a:t>all entities, their attributes, and their relationships;</a:t>
            </a:r>
          </a:p>
          <a:p>
            <a:r>
              <a:rPr lang="en-US" dirty="0"/>
              <a:t>the constraints on the data;</a:t>
            </a:r>
          </a:p>
          <a:p>
            <a:r>
              <a:rPr lang="en-US" dirty="0"/>
              <a:t>semantic information about the data;</a:t>
            </a:r>
          </a:p>
          <a:p>
            <a:r>
              <a:rPr lang="en-US" dirty="0"/>
              <a:t>security and integrity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009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physical representation of the database on the computer. </a:t>
            </a:r>
          </a:p>
          <a:p>
            <a:r>
              <a:rPr lang="en-US" dirty="0"/>
              <a:t>This level</a:t>
            </a:r>
            <a:r>
              <a:rPr lang="en-US" b="1" dirty="0"/>
              <a:t> </a:t>
            </a:r>
            <a:r>
              <a:rPr lang="en-US" dirty="0"/>
              <a:t>describes </a:t>
            </a:r>
            <a:r>
              <a:rPr lang="en-US" i="1" dirty="0"/>
              <a:t>how </a:t>
            </a:r>
            <a:r>
              <a:rPr lang="en-US" dirty="0"/>
              <a:t>the data is stored in the database.</a:t>
            </a:r>
          </a:p>
          <a:p>
            <a:r>
              <a:rPr lang="en-US" dirty="0"/>
              <a:t>The internal level covers the physical implementation of the database to achieve optimal runtime performance and storage space utilization.</a:t>
            </a:r>
          </a:p>
          <a:p>
            <a:r>
              <a:rPr lang="en-US" dirty="0"/>
              <a:t> It covers the data structures and file organizations used to store data on storage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interfaces with the operating system access methods (file management techniques for storing and retrieving data records) to</a:t>
            </a:r>
          </a:p>
          <a:p>
            <a:r>
              <a:rPr lang="en-US" dirty="0"/>
              <a:t>place the data on the storage devices, build the indexes, retrieve the data, and so on. </a:t>
            </a:r>
          </a:p>
          <a:p>
            <a:r>
              <a:rPr lang="en-US" dirty="0"/>
              <a:t>The internal level is concerned with such things as: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internal level is concerned with such things as:</a:t>
            </a:r>
          </a:p>
          <a:p>
            <a:r>
              <a:rPr lang="en-US" dirty="0"/>
              <a:t>storage space allocation for data and indexes;</a:t>
            </a:r>
          </a:p>
          <a:p>
            <a:r>
              <a:rPr lang="en-US" dirty="0"/>
              <a:t> record descriptions for storage (with stored sizes for data items);</a:t>
            </a:r>
          </a:p>
          <a:p>
            <a:r>
              <a:rPr lang="en-US" dirty="0"/>
              <a:t>record placement;</a:t>
            </a:r>
          </a:p>
          <a:p>
            <a:r>
              <a:rPr lang="en-US" dirty="0"/>
              <a:t>data compression and data encryption techniques.</a:t>
            </a:r>
          </a:p>
          <a:p>
            <a:r>
              <a:rPr lang="en-US" dirty="0"/>
              <a:t>Below the internal level there is a </a:t>
            </a:r>
            <a:r>
              <a:rPr lang="en-US" b="1" dirty="0"/>
              <a:t>physical level </a:t>
            </a:r>
            <a:r>
              <a:rPr lang="en-US" dirty="0"/>
              <a:t>that may be managed by the operating system under the direction of the DBMS.</a:t>
            </a:r>
          </a:p>
        </p:txBody>
      </p:sp>
    </p:spTree>
    <p:extLst>
      <p:ext uri="{BB962C8B-B14F-4D97-AF65-F5344CB8AC3E}">
        <p14:creationId xmlns:p14="http://schemas.microsoft.com/office/powerpoint/2010/main" val="5938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9" y="265043"/>
            <a:ext cx="10919791" cy="6387548"/>
          </a:xfrm>
        </p:spPr>
      </p:pic>
    </p:spTree>
    <p:extLst>
      <p:ext uri="{BB962C8B-B14F-4D97-AF65-F5344CB8AC3E}">
        <p14:creationId xmlns:p14="http://schemas.microsoft.com/office/powerpoint/2010/main" val="19913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775"/>
            <a:ext cx="10515600" cy="5168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Database Life Cycle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662610"/>
            <a:ext cx="9978888" cy="6029738"/>
          </a:xfrm>
        </p:spPr>
      </p:pic>
    </p:spTree>
    <p:extLst>
      <p:ext uri="{BB962C8B-B14F-4D97-AF65-F5344CB8AC3E}">
        <p14:creationId xmlns:p14="http://schemas.microsoft.com/office/powerpoint/2010/main" val="6410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6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Integrity Rules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" y="12425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Integrity rules may sound very technical but they are simple and straightforward rules that each table must follow.</a:t>
            </a:r>
          </a:p>
          <a:p>
            <a:r>
              <a:rPr lang="en-US" dirty="0"/>
              <a:t>These are very important in database design, when tables break any of the integrity rules our database will contain errors when retrieving information.</a:t>
            </a:r>
          </a:p>
          <a:p>
            <a:r>
              <a:rPr lang="en-US" dirty="0"/>
              <a:t>Hence the name "integrity" which describes reliability and consistency of values.</a:t>
            </a:r>
          </a:p>
          <a:p>
            <a:r>
              <a:rPr lang="en-US" dirty="0"/>
              <a:t>There are two types of integrity rules that we will look at:</a:t>
            </a:r>
          </a:p>
          <a:p>
            <a:pPr lvl="1"/>
            <a:r>
              <a:rPr lang="en-US" b="1" dirty="0"/>
              <a:t>Entity Integrity Rule</a:t>
            </a:r>
          </a:p>
          <a:p>
            <a:pPr lvl="1"/>
            <a:r>
              <a:rPr lang="en-US" b="1" dirty="0"/>
              <a:t>Referential Integrity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Database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database</a:t>
            </a:r>
            <a:r>
              <a:rPr lang="en-US" dirty="0"/>
              <a:t> management </a:t>
            </a:r>
            <a:r>
              <a:rPr lang="en-US" b="1" dirty="0"/>
              <a:t>system</a:t>
            </a:r>
            <a:r>
              <a:rPr lang="en-US" dirty="0"/>
              <a:t> (DBMS) is a computer software application that interacts with the user, other applications, and the </a:t>
            </a:r>
            <a:r>
              <a:rPr lang="en-US" b="1" dirty="0"/>
              <a:t>database</a:t>
            </a:r>
            <a:r>
              <a:rPr lang="en-US" dirty="0"/>
              <a:t> itself to capture and analyze data.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general-purpose DBMS is designed to allow the definition, creation, querying, update, and administration of </a:t>
            </a:r>
            <a:r>
              <a:rPr lang="en-US" b="1" dirty="0"/>
              <a:t>databases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database</a:t>
            </a:r>
            <a:r>
              <a:rPr lang="en-US" dirty="0"/>
              <a:t> management </a:t>
            </a:r>
            <a:r>
              <a:rPr lang="en-US" b="1" dirty="0"/>
              <a:t>system</a:t>
            </a:r>
            <a:r>
              <a:rPr lang="en-US" dirty="0"/>
              <a:t> (DBMS) is a computer software application that interacts with the user, other applications, and the </a:t>
            </a:r>
            <a:r>
              <a:rPr lang="en-US" b="1" dirty="0"/>
              <a:t>database</a:t>
            </a:r>
            <a:r>
              <a:rPr lang="en-US" dirty="0"/>
              <a:t> itself to capture and analyze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general-purpose DBMS is designed to allow the definition, creation, querying, update, and administration of </a:t>
            </a:r>
            <a:r>
              <a:rPr lang="en-US" b="1" dirty="0"/>
              <a:t>databases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7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Entity Integrity Rule: </a:t>
            </a:r>
          </a:p>
          <a:p>
            <a:r>
              <a:rPr lang="en-US" dirty="0"/>
              <a:t>The entity integrity rule refers to rules the primary key must follow. </a:t>
            </a:r>
          </a:p>
          <a:p>
            <a:pPr lvl="1"/>
            <a:r>
              <a:rPr lang="en-US" b="1" u="sng" dirty="0"/>
              <a:t>The primary key value cannot be null.</a:t>
            </a:r>
            <a:endParaRPr lang="en-US" dirty="0"/>
          </a:p>
          <a:p>
            <a:pPr lvl="1"/>
            <a:r>
              <a:rPr lang="en-US" b="1" u="sng" dirty="0"/>
              <a:t>The primary key value must be unique.</a:t>
            </a:r>
            <a:endParaRPr lang="en-US" dirty="0"/>
          </a:p>
          <a:p>
            <a:r>
              <a:rPr lang="en-US" dirty="0"/>
              <a:t>If a table does not meet these two requirements, we say the table is violating the entity integrity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098" name="Picture 2" descr="http://4.bp.blogspot.com/-fNkF8WOk3mU/UDQN6pk3EWI/AAAAAAAAAO4/iSkUDtidvXk/s320/Screen%2Bshot%2B2012-08-22%2Bat%2B8.36.25%2B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9" y="662609"/>
            <a:ext cx="10698860" cy="386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26" y="540164"/>
            <a:ext cx="10515600" cy="6019662"/>
          </a:xfrm>
        </p:spPr>
        <p:txBody>
          <a:bodyPr/>
          <a:lstStyle/>
          <a:p>
            <a:r>
              <a:rPr lang="en-US" dirty="0"/>
              <a:t>The team table violates the entity integrity rules at two places. </a:t>
            </a:r>
          </a:p>
          <a:p>
            <a:pPr lvl="1"/>
            <a:r>
              <a:rPr lang="en-US" dirty="0"/>
              <a:t>Team Super- </a:t>
            </a:r>
            <a:r>
              <a:rPr lang="en-US" b="1" u="sng" dirty="0"/>
              <a:t>missing primary key</a:t>
            </a:r>
            <a:endParaRPr lang="en-US" dirty="0"/>
          </a:p>
          <a:p>
            <a:pPr lvl="1"/>
            <a:r>
              <a:rPr lang="en-US" dirty="0"/>
              <a:t>Super Ultra Mega Team and Best Team in the World -</a:t>
            </a:r>
            <a:r>
              <a:rPr lang="en-US" b="1" u="sng" dirty="0"/>
              <a:t>has the same primary key. 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http://4.bp.blogspot.com/-0JRdpIXnip0/UDQPA4qGljI/AAAAAAAAAPE/dvnZup8JqSU/s320/Screen%2Bshot%2B2012-08-22%2Bat%2B8.42.50%2B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5" y="2177498"/>
            <a:ext cx="10465904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1.2.1 Entity Integrity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5659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According to this constraint each entity of the entity set should be uniquely distinguishable from other entities. </a:t>
            </a:r>
          </a:p>
          <a:p>
            <a:r>
              <a:rPr lang="en-US" dirty="0"/>
              <a:t>For this purpose no NULL can be assigned to the prime key fields. </a:t>
            </a:r>
          </a:p>
          <a:p>
            <a:r>
              <a:rPr lang="en-US" dirty="0"/>
              <a:t>For example, consider the following relation STUDENT with Primary Key consisting of (ROLLNO, CLASS)</a:t>
            </a:r>
          </a:p>
          <a:p>
            <a:r>
              <a:rPr lang="en-US" dirty="0"/>
              <a:t>If NULLS are allowed for prime key fields then consider the following table:</a:t>
            </a:r>
          </a:p>
          <a:p>
            <a:r>
              <a:rPr lang="en-US" sz="4400" b="1" dirty="0"/>
              <a:t>STUDENT</a:t>
            </a:r>
          </a:p>
          <a:p>
            <a:r>
              <a:rPr lang="en-US" b="1" dirty="0"/>
              <a:t>RECNO ROLLNO CLASS NAME DEPTT</a:t>
            </a:r>
          </a:p>
          <a:p>
            <a:pPr marL="0" indent="0">
              <a:buNone/>
            </a:pPr>
            <a:r>
              <a:rPr lang="en-US" dirty="0"/>
              <a:t>1  10321  NULL  </a:t>
            </a:r>
            <a:r>
              <a:rPr lang="en-US" dirty="0" err="1"/>
              <a:t>satish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2  10321  NULL  </a:t>
            </a:r>
            <a:r>
              <a:rPr lang="en-US" dirty="0" err="1"/>
              <a:t>ankur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3  NULL  MCA-I  </a:t>
            </a:r>
            <a:r>
              <a:rPr lang="en-US" dirty="0" err="1"/>
              <a:t>pankaj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4  NULL  MCA-I  </a:t>
            </a:r>
            <a:r>
              <a:rPr lang="en-US" dirty="0" err="1"/>
              <a:t>jaggu</a:t>
            </a:r>
            <a:r>
              <a:rPr lang="en-US" dirty="0"/>
              <a:t> D1</a:t>
            </a:r>
          </a:p>
          <a:p>
            <a:pPr marL="0" indent="0">
              <a:buNone/>
            </a:pPr>
            <a:r>
              <a:rPr lang="en-US" dirty="0"/>
              <a:t>Figure 1.1: Student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25171"/>
          </a:xfrm>
        </p:spPr>
        <p:txBody>
          <a:bodyPr>
            <a:normAutofit/>
          </a:bodyPr>
          <a:lstStyle/>
          <a:p>
            <a:r>
              <a:rPr lang="en-US" dirty="0"/>
              <a:t>For record number 1 and 2 of the STUDENT relation the values for ROLLNO field are same and since no CLASS has been defined the records of the corresponding students can not be uniquely identified.</a:t>
            </a:r>
          </a:p>
          <a:p>
            <a:r>
              <a:rPr lang="en-US" dirty="0"/>
              <a:t>For record numbers 3 and 4 the ROLLNO field is containing NULLS consequently the records once again can not be uniquely identified in the relation. </a:t>
            </a:r>
          </a:p>
          <a:p>
            <a:r>
              <a:rPr lang="en-US" dirty="0"/>
              <a:t>To overcome this problem the ENTITY INTEGRITY constraint can be specified and no prime key field can contain NULL values and records can be uniquely identified.</a:t>
            </a:r>
          </a:p>
          <a:p>
            <a:r>
              <a:rPr lang="en-US" sz="3900" b="1" dirty="0"/>
              <a:t>Entity Integrity Rule:</a:t>
            </a:r>
          </a:p>
          <a:p>
            <a:r>
              <a:rPr lang="en-US" dirty="0"/>
              <a:t>No component of a primary key in a base table is allowed to accept null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Referential Integrity Rule: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referential integrity rule refers to the foreign key.</a:t>
            </a:r>
          </a:p>
          <a:p>
            <a:r>
              <a:rPr lang="en-US" dirty="0"/>
              <a:t>The foreign key may be null and may have the same value but:</a:t>
            </a:r>
          </a:p>
          <a:p>
            <a:pPr lvl="1"/>
            <a:r>
              <a:rPr lang="en-US" dirty="0"/>
              <a:t>The foreign key value must match a record in the table it is referring to.</a:t>
            </a:r>
          </a:p>
          <a:p>
            <a:r>
              <a:rPr lang="en-US" dirty="0"/>
              <a:t>Tables that do not follow this are violating the referential integrity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 descr="http://4.bp.blogspot.com/-UhUrupPGbWc/UDQQFHKNY_I/AAAAAAAAAPQ/PQt0N1PGTW8/s1600/Screen%2Bshot%2B2012-08-22%2Bat%2B8.47.09%2B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121347" cy="469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6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2" y="592448"/>
            <a:ext cx="11406808" cy="613965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Player table violates the referential integrity rule at these places: 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</a:rPr>
              <a:t>Player P8 and P9 - these players are in </a:t>
            </a:r>
            <a:r>
              <a:rPr lang="en-US" dirty="0" err="1">
                <a:latin typeface="Arial" panose="020B0604020202020204" pitchFamily="34" charset="0"/>
              </a:rPr>
              <a:t>teamID</a:t>
            </a:r>
            <a:r>
              <a:rPr lang="en-US" dirty="0">
                <a:latin typeface="Arial" panose="020B0604020202020204" pitchFamily="34" charset="0"/>
              </a:rPr>
              <a:t> T8, which does not exist in the Team Table.</a:t>
            </a:r>
          </a:p>
          <a:p>
            <a:endParaRPr lang="en-US" dirty="0"/>
          </a:p>
        </p:txBody>
      </p:sp>
      <p:pic>
        <p:nvPicPr>
          <p:cNvPr id="2050" name="Picture 2" descr="http://1.bp.blogspot.com/-qLhMnA4BxZg/UDQQp_t7_LI/AAAAAAAAAPc/zlLWLGJm7M0/s320/Screen%2Bshot%2B2012-08-22%2Bat%2B8.49.45%2B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" y="2280685"/>
            <a:ext cx="10177669" cy="37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capture and analyzing of data is typically performed by database management systems, otherwise known as </a:t>
            </a:r>
            <a:r>
              <a:rPr lang="en-US" b="1" dirty="0"/>
              <a:t>DBMSs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types of database software systems are programmed in </a:t>
            </a:r>
            <a:r>
              <a:rPr lang="en-US" b="1" dirty="0"/>
              <a:t>SQL</a:t>
            </a:r>
            <a:r>
              <a:rPr lang="en-US" dirty="0"/>
              <a:t>, and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include Microsoft </a:t>
            </a:r>
            <a:r>
              <a:rPr lang="en-US" b="1" dirty="0"/>
              <a:t>SQL Server</a:t>
            </a:r>
            <a:r>
              <a:rPr lang="en-US" dirty="0"/>
              <a:t>, </a:t>
            </a:r>
            <a:r>
              <a:rPr lang="en-US" b="1" dirty="0" err="1"/>
              <a:t>MySQL</a:t>
            </a:r>
            <a:r>
              <a:rPr lang="en-US" dirty="0" err="1"/>
              <a:t>,</a:t>
            </a:r>
            <a:r>
              <a:rPr lang="en-US" b="1" dirty="0" err="1"/>
              <a:t>Oracle</a:t>
            </a:r>
            <a:r>
              <a:rPr lang="en-US" b="1" dirty="0"/>
              <a:t> SAP HANA</a:t>
            </a:r>
            <a:r>
              <a:rPr lang="en-US" dirty="0"/>
              <a:t> and FoxPro.</a:t>
            </a:r>
          </a:p>
        </p:txBody>
      </p:sp>
    </p:spTree>
    <p:extLst>
      <p:ext uri="{BB962C8B-B14F-4D97-AF65-F5344CB8AC3E}">
        <p14:creationId xmlns:p14="http://schemas.microsoft.com/office/powerpoint/2010/main" val="37321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</TotalTime>
  <Words>3336</Words>
  <Application>Microsoft Office PowerPoint</Application>
  <PresentationFormat>Widescreen</PresentationFormat>
  <Paragraphs>354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</vt:lpstr>
      <vt:lpstr>Calibri</vt:lpstr>
      <vt:lpstr>Calibri Light</vt:lpstr>
      <vt:lpstr>MTSY</vt:lpstr>
      <vt:lpstr>Palatino-Bold</vt:lpstr>
      <vt:lpstr>Palatino-Italic</vt:lpstr>
      <vt:lpstr>Palatino-Roman</vt:lpstr>
      <vt:lpstr>Roboto</vt:lpstr>
      <vt:lpstr>Times New Roman</vt:lpstr>
      <vt:lpstr>Wingdings</vt:lpstr>
      <vt:lpstr>Office Theme</vt:lpstr>
      <vt:lpstr>Database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Database system:</vt:lpstr>
      <vt:lpstr>what is it used for?</vt:lpstr>
      <vt:lpstr>Purpose of Database:</vt:lpstr>
      <vt:lpstr>Database program:</vt:lpstr>
      <vt:lpstr>Examples of database:</vt:lpstr>
      <vt:lpstr>MySQL:</vt:lpstr>
      <vt:lpstr>SQL:</vt:lpstr>
      <vt:lpstr>Database Server:</vt:lpstr>
      <vt:lpstr>Purpose of Query:</vt:lpstr>
      <vt:lpstr>Database Application:</vt:lpstr>
      <vt:lpstr>Database Management System:</vt:lpstr>
      <vt:lpstr>Different Types of DBMS:</vt:lpstr>
      <vt:lpstr>Example of RDBMS:</vt:lpstr>
      <vt:lpstr>Database-System Applications:</vt:lpstr>
      <vt:lpstr>PowerPoint Presentation</vt:lpstr>
      <vt:lpstr>PowerPoint Presentation</vt:lpstr>
      <vt:lpstr>Limitations of File-Based Approach </vt:lpstr>
      <vt:lpstr>PowerPoint Presentation</vt:lpstr>
      <vt:lpstr>Limitations of File-Based Approach</vt:lpstr>
      <vt:lpstr>Advantages of DBMS</vt:lpstr>
      <vt:lpstr>PowerPoint Presentation</vt:lpstr>
      <vt:lpstr>Disadvantages of DBMS</vt:lpstr>
      <vt:lpstr>PowerPoint Presentation</vt:lpstr>
      <vt:lpstr>Function Of DBMS</vt:lpstr>
      <vt:lpstr>PowerPoint Presentation</vt:lpstr>
      <vt:lpstr>PowerPoint Presentation</vt:lpstr>
      <vt:lpstr>PowerPoint Presentation</vt:lpstr>
      <vt:lpstr>PowerPoint Presentation</vt:lpstr>
      <vt:lpstr>Chapter 2</vt:lpstr>
      <vt:lpstr>Database Keys </vt:lpstr>
      <vt:lpstr>Super Key </vt:lpstr>
      <vt:lpstr>Candidate Key </vt:lpstr>
      <vt:lpstr>Primary Key </vt:lpstr>
      <vt:lpstr>Foreign Key –</vt:lpstr>
      <vt:lpstr>Composite Key</vt:lpstr>
      <vt:lpstr>Compound Key</vt:lpstr>
      <vt:lpstr>Secondary or Alternative key </vt:lpstr>
      <vt:lpstr>PowerPoint Presentation</vt:lpstr>
      <vt:lpstr>PowerPoint Presentation</vt:lpstr>
      <vt:lpstr>ER Relationship</vt:lpstr>
      <vt:lpstr>View</vt:lpstr>
      <vt:lpstr>PowerPoint Presentation</vt:lpstr>
      <vt:lpstr>PowerPoint Presentation</vt:lpstr>
      <vt:lpstr>PowerPoint Presentation</vt:lpstr>
      <vt:lpstr> Data Administrator (DA) </vt:lpstr>
      <vt:lpstr>Database Designer: </vt:lpstr>
      <vt:lpstr>Database Architecture</vt:lpstr>
      <vt:lpstr>1-tier architecture</vt:lpstr>
      <vt:lpstr>2-tier architecture</vt:lpstr>
      <vt:lpstr>Advantages of 2-tier Architecture</vt:lpstr>
      <vt:lpstr>Disadvantages of 2-tier architecture: </vt:lpstr>
      <vt:lpstr>3-tier Architecture</vt:lpstr>
      <vt:lpstr>Advantages of 3-tier architecture: </vt:lpstr>
      <vt:lpstr>Disadvantages 3-tier Architecture </vt:lpstr>
      <vt:lpstr>PowerPoint Presentation</vt:lpstr>
      <vt:lpstr>Database (Data) Tier −</vt:lpstr>
      <vt:lpstr>Application (Middle) Tier −</vt:lpstr>
      <vt:lpstr>User (Presentation) Tier −</vt:lpstr>
      <vt:lpstr>Three levels of abstraction</vt:lpstr>
      <vt:lpstr>The Three-Level ANSI-SPARC Architecture</vt:lpstr>
      <vt:lpstr>PowerPoint Presentation</vt:lpstr>
      <vt:lpstr>PowerPoint Presentation</vt:lpstr>
      <vt:lpstr>PowerPoint Presentation</vt:lpstr>
      <vt:lpstr>External Level</vt:lpstr>
      <vt:lpstr>PowerPoint Presentation</vt:lpstr>
      <vt:lpstr>Conceptual level</vt:lpstr>
      <vt:lpstr>Internal Level</vt:lpstr>
      <vt:lpstr>PowerPoint Presentation</vt:lpstr>
      <vt:lpstr>PowerPoint Presentation</vt:lpstr>
      <vt:lpstr>PowerPoint Presentation</vt:lpstr>
      <vt:lpstr>Database Life Cycle</vt:lpstr>
      <vt:lpstr>Integrity Rules </vt:lpstr>
      <vt:lpstr>PowerPoint Presentation</vt:lpstr>
      <vt:lpstr> </vt:lpstr>
      <vt:lpstr>  </vt:lpstr>
      <vt:lpstr>1.2.1 Entity Integrity </vt:lpstr>
      <vt:lpstr> </vt:lpstr>
      <vt:lpstr>Referential Integrity Rule: 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amrsubedi</dc:creator>
  <cp:lastModifiedBy>Amar Subedi</cp:lastModifiedBy>
  <cp:revision>110</cp:revision>
  <dcterms:created xsi:type="dcterms:W3CDTF">2017-04-10T23:33:13Z</dcterms:created>
  <dcterms:modified xsi:type="dcterms:W3CDTF">2020-04-06T02:14:15Z</dcterms:modified>
</cp:coreProperties>
</file>