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3" r:id="rId10"/>
    <p:sldId id="266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6509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File transfer 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509" y="5098473"/>
            <a:ext cx="5578764" cy="1385454"/>
          </a:xfrm>
        </p:spPr>
        <p:txBody>
          <a:bodyPr/>
          <a:lstStyle/>
          <a:p>
            <a:r>
              <a:rPr lang="en-US" dirty="0" smtClean="0"/>
              <a:t>By: Dipesh Tha Shrestha </a:t>
            </a:r>
          </a:p>
          <a:p>
            <a:r>
              <a:rPr lang="en-US"/>
              <a:t> </a:t>
            </a:r>
            <a:r>
              <a:rPr lang="en-US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5782" y="738909"/>
            <a:ext cx="535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DISADVANTAGE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8836" y="1847273"/>
            <a:ext cx="92917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 secure data transfer due to lack of encryption; must use secure alternative such as </a:t>
            </a:r>
            <a:r>
              <a:rPr lang="en-US" dirty="0" smtClean="0"/>
              <a:t>SFTP.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Passwords and usernames are in plain text making it simpler for an authorized user to gain </a:t>
            </a:r>
            <a:r>
              <a:rPr lang="en-US" dirty="0" smtClean="0"/>
              <a:t>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Difficulty scaling users or </a:t>
            </a:r>
            <a:r>
              <a:rPr lang="en-US" dirty="0" smtClean="0"/>
              <a:t>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requires more memory and programming effort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hard to filter active mode FTP traffic on client side when firewall is in place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compatible with every </a:t>
            </a:r>
            <a:r>
              <a:rPr lang="en-US" dirty="0" smtClean="0"/>
              <a:t>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9782" y="1006764"/>
            <a:ext cx="7740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Where is FTP?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37673" y="1801092"/>
            <a:ext cx="8894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0" indent="-273050" defTabSz="914400" fontAlgn="base">
              <a:spcBef>
                <a:spcPts val="600"/>
              </a:spcBef>
              <a:spcAft>
                <a:spcPct val="0"/>
              </a:spcAft>
              <a:buClr>
                <a:srgbClr val="F3A44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prstClr val="white"/>
                </a:solidFill>
                <a:latin typeface="Constantia"/>
              </a:rPr>
              <a:t>Desktop Environment </a:t>
            </a:r>
          </a:p>
          <a:p>
            <a:pPr marL="639763" lvl="1" indent="-273050" defTabSz="914400" fontAlgn="base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400" dirty="0">
                <a:solidFill>
                  <a:srgbClr val="FEFAC9"/>
                </a:solidFill>
                <a:latin typeface="Constantia"/>
              </a:rPr>
              <a:t>Use “ftp” command to implement FTP</a:t>
            </a:r>
          </a:p>
          <a:p>
            <a:pPr marL="273050" lvl="0" indent="-273050" defTabSz="914400" fontAlgn="base">
              <a:spcBef>
                <a:spcPts val="600"/>
              </a:spcBef>
              <a:spcAft>
                <a:spcPct val="0"/>
              </a:spcAft>
              <a:buClr>
                <a:srgbClr val="F3A44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prstClr val="white"/>
                </a:solidFill>
                <a:latin typeface="Constantia"/>
              </a:rPr>
              <a:t>FTP server</a:t>
            </a:r>
          </a:p>
          <a:p>
            <a:pPr marL="639763" lvl="1" indent="-273050" defTabSz="914400" fontAlgn="base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400" dirty="0">
                <a:solidFill>
                  <a:srgbClr val="FEFAC9"/>
                </a:solidFill>
                <a:latin typeface="Constantia"/>
              </a:rPr>
              <a:t>Used to keep files that are available users</a:t>
            </a:r>
          </a:p>
          <a:p>
            <a:pPr marL="273050" lvl="0" indent="-273050" defTabSz="914400" fontAlgn="base">
              <a:spcBef>
                <a:spcPts val="600"/>
              </a:spcBef>
              <a:spcAft>
                <a:spcPct val="0"/>
              </a:spcAft>
              <a:buClr>
                <a:srgbClr val="F3A44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prstClr val="white"/>
                </a:solidFill>
                <a:latin typeface="Constantia"/>
              </a:rPr>
              <a:t>Websites</a:t>
            </a:r>
          </a:p>
          <a:p>
            <a:pPr marL="639763" lvl="1" indent="-273050" defTabSz="914400" fontAlgn="base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400" dirty="0">
                <a:solidFill>
                  <a:srgbClr val="FEFAC9"/>
                </a:solidFill>
                <a:latin typeface="Constantia"/>
              </a:rPr>
              <a:t>Easy to update</a:t>
            </a:r>
          </a:p>
          <a:p>
            <a:pPr marL="273050" lvl="0" indent="-273050" defTabSz="914400" fontAlgn="base">
              <a:spcBef>
                <a:spcPts val="600"/>
              </a:spcBef>
              <a:spcAft>
                <a:spcPct val="0"/>
              </a:spcAft>
              <a:buClr>
                <a:srgbClr val="F3A44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600" dirty="0">
                <a:solidFill>
                  <a:prstClr val="white"/>
                </a:solidFill>
                <a:latin typeface="Constantia"/>
              </a:rPr>
              <a:t>Internet</a:t>
            </a:r>
          </a:p>
          <a:p>
            <a:pPr marL="639763" lvl="1" indent="-273050" defTabSz="914400" fontAlgn="base">
              <a:spcBef>
                <a:spcPts val="300"/>
              </a:spcBef>
              <a:spcAft>
                <a:spcPct val="0"/>
              </a:spcAft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400" dirty="0">
                <a:solidFill>
                  <a:srgbClr val="FEFAC9"/>
                </a:solidFill>
                <a:latin typeface="Constantia"/>
              </a:rPr>
              <a:t>Very efficient to get a specific file through the internet</a:t>
            </a:r>
          </a:p>
          <a:p>
            <a:pPr marL="273050" lvl="0" indent="-273050" defTabSz="914400" fontAlgn="base">
              <a:spcBef>
                <a:spcPts val="600"/>
              </a:spcBef>
              <a:spcAft>
                <a:spcPct val="0"/>
              </a:spcAft>
              <a:buClr>
                <a:srgbClr val="F3A447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en-US" sz="2600" dirty="0" smtClean="0">
                <a:solidFill>
                  <a:prstClr val="white"/>
                </a:solidFill>
                <a:latin typeface="Constantia"/>
              </a:rPr>
              <a:t>Everywhere</a:t>
            </a:r>
            <a:endParaRPr lang="en-US" altLang="en-US" sz="2600" dirty="0">
              <a:solidFill>
                <a:prstClr val="white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256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CP Chairmen duo hold ta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593" y="1141700"/>
            <a:ext cx="9115425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4038" y="3756313"/>
            <a:ext cx="6761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FF00"/>
                </a:solidFill>
                <a:latin typeface="Ravie" panose="04040805050809020602" pitchFamily="82" charset="0"/>
                <a:cs typeface="Calibri" panose="020F0502020204030204" pitchFamily="34" charset="0"/>
              </a:rPr>
              <a:t>ANY QUESTION???</a:t>
            </a:r>
            <a:endParaRPr lang="en-US" sz="6000" b="1" dirty="0">
              <a:solidFill>
                <a:srgbClr val="FFFF00"/>
              </a:solidFill>
              <a:latin typeface="Ravie" panose="04040805050809020602" pitchFamily="8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129" y="1579416"/>
            <a:ext cx="107973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File Transfer Protocol (FTP</a:t>
            </a:r>
            <a:r>
              <a:rPr lang="en-US" sz="2000" dirty="0" smtClean="0"/>
              <a:t>)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Used to transfer data between computers via internet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Develop in 1971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Last updated in 1974 JULY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Server/Client model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Allow to transfer large files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318328" y="157018"/>
            <a:ext cx="660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Introduction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64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8872" y="3879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WHY FTP?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20800" y="1717964"/>
            <a:ext cx="93656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Independency</a:t>
            </a:r>
          </a:p>
          <a:p>
            <a:pPr marL="640080" lvl="1" indent="-27432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dirty="0"/>
              <a:t>Allow between client and server machine system files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Efficiency </a:t>
            </a:r>
            <a:endParaRPr lang="en-US" dirty="0"/>
          </a:p>
          <a:p>
            <a:pPr marL="640080" lvl="1" indent="-27432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dirty="0"/>
              <a:t>Enable efficient data transfer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Security</a:t>
            </a:r>
          </a:p>
          <a:p>
            <a:pPr marL="640080" lvl="1" indent="-27432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dirty="0"/>
              <a:t>It provide the a environment to transfer files indirectly and implicitly between users</a:t>
            </a:r>
          </a:p>
          <a:p>
            <a:pPr marL="640080" lvl="1" indent="-27432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dirty="0"/>
              <a:t>Accessing by user name and password makes it reliable and safe to use FTP anywhere</a:t>
            </a:r>
          </a:p>
          <a:p>
            <a:pPr marL="640080" lvl="1" indent="-27432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r>
              <a:rPr lang="en-US" dirty="0"/>
              <a:t>Some FTP server allows people to use anonymous as a default user </a:t>
            </a:r>
            <a:r>
              <a:rPr lang="en-US" dirty="0" smtClean="0"/>
              <a:t>name</a:t>
            </a:r>
          </a:p>
          <a:p>
            <a:pPr marL="640080" lvl="1" indent="-274320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 2"/>
              <a:buChar char=""/>
              <a:defRPr/>
            </a:pPr>
            <a:endParaRPr lang="en-US" dirty="0"/>
          </a:p>
          <a:p>
            <a:pPr marL="365760" lvl="1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9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5406" y="886690"/>
            <a:ext cx="85295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Transfer 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FTP allows file sharing between remote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Allow file transferring between computers that have different operating </a:t>
            </a:r>
            <a:r>
              <a:rPr lang="en-US" altLang="en-US" dirty="0" smtClean="0"/>
              <a:t>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Available for almost all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Can be used in command prompt by using FTP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Can be used in the web browser</a:t>
            </a:r>
          </a:p>
          <a:p>
            <a:pPr lvl="1"/>
            <a:r>
              <a:rPr lang="en-US" altLang="en-US" dirty="0" smtClean="0"/>
              <a:t>	FTP applications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06" y="2252486"/>
            <a:ext cx="7864522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163" y="655782"/>
            <a:ext cx="5569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How does FTP work?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68218" y="1644074"/>
            <a:ext cx="10095346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defTabSz="914400">
              <a:spcBef>
                <a:spcPts val="600"/>
              </a:spcBef>
              <a:buClr>
                <a:srgbClr val="F3A447"/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solidFill>
                  <a:prstClr val="white"/>
                </a:solidFill>
                <a:latin typeface="Constantia"/>
              </a:rPr>
              <a:t>FTP has to be on both server and client computers to work</a:t>
            </a:r>
          </a:p>
          <a:p>
            <a:pPr marL="274320" lvl="0" indent="-274320" defTabSz="914400">
              <a:spcBef>
                <a:spcPts val="600"/>
              </a:spcBef>
              <a:buClr>
                <a:srgbClr val="F3A447"/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solidFill>
                  <a:prstClr val="white"/>
                </a:solidFill>
                <a:latin typeface="Constantia"/>
              </a:rPr>
              <a:t>Connection</a:t>
            </a:r>
          </a:p>
          <a:p>
            <a:pPr marL="640080" lvl="1" indent="-274320" defTabSz="914400">
              <a:spcBef>
                <a:spcPts val="300"/>
              </a:spcBef>
              <a:buClr>
                <a:srgbClr val="F3A447">
                  <a:shade val="75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200" dirty="0">
                <a:solidFill>
                  <a:srgbClr val="FEFAC9"/>
                </a:solidFill>
                <a:latin typeface="Constantia"/>
              </a:rPr>
              <a:t>Control connection (port 21)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1900" dirty="0">
                <a:solidFill>
                  <a:prstClr val="white"/>
                </a:solidFill>
                <a:latin typeface="Constantia"/>
              </a:rPr>
              <a:t>Used to send and receive FTP commands</a:t>
            </a:r>
          </a:p>
          <a:p>
            <a:pPr marL="640080" lvl="1" indent="-274320" defTabSz="914400">
              <a:spcBef>
                <a:spcPts val="300"/>
              </a:spcBef>
              <a:buClr>
                <a:srgbClr val="F3A447">
                  <a:shade val="75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200" dirty="0">
                <a:solidFill>
                  <a:srgbClr val="FEFAC9"/>
                </a:solidFill>
                <a:latin typeface="Constantia"/>
              </a:rPr>
              <a:t>Data connection (port 20)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1900" dirty="0">
                <a:solidFill>
                  <a:prstClr val="white"/>
                </a:solidFill>
                <a:latin typeface="Constantia"/>
              </a:rPr>
              <a:t>Used to upload and download files</a:t>
            </a:r>
          </a:p>
          <a:p>
            <a:pPr marL="274320" lvl="0" indent="-274320" defTabSz="914400">
              <a:spcBef>
                <a:spcPts val="600"/>
              </a:spcBef>
              <a:buClr>
                <a:srgbClr val="F3A447"/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solidFill>
                  <a:prstClr val="white"/>
                </a:solidFill>
                <a:latin typeface="Constantia"/>
              </a:rPr>
              <a:t>Processes</a:t>
            </a:r>
          </a:p>
          <a:p>
            <a:pPr marL="640080" lvl="1" indent="-274320" defTabSz="914400">
              <a:spcBef>
                <a:spcPts val="300"/>
              </a:spcBef>
              <a:buClr>
                <a:srgbClr val="F3A447">
                  <a:shade val="75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200" dirty="0">
                <a:solidFill>
                  <a:srgbClr val="FEFAC9"/>
                </a:solidFill>
                <a:latin typeface="Constantia"/>
              </a:rPr>
              <a:t>Data Transfer Process 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1900" dirty="0">
                <a:solidFill>
                  <a:prstClr val="white"/>
                </a:solidFill>
                <a:latin typeface="Constantia"/>
              </a:rPr>
              <a:t>Establishing the connection and managing the data channel</a:t>
            </a:r>
          </a:p>
          <a:p>
            <a:pPr marL="640080" lvl="1" indent="-274320" defTabSz="914400">
              <a:spcBef>
                <a:spcPts val="300"/>
              </a:spcBef>
              <a:buClr>
                <a:srgbClr val="F3A447">
                  <a:shade val="75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200" dirty="0">
                <a:solidFill>
                  <a:srgbClr val="FEFAC9"/>
                </a:solidFill>
                <a:latin typeface="Constantia"/>
              </a:rPr>
              <a:t>Protocol Interpreter 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1900" dirty="0">
                <a:solidFill>
                  <a:prstClr val="white"/>
                </a:solidFill>
                <a:latin typeface="Constantia"/>
              </a:rPr>
              <a:t> Interprets the protocol 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1900" dirty="0">
                <a:solidFill>
                  <a:prstClr val="white"/>
                </a:solidFill>
                <a:latin typeface="Constantia"/>
              </a:rPr>
              <a:t> let DTP be controlled using commands received over the control </a:t>
            </a:r>
            <a:r>
              <a:rPr lang="en-US" sz="1900" dirty="0" smtClean="0">
                <a:solidFill>
                  <a:prstClr val="white"/>
                </a:solidFill>
                <a:latin typeface="Constantia"/>
              </a:rPr>
              <a:t>channel</a:t>
            </a:r>
            <a:endParaRPr lang="en-US" sz="1900" dirty="0">
              <a:solidFill>
                <a:prstClr val="white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4004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819" y="979055"/>
            <a:ext cx="9079346" cy="527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defTabSz="914400">
              <a:spcBef>
                <a:spcPts val="600"/>
              </a:spcBef>
              <a:buClr>
                <a:srgbClr val="F3A447"/>
              </a:buClr>
              <a:buSzPct val="85000"/>
              <a:buFont typeface="Wingdings 2"/>
              <a:buChar char=""/>
              <a:defRPr/>
            </a:pPr>
            <a:r>
              <a:rPr lang="en-US" sz="2600" dirty="0">
                <a:solidFill>
                  <a:prstClr val="white"/>
                </a:solidFill>
                <a:latin typeface="Constantia"/>
              </a:rPr>
              <a:t>Transferring mode between server and client</a:t>
            </a:r>
          </a:p>
          <a:p>
            <a:pPr marL="640080" lvl="1" indent="-274320" defTabSz="914400">
              <a:spcBef>
                <a:spcPts val="300"/>
              </a:spcBef>
              <a:buClr>
                <a:srgbClr val="F3A447">
                  <a:shade val="75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solidFill>
                  <a:srgbClr val="FEFAC9"/>
                </a:solidFill>
                <a:latin typeface="Constantia"/>
              </a:rPr>
              <a:t>Active mode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100" dirty="0">
                <a:solidFill>
                  <a:prstClr val="white"/>
                </a:solidFill>
                <a:latin typeface="Constantia"/>
              </a:rPr>
              <a:t>Control connection port: Client: Large port (N&gt;1023); Server: 21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100" dirty="0">
                <a:solidFill>
                  <a:prstClr val="white"/>
                </a:solidFill>
                <a:latin typeface="Constantia"/>
              </a:rPr>
              <a:t>Data connection port: Client: N+1; Server: 20</a:t>
            </a:r>
          </a:p>
          <a:p>
            <a:pPr marL="640080" lvl="1" indent="-274320" defTabSz="914400">
              <a:spcBef>
                <a:spcPts val="300"/>
              </a:spcBef>
              <a:buClr>
                <a:srgbClr val="F3A447">
                  <a:shade val="75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solidFill>
                  <a:srgbClr val="FEFAC9"/>
                </a:solidFill>
                <a:latin typeface="Constantia"/>
              </a:rPr>
              <a:t>Passive mode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100" dirty="0">
                <a:solidFill>
                  <a:prstClr val="white"/>
                </a:solidFill>
                <a:latin typeface="Constantia"/>
              </a:rPr>
              <a:t>Control connection port: Client: Large port (N&gt;1023); Server: 21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100" dirty="0">
                <a:solidFill>
                  <a:prstClr val="white"/>
                </a:solidFill>
                <a:latin typeface="Constantia"/>
              </a:rPr>
              <a:t>Data connection port: Client: N+1; Server: large port (P&gt;1023)</a:t>
            </a:r>
          </a:p>
          <a:p>
            <a:pPr marL="274320" lvl="0" indent="-274320" defTabSz="914400">
              <a:spcBef>
                <a:spcPts val="600"/>
              </a:spcBef>
              <a:buClr>
                <a:srgbClr val="F3A447"/>
              </a:buClr>
              <a:buSzPct val="85000"/>
              <a:buFont typeface="Wingdings 2"/>
              <a:buChar char=""/>
              <a:defRPr/>
            </a:pPr>
            <a:r>
              <a:rPr lang="en-US" sz="2600" dirty="0">
                <a:solidFill>
                  <a:prstClr val="white"/>
                </a:solidFill>
                <a:latin typeface="Constantia"/>
              </a:rPr>
              <a:t>File Transferring mode</a:t>
            </a:r>
          </a:p>
          <a:p>
            <a:pPr marL="640080" lvl="1" indent="-274320" defTabSz="914400">
              <a:spcBef>
                <a:spcPts val="300"/>
              </a:spcBef>
              <a:buClr>
                <a:srgbClr val="F3A447">
                  <a:shade val="75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solidFill>
                  <a:srgbClr val="FEFAC9"/>
                </a:solidFill>
                <a:latin typeface="Constantia"/>
              </a:rPr>
              <a:t>ASCII mode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100" dirty="0">
                <a:solidFill>
                  <a:prstClr val="white"/>
                </a:solidFill>
                <a:latin typeface="Constantia"/>
              </a:rPr>
              <a:t>.txt, .html, .asp, .vbs,.js	</a:t>
            </a:r>
          </a:p>
          <a:p>
            <a:pPr marL="640080" lvl="1" indent="-274320" defTabSz="914400">
              <a:spcBef>
                <a:spcPts val="300"/>
              </a:spcBef>
              <a:buClr>
                <a:srgbClr val="F3A447">
                  <a:shade val="75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400" dirty="0">
                <a:solidFill>
                  <a:srgbClr val="FEFAC9"/>
                </a:solidFill>
                <a:latin typeface="Constantia"/>
              </a:rPr>
              <a:t>Binary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r>
              <a:rPr lang="en-US" sz="2100" dirty="0">
                <a:solidFill>
                  <a:prstClr val="white"/>
                </a:solidFill>
                <a:latin typeface="Constantia"/>
              </a:rPr>
              <a:t>.doc, .pdf, .</a:t>
            </a:r>
            <a:r>
              <a:rPr lang="en-US" sz="2100" dirty="0" smtClean="0">
                <a:solidFill>
                  <a:prstClr val="white"/>
                </a:solidFill>
                <a:latin typeface="Constantia"/>
              </a:rPr>
              <a:t>mp3/mp4</a:t>
            </a:r>
          </a:p>
          <a:p>
            <a:pPr marL="1005840" lvl="2" indent="-228600" defTabSz="914400">
              <a:spcBef>
                <a:spcPts val="300"/>
              </a:spcBef>
              <a:buClr>
                <a:srgbClr val="F3A447">
                  <a:shade val="50000"/>
                </a:srgbClr>
              </a:buClr>
              <a:buSzPct val="85000"/>
              <a:buFont typeface="Wingdings 2"/>
              <a:buChar char=""/>
              <a:defRPr/>
            </a:pPr>
            <a:endParaRPr lang="en-US" sz="2100" dirty="0">
              <a:solidFill>
                <a:prstClr val="white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87377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6" y="912467"/>
            <a:ext cx="11026472" cy="50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3127" y="775854"/>
            <a:ext cx="588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OBJECTIVES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05527" y="1838036"/>
            <a:ext cx="8811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the sharing of files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used to encourage the use of remote computers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transfers the data more reliably and </a:t>
            </a:r>
            <a:r>
              <a:rPr lang="en-US" dirty="0" smtClean="0"/>
              <a:t>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8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4182" y="424872"/>
            <a:ext cx="5329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Advantage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0037" y="1477819"/>
            <a:ext cx="8857673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Speed:</a:t>
            </a:r>
            <a:r>
              <a:rPr lang="en-US" dirty="0"/>
              <a:t> One of the biggest advantages of FTP is speed. The FTP is one of the fastest way to transfer the files from one computer to another computer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Efficient:</a:t>
            </a:r>
            <a:r>
              <a:rPr lang="en-US" dirty="0"/>
              <a:t> It is more efficient as we do not need to complete all the operations to get the entire 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Security:</a:t>
            </a:r>
            <a:r>
              <a:rPr lang="en-US" dirty="0"/>
              <a:t> To access the FTP server, we need to login with the username and password. Therefore, we can say that FTP is more secure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 &amp; forth movement:</a:t>
            </a:r>
            <a:r>
              <a:rPr lang="en-US" dirty="0"/>
              <a:t> FTP allows us to transfer the files back and forth. Suppose you are a manager of the company, you send some information to all the employees, and they all send information back on the same server.</a:t>
            </a:r>
          </a:p>
          <a:p>
            <a:pPr lvl="0" defTabSz="914400">
              <a:spcBef>
                <a:spcPts val="600"/>
              </a:spcBef>
              <a:buClr>
                <a:srgbClr val="F3A447"/>
              </a:buClr>
              <a:buSzPct val="85000"/>
              <a:defRPr/>
            </a:pPr>
            <a:endParaRPr lang="en-US" sz="2600" dirty="0">
              <a:solidFill>
                <a:prstClr val="white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5375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85</TotalTime>
  <Words>448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Constantia</vt:lpstr>
      <vt:lpstr>Ravie</vt:lpstr>
      <vt:lpstr>Wingdings</vt:lpstr>
      <vt:lpstr>Wingdings 2</vt:lpstr>
      <vt:lpstr>Vapor Trail</vt:lpstr>
      <vt:lpstr>File transfer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 protocol</dc:title>
  <dc:creator>Dipesh tha Shrestha</dc:creator>
  <cp:lastModifiedBy>Dipesh tha Shrestha</cp:lastModifiedBy>
  <cp:revision>13</cp:revision>
  <dcterms:created xsi:type="dcterms:W3CDTF">2020-09-13T10:45:12Z</dcterms:created>
  <dcterms:modified xsi:type="dcterms:W3CDTF">2020-09-22T03:19:51Z</dcterms:modified>
</cp:coreProperties>
</file>