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4"/>
  </p:notesMasterIdLst>
  <p:sldIdLst>
    <p:sldId id="267" r:id="rId2"/>
    <p:sldId id="265" r:id="rId3"/>
    <p:sldId id="266" r:id="rId4"/>
    <p:sldId id="258" r:id="rId5"/>
    <p:sldId id="256" r:id="rId6"/>
    <p:sldId id="260" r:id="rId7"/>
    <p:sldId id="257" r:id="rId8"/>
    <p:sldId id="259" r:id="rId9"/>
    <p:sldId id="262" r:id="rId10"/>
    <p:sldId id="261" r:id="rId11"/>
    <p:sldId id="26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varScale="1">
        <p:scale>
          <a:sx n="69" d="100"/>
          <a:sy n="69"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850E7-9F53-4034-B98A-A068EB4E4CCE}"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2D2C-A228-4433-83A8-44C09B3B6AC1}" type="slidenum">
              <a:rPr lang="en-US" smtClean="0"/>
              <a:t>‹#›</a:t>
            </a:fld>
            <a:endParaRPr lang="en-US"/>
          </a:p>
        </p:txBody>
      </p:sp>
    </p:spTree>
    <p:extLst>
      <p:ext uri="{BB962C8B-B14F-4D97-AF65-F5344CB8AC3E}">
        <p14:creationId xmlns:p14="http://schemas.microsoft.com/office/powerpoint/2010/main" val="201432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186199AF-3A80-469C-8751-9C1CCC426C7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fontAlgn="base">
              <a:spcBef>
                <a:spcPct val="0"/>
              </a:spcBef>
              <a:spcAft>
                <a:spcPct val="0"/>
              </a:spcAft>
            </a:pPr>
            <a:fld id="{B9E01BD0-7101-4F1B-98E5-10EF89791706}" type="slidenum">
              <a:rPr lang="en-US" altLang="en-US" smtClean="0">
                <a:solidFill>
                  <a:srgbClr val="000000"/>
                </a:solidFill>
                <a:latin typeface="Times New Roman" panose="02020603050405020304" pitchFamily="18" charset="0"/>
              </a:rPr>
              <a:pPr fontAlgn="base">
                <a:spcBef>
                  <a:spcPct val="0"/>
                </a:spcBef>
                <a:spcAft>
                  <a:spcPct val="0"/>
                </a:spcAft>
              </a:pPr>
              <a:t>2</a:t>
            </a:fld>
            <a:endParaRPr lang="en-US" altLang="en-US">
              <a:solidFill>
                <a:srgbClr val="000000"/>
              </a:solidFill>
              <a:latin typeface="Times New Roman" panose="02020603050405020304" pitchFamily="18" charset="0"/>
            </a:endParaRPr>
          </a:p>
        </p:txBody>
      </p:sp>
      <p:sp>
        <p:nvSpPr>
          <p:cNvPr id="5123" name="Rectangle 1">
            <a:extLst>
              <a:ext uri="{FF2B5EF4-FFF2-40B4-BE49-F238E27FC236}">
                <a16:creationId xmlns:a16="http://schemas.microsoft.com/office/drawing/2014/main" id="{D7B84579-4D43-44F8-90B9-54A1C4CEF5F6}"/>
              </a:ext>
            </a:extLst>
          </p:cNvPr>
          <p:cNvSpPr txBox="1">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1C7A1447-E1D1-409F-9451-04E5EA1EE0E8}"/>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340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6109F21C-BCAC-47C1-98D0-21AFDEF9F73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fontAlgn="base">
              <a:spcBef>
                <a:spcPct val="0"/>
              </a:spcBef>
              <a:spcAft>
                <a:spcPct val="0"/>
              </a:spcAft>
            </a:pPr>
            <a:fld id="{4341F555-A09D-4F5B-8343-9D6482E490E0}" type="slidenum">
              <a:rPr lang="en-US" altLang="en-US" smtClean="0">
                <a:solidFill>
                  <a:srgbClr val="000000"/>
                </a:solidFill>
                <a:latin typeface="Times New Roman" panose="02020603050405020304" pitchFamily="18" charset="0"/>
              </a:rPr>
              <a:pPr fontAlgn="base">
                <a:spcBef>
                  <a:spcPct val="0"/>
                </a:spcBef>
                <a:spcAft>
                  <a:spcPct val="0"/>
                </a:spcAft>
              </a:pPr>
              <a:t>3</a:t>
            </a:fld>
            <a:endParaRPr lang="en-US" altLang="en-US">
              <a:solidFill>
                <a:srgbClr val="000000"/>
              </a:solidFill>
              <a:latin typeface="Times New Roman" panose="02020603050405020304" pitchFamily="18" charset="0"/>
            </a:endParaRPr>
          </a:p>
        </p:txBody>
      </p:sp>
      <p:sp>
        <p:nvSpPr>
          <p:cNvPr id="7171" name="Rectangle 1">
            <a:extLst>
              <a:ext uri="{FF2B5EF4-FFF2-40B4-BE49-F238E27FC236}">
                <a16:creationId xmlns:a16="http://schemas.microsoft.com/office/drawing/2014/main" id="{97B7FED3-C22C-47ED-9C4D-95A8759354E8}"/>
              </a:ext>
            </a:extLst>
          </p:cNvPr>
          <p:cNvSpPr txBox="1">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07E77737-05F1-4B39-B0A2-BBE4A70A52A7}"/>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6982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26194DCC-E8B5-49E8-A803-16C0C10917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1pPr>
            <a:lvl2pPr marL="742950" indent="-28575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2pPr>
            <a:lvl3pPr marL="11430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3pPr>
            <a:lvl4pPr marL="16002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4pPr>
            <a:lvl5pPr marL="2057400" indent="-228600">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5pPr>
            <a:lvl6pPr marL="25146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6pPr>
            <a:lvl7pPr marL="29718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7pPr>
            <a:lvl8pPr marL="34290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8pPr>
            <a:lvl9pPr marL="3886200" indent="-228600" defTabSz="457200" fontAlgn="base">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Calibri" panose="020F0502020204030204" pitchFamily="34" charset="0"/>
              </a:defRPr>
            </a:lvl9pPr>
          </a:lstStyle>
          <a:p>
            <a:pPr fontAlgn="base">
              <a:spcBef>
                <a:spcPct val="0"/>
              </a:spcBef>
              <a:spcAft>
                <a:spcPct val="0"/>
              </a:spcAft>
            </a:pPr>
            <a:fld id="{EF76B97D-4299-4B14-98C5-24B18B74A8E1}" type="slidenum">
              <a:rPr lang="en-US" altLang="en-US" smtClean="0">
                <a:solidFill>
                  <a:srgbClr val="000000"/>
                </a:solidFill>
                <a:latin typeface="Times New Roman" panose="02020603050405020304" pitchFamily="18" charset="0"/>
              </a:rPr>
              <a:pPr fontAlgn="base">
                <a:spcBef>
                  <a:spcPct val="0"/>
                </a:spcBef>
                <a:spcAft>
                  <a:spcPct val="0"/>
                </a:spcAft>
              </a:pPr>
              <a:t>4</a:t>
            </a:fld>
            <a:endParaRPr lang="en-US" altLang="en-US">
              <a:solidFill>
                <a:srgbClr val="000000"/>
              </a:solidFill>
              <a:latin typeface="Times New Roman" panose="02020603050405020304" pitchFamily="18" charset="0"/>
            </a:endParaRPr>
          </a:p>
        </p:txBody>
      </p:sp>
      <p:sp>
        <p:nvSpPr>
          <p:cNvPr id="9219" name="Rectangle 1">
            <a:extLst>
              <a:ext uri="{FF2B5EF4-FFF2-40B4-BE49-F238E27FC236}">
                <a16:creationId xmlns:a16="http://schemas.microsoft.com/office/drawing/2014/main" id="{97C89196-94BF-4CF4-ABD3-93C0E14C3127}"/>
              </a:ext>
            </a:extLst>
          </p:cNvPr>
          <p:cNvSpPr txBox="1">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DF4D2D57-8B93-4AFF-8CEC-9F605FEEB8E6}"/>
              </a:ext>
            </a:extLst>
          </p:cNvPr>
          <p:cNvSpPr txBox="1">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1901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7A5BE1F-3AEF-424A-87E5-F178211A18E3}" type="datetimeFigureOut">
              <a:rPr lang="en-US" smtClean="0"/>
              <a:t>9/16/2020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041CB3B-12AF-4425-A99B-493EA44F9AE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526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BE1F-3AEF-424A-87E5-F178211A18E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409403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BE1F-3AEF-424A-87E5-F178211A18E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232117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BE1F-3AEF-424A-87E5-F178211A18E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192083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7A5BE1F-3AEF-424A-87E5-F178211A18E3}" type="datetimeFigureOut">
              <a:rPr lang="en-US" smtClean="0"/>
              <a:t>9/16/2020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041CB3B-12AF-4425-A99B-493EA44F9AE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3474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5BE1F-3AEF-424A-87E5-F178211A18E3}"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28997875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5BE1F-3AEF-424A-87E5-F178211A18E3}"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38071225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5BE1F-3AEF-424A-87E5-F178211A18E3}"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255428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5BE1F-3AEF-424A-87E5-F178211A18E3}"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108279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7A5BE1F-3AEF-424A-87E5-F178211A18E3}" type="datetimeFigureOut">
              <a:rPr lang="en-US" smtClean="0"/>
              <a:t>9/16/2020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041CB3B-12AF-4425-A99B-493EA44F9AE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344356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7A5BE1F-3AEF-424A-87E5-F178211A18E3}" type="datetimeFigureOut">
              <a:rPr lang="en-US" smtClean="0"/>
              <a:t>9/16/2020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041CB3B-12AF-4425-A99B-493EA44F9AE8}" type="slidenum">
              <a:rPr lang="en-US" smtClean="0"/>
              <a:t>‹#›</a:t>
            </a:fld>
            <a:endParaRPr lang="en-US"/>
          </a:p>
        </p:txBody>
      </p:sp>
    </p:spTree>
    <p:extLst>
      <p:ext uri="{BB962C8B-B14F-4D97-AF65-F5344CB8AC3E}">
        <p14:creationId xmlns:p14="http://schemas.microsoft.com/office/powerpoint/2010/main" val="339166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7A5BE1F-3AEF-424A-87E5-F178211A18E3}" type="datetimeFigureOut">
              <a:rPr lang="en-US" smtClean="0"/>
              <a:t>9/16/2020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041CB3B-12AF-4425-A99B-493EA44F9AE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656261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fontScale="90000"/>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sz="4000" dirty="0"/>
              <a:t>Presentation on Structures Of Operating System</a:t>
            </a:r>
            <a:r>
              <a:rPr lang="en-US" dirty="0"/>
              <a:t/>
            </a:r>
            <a:br>
              <a:rPr lang="en-US" dirty="0"/>
            </a:b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081277"/>
            <a:ext cx="4636957" cy="1837385"/>
          </a:xfrm>
        </p:spPr>
        <p:txBody>
          <a:bodyPr>
            <a:noAutofit/>
          </a:bodyPr>
          <a:lstStyle/>
          <a:p>
            <a:pPr algn="l"/>
            <a:r>
              <a:rPr lang="en-US" sz="2000" b="1" dirty="0">
                <a:solidFill>
                  <a:schemeClr val="tx1"/>
                </a:solidFill>
              </a:rPr>
              <a:t>Presented by: </a:t>
            </a:r>
            <a:r>
              <a:rPr lang="en-US" sz="2000" b="1" dirty="0" smtClean="0">
                <a:solidFill>
                  <a:schemeClr val="tx1"/>
                </a:solidFill>
              </a:rPr>
              <a:t>Dipesh </a:t>
            </a:r>
            <a:r>
              <a:rPr lang="en-US" sz="2000" b="1" dirty="0">
                <a:solidFill>
                  <a:schemeClr val="tx1"/>
                </a:solidFill>
              </a:rPr>
              <a:t>			tha            		Shrestha				</a:t>
            </a:r>
            <a:r>
              <a:rPr lang="en-US" sz="2000" b="1" dirty="0" err="1">
                <a:solidFill>
                  <a:schemeClr val="tx1"/>
                </a:solidFill>
              </a:rPr>
              <a:t>dipesh</a:t>
            </a:r>
            <a:r>
              <a:rPr lang="en-US" sz="2000" b="1" dirty="0">
                <a:solidFill>
                  <a:schemeClr val="tx1"/>
                </a:solidFill>
              </a:rPr>
              <a:t> </a:t>
            </a:r>
            <a:r>
              <a:rPr lang="en-US" sz="2000" b="1" dirty="0" err="1">
                <a:solidFill>
                  <a:schemeClr val="tx1"/>
                </a:solidFill>
              </a:rPr>
              <a:t>khadgi</a:t>
            </a:r>
            <a:r>
              <a:rPr lang="en-US" sz="2000" b="1" dirty="0">
                <a:solidFill>
                  <a:schemeClr val="tx1"/>
                </a:solidFill>
              </a:rPr>
              <a:t>					</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Presented To: KUSHAL REGMI</a:t>
            </a:r>
          </a:p>
          <a:p>
            <a:pPr algn="l"/>
            <a:endParaRPr lang="en-US" sz="2000" b="1" dirty="0">
              <a:solidFill>
                <a:schemeClr val="tx1"/>
              </a:solidFill>
            </a:endParaRPr>
          </a:p>
          <a:p>
            <a:r>
              <a:rPr lang="en-US" sz="2000" b="1" dirty="0">
                <a:solidFill>
                  <a:schemeClr val="tx1"/>
                </a:solidFill>
              </a:rPr>
              <a:t>					</a:t>
            </a:r>
          </a:p>
        </p:txBody>
      </p:sp>
    </p:spTree>
    <p:extLst>
      <p:ext uri="{BB962C8B-B14F-4D97-AF65-F5344CB8AC3E}">
        <p14:creationId xmlns:p14="http://schemas.microsoft.com/office/powerpoint/2010/main" val="37476927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5" name="Content Placeholder 4"/>
          <p:cNvSpPr>
            <a:spLocks noGrp="1"/>
          </p:cNvSpPr>
          <p:nvPr>
            <p:ph idx="1"/>
          </p:nvPr>
        </p:nvSpPr>
        <p:spPr/>
        <p:txBody>
          <a:bodyPr>
            <a:normAutofit/>
          </a:bodyPr>
          <a:lstStyle/>
          <a:p>
            <a:r>
              <a:rPr lang="en-US" dirty="0"/>
              <a:t>The best current methodology for operating-system design involves using loadable kernel modules</a:t>
            </a:r>
          </a:p>
          <a:p>
            <a:r>
              <a:rPr lang="en-US" dirty="0"/>
              <a:t>The kernel has a set of core components and links in additional services via modules, either at boot time or during run time.</a:t>
            </a:r>
          </a:p>
          <a:p>
            <a:r>
              <a:rPr lang="en-US" dirty="0"/>
              <a:t>The kernel to provide core service while other services are implemented dynamically, as the kernel is running.</a:t>
            </a:r>
          </a:p>
          <a:p>
            <a:r>
              <a:rPr lang="en-US" dirty="0"/>
              <a:t>More flexible than a layered system, because any module can call any other module.</a:t>
            </a:r>
          </a:p>
          <a:p>
            <a:r>
              <a:rPr lang="en-US" dirty="0"/>
              <a:t>More efficient than a microkernel, because modules do not need to invoke message passing in order to communicate.</a:t>
            </a:r>
          </a:p>
          <a:p>
            <a:endParaRPr lang="en-US" dirty="0"/>
          </a:p>
        </p:txBody>
      </p:sp>
    </p:spTree>
    <p:extLst>
      <p:ext uri="{BB962C8B-B14F-4D97-AF65-F5344CB8AC3E}">
        <p14:creationId xmlns:p14="http://schemas.microsoft.com/office/powerpoint/2010/main" val="140677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r>
              <a:rPr lang="en-US" dirty="0"/>
              <a:t>The loadable kernel modules in an operating System is an object file that contains code to extend the running kernel, which is also know as the base kernel.</a:t>
            </a:r>
          </a:p>
          <a:p>
            <a:r>
              <a:rPr lang="en-US" dirty="0"/>
              <a:t>The loadable kernel modules are used to add the support the files systems, hardware, system calls etc.</a:t>
            </a:r>
          </a:p>
          <a:p>
            <a:r>
              <a:rPr lang="en-US" dirty="0"/>
              <a:t>Her, the kernel has a set of core components and links in additional services via modules, either at boot time or during run time.</a:t>
            </a:r>
          </a:p>
          <a:p>
            <a:r>
              <a:rPr lang="en-US" dirty="0"/>
              <a:t>The idea of the design is for the kernel to provide core services while other services are implemented dynamically, as the kernel is running.</a:t>
            </a:r>
          </a:p>
          <a:p>
            <a:endParaRPr lang="en-US" dirty="0"/>
          </a:p>
        </p:txBody>
      </p:sp>
    </p:spTree>
    <p:extLst>
      <p:ext uri="{BB962C8B-B14F-4D97-AF65-F5344CB8AC3E}">
        <p14:creationId xmlns:p14="http://schemas.microsoft.com/office/powerpoint/2010/main" val="30242583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69309"/>
            <a:ext cx="10178322" cy="2992582"/>
          </a:xfrm>
        </p:spPr>
        <p:txBody>
          <a:bodyPr/>
          <a:lstStyle/>
          <a:p>
            <a:pPr algn="ctr"/>
            <a:r>
              <a:rPr lang="en-US" dirty="0" smtClean="0"/>
              <a:t>Thank </a:t>
            </a:r>
            <a:r>
              <a:rPr lang="en-US" dirty="0" err="1" smtClean="0"/>
              <a:t>YOu</a:t>
            </a:r>
            <a:endParaRPr lang="en-US" dirty="0"/>
          </a:p>
        </p:txBody>
      </p:sp>
    </p:spTree>
    <p:extLst>
      <p:ext uri="{BB962C8B-B14F-4D97-AF65-F5344CB8AC3E}">
        <p14:creationId xmlns:p14="http://schemas.microsoft.com/office/powerpoint/2010/main" val="226422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FFB0A848-AB2B-44D6-96CB-3F4224009F05}"/>
              </a:ext>
            </a:extLst>
          </p:cNvPr>
          <p:cNvSpPr>
            <a:spLocks noChangeArrowheads="1"/>
          </p:cNvSpPr>
          <p:nvPr/>
        </p:nvSpPr>
        <p:spPr bwMode="auto">
          <a:xfrm>
            <a:off x="4738688" y="-1922318"/>
            <a:ext cx="1990509" cy="156545"/>
          </a:xfrm>
          <a:prstGeom prst="rect">
            <a:avLst/>
          </a:prstGeom>
          <a:noFill/>
          <a:ln>
            <a:noFill/>
          </a:ln>
          <a:effectLst/>
        </p:spPr>
        <p:txBody>
          <a:bodyPr lIns="0" tIns="14823" rIns="0" bIns="0">
            <a:spAutoFit/>
          </a:bodyPr>
          <a:lstStyle>
            <a:lvl1pPr>
              <a:tabLst>
                <a:tab pos="457200" algn="l"/>
                <a:tab pos="914400" algn="l"/>
                <a:tab pos="13716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9pPr>
          </a:lstStyle>
          <a:p>
            <a:pPr marL="14941">
              <a:spcBef>
                <a:spcPts val="118"/>
              </a:spcBef>
              <a:defRPr/>
            </a:pPr>
            <a:r>
              <a:rPr lang="en-US" altLang="en-US" sz="920" b="1">
                <a:latin typeface="Times New Roman" panose="02020603050405020304" pitchFamily="18" charset="0"/>
              </a:rPr>
              <a:t>Simple Structure</a:t>
            </a:r>
          </a:p>
        </p:txBody>
      </p:sp>
      <p:sp>
        <p:nvSpPr>
          <p:cNvPr id="3074" name="Rectangle 2">
            <a:extLst>
              <a:ext uri="{FF2B5EF4-FFF2-40B4-BE49-F238E27FC236}">
                <a16:creationId xmlns:a16="http://schemas.microsoft.com/office/drawing/2014/main" id="{E4CA8AD9-AC49-4EEB-9A79-6E019D61B472}"/>
              </a:ext>
            </a:extLst>
          </p:cNvPr>
          <p:cNvSpPr>
            <a:spLocks noChangeArrowheads="1"/>
          </p:cNvSpPr>
          <p:nvPr/>
        </p:nvSpPr>
        <p:spPr bwMode="auto">
          <a:xfrm>
            <a:off x="2589068" y="2613964"/>
            <a:ext cx="7013864" cy="2991370"/>
          </a:xfrm>
          <a:prstGeom prst="rect">
            <a:avLst/>
          </a:prstGeom>
          <a:noFill/>
          <a:ln>
            <a:noFill/>
          </a:ln>
          <a:effectLst/>
        </p:spPr>
        <p:txBody>
          <a:bodyPr lIns="0" tIns="36423" rIns="0" bIns="0">
            <a:spAutoFit/>
          </a:bodyPr>
          <a:lstStyle>
            <a:lvl1pPr marL="239713" indent="-228600">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1pPr>
            <a:lvl2pPr marL="468313" indent="-228600">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2pPr>
            <a:lvl3pPr marL="649288" indent="-179388">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3pPr>
            <a:lvl4pPr>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4pPr>
            <a:lvl5pPr>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 pos="5943600" algn="l"/>
              </a:tabLst>
              <a:defRPr>
                <a:solidFill>
                  <a:srgbClr val="000000"/>
                </a:solidFill>
                <a:latin typeface="Arial" panose="020B0604020202020204" pitchFamily="34" charset="0"/>
                <a:cs typeface="Noto Sans SC Regular" charset="0"/>
              </a:defRPr>
            </a:lvl9pPr>
          </a:lstStyle>
          <a:p>
            <a:pPr>
              <a:spcBef>
                <a:spcPts val="294"/>
              </a:spcBef>
              <a:buFont typeface="Wingdings" panose="05000000000000000000" pitchFamily="2" charset="2"/>
              <a:buChar char=""/>
              <a:defRPr/>
            </a:pPr>
            <a:r>
              <a:rPr lang="en-US" altLang="en-US" sz="1647" b="1" dirty="0">
                <a:latin typeface="Times New Roman" panose="02020603050405020304" pitchFamily="18" charset="0"/>
              </a:rPr>
              <a:t>Simple Structure</a:t>
            </a:r>
          </a:p>
          <a:p>
            <a:pPr lvl="1">
              <a:spcBef>
                <a:spcPts val="177"/>
              </a:spcBef>
              <a:buFont typeface="Symbol" panose="05050102010706020507" pitchFamily="18" charset="2"/>
              <a:buChar char=""/>
              <a:defRPr/>
            </a:pPr>
            <a:r>
              <a:rPr lang="en-US" altLang="en-US" sz="1647" dirty="0">
                <a:latin typeface="Times New Roman" panose="02020603050405020304" pitchFamily="18" charset="0"/>
              </a:rPr>
              <a:t>In MS-DOS, the interfaces and levels of functionality are not well separated.</a:t>
            </a:r>
          </a:p>
          <a:p>
            <a:pPr lvl="1">
              <a:lnSpc>
                <a:spcPct val="104000"/>
              </a:lnSpc>
              <a:spcBef>
                <a:spcPts val="89"/>
              </a:spcBef>
              <a:buFont typeface="Symbol" panose="05050102010706020507" pitchFamily="18" charset="2"/>
              <a:buChar char=""/>
              <a:defRPr/>
            </a:pPr>
            <a:r>
              <a:rPr lang="en-US" altLang="en-US" sz="1647" dirty="0">
                <a:latin typeface="Times New Roman" panose="02020603050405020304" pitchFamily="18" charset="0"/>
              </a:rPr>
              <a:t>Application programs are able to access the basic I/O routines to write  directly to the display and disk drives.</a:t>
            </a:r>
          </a:p>
          <a:p>
            <a:pPr lvl="1">
              <a:lnSpc>
                <a:spcPct val="104000"/>
              </a:lnSpc>
              <a:spcBef>
                <a:spcPts val="89"/>
              </a:spcBef>
              <a:buFont typeface="Symbol" panose="05050102010706020507" pitchFamily="18" charset="2"/>
              <a:buChar char=""/>
              <a:defRPr/>
            </a:pPr>
            <a:r>
              <a:rPr lang="en-US" altLang="en-US" sz="1647" dirty="0">
                <a:latin typeface="Times New Roman" panose="02020603050405020304" pitchFamily="18" charset="0"/>
              </a:rPr>
              <a:t>Such freedom leaves MS-DOS vulnerable to errant ( or malicious) programs,  causing entire system crash when user program fails.</a:t>
            </a:r>
          </a:p>
          <a:p>
            <a:pPr>
              <a:spcBef>
                <a:spcPts val="16"/>
              </a:spcBef>
              <a:defRPr/>
            </a:pPr>
            <a:endParaRPr lang="en-US" altLang="en-US" sz="1882" dirty="0">
              <a:latin typeface="Times New Roman" panose="02020603050405020304" pitchFamily="18" charset="0"/>
            </a:endParaRPr>
          </a:p>
          <a:p>
            <a:pPr marL="552820" indent="0">
              <a:spcBef>
                <a:spcPts val="16"/>
              </a:spcBef>
              <a:defRPr/>
            </a:pPr>
            <a:r>
              <a:rPr lang="en-US" altLang="en-US" sz="1647" dirty="0">
                <a:latin typeface="Times New Roman" panose="02020603050405020304" pitchFamily="18" charset="0"/>
              </a:rPr>
              <a:t>This structure is:</a:t>
            </a:r>
          </a:p>
          <a:p>
            <a:pPr lvl="2">
              <a:spcBef>
                <a:spcPts val="59"/>
              </a:spcBef>
              <a:buFont typeface="Times New Roman" panose="02020603050405020304" pitchFamily="18" charset="0"/>
              <a:buAutoNum type="arabicPeriod"/>
              <a:defRPr/>
            </a:pPr>
            <a:r>
              <a:rPr lang="en-US" altLang="en-US" sz="1647" dirty="0">
                <a:latin typeface="Times New Roman" panose="02020603050405020304" pitchFamily="18" charset="0"/>
              </a:rPr>
              <a:t>not-well protected</a:t>
            </a:r>
          </a:p>
          <a:p>
            <a:pPr lvl="2">
              <a:spcBef>
                <a:spcPts val="59"/>
              </a:spcBef>
              <a:buFont typeface="Times New Roman" panose="02020603050405020304" pitchFamily="18" charset="0"/>
              <a:buAutoNum type="arabicPeriod"/>
              <a:defRPr/>
            </a:pPr>
            <a:r>
              <a:rPr lang="en-US" altLang="en-US" sz="1647" dirty="0">
                <a:latin typeface="Times New Roman" panose="02020603050405020304" pitchFamily="18" charset="0"/>
              </a:rPr>
              <a:t>not-well structured</a:t>
            </a:r>
          </a:p>
          <a:p>
            <a:pPr lvl="2">
              <a:spcBef>
                <a:spcPts val="89"/>
              </a:spcBef>
              <a:buFont typeface="Times New Roman" panose="02020603050405020304" pitchFamily="18" charset="0"/>
              <a:buAutoNum type="arabicPeriod"/>
              <a:defRPr/>
            </a:pPr>
            <a:r>
              <a:rPr lang="en-US" altLang="en-US" sz="1647" dirty="0">
                <a:latin typeface="Times New Roman" panose="02020603050405020304" pitchFamily="18" charset="0"/>
              </a:rPr>
              <a:t>not- well defined</a:t>
            </a:r>
          </a:p>
        </p:txBody>
      </p:sp>
      <p:pic>
        <p:nvPicPr>
          <p:cNvPr id="4100" name="Picture 3">
            <a:extLst>
              <a:ext uri="{FF2B5EF4-FFF2-40B4-BE49-F238E27FC236}">
                <a16:creationId xmlns:a16="http://schemas.microsoft.com/office/drawing/2014/main" id="{A26FA56B-CD61-49B9-BCEC-E91575DD5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5784" y="1"/>
            <a:ext cx="3874943" cy="2613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5970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43135397-1013-4D32-BDD4-9312E35A050C}"/>
              </a:ext>
            </a:extLst>
          </p:cNvPr>
          <p:cNvSpPr>
            <a:spLocks noChangeArrowheads="1"/>
          </p:cNvSpPr>
          <p:nvPr/>
        </p:nvSpPr>
        <p:spPr bwMode="auto">
          <a:xfrm>
            <a:off x="2854254" y="4461597"/>
            <a:ext cx="6439116" cy="1367784"/>
          </a:xfrm>
          <a:prstGeom prst="rect">
            <a:avLst/>
          </a:prstGeom>
          <a:noFill/>
          <a:ln>
            <a:noFill/>
          </a:ln>
          <a:effectLst/>
        </p:spPr>
        <p:txBody>
          <a:bodyPr lIns="0" tIns="36423" rIns="0" bIns="0">
            <a:spAutoFit/>
          </a:bodyPr>
          <a:lstStyle>
            <a:lvl1pPr marL="239713" indent="-228600">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1pPr>
            <a:lvl2pPr marL="696913" indent="-228600">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2pPr>
            <a:lvl3pPr>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3pPr>
            <a:lvl4pPr>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4pPr>
            <a:lvl5pPr>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panose="020B0604020202020204" pitchFamily="34" charset="0"/>
                <a:cs typeface="Noto Sans SC Regular" charset="0"/>
              </a:defRPr>
            </a:lvl9pPr>
          </a:lstStyle>
          <a:p>
            <a:pPr>
              <a:spcBef>
                <a:spcPts val="294"/>
              </a:spcBef>
              <a:buFont typeface="Wingdings" panose="05000000000000000000" pitchFamily="2" charset="2"/>
              <a:buChar char=""/>
              <a:defRPr/>
            </a:pPr>
            <a:r>
              <a:rPr lang="en-US" altLang="en-US" sz="1647" b="1">
                <a:latin typeface="Times New Roman" panose="02020603050405020304" pitchFamily="18" charset="0"/>
              </a:rPr>
              <a:t>Monolithic Structure</a:t>
            </a:r>
          </a:p>
          <a:p>
            <a:pPr lvl="1">
              <a:spcBef>
                <a:spcPts val="177"/>
              </a:spcBef>
              <a:buFont typeface="Symbol" panose="05050102010706020507" pitchFamily="18" charset="2"/>
              <a:buChar char=""/>
              <a:defRPr/>
            </a:pPr>
            <a:r>
              <a:rPr lang="en-US" altLang="en-US" sz="1647">
                <a:latin typeface="Times New Roman" panose="02020603050405020304" pitchFamily="18" charset="0"/>
              </a:rPr>
              <a:t>Too many functions packed into one level</a:t>
            </a:r>
          </a:p>
          <a:p>
            <a:pPr lvl="1">
              <a:spcBef>
                <a:spcPts val="162"/>
              </a:spcBef>
              <a:buFont typeface="Symbol" panose="05050102010706020507" pitchFamily="18" charset="2"/>
              <a:buChar char=""/>
              <a:defRPr/>
            </a:pPr>
            <a:r>
              <a:rPr lang="en-US" altLang="en-US" sz="1647">
                <a:latin typeface="Times New Roman" panose="02020603050405020304" pitchFamily="18" charset="0"/>
              </a:rPr>
              <a:t>Implementation and maintenance is difficult.</a:t>
            </a:r>
          </a:p>
          <a:p>
            <a:pPr lvl="1" indent="-267073">
              <a:lnSpc>
                <a:spcPct val="103000"/>
              </a:lnSpc>
              <a:spcBef>
                <a:spcPts val="147"/>
              </a:spcBef>
              <a:buFont typeface="Symbol" panose="05050102010706020507" pitchFamily="18" charset="2"/>
              <a:buChar char=""/>
              <a:defRPr/>
            </a:pPr>
            <a:r>
              <a:rPr lang="en-US" altLang="en-US" sz="1647">
                <a:latin typeface="Times New Roman" panose="02020603050405020304" pitchFamily="18" charset="0"/>
              </a:rPr>
              <a:t>Have to play with the entire kernel to make changes for addition or  removal of features.</a:t>
            </a:r>
          </a:p>
        </p:txBody>
      </p:sp>
      <p:pic>
        <p:nvPicPr>
          <p:cNvPr id="6147" name="Picture 2">
            <a:extLst>
              <a:ext uri="{FF2B5EF4-FFF2-40B4-BE49-F238E27FC236}">
                <a16:creationId xmlns:a16="http://schemas.microsoft.com/office/drawing/2014/main" id="{A12EE562-5CB3-482F-AB5A-F5E3B3A36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963" y="0"/>
            <a:ext cx="6576580" cy="4232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27740401"/>
      </p:ext>
    </p:extLst>
  </p:cSld>
  <p:clrMapOvr>
    <a:masterClrMapping/>
  </p:clrMapOvr>
  <p:transition spd="slow">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67A72DC4-1D26-4715-BC34-1E6FB6FBABAF}"/>
              </a:ext>
            </a:extLst>
          </p:cNvPr>
          <p:cNvSpPr>
            <a:spLocks noChangeArrowheads="1"/>
          </p:cNvSpPr>
          <p:nvPr/>
        </p:nvSpPr>
        <p:spPr bwMode="auto">
          <a:xfrm>
            <a:off x="4881563" y="-2039216"/>
            <a:ext cx="1675534" cy="267153"/>
          </a:xfrm>
          <a:prstGeom prst="rect">
            <a:avLst/>
          </a:prstGeom>
          <a:noFill/>
          <a:ln>
            <a:noFill/>
          </a:ln>
          <a:effectLst/>
        </p:spPr>
        <p:txBody>
          <a:bodyPr lIns="0" tIns="13553" rIns="0" bIns="0">
            <a:spAutoFit/>
          </a:bodyPr>
          <a:lstStyle>
            <a:lvl1pPr>
              <a:tabLst>
                <a:tab pos="457200" algn="l"/>
                <a:tab pos="914400" algn="l"/>
                <a:tab pos="13716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Lst>
              <a:defRPr>
                <a:solidFill>
                  <a:srgbClr val="000000"/>
                </a:solidFill>
                <a:latin typeface="Arial" panose="020B0604020202020204" pitchFamily="34" charset="0"/>
                <a:cs typeface="Noto Sans SC Regular" charset="0"/>
              </a:defRPr>
            </a:lvl9pPr>
          </a:lstStyle>
          <a:p>
            <a:pPr marL="14941">
              <a:spcBef>
                <a:spcPts val="118"/>
              </a:spcBef>
              <a:defRPr/>
            </a:pPr>
            <a:r>
              <a:rPr lang="en-US" altLang="en-US" sz="1647" b="1">
                <a:latin typeface="Times New Roman" panose="02020603050405020304" pitchFamily="18" charset="0"/>
              </a:rPr>
              <a:t>Layered Structure</a:t>
            </a:r>
          </a:p>
        </p:txBody>
      </p:sp>
      <p:sp>
        <p:nvSpPr>
          <p:cNvPr id="5122" name="Rectangle 2">
            <a:extLst>
              <a:ext uri="{FF2B5EF4-FFF2-40B4-BE49-F238E27FC236}">
                <a16:creationId xmlns:a16="http://schemas.microsoft.com/office/drawing/2014/main" id="{9AC21A5F-D37B-4784-BE2F-AF195F8590A3}"/>
              </a:ext>
            </a:extLst>
          </p:cNvPr>
          <p:cNvSpPr>
            <a:spLocks noChangeArrowheads="1"/>
          </p:cNvSpPr>
          <p:nvPr/>
        </p:nvSpPr>
        <p:spPr bwMode="auto">
          <a:xfrm>
            <a:off x="2854253" y="3833813"/>
            <a:ext cx="6732443" cy="2425807"/>
          </a:xfrm>
          <a:prstGeom prst="rect">
            <a:avLst/>
          </a:prstGeom>
          <a:noFill/>
          <a:ln>
            <a:noFill/>
          </a:ln>
          <a:effectLst/>
        </p:spPr>
        <p:txBody>
          <a:bodyPr lIns="0" tIns="33035" rIns="0" bIns="0">
            <a:spAutoFit/>
          </a:bodyPr>
          <a:lstStyle>
            <a:lvl1pPr marL="239713" indent="-228600">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1pPr>
            <a:lvl2pPr marL="696913" indent="-227013">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2pPr>
            <a:lvl3pPr>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3pPr>
            <a:lvl4pPr>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4pPr>
            <a:lvl5pPr>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81013" algn="l"/>
                <a:tab pos="914400" algn="l"/>
                <a:tab pos="1371600" algn="l"/>
                <a:tab pos="1828800" algn="l"/>
                <a:tab pos="2286000" algn="l"/>
                <a:tab pos="2743200" algn="l"/>
                <a:tab pos="3200400" algn="l"/>
                <a:tab pos="3657600" algn="l"/>
                <a:tab pos="4114800" algn="l"/>
                <a:tab pos="4572000" algn="l"/>
                <a:tab pos="5029200" algn="l"/>
                <a:tab pos="5486400" algn="l"/>
              </a:tabLst>
              <a:defRPr>
                <a:solidFill>
                  <a:srgbClr val="000000"/>
                </a:solidFill>
                <a:latin typeface="Arial" panose="020B0604020202020204" pitchFamily="34" charset="0"/>
                <a:cs typeface="Noto Sans SC Regular" charset="0"/>
              </a:defRPr>
            </a:lvl9pPr>
          </a:lstStyle>
          <a:p>
            <a:pPr algn="just">
              <a:spcBef>
                <a:spcPts val="265"/>
              </a:spcBef>
              <a:buFont typeface="Wingdings" panose="05000000000000000000" pitchFamily="2" charset="2"/>
              <a:buChar char=""/>
              <a:defRPr/>
            </a:pPr>
            <a:r>
              <a:rPr lang="en-US" altLang="en-US" sz="1647" b="1">
                <a:latin typeface="Times New Roman" panose="02020603050405020304" pitchFamily="18" charset="0"/>
              </a:rPr>
              <a:t>Layered Structure</a:t>
            </a:r>
          </a:p>
          <a:p>
            <a:pPr lvl="1" algn="just">
              <a:lnSpc>
                <a:spcPct val="103000"/>
              </a:lnSpc>
              <a:spcBef>
                <a:spcPts val="74"/>
              </a:spcBef>
              <a:buFont typeface="Symbol" panose="05050102010706020507" pitchFamily="18" charset="2"/>
              <a:buChar char=""/>
              <a:defRPr/>
            </a:pPr>
            <a:r>
              <a:rPr lang="en-US" altLang="en-US" sz="1647">
                <a:latin typeface="Times New Roman" panose="02020603050405020304" pitchFamily="18" charset="0"/>
              </a:rPr>
              <a:t>All the layers can be defined separately and interact with each other as  required. Also, it is easier to create, maintain, and update the system if  it is done in the form of layers.</a:t>
            </a:r>
          </a:p>
          <a:p>
            <a:pPr lvl="1" indent="-268939" algn="just">
              <a:spcBef>
                <a:spcPts val="177"/>
              </a:spcBef>
              <a:buFont typeface="Symbol" panose="05050102010706020507" pitchFamily="18" charset="2"/>
              <a:buChar char=""/>
              <a:defRPr/>
            </a:pPr>
            <a:r>
              <a:rPr lang="en-US" altLang="en-US" sz="1647">
                <a:latin typeface="Times New Roman" panose="02020603050405020304" pitchFamily="18" charset="0"/>
              </a:rPr>
              <a:t>Change in one-layer specification does not affect the rest of the layers.</a:t>
            </a:r>
          </a:p>
          <a:p>
            <a:pPr lvl="1" algn="just">
              <a:lnSpc>
                <a:spcPct val="104000"/>
              </a:lnSpc>
              <a:spcBef>
                <a:spcPts val="118"/>
              </a:spcBef>
              <a:buFont typeface="Symbol" panose="05050102010706020507" pitchFamily="18" charset="2"/>
              <a:buChar char=""/>
              <a:defRPr/>
            </a:pPr>
            <a:r>
              <a:rPr lang="en-US" altLang="en-US" sz="1647">
                <a:latin typeface="Times New Roman" panose="02020603050405020304" pitchFamily="18" charset="0"/>
              </a:rPr>
              <a:t>Each of the layers in the operating system can only interact with the  layers that are above and below it.</a:t>
            </a:r>
          </a:p>
          <a:p>
            <a:pPr lvl="1" algn="just">
              <a:lnSpc>
                <a:spcPct val="104000"/>
              </a:lnSpc>
              <a:spcBef>
                <a:spcPts val="89"/>
              </a:spcBef>
              <a:buFont typeface="Symbol" panose="05050102010706020507" pitchFamily="18" charset="2"/>
              <a:buChar char=""/>
              <a:defRPr/>
            </a:pPr>
            <a:r>
              <a:rPr lang="en-US" altLang="en-US" sz="1647">
                <a:latin typeface="Times New Roman" panose="02020603050405020304" pitchFamily="18" charset="0"/>
              </a:rPr>
              <a:t>The lowest layer handles the hardware and the uppermost layer deals  with user applications.</a:t>
            </a:r>
          </a:p>
        </p:txBody>
      </p:sp>
      <p:pic>
        <p:nvPicPr>
          <p:cNvPr id="8196" name="Picture 3">
            <a:extLst>
              <a:ext uri="{FF2B5EF4-FFF2-40B4-BE49-F238E27FC236}">
                <a16:creationId xmlns:a16="http://schemas.microsoft.com/office/drawing/2014/main" id="{CA5564D3-3891-42BC-A38B-9C42F2880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253" y="103909"/>
            <a:ext cx="5974773" cy="3740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49505744"/>
      </p:ext>
    </p:extLst>
  </p:cSld>
  <p:clrMapOvr>
    <a:masterClrMapping/>
  </p:clrMapOvr>
  <p:transition spd="med">
    <p:pull/>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b="1" dirty="0" err="1"/>
              <a:t>MicroKernel</a:t>
            </a:r>
            <a:endParaRPr lang="en-US" sz="9600" b="1" dirty="0"/>
          </a:p>
        </p:txBody>
      </p:sp>
      <p:sp>
        <p:nvSpPr>
          <p:cNvPr id="3" name="Subtitle 2"/>
          <p:cNvSpPr>
            <a:spLocks noGrp="1"/>
          </p:cNvSpPr>
          <p:nvPr>
            <p:ph idx="1"/>
          </p:nvPr>
        </p:nvSpPr>
        <p:spPr/>
        <p:txBody>
          <a:bodyPr>
            <a:normAutofit/>
          </a:bodyPr>
          <a:lstStyle/>
          <a:p>
            <a:r>
              <a:rPr lang="en-US" dirty="0"/>
              <a:t>A kernel is an important part of an OS that manages system resources.</a:t>
            </a:r>
          </a:p>
          <a:p>
            <a:r>
              <a:rPr lang="en-US" dirty="0"/>
              <a:t>A microkernel is a software or code which contains the required minimum amount of functions, data, and features to implement an operating system.</a:t>
            </a:r>
          </a:p>
          <a:p>
            <a:r>
              <a:rPr lang="en-US" dirty="0"/>
              <a:t>In Monolithic Kernel approach, the entire operating system runs as a single program in kernel mode</a:t>
            </a:r>
          </a:p>
          <a:p>
            <a:r>
              <a:rPr lang="en-US" dirty="0"/>
              <a:t>A Microkernel is the most important part for correct implementation of an operating system.</a:t>
            </a:r>
          </a:p>
          <a:p>
            <a:endParaRPr lang="en-US" dirty="0"/>
          </a:p>
        </p:txBody>
      </p:sp>
    </p:spTree>
    <p:extLst>
      <p:ext uri="{BB962C8B-B14F-4D97-AF65-F5344CB8AC3E}">
        <p14:creationId xmlns:p14="http://schemas.microsoft.com/office/powerpoint/2010/main" val="319870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074" y="1725435"/>
            <a:ext cx="7961744" cy="4703073"/>
          </a:xfrm>
        </p:spPr>
      </p:pic>
    </p:spTree>
    <p:extLst>
      <p:ext uri="{BB962C8B-B14F-4D97-AF65-F5344CB8AC3E}">
        <p14:creationId xmlns:p14="http://schemas.microsoft.com/office/powerpoint/2010/main" val="37949252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5" y="683491"/>
            <a:ext cx="9079345" cy="646331"/>
          </a:xfrm>
          <a:prstGeom prst="rect">
            <a:avLst/>
          </a:prstGeom>
          <a:noFill/>
        </p:spPr>
        <p:txBody>
          <a:bodyPr wrap="square" rtlCol="0">
            <a:spAutoFit/>
          </a:bodyPr>
          <a:lstStyle/>
          <a:p>
            <a:pPr fontAlgn="base"/>
            <a:r>
              <a:rPr lang="en-US" b="1" dirty="0"/>
              <a:t>Advantages of Microkernel –</a:t>
            </a:r>
            <a:endParaRPr lang="en-US" dirty="0"/>
          </a:p>
          <a:p>
            <a:pPr fontAlgn="base"/>
            <a:endParaRPr lang="en-US" dirty="0"/>
          </a:p>
        </p:txBody>
      </p:sp>
      <p:sp>
        <p:nvSpPr>
          <p:cNvPr id="3" name="TextBox 2"/>
          <p:cNvSpPr txBox="1"/>
          <p:nvPr/>
        </p:nvSpPr>
        <p:spPr>
          <a:xfrm>
            <a:off x="1431636" y="2558473"/>
            <a:ext cx="9088582" cy="3416320"/>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The architecture of this kernel is small and isolated hence it can function better.</a:t>
            </a:r>
          </a:p>
          <a:p>
            <a:pPr fontAlgn="base"/>
            <a:endParaRPr lang="en-US" dirty="0"/>
          </a:p>
          <a:p>
            <a:pPr marL="285750" indent="-285750" fontAlgn="base">
              <a:buFont typeface="Arial" panose="020B0604020202020204" pitchFamily="34" charset="0"/>
              <a:buChar char="•"/>
            </a:pPr>
            <a:r>
              <a:rPr lang="en-US" dirty="0"/>
              <a:t>Expansion of the system is easier, it is simply added in the system application without disturbing the kernel.</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Microkernels are secure because only those components are included that disrupt the functionality of the system otherwise.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Microkernel interface helps you to enforce a more modular system structure.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fontAlgn="base"/>
            <a:endParaRPr lang="en-US" dirty="0"/>
          </a:p>
        </p:txBody>
      </p:sp>
    </p:spTree>
    <p:extLst>
      <p:ext uri="{BB962C8B-B14F-4D97-AF65-F5344CB8AC3E}">
        <p14:creationId xmlns:p14="http://schemas.microsoft.com/office/powerpoint/2010/main" val="31999222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36" y="500062"/>
            <a:ext cx="10515600" cy="1325563"/>
          </a:xfrm>
        </p:spPr>
        <p:txBody>
          <a:bodyPr>
            <a:noAutofit/>
          </a:bodyPr>
          <a:lstStyle/>
          <a:p>
            <a:pPr algn="ctr"/>
            <a:r>
              <a:rPr lang="en-US" sz="2800" b="1" dirty="0"/>
              <a:t>Disadvantage of Microkernel</a:t>
            </a:r>
            <a:br>
              <a:rPr lang="en-US" sz="2800" b="1" dirty="0"/>
            </a:br>
            <a:r>
              <a:rPr lang="en-US" sz="2800" b="1" dirty="0"/>
              <a:t/>
            </a:r>
            <a:br>
              <a:rPr lang="en-US" sz="2800" b="1" dirty="0"/>
            </a:br>
            <a:endParaRPr lang="en-US" sz="2800" b="1" dirty="0"/>
          </a:p>
        </p:txBody>
      </p:sp>
      <p:sp>
        <p:nvSpPr>
          <p:cNvPr id="3" name="Content Placeholder 2"/>
          <p:cNvSpPr>
            <a:spLocks noGrp="1"/>
          </p:cNvSpPr>
          <p:nvPr>
            <p:ph idx="1"/>
          </p:nvPr>
        </p:nvSpPr>
        <p:spPr/>
        <p:txBody>
          <a:bodyPr/>
          <a:lstStyle/>
          <a:p>
            <a:r>
              <a:rPr lang="en-US" dirty="0"/>
              <a:t>Providing services in a microkernel system are expensive compared to the normal monolithic system.</a:t>
            </a:r>
          </a:p>
          <a:p>
            <a:endParaRPr lang="en-US" dirty="0"/>
          </a:p>
          <a:p>
            <a:r>
              <a:rPr lang="en-US" dirty="0"/>
              <a:t>Context switch or a function call needed when the drivers are implemented as procedures or processes, respectively.</a:t>
            </a:r>
            <a:br>
              <a:rPr lang="en-US" dirty="0"/>
            </a:br>
            <a:endParaRPr lang="en-US" dirty="0"/>
          </a:p>
          <a:p>
            <a:r>
              <a:rPr lang="en-US" dirty="0"/>
              <a:t>The performance of a microkernel system can be indifferent and may lead to some problems.</a:t>
            </a:r>
            <a:br>
              <a:rPr lang="en-US" dirty="0"/>
            </a:br>
            <a:endParaRPr lang="en-US" dirty="0"/>
          </a:p>
        </p:txBody>
      </p:sp>
    </p:spTree>
    <p:extLst>
      <p:ext uri="{BB962C8B-B14F-4D97-AF65-F5344CB8AC3E}">
        <p14:creationId xmlns:p14="http://schemas.microsoft.com/office/powerpoint/2010/main" val="206915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26473"/>
            <a:ext cx="8761413" cy="1154159"/>
          </a:xfrm>
        </p:spPr>
        <p:txBody>
          <a:bodyPr>
            <a:normAutofit fontScale="90000"/>
          </a:bodyPr>
          <a:lstStyle/>
          <a:p>
            <a:pPr algn="ctr"/>
            <a:r>
              <a:rPr lang="en-US" dirty="0"/>
              <a:t>Modules Architecture</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1680632"/>
            <a:ext cx="9291782" cy="4339168"/>
          </a:xfrm>
        </p:spPr>
      </p:pic>
    </p:spTree>
    <p:extLst>
      <p:ext uri="{BB962C8B-B14F-4D97-AF65-F5344CB8AC3E}">
        <p14:creationId xmlns:p14="http://schemas.microsoft.com/office/powerpoint/2010/main" val="1761094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68</TotalTime>
  <Words>589</Words>
  <Application>Microsoft Office PowerPoint</Application>
  <PresentationFormat>Widescreen</PresentationFormat>
  <Paragraphs>62</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Gill Sans MT</vt:lpstr>
      <vt:lpstr>Impact</vt:lpstr>
      <vt:lpstr>Noto Sans SC Regular</vt:lpstr>
      <vt:lpstr>Symbol</vt:lpstr>
      <vt:lpstr>Times New Roman</vt:lpstr>
      <vt:lpstr>Wingdings</vt:lpstr>
      <vt:lpstr>Badge</vt:lpstr>
      <vt:lpstr> Presentation on Structures Of Operating System </vt:lpstr>
      <vt:lpstr>PowerPoint Presentation</vt:lpstr>
      <vt:lpstr>PowerPoint Presentation</vt:lpstr>
      <vt:lpstr>PowerPoint Presentation</vt:lpstr>
      <vt:lpstr>MicroKernel</vt:lpstr>
      <vt:lpstr>Microkernel</vt:lpstr>
      <vt:lpstr>PowerPoint Presentation</vt:lpstr>
      <vt:lpstr>Disadvantage of Microkernel  </vt:lpstr>
      <vt:lpstr>Modules Architecture </vt:lpstr>
      <vt:lpstr>Modules</vt:lpstr>
      <vt:lpstr>modules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MicroKernel</dc:title>
  <dc:creator>Dipesh tha Shrestha</dc:creator>
  <cp:lastModifiedBy>Dipesh tha Shrestha</cp:lastModifiedBy>
  <cp:revision>9</cp:revision>
  <dcterms:created xsi:type="dcterms:W3CDTF">2020-09-16T11:30:47Z</dcterms:created>
  <dcterms:modified xsi:type="dcterms:W3CDTF">2020-09-16T14:26:16Z</dcterms:modified>
</cp:coreProperties>
</file>