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6"/>
  </p:notesMasterIdLst>
  <p:sldIdLst>
    <p:sldId id="25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83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90" r:id="rId27"/>
    <p:sldId id="289" r:id="rId28"/>
    <p:sldId id="291" r:id="rId29"/>
    <p:sldId id="292" r:id="rId30"/>
    <p:sldId id="262" r:id="rId31"/>
    <p:sldId id="263" r:id="rId32"/>
    <p:sldId id="264" r:id="rId33"/>
    <p:sldId id="265" r:id="rId34"/>
    <p:sldId id="266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724390-D956-435F-BCC0-04413C808308}">
          <p14:sldIdLst>
            <p14:sldId id="256"/>
          </p14:sldIdLst>
        </p14:section>
        <p14:section name="1-7" id="{C00788DC-A064-403C-83EC-DB5B61CD63D2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8-14" id="{FDEDB3F9-D5A7-46F9-AF88-34082FAD504A}">
          <p14:sldIdLst>
            <p14:sldId id="267"/>
            <p14:sldId id="268"/>
            <p14:sldId id="269"/>
            <p14:sldId id="270"/>
            <p14:sldId id="273"/>
            <p14:sldId id="271"/>
            <p14:sldId id="272"/>
          </p14:sldIdLst>
        </p14:section>
        <p14:section name="15-21" id="{4F344699-F538-46D7-BE4A-4037B7ABF5BE}">
          <p14:sldIdLst>
            <p14:sldId id="283"/>
            <p14:sldId id="281"/>
            <p14:sldId id="282"/>
            <p14:sldId id="284"/>
            <p14:sldId id="285"/>
            <p14:sldId id="286"/>
            <p14:sldId id="287"/>
          </p14:sldIdLst>
        </p14:section>
        <p14:section name="23-28" id="{188B3A49-2612-4164-8BFE-6107D3309BA1}">
          <p14:sldIdLst>
            <p14:sldId id="288"/>
            <p14:sldId id="290"/>
            <p14:sldId id="289"/>
            <p14:sldId id="291"/>
            <p14:sldId id="292"/>
          </p14:sldIdLst>
        </p14:section>
        <p14:section name="Application of Trigonometry- Sharad Paudel" id="{7001E6F9-C1DC-427A-B367-73E2C7DDB00A}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1" autoAdjust="0"/>
    <p:restoredTop sz="96196" autoAdjust="0"/>
  </p:normalViewPr>
  <p:slideViewPr>
    <p:cSldViewPr>
      <p:cViewPr varScale="1">
        <p:scale>
          <a:sx n="109" d="100"/>
          <a:sy n="109" d="100"/>
        </p:scale>
        <p:origin x="78" y="102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482930"/>
            <a:ext cx="9144000" cy="1177052"/>
          </a:xfrm>
        </p:spPr>
        <p:txBody>
          <a:bodyPr/>
          <a:lstStyle/>
          <a:p>
            <a:pPr lvl="0"/>
            <a:r>
              <a:rPr lang="en-US" altLang="ko-KR" dirty="0"/>
              <a:t>A presentation on </a:t>
            </a:r>
          </a:p>
          <a:p>
            <a:pPr lvl="0"/>
            <a:r>
              <a:rPr lang="en-US" altLang="ko-KR" sz="4000" b="1" dirty="0"/>
              <a:t>TRIGONOMETRY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CC495D-93CA-4187-92AE-B9F30BE81381}"/>
              </a:ext>
            </a:extLst>
          </p:cNvPr>
          <p:cNvSpPr txBox="1"/>
          <p:nvPr/>
        </p:nvSpPr>
        <p:spPr>
          <a:xfrm>
            <a:off x="6660232" y="205372"/>
            <a:ext cx="2376264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5000"/>
                  </a:schemeClr>
                </a:solidFill>
                <a:latin typeface="Broadway" panose="04040905080B02020502" pitchFamily="82" charset="0"/>
              </a:rPr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CADCC-DB38-4501-8B1C-79857D6F4964}"/>
              </a:ext>
            </a:extLst>
          </p:cNvPr>
          <p:cNvSpPr txBox="1"/>
          <p:nvPr/>
        </p:nvSpPr>
        <p:spPr>
          <a:xfrm>
            <a:off x="6516216" y="616358"/>
            <a:ext cx="2627784" cy="25853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Sharad Chandra paudel</a:t>
            </a:r>
          </a:p>
          <a:p>
            <a:r>
              <a:rPr lang="en-US" dirty="0"/>
              <a:t>Abhishek Man </a:t>
            </a:r>
            <a:r>
              <a:rPr lang="en-US" dirty="0" err="1"/>
              <a:t>Napit</a:t>
            </a:r>
            <a:endParaRPr lang="en-US" dirty="0"/>
          </a:p>
          <a:p>
            <a:r>
              <a:rPr lang="en-US" dirty="0" err="1"/>
              <a:t>Kritiz</a:t>
            </a:r>
            <a:r>
              <a:rPr lang="en-US" dirty="0"/>
              <a:t> Shrestha</a:t>
            </a:r>
          </a:p>
          <a:p>
            <a:r>
              <a:rPr lang="en-US" dirty="0" err="1"/>
              <a:t>Ayush</a:t>
            </a:r>
            <a:r>
              <a:rPr lang="en-US" dirty="0"/>
              <a:t> Nepal</a:t>
            </a:r>
          </a:p>
          <a:p>
            <a:r>
              <a:rPr lang="en-US" dirty="0" err="1"/>
              <a:t>Rujal</a:t>
            </a:r>
            <a:r>
              <a:rPr lang="en-US" dirty="0"/>
              <a:t> </a:t>
            </a:r>
            <a:r>
              <a:rPr lang="en-US" dirty="0" err="1"/>
              <a:t>shrestha</a:t>
            </a:r>
            <a:endParaRPr lang="en-US" dirty="0"/>
          </a:p>
          <a:p>
            <a:r>
              <a:rPr lang="en-US" dirty="0"/>
              <a:t>Anita Lama</a:t>
            </a:r>
          </a:p>
          <a:p>
            <a:r>
              <a:rPr lang="en-US" dirty="0"/>
              <a:t>Dipesh </a:t>
            </a:r>
            <a:r>
              <a:rPr lang="en-US" dirty="0" err="1"/>
              <a:t>Tha</a:t>
            </a:r>
            <a:r>
              <a:rPr lang="en-US" dirty="0"/>
              <a:t> </a:t>
            </a:r>
            <a:r>
              <a:rPr lang="en-US" dirty="0" err="1"/>
              <a:t>shrestha</a:t>
            </a:r>
            <a:r>
              <a:rPr lang="en-US" dirty="0"/>
              <a:t> </a:t>
            </a:r>
          </a:p>
          <a:p>
            <a:r>
              <a:rPr lang="en-US" dirty="0"/>
              <a:t>Aman </a:t>
            </a:r>
            <a:r>
              <a:rPr lang="en-US" dirty="0" err="1"/>
              <a:t>Sahakarmi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567AE4-0D5F-46A3-97B2-CDEE35892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Greater angles than 360 degree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FA3B7-7733-4B39-A6F4-9FCA2C7662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585" y="1347614"/>
            <a:ext cx="8458034" cy="3024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have discussed that when an object makes one complete cycle around a point, it covers 360°,</a:t>
            </a:r>
          </a:p>
          <a:p>
            <a:r>
              <a:rPr lang="en-US" dirty="0"/>
              <a:t> however, when an object makes more than one cycle, it makes an angle greater than 360 degrees. </a:t>
            </a:r>
          </a:p>
          <a:p>
            <a:r>
              <a:rPr lang="en-US" dirty="0"/>
              <a:t>This is a common occurrence in day to day life. A tire makes numerous cycles when a vehicle is </a:t>
            </a:r>
          </a:p>
          <a:p>
            <a:r>
              <a:rPr lang="en-US" dirty="0"/>
              <a:t>   being driven hence; it makes an angle greater than 360°.</a:t>
            </a:r>
          </a:p>
          <a:p>
            <a:endParaRPr lang="en-US" dirty="0"/>
          </a:p>
          <a:p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To find out the number of cycles made when an object rotates, we count the number of times 360 </a:t>
            </a:r>
          </a:p>
          <a:p>
            <a:pPr algn="l"/>
            <a:r>
              <a:rPr lang="en-US" dirty="0"/>
              <a:t>   can be added to it to get a number equal to or less than the angle given.</a:t>
            </a:r>
          </a:p>
          <a:p>
            <a:pPr algn="l"/>
            <a:r>
              <a:rPr lang="en-US" dirty="0"/>
              <a:t>   Likewise, we find the number than can be multiplied by 360 to get a number less than but closer to the </a:t>
            </a:r>
          </a:p>
          <a:p>
            <a:pPr algn="l"/>
            <a:r>
              <a:rPr lang="en-US" dirty="0"/>
              <a:t>                                                                angle given.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1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707657-5A71-403D-8EC5-979AB4743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9603-80E3-4CB8-AB5D-9AE2B293CE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1135134"/>
            <a:ext cx="9144000" cy="3164807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Find out the number of cycles made when an object makes an angle of</a:t>
            </a:r>
            <a:br>
              <a:rPr lang="en-US" dirty="0"/>
            </a:br>
            <a:r>
              <a:rPr lang="en-US" dirty="0"/>
              <a:t>a) 380°</a:t>
            </a:r>
          </a:p>
          <a:p>
            <a:pPr algn="l"/>
            <a:r>
              <a:rPr lang="en-US" u="sng" dirty="0"/>
              <a:t>Solution</a:t>
            </a:r>
            <a:br>
              <a:rPr lang="en-US" dirty="0"/>
            </a:br>
            <a:r>
              <a:rPr lang="en-US" dirty="0"/>
              <a:t>	380 = (1 × 360) + 20</a:t>
            </a:r>
            <a:br>
              <a:rPr lang="en-US" dirty="0"/>
            </a:br>
            <a:r>
              <a:rPr lang="en-US" dirty="0"/>
              <a:t>	The object makes one cycle and 20°</a:t>
            </a:r>
            <a:br>
              <a:rPr lang="en-US" dirty="0"/>
            </a:br>
            <a:r>
              <a:rPr lang="en-US" dirty="0"/>
              <a:t>	Since 20</a:t>
            </a:r>
            <a:r>
              <a:rPr lang="en-US" baseline="30000" dirty="0"/>
              <a:t>0</a:t>
            </a:r>
            <a:r>
              <a:rPr lang="en-US" dirty="0"/>
              <a:t> =20/360=1/18 cycles</a:t>
            </a:r>
            <a:br>
              <a:rPr lang="en-US" dirty="0"/>
            </a:br>
            <a:r>
              <a:rPr lang="en-US" dirty="0"/>
              <a:t>	The object makes 1 1/18 cycles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2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26C117-C309-4842-9A24-BE446631B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CDD0A6E-DC34-4143-A464-9E4537F24FD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27584" y="1131590"/>
                <a:ext cx="9144000" cy="3024336"/>
              </a:xfrm>
            </p:spPr>
            <p:txBody>
              <a:bodyPr/>
              <a:lstStyle/>
              <a:p>
                <a:pPr algn="l"/>
                <a:r>
                  <a:rPr lang="en-US" dirty="0"/>
                  <a:t> Find out the number of cycles made when an object makes an angle of 770°</a:t>
                </a:r>
              </a:p>
              <a:p>
                <a:pPr marL="0" indent="0" algn="l">
                  <a:buNone/>
                </a:pPr>
                <a:r>
                  <a:rPr lang="en-US" dirty="0"/>
                  <a:t>Solution: </a:t>
                </a:r>
              </a:p>
              <a:p>
                <a:pPr marL="0" indent="0" algn="l">
                  <a:buNone/>
                </a:pPr>
                <a:r>
                  <a:rPr lang="en-US" dirty="0"/>
                  <a:t> 	2 × 360 = 720</a:t>
                </a:r>
                <a:br>
                  <a:rPr lang="en-US" dirty="0"/>
                </a:br>
                <a:r>
                  <a:rPr lang="en-US" dirty="0"/>
                  <a:t>	770 = (2 × 360) + 50</a:t>
                </a:r>
                <a:br>
                  <a:rPr lang="en-US" dirty="0"/>
                </a:br>
                <a:r>
                  <a:rPr lang="en-US" dirty="0"/>
                  <a:t>	The object makes two cycles and 50°</a:t>
                </a:r>
                <a:br>
                  <a:rPr lang="en-US" dirty="0"/>
                </a:br>
                <a:r>
                  <a:rPr lang="en-US" dirty="0"/>
                  <a:t>	500= 50/300 =5/36 cycles</a:t>
                </a:r>
              </a:p>
              <a:p>
                <a:pPr marL="0" indent="0" algn="l">
                  <a:buNone/>
                </a:pPr>
                <a:r>
                  <a:rPr lang="en-US" dirty="0"/>
                  <a:t>	6050​=365​ cycles</a:t>
                </a:r>
                <a:br>
                  <a:rPr lang="en-US" dirty="0"/>
                </a:br>
                <a:r>
                  <a:rPr lang="en-US" dirty="0"/>
                  <a:t>	The object makes 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36</m:t>
                        </m:r>
                      </m:den>
                    </m:f>
                  </m:oMath>
                </a14:m>
                <a:endParaRPr lang="en-US" dirty="0"/>
              </a:p>
              <a:p>
                <a:pPr algn="l"/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CDD0A6E-DC34-4143-A464-9E4537F24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27584" y="1131590"/>
                <a:ext cx="9144000" cy="3024336"/>
              </a:xfrm>
              <a:blipFill>
                <a:blip r:embed="rId2"/>
                <a:stretch>
                  <a:fillRect l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6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FAEB3D-13AF-4DAD-A4F7-DD5B90B3C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Positive and Negative angles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A845-DACB-40BD-99EC-20C4E9563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1059582"/>
            <a:ext cx="8818074" cy="352839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When an object rotates in an clockwise direction, it makes a negative angle of rotation while when it </a:t>
            </a:r>
          </a:p>
          <a:p>
            <a:pPr algn="l"/>
            <a:r>
              <a:rPr lang="en-US" sz="1400" dirty="0"/>
              <a:t>				rotates.</a:t>
            </a:r>
          </a:p>
          <a:p>
            <a:pPr algn="l"/>
            <a:r>
              <a:rPr lang="en-US" sz="14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In  anticlockwise direction, it makes a positive angle. </a:t>
            </a:r>
          </a:p>
          <a:p>
            <a:pPr algn="l"/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This implies that given a negative angle, we can get its respective positive angle.</a:t>
            </a:r>
            <a:br>
              <a:rPr lang="en-US" sz="1400" dirty="0"/>
            </a:br>
            <a:r>
              <a:rPr lang="en-US" sz="1400" dirty="0"/>
              <a:t>For instance, the bottom part of the vertical line is 270°. When measured in the negative direction its</a:t>
            </a:r>
          </a:p>
          <a:p>
            <a:pPr algn="l"/>
            <a:r>
              <a:rPr lang="en-US" dirty="0"/>
              <a:t>     </a:t>
            </a:r>
            <a:r>
              <a:rPr lang="en-US" sz="1400" dirty="0"/>
              <a:t> will be -90°. We simply subtract 270 from 360. Given a negative angle, we add 360 to get its </a:t>
            </a:r>
          </a:p>
          <a:p>
            <a:pPr algn="l"/>
            <a:r>
              <a:rPr lang="en-US" dirty="0"/>
              <a:t>      </a:t>
            </a:r>
            <a:r>
              <a:rPr lang="en-US" sz="1400" dirty="0"/>
              <a:t>corresponding positive angle.</a:t>
            </a:r>
            <a:br>
              <a:rPr lang="en-US" sz="1400" dirty="0"/>
            </a:br>
            <a:r>
              <a:rPr lang="en-US" sz="1400" dirty="0"/>
              <a:t>      When an angle is -360°, it implies that the object made more than one cycle in clockwise direction.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7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8A63AC-AE1E-4A40-BE3C-EFAC08F49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2D343-4BA3-44B7-A962-D75A0AB10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878224"/>
            <a:ext cx="9144000" cy="4536504"/>
          </a:xfrm>
        </p:spPr>
        <p:txBody>
          <a:bodyPr/>
          <a:lstStyle/>
          <a:p>
            <a:pPr algn="l"/>
            <a:r>
              <a:rPr lang="en-US" dirty="0"/>
              <a:t>Find the corresponding positive angle of</a:t>
            </a:r>
            <a:br>
              <a:rPr lang="en-US" dirty="0"/>
            </a:br>
            <a:r>
              <a:rPr lang="en-US" dirty="0"/>
              <a:t>a) -35°</a:t>
            </a:r>
            <a:br>
              <a:rPr lang="en-US" dirty="0"/>
            </a:br>
            <a:r>
              <a:rPr lang="en-US" dirty="0"/>
              <a:t>b) -60°</a:t>
            </a:r>
            <a:br>
              <a:rPr lang="en-US" dirty="0"/>
            </a:br>
            <a:r>
              <a:rPr lang="en-US" dirty="0"/>
              <a:t>c) -180°</a:t>
            </a:r>
            <a:br>
              <a:rPr lang="en-US" dirty="0"/>
            </a:br>
            <a:r>
              <a:rPr lang="en-US" dirty="0"/>
              <a:t>d) - 670°</a:t>
            </a:r>
          </a:p>
          <a:p>
            <a:pPr algn="l"/>
            <a:endParaRPr lang="en-US" dirty="0"/>
          </a:p>
          <a:p>
            <a:pPr algn="l"/>
            <a:r>
              <a:rPr lang="en-US" u="sng" dirty="0"/>
              <a:t>Solution</a:t>
            </a:r>
            <a:br>
              <a:rPr lang="en-US" dirty="0"/>
            </a:br>
            <a:r>
              <a:rPr lang="en-US" dirty="0"/>
              <a:t>1. We add 360 to the angle to get its corresponding positive angle.</a:t>
            </a:r>
            <a:br>
              <a:rPr lang="en-US" dirty="0"/>
            </a:br>
            <a:r>
              <a:rPr lang="en-US" dirty="0"/>
              <a:t>a) -35°= 360 + (-35) = 360 - 35 = 325°</a:t>
            </a:r>
            <a:br>
              <a:rPr lang="en-US" dirty="0"/>
            </a:br>
            <a:r>
              <a:rPr lang="en-US" dirty="0"/>
              <a:t>b) -60°= 360 + (-60) = 360 - 60 = 300°</a:t>
            </a:r>
            <a:br>
              <a:rPr lang="en-US" dirty="0"/>
            </a:br>
            <a:r>
              <a:rPr lang="en-US" dirty="0"/>
              <a:t>c) -180°= 360 + (-180) = 360 - 180 = 180°</a:t>
            </a:r>
            <a:br>
              <a:rPr lang="en-US" dirty="0"/>
            </a:br>
            <a:r>
              <a:rPr lang="en-US" dirty="0"/>
              <a:t>d) -670°= 360 + (-670) = -310</a:t>
            </a:r>
            <a:br>
              <a:rPr lang="en-US" dirty="0"/>
            </a:br>
            <a:r>
              <a:rPr lang="en-US" dirty="0"/>
              <a:t>That is one cycle in clockwise direction (360)</a:t>
            </a:r>
            <a:br>
              <a:rPr lang="en-US" dirty="0"/>
            </a:br>
            <a:r>
              <a:rPr lang="en-US" dirty="0"/>
              <a:t>360 + (-310) = 50°</a:t>
            </a:r>
            <a:br>
              <a:rPr lang="en-US" dirty="0"/>
            </a:br>
            <a:r>
              <a:rPr lang="en-US" dirty="0"/>
              <a:t>The angle is 360 + 50 = 410°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0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D9414D-42EF-4DC9-A7A9-2D879B85C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4F2C-EC54-4D6D-861A-5992790CF5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987574"/>
            <a:ext cx="9144000" cy="4011910"/>
          </a:xfrm>
        </p:spPr>
        <p:txBody>
          <a:bodyPr/>
          <a:lstStyle/>
          <a:p>
            <a:pPr algn="l"/>
            <a:r>
              <a:rPr lang="en-US" dirty="0"/>
              <a:t>2. Find the corresponding negative angle of 80°, 167°, 330°and 1300°.</a:t>
            </a:r>
          </a:p>
          <a:p>
            <a:pPr algn="l"/>
            <a:r>
              <a:rPr lang="en-US" dirty="0"/>
              <a:t>Solution:</a:t>
            </a:r>
          </a:p>
          <a:p>
            <a:pPr algn="l"/>
            <a:r>
              <a:rPr lang="en-US" dirty="0"/>
              <a:t>We subtract 360 from the angle to get its corresponding negative angle.</a:t>
            </a:r>
            <a:br>
              <a:rPr lang="en-US" dirty="0"/>
            </a:br>
            <a:r>
              <a:rPr lang="en-US" dirty="0"/>
              <a:t>80° = 80 - 360 = - 280°</a:t>
            </a:r>
            <a:br>
              <a:rPr lang="en-US" dirty="0"/>
            </a:br>
            <a:r>
              <a:rPr lang="en-US" dirty="0"/>
              <a:t>167° = 167 - 360 = -193°</a:t>
            </a:r>
            <a:br>
              <a:rPr lang="en-US" dirty="0"/>
            </a:br>
            <a:r>
              <a:rPr lang="en-US" dirty="0"/>
              <a:t>330° = 330 - 360 = -30°</a:t>
            </a:r>
            <a:br>
              <a:rPr lang="en-US" dirty="0"/>
            </a:br>
            <a:r>
              <a:rPr lang="en-US" dirty="0"/>
              <a:t>1300° = 1300 - 360 = 940 (one cycle made)</a:t>
            </a:r>
            <a:br>
              <a:rPr lang="en-US" dirty="0"/>
            </a:br>
            <a:r>
              <a:rPr lang="en-US" dirty="0"/>
              <a:t>940 - 360 = 580 (second cycle made)</a:t>
            </a:r>
            <a:br>
              <a:rPr lang="en-US" dirty="0"/>
            </a:br>
            <a:r>
              <a:rPr lang="en-US" dirty="0"/>
              <a:t>580 - 360 = 220 (third cycle made)</a:t>
            </a:r>
            <a:br>
              <a:rPr lang="en-US" dirty="0"/>
            </a:br>
            <a:r>
              <a:rPr lang="en-US" dirty="0"/>
              <a:t>220 - 360 = -140°</a:t>
            </a:r>
            <a:br>
              <a:rPr lang="en-US" dirty="0"/>
            </a:br>
            <a:r>
              <a:rPr lang="en-US" dirty="0"/>
              <a:t>The angle is -360 - 360 - 360 - 140 = -1220°</a:t>
            </a:r>
            <a:br>
              <a:rPr lang="en-US" dirty="0"/>
            </a:br>
            <a:r>
              <a:rPr lang="en-US" dirty="0"/>
              <a:t>Thus 1300° = -1220°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0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E6CD-CEC5-4285-B452-131218676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>
                <a:cs typeface="Calibri Light"/>
              </a:rPr>
              <a:t>Radian: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EF66-8200-44FC-B6E7-95DF73860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1059582"/>
            <a:ext cx="8746066" cy="3384376"/>
          </a:xfrm>
        </p:spPr>
        <p:txBody>
          <a:bodyPr/>
          <a:lstStyle/>
          <a:p>
            <a:pPr algn="l"/>
            <a:r>
              <a:rPr lang="en-US" sz="1400" dirty="0">
                <a:cs typeface="Calibri"/>
              </a:rPr>
              <a:t>A radian is an angle made at the center of circle by an arc which is equal to the length of the radius </a:t>
            </a:r>
          </a:p>
          <a:p>
            <a:pPr algn="l"/>
            <a:r>
              <a:rPr lang="en-US" sz="1400" dirty="0">
                <a:cs typeface="Calibri"/>
              </a:rPr>
              <a:t>of that particular circle. It is therefore a unit that is used to measure an angle. </a:t>
            </a:r>
          </a:p>
          <a:p>
            <a:pPr algn="l"/>
            <a:r>
              <a:rPr lang="en-US" sz="1400" dirty="0">
                <a:cs typeface="Calibri"/>
              </a:rPr>
              <a:t>The angle is approximately to 57.3°.</a:t>
            </a:r>
          </a:p>
          <a:p>
            <a:pPr algn="l"/>
            <a:r>
              <a:rPr lang="en-US" sz="1400" dirty="0">
                <a:cs typeface="Calibri"/>
              </a:rPr>
              <a:t>In most cases, it is denoted by </a:t>
            </a:r>
            <a:r>
              <a:rPr lang="en-US" sz="1400" b="1" i="1" dirty="0">
                <a:cs typeface="Calibri"/>
              </a:rPr>
              <a:t>rad</a:t>
            </a:r>
            <a:r>
              <a:rPr lang="en-US" sz="1400" b="1" dirty="0">
                <a:cs typeface="Calibri"/>
              </a:rPr>
              <a:t>.</a:t>
            </a:r>
            <a:endParaRPr lang="en-US" sz="1400" dirty="0">
              <a:cs typeface="Calibri"/>
            </a:endParaRPr>
          </a:p>
          <a:p>
            <a:pPr algn="l"/>
            <a:r>
              <a:rPr lang="en-US" sz="1400" dirty="0">
                <a:cs typeface="Calibri"/>
              </a:rPr>
              <a:t>1 rad ≈ 57.3</a:t>
            </a:r>
            <a:r>
              <a:rPr lang="en-US" sz="1400" b="1" dirty="0">
                <a:cs typeface="Calibri"/>
              </a:rPr>
              <a:t>°</a:t>
            </a:r>
          </a:p>
          <a:p>
            <a:pPr algn="l"/>
            <a:endParaRPr lang="en-US" sz="1400" b="1" dirty="0">
              <a:cs typeface="Calibri"/>
            </a:endParaRPr>
          </a:p>
          <a:p>
            <a:pPr algn="l"/>
            <a:r>
              <a:rPr lang="en-US" sz="1400" dirty="0">
                <a:cs typeface="Calibri"/>
              </a:rPr>
              <a:t>Radians are commonly given in terms of </a:t>
            </a:r>
            <a:r>
              <a:rPr lang="en-US" sz="1400" b="1" dirty="0">
                <a:cs typeface="Calibri"/>
              </a:rPr>
              <a:t>π </a:t>
            </a:r>
            <a:r>
              <a:rPr lang="en-US" sz="1400" dirty="0">
                <a:cs typeface="Calibri"/>
              </a:rPr>
              <a:t>to avoid dealing with decimals in calculations. In most books, the abbreviation </a:t>
            </a:r>
            <a:r>
              <a:rPr lang="en-US" sz="1400" i="1" dirty="0">
                <a:cs typeface="Calibri"/>
              </a:rPr>
              <a:t>rad </a:t>
            </a:r>
            <a:r>
              <a:rPr lang="en-US" sz="1400" dirty="0">
                <a:cs typeface="Calibri"/>
              </a:rPr>
              <a:t>is not provided, but the reader has to know that when talking about an angle  that is given in terms of </a:t>
            </a:r>
            <a:r>
              <a:rPr lang="en-US" sz="1400" b="1" dirty="0">
                <a:ea typeface="+mn-lt"/>
                <a:cs typeface="+mn-lt"/>
              </a:rPr>
              <a:t>π, </a:t>
            </a:r>
            <a:r>
              <a:rPr lang="en-US" sz="1400" dirty="0">
                <a:ea typeface="+mn-lt"/>
                <a:cs typeface="+mn-lt"/>
              </a:rPr>
              <a:t>the units are automatically radians.</a:t>
            </a:r>
            <a:endParaRPr lang="en-US" sz="1400" b="1" i="1" dirty="0">
              <a:cs typeface="Calibri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2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E6CD-CEC5-4285-B452-131218676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Some basic angles in radians: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EF66-8200-44FC-B6E7-95DF73860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98" y="1131590"/>
            <a:ext cx="9144000" cy="27363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cs typeface="Calibri"/>
              </a:rPr>
              <a:t>360° = 2π rad</a:t>
            </a: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180° = π rad</a:t>
            </a: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90° = 2 π rad</a:t>
            </a: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30° = 30/180 π = π/6 rad</a:t>
            </a: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45° = 45/180 π = π/4 rad</a:t>
            </a: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60° = 60/180 π = π/3 rad</a:t>
            </a: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270° = 270/180 π = 27/18π = 1½ π rad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0364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E6CD-CEC5-4285-B452-131218676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EF66-8200-44FC-B6E7-95DF73860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1464176"/>
            <a:ext cx="8242010" cy="30963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Convert 240</a:t>
            </a:r>
            <a:r>
              <a:rPr lang="en-US" sz="2400" b="1" dirty="0">
                <a:cs typeface="Calibri"/>
              </a:rPr>
              <a:t>°</a:t>
            </a:r>
            <a:r>
              <a:rPr lang="en-US" sz="2400" dirty="0">
                <a:cs typeface="Calibri"/>
              </a:rPr>
              <a:t>,45</a:t>
            </a:r>
            <a:r>
              <a:rPr lang="en-US" sz="2400" b="1" dirty="0">
                <a:cs typeface="Calibri"/>
              </a:rPr>
              <a:t>°</a:t>
            </a:r>
            <a:r>
              <a:rPr lang="en-US" sz="2400" dirty="0">
                <a:cs typeface="Calibri"/>
              </a:rPr>
              <a:t>,270</a:t>
            </a:r>
            <a:r>
              <a:rPr lang="en-US" sz="2400" b="1" dirty="0">
                <a:cs typeface="Calibri"/>
              </a:rPr>
              <a:t>°</a:t>
            </a:r>
            <a:r>
              <a:rPr lang="en-US" sz="2400" dirty="0">
                <a:cs typeface="Calibri"/>
              </a:rPr>
              <a:t>,750</a:t>
            </a:r>
            <a:r>
              <a:rPr lang="en-US" sz="2400" b="1" dirty="0">
                <a:cs typeface="Calibri"/>
              </a:rPr>
              <a:t>°</a:t>
            </a:r>
            <a:r>
              <a:rPr lang="en-US" sz="2400" dirty="0">
                <a:cs typeface="Calibri"/>
              </a:rPr>
              <a:t> and 390</a:t>
            </a:r>
            <a:r>
              <a:rPr lang="en-US" sz="2400" b="1" dirty="0">
                <a:cs typeface="Calibri"/>
              </a:rPr>
              <a:t>°</a:t>
            </a:r>
            <a:r>
              <a:rPr lang="en-US" sz="2400" dirty="0">
                <a:cs typeface="Calibri"/>
              </a:rPr>
              <a:t> into radians in terms of </a:t>
            </a:r>
            <a:r>
              <a:rPr lang="en-US" sz="2400" b="1" dirty="0">
                <a:cs typeface="Calibri"/>
              </a:rPr>
              <a:t>π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u="sng" dirty="0">
                <a:cs typeface="Calibri"/>
              </a:rPr>
              <a:t>Solution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We multiply the angles by </a:t>
            </a:r>
            <a:r>
              <a:rPr lang="en-US" sz="2400" dirty="0">
                <a:ea typeface="+mn-lt"/>
                <a:cs typeface="+mn-lt"/>
              </a:rPr>
              <a:t>π/180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240=240*</a:t>
            </a:r>
            <a:r>
              <a:rPr lang="en-US" sz="2400" dirty="0">
                <a:ea typeface="+mn-lt"/>
                <a:cs typeface="+mn-lt"/>
              </a:rPr>
              <a:t>π/180=4/3π=1½π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50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E6CD-CEC5-4285-B452-131218676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EF66-8200-44FC-B6E7-95DF73860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131590"/>
            <a:ext cx="8674058" cy="3600400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dirty="0">
                <a:cs typeface="Calibri"/>
              </a:rPr>
              <a:t>Convert the following angles into degrees.</a:t>
            </a:r>
          </a:p>
          <a:p>
            <a:pPr marL="0" indent="0" algn="l">
              <a:buNone/>
            </a:pPr>
            <a:r>
              <a:rPr lang="en-US" sz="1800" dirty="0">
                <a:cs typeface="Calibri"/>
              </a:rPr>
              <a:t>a) 5/4 π</a:t>
            </a:r>
          </a:p>
          <a:p>
            <a:pPr marL="0" indent="0" algn="l">
              <a:buNone/>
            </a:pPr>
            <a:r>
              <a:rPr lang="en-US" sz="1800" dirty="0">
                <a:cs typeface="Calibri"/>
              </a:rPr>
              <a:t>b) 3.12 π</a:t>
            </a:r>
          </a:p>
          <a:p>
            <a:pPr marL="0" indent="0" algn="l">
              <a:buNone/>
            </a:pPr>
            <a:r>
              <a:rPr lang="en-US" sz="1800" dirty="0">
                <a:cs typeface="Calibri"/>
              </a:rPr>
              <a:t>c) 2.4 radians</a:t>
            </a:r>
          </a:p>
          <a:p>
            <a:pPr marL="0" indent="0" algn="l">
              <a:buNone/>
            </a:pPr>
            <a:endParaRPr lang="en-US" sz="1800" u="sng" dirty="0">
              <a:cs typeface="Calibri"/>
            </a:endParaRPr>
          </a:p>
          <a:p>
            <a:pPr marL="0" indent="0" algn="l">
              <a:buNone/>
            </a:pPr>
            <a:r>
              <a:rPr lang="en-US" sz="1800" u="sng" dirty="0">
                <a:cs typeface="Calibri"/>
              </a:rPr>
              <a:t>Solution </a:t>
            </a:r>
            <a:r>
              <a:rPr lang="en-US" sz="1800" dirty="0">
                <a:cs typeface="Calibri"/>
              </a:rPr>
              <a:t>:            we know,           180</a:t>
            </a:r>
            <a:r>
              <a:rPr lang="en-US" sz="1800" b="1" dirty="0">
                <a:ea typeface="+mn-lt"/>
                <a:cs typeface="+mn-lt"/>
              </a:rPr>
              <a:t>°</a:t>
            </a:r>
            <a:r>
              <a:rPr lang="en-US" sz="1800" dirty="0">
                <a:cs typeface="Calibri"/>
              </a:rPr>
              <a:t>=π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a) 5/4π= 5/4 *180</a:t>
            </a:r>
            <a:r>
              <a:rPr lang="en-US" sz="1800" b="1" dirty="0">
                <a:ea typeface="+mn-lt"/>
                <a:cs typeface="+mn-lt"/>
              </a:rPr>
              <a:t>°</a:t>
            </a:r>
            <a:r>
              <a:rPr lang="en-US" sz="1800" dirty="0">
                <a:cs typeface="Calibri"/>
              </a:rPr>
              <a:t>=225</a:t>
            </a:r>
            <a:r>
              <a:rPr lang="en-US" sz="1800" b="1" dirty="0">
                <a:ea typeface="+mn-lt"/>
                <a:cs typeface="+mn-lt"/>
              </a:rPr>
              <a:t>°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b) 3.12π= 3.12*180</a:t>
            </a:r>
            <a:r>
              <a:rPr lang="en-US" sz="1800" b="1" dirty="0">
                <a:ea typeface="+mn-lt"/>
                <a:cs typeface="+mn-lt"/>
              </a:rPr>
              <a:t>°</a:t>
            </a:r>
            <a:r>
              <a:rPr lang="en-US" sz="1800" dirty="0">
                <a:cs typeface="Calibri"/>
              </a:rPr>
              <a:t>=561.6</a:t>
            </a:r>
            <a:r>
              <a:rPr lang="en-US" sz="1800" b="1" dirty="0">
                <a:ea typeface="+mn-lt"/>
                <a:cs typeface="+mn-lt"/>
              </a:rPr>
              <a:t>°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c) 1 rad= 57.3</a:t>
            </a:r>
            <a:r>
              <a:rPr lang="en-US" sz="1800" b="1" dirty="0">
                <a:ea typeface="+mn-lt"/>
                <a:cs typeface="+mn-lt"/>
              </a:rPr>
              <a:t>°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             =(2.4*57.3)=137.52</a:t>
            </a:r>
            <a:r>
              <a:rPr lang="en-US" sz="1800" b="1" dirty="0">
                <a:ea typeface="+mn-lt"/>
                <a:cs typeface="+mn-lt"/>
              </a:rPr>
              <a:t>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897C-9F65-4BC9-835B-57E5D4F9B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20" y="493787"/>
            <a:ext cx="9144000" cy="997843"/>
          </a:xfrm>
        </p:spPr>
        <p:txBody>
          <a:bodyPr/>
          <a:lstStyle/>
          <a:p>
            <a:r>
              <a:rPr lang="en-US" b="1" dirty="0"/>
              <a:t>Trigonometric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0FC66-98D4-48EB-8213-DDF85C813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8152" y="1275606"/>
            <a:ext cx="8424936" cy="352839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Trigonometry is derived from Greek words</a:t>
            </a:r>
            <a:r>
              <a:rPr lang="en-US" sz="1400" b="1" i="1" dirty="0"/>
              <a:t> </a:t>
            </a:r>
            <a:r>
              <a:rPr lang="en-US" sz="1400" b="1" i="1" dirty="0" err="1"/>
              <a:t>trigonon</a:t>
            </a:r>
            <a:r>
              <a:rPr lang="en-US" sz="1400" b="1" i="1" dirty="0"/>
              <a:t> </a:t>
            </a:r>
            <a:r>
              <a:rPr lang="en-US" sz="1400" dirty="0"/>
              <a:t>(three angles) and </a:t>
            </a:r>
            <a:r>
              <a:rPr lang="en-US" sz="1400" b="1" i="1" dirty="0" err="1"/>
              <a:t>metron</a:t>
            </a:r>
            <a:r>
              <a:rPr lang="en-US" sz="1400" dirty="0"/>
              <a:t> ( measure).</a:t>
            </a:r>
          </a:p>
          <a:p>
            <a:pPr algn="l"/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Trigonometry is the branch of mathematics which deals with triangles, particularly triangles in a plane where one angle of the triangle is 90 degree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Triangles on a sphere are also studied, in spherical trigonometry.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Trigonometry specifically deals with the relationships between the sides and the angles of triangles, </a:t>
            </a:r>
          </a:p>
          <a:p>
            <a:pPr algn="l"/>
            <a:r>
              <a:rPr lang="en-US" sz="1400" dirty="0"/>
              <a:t>      that is, on the trigonometric functions , and with calculations based on these functions. 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9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E6CD-CEC5-4285-B452-131218676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154" y="411510"/>
            <a:ext cx="8064896" cy="864096"/>
          </a:xfrm>
        </p:spPr>
        <p:txBody>
          <a:bodyPr/>
          <a:lstStyle/>
          <a:p>
            <a:r>
              <a:rPr lang="en-US" sz="3600" b="1" dirty="0">
                <a:cs typeface="Calibri Light"/>
              </a:rPr>
              <a:t>Negatives angles and angle greater than 360.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EF66-8200-44FC-B6E7-95DF73860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1131590"/>
            <a:ext cx="8064896" cy="3744416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•To convert a negative angle to a positive, we add 2π to it. </a:t>
            </a:r>
            <a:endParaRPr lang="en-US" dirty="0"/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•To convert a positive angle to a negative, we subtract 2π from it. Example :</a:t>
            </a:r>
            <a:endParaRPr lang="en-US" sz="1400" dirty="0">
              <a:cs typeface="Calibri"/>
            </a:endParaRPr>
          </a:p>
          <a:p>
            <a:pPr marL="0" indent="0" algn="l">
              <a:buNone/>
            </a:pPr>
            <a:endParaRPr lang="en-US" sz="1400" b="1" dirty="0">
              <a:ea typeface="+mn-lt"/>
              <a:cs typeface="+mn-lt"/>
            </a:endParaRPr>
          </a:p>
          <a:p>
            <a:pPr marL="0" indent="0" algn="l">
              <a:buNone/>
            </a:pPr>
            <a:r>
              <a:rPr lang="en-US" sz="1400" b="1" dirty="0">
                <a:ea typeface="+mn-lt"/>
                <a:cs typeface="+mn-lt"/>
              </a:rPr>
              <a:t> 1.</a:t>
            </a:r>
            <a:r>
              <a:rPr lang="en-US" sz="1400" dirty="0">
                <a:ea typeface="+mn-lt"/>
                <a:cs typeface="+mn-lt"/>
              </a:rPr>
              <a:t> Convert −3 /4π and −5 /7π to positive angles in radians. 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    </a:t>
            </a:r>
            <a:r>
              <a:rPr lang="en-US" sz="1400" b="1" dirty="0">
                <a:ea typeface="+mn-lt"/>
                <a:cs typeface="+mn-lt"/>
              </a:rPr>
              <a:t> Solution 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                 We add 2π to the angle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                 −3 /4π=−3 /4π+2π=5 /4π=11/4π 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                 −5/7 π=−5/7 π+2π=9/7π=12/7 π 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When an object rotates through an angle that is greater than 2π; it would have made more than one cycle.’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 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To determine the number of cycles of such angle, we find a number when multiplied by 2π, the </a:t>
            </a:r>
          </a:p>
          <a:p>
            <a:pPr marL="0" indent="0" algn="l">
              <a:buNone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result is equal or less but closer to the number.</a:t>
            </a:r>
            <a:endParaRPr lang="en-US" sz="14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0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E6CD-CEC5-4285-B452-131218676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EF66-8200-44FC-B6E7-95DF73860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1130" y="1160773"/>
            <a:ext cx="8496944" cy="3456384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1. Find the number of cycles made when an objects rotates through the following angles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a) −10π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b) 9π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c) 7/2 π </a:t>
            </a:r>
          </a:p>
          <a:p>
            <a:pPr marL="0" indent="0" algn="l">
              <a:buNone/>
            </a:pPr>
            <a:r>
              <a:rPr lang="en-US" sz="1400" b="1" u="sng" dirty="0">
                <a:ea typeface="+mn-lt"/>
                <a:cs typeface="+mn-lt"/>
              </a:rPr>
              <a:t>Solution</a:t>
            </a:r>
            <a:endParaRPr lang="en-US" sz="1400" b="1" u="sng" dirty="0">
              <a:cs typeface="Calibri"/>
            </a:endParaRP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a) −10π=5(−2π)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 since −2π implies one cycle in clockwise direction, it implies that the object made 5 cycles in the 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clockwise direction. </a:t>
            </a:r>
          </a:p>
          <a:p>
            <a:pPr marL="0" indent="0" algn="l">
              <a:buNone/>
            </a:pPr>
            <a:endParaRPr lang="en-US" sz="1400" dirty="0">
              <a:ea typeface="+mn-lt"/>
              <a:cs typeface="+mn-lt"/>
            </a:endParaRP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b) 9π=4(2π)+π, π= half cycle the object made four and half cycles in the anticlockwise directions. </a:t>
            </a:r>
          </a:p>
          <a:p>
            <a:pPr marL="0" indent="0" algn="l">
              <a:buNone/>
            </a:pPr>
            <a:endParaRPr lang="en-US" sz="1400" dirty="0">
              <a:ea typeface="+mn-lt"/>
              <a:cs typeface="+mn-lt"/>
            </a:endParaRP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 c) 7/2 π=3.5π=2π+1.5π, 1.5π is a three quarter cycle(1.5π/ 2π =3 /4) the object made one and three </a:t>
            </a:r>
          </a:p>
          <a:p>
            <a:pPr marL="0" indent="0" algn="l">
              <a:buNone/>
            </a:pPr>
            <a:r>
              <a:rPr lang="en-US" sz="1400" dirty="0">
                <a:ea typeface="+mn-lt"/>
                <a:cs typeface="+mn-lt"/>
              </a:rPr>
              <a:t>quarter cycles in anticlockwise direction</a:t>
            </a:r>
            <a:endParaRPr lang="en-US" sz="1400" dirty="0">
              <a:cs typeface="Calibri" panose="020F0502020204030204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4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DF5BFA-26BB-4D26-96DA-14CD775EE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>
                <a:cs typeface="Calibri Light"/>
              </a:rPr>
              <a:t>Pythagorean Identities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B61F0-39D3-459B-B23D-7455E2C7A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98" y="1131590"/>
            <a:ext cx="9144000" cy="374441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Sin²θ</a:t>
            </a:r>
            <a:r>
              <a:rPr lang="en-US" sz="2000" dirty="0">
                <a:ea typeface="+mn-lt"/>
                <a:cs typeface="+mn-lt"/>
              </a:rPr>
              <a:t>+cos²θ=1</a:t>
            </a: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1+tan</a:t>
            </a:r>
            <a:r>
              <a:rPr lang="en-US" sz="2000" dirty="0">
                <a:ea typeface="+mn-lt"/>
                <a:cs typeface="+mn-lt"/>
              </a:rPr>
              <a:t>²θ= sec²θ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1+cot²θ= csc²θ</a:t>
            </a:r>
          </a:p>
          <a:p>
            <a:pPr marL="0" indent="0">
              <a:buNone/>
            </a:pPr>
            <a:endParaRPr lang="en-US" sz="2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b="1" dirty="0">
                <a:ea typeface="+mn-lt"/>
                <a:cs typeface="+mn-lt"/>
              </a:rPr>
              <a:t>Negative Angle identities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sin(-θ)= -</a:t>
            </a:r>
            <a:r>
              <a:rPr lang="en-US" sz="2000" dirty="0" err="1">
                <a:ea typeface="+mn-lt"/>
                <a:cs typeface="+mn-lt"/>
              </a:rPr>
              <a:t>sinθ</a:t>
            </a:r>
            <a:r>
              <a:rPr lang="en-US" sz="2000" dirty="0">
                <a:ea typeface="+mn-lt"/>
                <a:cs typeface="+mn-lt"/>
              </a:rPr>
              <a:t>            cos(-θ)= </a:t>
            </a:r>
            <a:r>
              <a:rPr lang="en-US" sz="2000" dirty="0" err="1">
                <a:ea typeface="+mn-lt"/>
                <a:cs typeface="+mn-lt"/>
              </a:rPr>
              <a:t>cosθ</a:t>
            </a:r>
            <a:r>
              <a:rPr lang="en-US" sz="2000" dirty="0">
                <a:ea typeface="+mn-lt"/>
                <a:cs typeface="+mn-lt"/>
              </a:rPr>
              <a:t>              tan(-θ)= -</a:t>
            </a:r>
            <a:r>
              <a:rPr lang="en-US" sz="2000" dirty="0" err="1">
                <a:ea typeface="+mn-lt"/>
                <a:cs typeface="+mn-lt"/>
              </a:rPr>
              <a:t>tanθ</a:t>
            </a:r>
            <a:endParaRPr lang="en-US" sz="2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cos(-θ)= -</a:t>
            </a:r>
            <a:r>
              <a:rPr lang="en-US" sz="2000" dirty="0" err="1">
                <a:ea typeface="+mn-lt"/>
                <a:cs typeface="+mn-lt"/>
              </a:rPr>
              <a:t>cosθ</a:t>
            </a:r>
            <a:r>
              <a:rPr lang="en-US" sz="2000" dirty="0">
                <a:ea typeface="+mn-lt"/>
                <a:cs typeface="+mn-lt"/>
              </a:rPr>
              <a:t>           sec(-θ)= </a:t>
            </a:r>
            <a:r>
              <a:rPr lang="en-US" sz="2000" dirty="0" err="1">
                <a:ea typeface="+mn-lt"/>
                <a:cs typeface="+mn-lt"/>
              </a:rPr>
              <a:t>secθ</a:t>
            </a:r>
            <a:r>
              <a:rPr lang="en-US" sz="2000" dirty="0">
                <a:ea typeface="+mn-lt"/>
                <a:cs typeface="+mn-lt"/>
              </a:rPr>
              <a:t>              </a:t>
            </a:r>
            <a:r>
              <a:rPr lang="en-US" sz="2000" dirty="0" err="1">
                <a:ea typeface="+mn-lt"/>
                <a:cs typeface="+mn-lt"/>
              </a:rPr>
              <a:t>cotθ</a:t>
            </a:r>
            <a:r>
              <a:rPr lang="en-US" sz="2000" dirty="0">
                <a:ea typeface="+mn-lt"/>
                <a:cs typeface="+mn-lt"/>
              </a:rPr>
              <a:t>= -</a:t>
            </a:r>
            <a:r>
              <a:rPr lang="en-US" sz="2000" dirty="0" err="1">
                <a:ea typeface="+mn-lt"/>
                <a:cs typeface="+mn-lt"/>
              </a:rPr>
              <a:t>cotθ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0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6E98FD-A11E-4E70-B916-590420BF1B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Trigonometric Identities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76401-D668-4186-A5EA-F85B8E351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908720" y="1275606"/>
            <a:ext cx="9144000" cy="51122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600" dirty="0"/>
              <a:t>sin</a:t>
            </a:r>
            <a:r>
              <a:rPr lang="fr-FR" sz="1600" baseline="30000" dirty="0"/>
              <a:t>2</a:t>
            </a:r>
            <a:r>
              <a:rPr lang="fr-FR" sz="1600" dirty="0"/>
              <a:t>(</a:t>
            </a:r>
            <a:r>
              <a:rPr lang="fr-FR" sz="1600" i="1" dirty="0"/>
              <a:t>A</a:t>
            </a:r>
            <a:r>
              <a:rPr lang="fr-FR" sz="1600" dirty="0"/>
              <a:t>) + cos</a:t>
            </a:r>
            <a:r>
              <a:rPr lang="fr-FR" sz="1600" baseline="30000" dirty="0"/>
              <a:t>2</a:t>
            </a:r>
            <a:r>
              <a:rPr lang="fr-FR" sz="1600" dirty="0"/>
              <a:t>(</a:t>
            </a:r>
            <a:r>
              <a:rPr lang="fr-FR" sz="1600" i="1" dirty="0"/>
              <a:t>A</a:t>
            </a:r>
            <a:r>
              <a:rPr lang="fr-FR" sz="1600" dirty="0"/>
              <a:t>) = 1</a:t>
            </a:r>
          </a:p>
          <a:p>
            <a:pPr>
              <a:buNone/>
            </a:pPr>
            <a:r>
              <a:rPr lang="fr-FR" sz="1600" dirty="0"/>
              <a:t>tan</a:t>
            </a:r>
            <a:r>
              <a:rPr lang="fr-FR" sz="1600" baseline="30000" dirty="0"/>
              <a:t>2</a:t>
            </a:r>
            <a:r>
              <a:rPr lang="fr-FR" sz="1600" dirty="0"/>
              <a:t>(</a:t>
            </a:r>
            <a:r>
              <a:rPr lang="fr-FR" sz="1600" i="1" dirty="0"/>
              <a:t>A</a:t>
            </a:r>
            <a:r>
              <a:rPr lang="fr-FR" sz="1600" dirty="0"/>
              <a:t>) + 1 = sec</a:t>
            </a:r>
            <a:r>
              <a:rPr lang="fr-FR" sz="1600" baseline="30000" dirty="0"/>
              <a:t>2</a:t>
            </a:r>
            <a:r>
              <a:rPr lang="fr-FR" sz="1600" dirty="0"/>
              <a:t>(</a:t>
            </a:r>
            <a:r>
              <a:rPr lang="fr-FR" sz="1600" i="1" dirty="0"/>
              <a:t>A</a:t>
            </a:r>
            <a:r>
              <a:rPr lang="fr-FR" sz="1600" dirty="0"/>
              <a:t>)</a:t>
            </a:r>
          </a:p>
          <a:p>
            <a:pPr>
              <a:buNone/>
            </a:pPr>
            <a:r>
              <a:rPr lang="fr-FR" sz="1600" dirty="0"/>
              <a:t>1 + cot</a:t>
            </a:r>
            <a:r>
              <a:rPr lang="fr-FR" sz="1600" baseline="30000" dirty="0"/>
              <a:t>2</a:t>
            </a:r>
            <a:r>
              <a:rPr lang="fr-FR" sz="1600" dirty="0"/>
              <a:t>(</a:t>
            </a:r>
            <a:r>
              <a:rPr lang="fr-FR" sz="1600" i="1" dirty="0"/>
              <a:t>A</a:t>
            </a:r>
            <a:r>
              <a:rPr lang="fr-FR" sz="1600" dirty="0"/>
              <a:t>) = csc</a:t>
            </a:r>
            <a:r>
              <a:rPr lang="fr-FR" sz="1600" baseline="30000" dirty="0"/>
              <a:t>2</a:t>
            </a:r>
            <a:r>
              <a:rPr lang="fr-FR" sz="1600" dirty="0"/>
              <a:t>(</a:t>
            </a:r>
            <a:r>
              <a:rPr lang="fr-FR" sz="1600" i="1" dirty="0"/>
              <a:t>A</a:t>
            </a:r>
            <a:r>
              <a:rPr lang="fr-FR" sz="1600" dirty="0"/>
              <a:t>)</a:t>
            </a:r>
          </a:p>
          <a:p>
            <a:pPr>
              <a:buNone/>
            </a:pPr>
            <a:r>
              <a:rPr lang="en-US" sz="1600" dirty="0"/>
              <a:t>sin(A</a:t>
            </a:r>
            <a:r>
              <a:rPr lang="el-GR" sz="1600" dirty="0"/>
              <a:t> + </a:t>
            </a:r>
            <a:r>
              <a:rPr lang="en-US" sz="1600" dirty="0"/>
              <a:t>y</a:t>
            </a:r>
            <a:r>
              <a:rPr lang="el-GR" sz="1600" dirty="0"/>
              <a:t>) = </a:t>
            </a:r>
            <a:r>
              <a:rPr lang="en-US" sz="1600" dirty="0"/>
              <a:t>sin(A</a:t>
            </a:r>
            <a:r>
              <a:rPr lang="el-GR" sz="1600" dirty="0"/>
              <a:t>) </a:t>
            </a:r>
            <a:r>
              <a:rPr lang="en-US" sz="1600" dirty="0"/>
              <a:t>cos(y</a:t>
            </a:r>
            <a:r>
              <a:rPr lang="el-GR" sz="1600" dirty="0"/>
              <a:t>) + </a:t>
            </a:r>
            <a:r>
              <a:rPr lang="en-US" sz="1600" dirty="0"/>
              <a:t>cos(A</a:t>
            </a:r>
            <a:r>
              <a:rPr lang="el-GR" sz="1600" dirty="0"/>
              <a:t>) </a:t>
            </a:r>
            <a:r>
              <a:rPr lang="en-US" sz="1600" dirty="0"/>
              <a:t>sin(y</a:t>
            </a:r>
            <a:r>
              <a:rPr lang="el-GR" sz="1600" dirty="0"/>
              <a:t>)</a:t>
            </a:r>
          </a:p>
          <a:p>
            <a:pPr>
              <a:buNone/>
            </a:pPr>
            <a:r>
              <a:rPr lang="en-US" sz="1600" dirty="0"/>
              <a:t>sin(A</a:t>
            </a:r>
            <a:r>
              <a:rPr lang="el-GR" sz="1600" dirty="0"/>
              <a:t> – </a:t>
            </a:r>
            <a:r>
              <a:rPr lang="en-US" sz="1600" dirty="0"/>
              <a:t>y</a:t>
            </a:r>
            <a:r>
              <a:rPr lang="el-GR" sz="1600" dirty="0"/>
              <a:t>) = </a:t>
            </a:r>
            <a:r>
              <a:rPr lang="en-US" sz="1600" dirty="0"/>
              <a:t>sin(A</a:t>
            </a:r>
            <a:r>
              <a:rPr lang="el-GR" sz="1600" dirty="0"/>
              <a:t>) </a:t>
            </a:r>
            <a:r>
              <a:rPr lang="en-US" sz="1600" dirty="0"/>
              <a:t>cos(y</a:t>
            </a:r>
            <a:r>
              <a:rPr lang="el-GR" sz="1600" dirty="0"/>
              <a:t>) – </a:t>
            </a:r>
            <a:r>
              <a:rPr lang="en-US" sz="1600" dirty="0"/>
              <a:t>cos(A</a:t>
            </a:r>
            <a:r>
              <a:rPr lang="el-GR" sz="1600" dirty="0"/>
              <a:t>) </a:t>
            </a:r>
            <a:r>
              <a:rPr lang="en-US" sz="1600" dirty="0"/>
              <a:t>sin(y</a:t>
            </a:r>
            <a:r>
              <a:rPr lang="el-GR" sz="1600" dirty="0"/>
              <a:t>)</a:t>
            </a:r>
          </a:p>
          <a:p>
            <a:pPr>
              <a:buNone/>
            </a:pPr>
            <a:r>
              <a:rPr lang="en-US" sz="1600" dirty="0"/>
              <a:t>cos(A</a:t>
            </a:r>
            <a:r>
              <a:rPr lang="el-GR" sz="1600" dirty="0"/>
              <a:t> + </a:t>
            </a:r>
            <a:r>
              <a:rPr lang="en-US" sz="1600" dirty="0"/>
              <a:t>y</a:t>
            </a:r>
            <a:r>
              <a:rPr lang="el-GR" sz="1600" dirty="0"/>
              <a:t>) = </a:t>
            </a:r>
            <a:r>
              <a:rPr lang="en-US" sz="1600" dirty="0"/>
              <a:t>cos(A</a:t>
            </a:r>
            <a:r>
              <a:rPr lang="el-GR" sz="1600" dirty="0"/>
              <a:t>) </a:t>
            </a:r>
            <a:r>
              <a:rPr lang="en-US" sz="1600" dirty="0"/>
              <a:t>cos(y</a:t>
            </a:r>
            <a:r>
              <a:rPr lang="el-GR" sz="1600" dirty="0"/>
              <a:t>) – </a:t>
            </a:r>
            <a:r>
              <a:rPr lang="en-US" sz="1600" dirty="0"/>
              <a:t>sin(A</a:t>
            </a:r>
            <a:r>
              <a:rPr lang="el-GR" sz="1600" dirty="0"/>
              <a:t>) </a:t>
            </a:r>
            <a:r>
              <a:rPr lang="en-US" sz="1600" dirty="0"/>
              <a:t>sin(y</a:t>
            </a:r>
            <a:r>
              <a:rPr lang="el-GR" sz="1600" dirty="0"/>
              <a:t>)</a:t>
            </a:r>
          </a:p>
          <a:p>
            <a:pPr>
              <a:buNone/>
            </a:pPr>
            <a:r>
              <a:rPr lang="en-US" sz="1600" dirty="0"/>
              <a:t>cos(A</a:t>
            </a:r>
            <a:r>
              <a:rPr lang="el-GR" sz="1600" dirty="0"/>
              <a:t> – </a:t>
            </a:r>
            <a:r>
              <a:rPr lang="en-US" sz="1600" dirty="0"/>
              <a:t>y</a:t>
            </a:r>
            <a:r>
              <a:rPr lang="el-GR" sz="1600" dirty="0"/>
              <a:t>) = </a:t>
            </a:r>
            <a:r>
              <a:rPr lang="en-US" sz="1600" dirty="0"/>
              <a:t>cos(A</a:t>
            </a:r>
            <a:r>
              <a:rPr lang="el-GR" sz="1600" dirty="0"/>
              <a:t>) </a:t>
            </a:r>
            <a:r>
              <a:rPr lang="en-US" sz="1600" dirty="0"/>
              <a:t>cos(y</a:t>
            </a:r>
            <a:r>
              <a:rPr lang="el-GR" sz="1600" dirty="0"/>
              <a:t>) + </a:t>
            </a:r>
            <a:r>
              <a:rPr lang="en-US" sz="1600" dirty="0"/>
              <a:t>sin(A</a:t>
            </a:r>
            <a:r>
              <a:rPr lang="el-GR" sz="1600" dirty="0"/>
              <a:t>) </a:t>
            </a:r>
            <a:r>
              <a:rPr lang="en-US" sz="1600" dirty="0"/>
              <a:t>sin(y</a:t>
            </a:r>
            <a:r>
              <a:rPr lang="el-GR" sz="1600" dirty="0"/>
              <a:t>)</a:t>
            </a:r>
          </a:p>
          <a:p>
            <a:pPr>
              <a:buNone/>
            </a:pPr>
            <a:r>
              <a:rPr lang="es-ES" sz="1600" dirty="0"/>
              <a:t>tan(A +y) = (tan A + tan y)/ (1−tan A •tan y)</a:t>
            </a:r>
            <a:endParaRPr lang="fr-FR" sz="1600" dirty="0"/>
          </a:p>
          <a:p>
            <a:pPr>
              <a:buNone/>
            </a:pPr>
            <a:r>
              <a:rPr lang="es-ES" sz="1600" dirty="0"/>
              <a:t>tan(A−y) = (tan A–tan y)/ (1+tan A • tan y)</a:t>
            </a:r>
          </a:p>
          <a:p>
            <a:pPr>
              <a:buNone/>
            </a:pPr>
            <a:r>
              <a:rPr lang="es-ES" sz="1600" dirty="0"/>
              <a:t>sin(2A) = 2sin(A) • cos(A) </a:t>
            </a:r>
          </a:p>
          <a:p>
            <a:pPr>
              <a:buNone/>
            </a:pPr>
            <a:r>
              <a:rPr lang="es-ES" sz="1600" dirty="0"/>
              <a:t> cos(2A) = cos</a:t>
            </a:r>
            <a:r>
              <a:rPr lang="es-ES" sz="1600" baseline="30000" dirty="0"/>
              <a:t>2</a:t>
            </a:r>
            <a:r>
              <a:rPr lang="es-ES" sz="1600" dirty="0"/>
              <a:t>(A)–sin</a:t>
            </a:r>
            <a:r>
              <a:rPr lang="es-ES" sz="1600" baseline="30000" dirty="0"/>
              <a:t>2</a:t>
            </a:r>
            <a:r>
              <a:rPr lang="es-ES" sz="1600" dirty="0"/>
              <a:t>(A) </a:t>
            </a:r>
          </a:p>
          <a:p>
            <a:pPr>
              <a:buNone/>
            </a:pPr>
            <a:r>
              <a:rPr lang="es-ES" sz="1600" dirty="0"/>
              <a:t> tan(2A) = [2tan(A)]/ [1−tan</a:t>
            </a:r>
            <a:r>
              <a:rPr lang="es-ES" sz="1600" baseline="30000" dirty="0"/>
              <a:t>2</a:t>
            </a:r>
            <a:r>
              <a:rPr lang="es-ES" sz="1600" dirty="0"/>
              <a:t>(A)] </a:t>
            </a:r>
          </a:p>
          <a:p>
            <a:pPr>
              <a:buNone/>
            </a:pP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n-US" sz="16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84E8DE-1153-474D-8B5A-E0431CBAA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131591"/>
            <a:ext cx="2160240" cy="181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316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7685B-F4E6-448A-9ED5-31C7B743B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98" y="555526"/>
            <a:ext cx="9144000" cy="720080"/>
          </a:xfrm>
        </p:spPr>
        <p:txBody>
          <a:bodyPr/>
          <a:lstStyle/>
          <a:p>
            <a:r>
              <a:rPr lang="en-US" sz="3600" dirty="0"/>
              <a:t>Relation Between Different </a:t>
            </a:r>
            <a:br>
              <a:rPr lang="en-US" sz="3600" dirty="0"/>
            </a:br>
            <a:r>
              <a:rPr lang="en-US" sz="3600" dirty="0"/>
              <a:t>Trigonometric Identities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E181B-84BA-483D-A0B4-16AAA9418F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5656" y="1635646"/>
            <a:ext cx="8746066" cy="3168352"/>
          </a:xfrm>
        </p:spPr>
        <p:txBody>
          <a:bodyPr/>
          <a:lstStyle/>
          <a:p>
            <a:pPr algn="l"/>
            <a:r>
              <a:rPr lang="en-US" sz="2400" dirty="0"/>
              <a:t>Sine         Cosecant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Cosine       Secant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Tangent      Cotangent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6370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64644B-A3CE-4DFB-987F-EA5BCDB9C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98" y="555526"/>
            <a:ext cx="9144000" cy="720080"/>
          </a:xfrm>
        </p:spPr>
        <p:txBody>
          <a:bodyPr/>
          <a:lstStyle/>
          <a:p>
            <a:r>
              <a:rPr lang="en-US" dirty="0"/>
              <a:t>Angles of Elevation </a:t>
            </a:r>
            <a:br>
              <a:rPr lang="en-US" dirty="0"/>
            </a:br>
            <a:r>
              <a:rPr lang="en-US" dirty="0"/>
              <a:t>and Depression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13DC16-3E7B-41DF-9B67-41F834E90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4608512" cy="345598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Line of sight: The line from our      eyes to the object, we are viewing.</a:t>
            </a:r>
          </a:p>
          <a:p>
            <a:endParaRPr lang="en-US" sz="2800" dirty="0"/>
          </a:p>
          <a:p>
            <a:r>
              <a:rPr lang="en-US" sz="2800" dirty="0"/>
              <a:t>Angle of Elevation: The angle         through which our eyes move </a:t>
            </a:r>
          </a:p>
          <a:p>
            <a:r>
              <a:rPr lang="en-US" sz="2800" dirty="0"/>
              <a:t>upwards to see an object above us</a:t>
            </a:r>
          </a:p>
          <a:p>
            <a:endParaRPr lang="en-US" sz="2800" dirty="0"/>
          </a:p>
          <a:p>
            <a:r>
              <a:rPr lang="en-US" sz="2800" dirty="0"/>
              <a:t>Angle of depression: The angle        through which our eyes move downwards to see an object below us.</a:t>
            </a:r>
          </a:p>
          <a:p>
            <a:endParaRPr lang="en-US" sz="2800" dirty="0"/>
          </a:p>
        </p:txBody>
      </p:sp>
      <p:pic>
        <p:nvPicPr>
          <p:cNvPr id="6" name="Picture 5" descr="sight.jpg">
            <a:extLst>
              <a:ext uri="{FF2B5EF4-FFF2-40B4-BE49-F238E27FC236}">
                <a16:creationId xmlns:a16="http://schemas.microsoft.com/office/drawing/2014/main" id="{80CDABDF-F07F-4575-BB56-8FF36D1880D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4755" y="1384492"/>
            <a:ext cx="2895600" cy="1224136"/>
          </a:xfrm>
          <a:prstGeom prst="rect">
            <a:avLst/>
          </a:prstGeom>
        </p:spPr>
      </p:pic>
      <p:pic>
        <p:nvPicPr>
          <p:cNvPr id="8" name="Picture 7" descr="unnamed.png">
            <a:extLst>
              <a:ext uri="{FF2B5EF4-FFF2-40B4-BE49-F238E27FC236}">
                <a16:creationId xmlns:a16="http://schemas.microsoft.com/office/drawing/2014/main" id="{5DF18310-6DAA-4CAD-8995-E0320C3441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4756" y="2608628"/>
            <a:ext cx="2895600" cy="1043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F3CBD1-5B04-4399-A61E-7962132E7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54" y="3651870"/>
            <a:ext cx="289559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26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84A2D-D146-4BCD-818D-5066D8A94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98" y="336053"/>
            <a:ext cx="9144000" cy="576064"/>
          </a:xfrm>
        </p:spPr>
        <p:txBody>
          <a:bodyPr/>
          <a:lstStyle/>
          <a:p>
            <a:r>
              <a:rPr lang="en-US" sz="3600" dirty="0"/>
              <a:t>Example: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AE11BB-D4BD-49D1-A993-DE935778C1D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65699" y="513607"/>
                <a:ext cx="8511480" cy="5215077"/>
              </a:xfrm>
            </p:spPr>
            <p:txBody>
              <a:bodyPr/>
              <a:lstStyle/>
              <a:p>
                <a:pPr algn="l"/>
                <a:r>
                  <a:rPr lang="en-US" sz="1400" dirty="0"/>
                  <a:t>The angle of elevation of the top of a pillar as observed on lying down at a distance of 30 m. from the pillar is 30</a:t>
                </a:r>
                <a:r>
                  <a:rPr lang="en-US" sz="1400" baseline="30000" dirty="0"/>
                  <a:t>0</a:t>
                </a:r>
                <a:r>
                  <a:rPr lang="en-US" sz="1400" dirty="0"/>
                  <a:t>.Find the height of the pillar.</a:t>
                </a:r>
                <a:br>
                  <a:rPr lang="en-US" sz="1400" dirty="0"/>
                </a:br>
                <a:endParaRPr lang="en-US" sz="1400" dirty="0"/>
              </a:p>
              <a:p>
                <a:pPr algn="l"/>
                <a:r>
                  <a:rPr lang="en-US" sz="1400" dirty="0"/>
                  <a:t>Solution: </a:t>
                </a:r>
              </a:p>
              <a:p>
                <a:pPr algn="l">
                  <a:buNone/>
                </a:pPr>
                <a:r>
                  <a:rPr lang="en-US" sz="1400" dirty="0"/>
                  <a:t>Let, h be the height of tower and d be the base;</a:t>
                </a:r>
              </a:p>
              <a:p>
                <a:pPr algn="l">
                  <a:buNone/>
                </a:pPr>
                <a:r>
                  <a:rPr lang="en-US" sz="1400" dirty="0"/>
                  <a:t>From right angled triangle where,</a:t>
                </a:r>
              </a:p>
              <a:p>
                <a:pPr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=30°</m:t>
                      </m:r>
                    </m:oMath>
                  </m:oMathPara>
                </a14:m>
                <a:endParaRPr lang="en-US" sz="1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Ɵ</m:t>
                      </m:r>
                    </m:oMath>
                  </m:oMathPara>
                </a14:m>
                <a:endParaRPr lang="en-US" sz="1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sz="1400" dirty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h</a:t>
                </a:r>
                <a:r>
                  <a:rPr lang="en-US" sz="1400" dirty="0"/>
                  <a:t>= 30 tan 30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=30∗1/</m:t>
                      </m:r>
                      <m:r>
                        <m:rPr>
                          <m:nor/>
                        </m:rPr>
                        <a:rPr lang="en-US" b="1"/>
                        <m:t>√</m:t>
                      </m:r>
                      <m:r>
                        <m:rPr>
                          <m:nor/>
                        </m:rPr>
                        <a:rPr lang="en-US" b="0" i="0" smtClean="0"/>
                        <m:t>3 </m:t>
                      </m:r>
                    </m:oMath>
                  </m:oMathPara>
                </a14:m>
                <a:endParaRPr lang="en-US" b="0" dirty="0"/>
              </a:p>
              <a:p>
                <a:pPr algn="l"/>
                <a:r>
                  <a:rPr lang="en-US" dirty="0"/>
                  <a:t>: . h= 10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/>
                      <m:t>√</m:t>
                    </m:r>
                    <m:r>
                      <m:rPr>
                        <m:nor/>
                      </m:rPr>
                      <a:rPr lang="en-US" b="0" i="0" smtClean="0"/>
                      <m:t>3 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m</m:t>
                    </m:r>
                  </m:oMath>
                </a14:m>
                <a:endParaRPr lang="en-US" sz="1400" b="0" dirty="0"/>
              </a:p>
              <a:p>
                <a:pPr algn="l"/>
                <a:endParaRPr lang="en-US" sz="1400" b="0" dirty="0"/>
              </a:p>
              <a:p>
                <a:pPr algn="l"/>
                <a:endParaRPr lang="en-US" sz="1400" dirty="0"/>
              </a:p>
              <a:p>
                <a:pPr algn="l"/>
                <a:endParaRPr lang="en-US" sz="1400" dirty="0"/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AE11BB-D4BD-49D1-A993-DE935778C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65699" y="513607"/>
                <a:ext cx="8511480" cy="5215077"/>
              </a:xfrm>
              <a:blipFill>
                <a:blip r:embed="rId2"/>
                <a:stretch>
                  <a:fillRect l="-215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>
            <a:extLst>
              <a:ext uri="{FF2B5EF4-FFF2-40B4-BE49-F238E27FC236}">
                <a16:creationId xmlns:a16="http://schemas.microsoft.com/office/drawing/2014/main" id="{291511C8-3323-497B-A2A1-0C97C13ED455}"/>
              </a:ext>
            </a:extLst>
          </p:cNvPr>
          <p:cNvSpPr/>
          <p:nvPr/>
        </p:nvSpPr>
        <p:spPr>
          <a:xfrm rot="16200000">
            <a:off x="5372100" y="476250"/>
            <a:ext cx="2590800" cy="419100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394E3-EEA2-4825-8D5E-7C276F0F2DFB}"/>
              </a:ext>
            </a:extLst>
          </p:cNvPr>
          <p:cNvSpPr txBox="1"/>
          <p:nvPr/>
        </p:nvSpPr>
        <p:spPr>
          <a:xfrm>
            <a:off x="8456506" y="2343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76B5D-0DFC-4934-BC07-6A52055B1439}"/>
              </a:ext>
            </a:extLst>
          </p:cNvPr>
          <p:cNvSpPr txBox="1"/>
          <p:nvPr/>
        </p:nvSpPr>
        <p:spPr>
          <a:xfrm>
            <a:off x="6781800" y="40195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95000"/>
                  </a:schemeClr>
                </a:solidFill>
              </a:rPr>
              <a:t>30m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ED7AE46-E8B6-43CE-AFCA-153A273033C5}"/>
              </a:ext>
            </a:extLst>
          </p:cNvPr>
          <p:cNvSpPr/>
          <p:nvPr/>
        </p:nvSpPr>
        <p:spPr>
          <a:xfrm rot="822776">
            <a:off x="4773161" y="3600993"/>
            <a:ext cx="381000" cy="4572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2F814-88AA-47EA-B945-0323C5FE3AAE}"/>
              </a:ext>
            </a:extLst>
          </p:cNvPr>
          <p:cNvSpPr txBox="1"/>
          <p:nvPr/>
        </p:nvSpPr>
        <p:spPr>
          <a:xfrm>
            <a:off x="5181600" y="348615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r>
              <a:rPr lang="en-US" dirty="0">
                <a:latin typeface="DFKai-SB"/>
                <a:ea typeface="DFKai-SB"/>
              </a:rPr>
              <a:t> </a:t>
            </a:r>
            <a:r>
              <a:rPr lang="en-US" dirty="0">
                <a:latin typeface="Cordia New"/>
                <a:ea typeface="DFKai-SB"/>
                <a:cs typeface="Cordia New"/>
              </a:rPr>
              <a:t>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2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1F5B9-B0D1-4A2A-BD95-02B7F3BBEC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1CF763-57C5-4FCF-A11D-C4D0219D40B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42942" y="1124356"/>
                <a:ext cx="8105492" cy="4392488"/>
              </a:xfrm>
            </p:spPr>
            <p:txBody>
              <a:bodyPr/>
              <a:lstStyle/>
              <a:p>
                <a:pPr algn="l"/>
                <a:r>
                  <a:rPr lang="en-US" sz="1400" dirty="0"/>
                  <a:t>A pilot flying at an altitude of 915 m. sighted an airport at an angle of depression of 60 0 .How far was he horizontally from the airport?</a:t>
                </a:r>
              </a:p>
              <a:p>
                <a:pPr algn="l"/>
                <a:r>
                  <a:rPr lang="en-US" sz="1400" dirty="0"/>
                  <a:t>Solution:</a:t>
                </a:r>
              </a:p>
              <a:p>
                <a:pPr algn="l">
                  <a:buNone/>
                </a:pPr>
                <a:r>
                  <a:rPr lang="en-US" sz="1400" dirty="0"/>
                  <a:t>Let,  l be the distance;</a:t>
                </a:r>
              </a:p>
              <a:p>
                <a:pPr algn="l">
                  <a:buNone/>
                </a:pPr>
                <a:r>
                  <a:rPr lang="en-US" sz="1400" dirty="0"/>
                  <a:t>From right angled triangle where</a:t>
                </a:r>
              </a:p>
              <a:p>
                <a:pPr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n-US" sz="1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Ɵ</m:t>
                      </m:r>
                    </m:oMath>
                  </m:oMathPara>
                </a14:m>
                <a:endParaRPr lang="en-US" sz="1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915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400" dirty="0"/>
              </a:p>
              <a:p>
                <a:pPr algn="l">
                  <a:buNone/>
                </a:pPr>
                <a:endParaRPr lang="en-US" sz="1400" dirty="0"/>
              </a:p>
              <a:p>
                <a:pPr algn="l">
                  <a:buNone/>
                </a:pPr>
                <a:r>
                  <a:rPr lang="en-US" sz="1400" dirty="0"/>
                  <a:t>915*2 = </a:t>
                </a:r>
                <a:r>
                  <a:rPr lang="en-US" sz="1400" i="1" dirty="0"/>
                  <a:t>l</a:t>
                </a:r>
              </a:p>
              <a:p>
                <a:pPr algn="l">
                  <a:buNone/>
                </a:pPr>
                <a:endParaRPr lang="en-US" dirty="0"/>
              </a:p>
              <a:p>
                <a:pPr algn="l">
                  <a:buNone/>
                </a:pPr>
                <a:r>
                  <a:rPr lang="en-US" sz="1400" dirty="0"/>
                  <a:t>: </a:t>
                </a:r>
                <a:r>
                  <a:rPr lang="en-US" sz="1400" i="1" dirty="0"/>
                  <a:t>. l </a:t>
                </a:r>
                <a:r>
                  <a:rPr lang="en-US" sz="1400" dirty="0"/>
                  <a:t>= 1830 m</a:t>
                </a:r>
              </a:p>
              <a:p>
                <a:pPr algn="l">
                  <a:buNone/>
                </a:pPr>
                <a:endParaRPr lang="en-US" sz="1400" dirty="0"/>
              </a:p>
              <a:p>
                <a:pPr algn="l"/>
                <a:endParaRPr lang="en-US" sz="1400" b="0" dirty="0"/>
              </a:p>
              <a:p>
                <a:pPr algn="l"/>
                <a:br>
                  <a:rPr lang="en-US" sz="1400" dirty="0"/>
                </a:b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1CF763-57C5-4FCF-A11D-C4D0219D4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42942" y="1124356"/>
                <a:ext cx="8105492" cy="4392488"/>
              </a:xfrm>
              <a:blipFill>
                <a:blip r:embed="rId2"/>
                <a:stretch>
                  <a:fillRect l="-226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>
            <a:extLst>
              <a:ext uri="{FF2B5EF4-FFF2-40B4-BE49-F238E27FC236}">
                <a16:creationId xmlns:a16="http://schemas.microsoft.com/office/drawing/2014/main" id="{15FC6B06-EB31-4E79-A817-045397CE7BA4}"/>
              </a:ext>
            </a:extLst>
          </p:cNvPr>
          <p:cNvSpPr/>
          <p:nvPr/>
        </p:nvSpPr>
        <p:spPr>
          <a:xfrm rot="16200000">
            <a:off x="5983424" y="1448358"/>
            <a:ext cx="2520280" cy="303887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28FDC-7702-4C9F-B757-C5FFE82DACFF}"/>
              </a:ext>
            </a:extLst>
          </p:cNvPr>
          <p:cNvSpPr txBox="1"/>
          <p:nvPr/>
        </p:nvSpPr>
        <p:spPr>
          <a:xfrm>
            <a:off x="7068206" y="2502575"/>
            <a:ext cx="35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4191B-25BF-4DF7-92E7-472A6FEFFDB1}"/>
              </a:ext>
            </a:extLst>
          </p:cNvPr>
          <p:cNvSpPr/>
          <p:nvPr/>
        </p:nvSpPr>
        <p:spPr>
          <a:xfrm>
            <a:off x="8311782" y="1995686"/>
            <a:ext cx="5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60</a:t>
            </a:r>
            <a:r>
              <a:rPr lang="en-US" dirty="0">
                <a:latin typeface="DFKai-SB"/>
                <a:ea typeface="DFKai-SB"/>
              </a:rPr>
              <a:t> </a:t>
            </a:r>
            <a:r>
              <a:rPr lang="en-US" dirty="0">
                <a:latin typeface="Cordia New"/>
                <a:ea typeface="DFKai-SB"/>
                <a:cs typeface="Cordia New"/>
              </a:rPr>
              <a:t>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1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659007-46B9-4010-8562-269FF9194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of Trigonometry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212F6-049A-4A27-A227-6529AF093368}"/>
              </a:ext>
            </a:extLst>
          </p:cNvPr>
          <p:cNvSpPr txBox="1"/>
          <p:nvPr/>
        </p:nvSpPr>
        <p:spPr>
          <a:xfrm>
            <a:off x="35496" y="699542"/>
            <a:ext cx="9108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use of trigonometry can be found in our daily lives to complex application beyond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Normal person’s imagination.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is used in fields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Astronomy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Optics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Meteorology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Computer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Crystallography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And many more……..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4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361D4-CA48-4676-8170-CDEB87CCF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Astronomy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F3A5A-AAE0-4ED9-BB3A-08F93DE9EC38}"/>
              </a:ext>
            </a:extLst>
          </p:cNvPr>
          <p:cNvSpPr txBox="1"/>
          <p:nvPr/>
        </p:nvSpPr>
        <p:spPr>
          <a:xfrm>
            <a:off x="107504" y="699542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Trigonometry was used in astronomy since ancient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Trigonometry is used to measure the distance to nearby stars.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In 240 B.C , a mathematician named Eratosthenes discovered 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        radius if the earth using trigonometry and geometry.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In 2001, a group of European astronomers did an experiment 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find the distance of Venus from the Sun about 10,50,00,000 Km.</a:t>
            </a:r>
          </a:p>
          <a:p>
            <a:pPr algn="l"/>
            <a:endParaRPr lang="en-US" sz="2000" b="0" i="0" u="none" strike="noStrike" baseline="0" dirty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Astronomers use the method of parallax, or the movement of the star against  the background as we orbit  the sun, to discover new information about galaxies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789CF-1CAC-457C-915A-21CF14F6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746163"/>
            <a:ext cx="3960440" cy="12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897C-9F65-4BC9-835B-57E5D4F9B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6195223-AF77-4312-BF22-30E2E3EF9FF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67544" y="1008509"/>
                <a:ext cx="8352929" cy="3744118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origins of trigonometry can be traced to the civilizations of ancient Egypt, Mesopotamia and the</a:t>
                </a:r>
              </a:p>
              <a:p>
                <a:pPr algn="l"/>
                <a:r>
                  <a:rPr lang="en-US" dirty="0"/>
                  <a:t>		 Indus Valley, more than 4000 years ago.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Some experts believe that trigonometry was originally invented to calculate sundials, a traditional </a:t>
                </a:r>
              </a:p>
              <a:p>
                <a:pPr algn="l"/>
                <a:r>
                  <a:rPr lang="en-US" dirty="0"/>
                  <a:t>			exercise in the oldest books 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first recorded use of trigonometry came from the Hellenistic mathematician Hipparchus circa </a:t>
                </a:r>
              </a:p>
              <a:p>
                <a:pPr algn="l"/>
                <a:r>
                  <a:rPr lang="en-US" dirty="0"/>
                  <a:t>	150 BC, who compiled a trigonometric table using the sine for solving triangles.</a:t>
                </a:r>
              </a:p>
              <a:p>
                <a:pPr algn="l"/>
                <a:endParaRPr lang="en-US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 err="1"/>
                  <a:t>Sulba</a:t>
                </a:r>
                <a:r>
                  <a:rPr lang="en-US" dirty="0"/>
                  <a:t> Sutras written in India, between 800 BC and 500BC, correctly compute the sine of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/4 (45˚) as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in a procedure for circling the square (the opposite of squaring the circle).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Many ancient mathematicians like Aryabhata, Brahmagupta, Ibn </a:t>
                </a:r>
                <a:r>
                  <a:rPr lang="en-US" dirty="0" err="1"/>
                  <a:t>Yunus</a:t>
                </a:r>
                <a:r>
                  <a:rPr lang="en-US" dirty="0"/>
                  <a:t> and Al-Kashi made significant contributions in this field(trigonometry).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6195223-AF77-4312-BF22-30E2E3EF9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67544" y="1008509"/>
                <a:ext cx="8352929" cy="3744118"/>
              </a:xfrm>
              <a:blipFill>
                <a:blip r:embed="rId2"/>
                <a:stretch>
                  <a:fillRect l="-146" r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1C715-85DA-4955-95DF-D345085570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419A3-615E-435E-9CC1-B57435BD3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689148"/>
            <a:ext cx="9144000" cy="5832648"/>
          </a:xfrm>
        </p:spPr>
        <p:txBody>
          <a:bodyPr/>
          <a:lstStyle/>
          <a:p>
            <a:pPr algn="l"/>
            <a:r>
              <a:rPr lang="en-US" sz="2000" b="1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Trigonometry is used in geology to estimate the true dip of bedding angles.                              </a:t>
            </a:r>
          </a:p>
          <a:p>
            <a:pPr algn="l"/>
            <a:r>
              <a:rPr lang="en-US" sz="2000" b="1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   Calculating the true dip allows geologists to determine the slope stability.</a:t>
            </a:r>
          </a:p>
          <a:p>
            <a:pPr algn="l"/>
            <a:endParaRPr lang="en-US" sz="2000" b="1" i="0" u="none" strike="noStrike" baseline="0" dirty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</a:endParaRPr>
          </a:p>
          <a:p>
            <a:pPr algn="l"/>
            <a:r>
              <a:rPr lang="en-US" sz="2000" b="1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Although not often regarded as an integral profession, geologists contribute </a:t>
            </a:r>
          </a:p>
          <a:p>
            <a:pPr algn="l"/>
            <a:r>
              <a:rPr lang="en-US" sz="2000" b="1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to the safety o many building foundations.</a:t>
            </a:r>
          </a:p>
          <a:p>
            <a:pPr algn="l"/>
            <a:endParaRPr lang="en-US" sz="2000" b="1" i="0" u="none" strike="noStrike" baseline="0" dirty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</a:endParaRPr>
          </a:p>
          <a:p>
            <a:pPr algn="l"/>
            <a:r>
              <a:rPr lang="en-US" sz="2000" b="1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Any adverse bedding conditions can result in slope failure and the entire </a:t>
            </a:r>
          </a:p>
          <a:p>
            <a:pPr algn="l"/>
            <a:r>
              <a:rPr lang="en-US" sz="2000" b="1" i="0" u="none" strike="noStrike" baseline="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collapse of a structure.</a:t>
            </a:r>
          </a:p>
          <a:p>
            <a:pPr algn="l"/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rPr>
              <a:t>                   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EB4F6-AB23-45FB-B298-7C702A5DA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08819"/>
            <a:ext cx="5220072" cy="18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74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C9075F-E153-42DA-960B-7492270BA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latin typeface="Cambria" panose="02040503050406030204" pitchFamily="18" charset="0"/>
              </a:rPr>
              <a:t>Navigation and Oceanography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F6424-23F9-4274-A77E-6DEE0EAA62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08312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</a:rPr>
              <a:t>It is used in navigation to find the distance of the shore from a point in the sea.</a:t>
            </a:r>
          </a:p>
          <a:p>
            <a:pPr algn="l"/>
            <a:endParaRPr lang="en-US" sz="1800" dirty="0">
              <a:latin typeface="Cambria" panose="02040503050406030204" pitchFamily="18" charset="0"/>
            </a:endParaRPr>
          </a:p>
          <a:p>
            <a:pPr algn="l"/>
            <a:endParaRPr lang="en-US" sz="1800" b="0" i="0" u="none" strike="noStrike" baseline="0" dirty="0">
              <a:latin typeface="Cambria" panose="02040503050406030204" pitchFamily="18" charset="0"/>
            </a:endParaRPr>
          </a:p>
          <a:p>
            <a:pPr algn="l"/>
            <a:endParaRPr lang="en-US" sz="1800" dirty="0">
              <a:latin typeface="Cambria" panose="02040503050406030204" pitchFamily="18" charset="0"/>
            </a:endParaRPr>
          </a:p>
          <a:p>
            <a:pPr algn="l"/>
            <a:endParaRPr lang="en-US" sz="1800" b="0" i="0" u="none" strike="noStrike" baseline="0" dirty="0">
              <a:latin typeface="Cambria" panose="02040503050406030204" pitchFamily="18" charset="0"/>
            </a:endParaRPr>
          </a:p>
          <a:p>
            <a:pPr algn="l"/>
            <a:endParaRPr lang="en-US" sz="1800" dirty="0">
              <a:latin typeface="Cambria" panose="020405030504060302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</a:rPr>
              <a:t>It is used in oceanography in calculating the height of tides in oceans.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64437-6B90-48AF-A26B-9795CFFD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2" y="1396093"/>
            <a:ext cx="3551921" cy="1391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FEC8B-C816-4610-B610-A4FE7E83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484325"/>
            <a:ext cx="4320480" cy="15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2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A003A-C078-4555-997B-874A7C887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3C9F2-82DD-4F13-BDC6-8CF2C4640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236562"/>
            <a:ext cx="9144000" cy="583264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</a:rPr>
              <a:t>Architects use trigonometry to describe the shapes and forms of a building using numerical</a:t>
            </a:r>
          </a:p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</a:rPr>
              <a:t>equations. These equations are translated easily by any contractor to</a:t>
            </a:r>
          </a:p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</a:rPr>
              <a:t>reproduce the exact building the</a:t>
            </a:r>
          </a:p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</a:rPr>
              <a:t>architect had in mind.</a:t>
            </a:r>
          </a:p>
          <a:p>
            <a:pPr algn="l"/>
            <a:endParaRPr lang="en-US" sz="1800" dirty="0">
              <a:latin typeface="Cambria" panose="02040503050406030204" pitchFamily="18" charset="0"/>
            </a:endParaRPr>
          </a:p>
          <a:p>
            <a:pPr algn="l"/>
            <a:endParaRPr lang="en-US" sz="1800" dirty="0">
              <a:latin typeface="Cambria" panose="02040503050406030204" pitchFamily="18" charset="0"/>
            </a:endParaRPr>
          </a:p>
          <a:p>
            <a:pPr algn="l"/>
            <a:endParaRPr lang="en-US" sz="1800" dirty="0">
              <a:latin typeface="Cambria" panose="020405030504060302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</a:rPr>
              <a:t>Architects use trigonometry to calculate structural load, roof slopes, ground surfaces and </a:t>
            </a:r>
          </a:p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</a:rPr>
              <a:t>many other aspects, including sun shading and</a:t>
            </a:r>
          </a:p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</a:rPr>
              <a:t>light angles.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9C2EB-A61B-44DF-BA69-73172DF84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793934"/>
            <a:ext cx="2188443" cy="1555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F788D-3FA5-49D3-86AF-3F66B33F0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3795887"/>
            <a:ext cx="2664297" cy="12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897C-9F65-4BC9-835B-57E5D4F9B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Right Angled Triangle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0FC66-98D4-48EB-8213-DDF85C813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1112806"/>
            <a:ext cx="9144000" cy="324036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► A triangle in which one angle is equal to 90° is called right triangle.    </a:t>
            </a:r>
          </a:p>
          <a:p>
            <a:pPr marL="0" indent="0" algn="l">
              <a:buNone/>
            </a:pPr>
            <a:r>
              <a:rPr lang="en-US" dirty="0"/>
              <a:t>  </a:t>
            </a:r>
          </a:p>
          <a:p>
            <a:pPr marL="0" indent="0" algn="l">
              <a:buNone/>
            </a:pPr>
            <a:r>
              <a:rPr lang="en-US" dirty="0"/>
              <a:t> ► The side opposite to the right angle is known as hypotenuse.     </a:t>
            </a:r>
          </a:p>
          <a:p>
            <a:pPr marL="0" indent="0" algn="l">
              <a:buNone/>
            </a:pPr>
            <a:r>
              <a:rPr lang="en-US" i="1" dirty="0"/>
              <a:t>AB is the hypotenuse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 ► The other two sides are known as legs.</a:t>
            </a:r>
          </a:p>
          <a:p>
            <a:pPr marL="0" indent="0" algn="l">
              <a:buNone/>
            </a:pPr>
            <a:r>
              <a:rPr lang="en-US" i="1" dirty="0"/>
              <a:t>AC and BC are the legs</a:t>
            </a:r>
          </a:p>
          <a:p>
            <a:pPr algn="l"/>
            <a:endParaRPr lang="en-US" dirty="0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0ED0B4B3-8BC0-409B-AF0C-F98E528D7AAA}"/>
              </a:ext>
            </a:extLst>
          </p:cNvPr>
          <p:cNvSpPr/>
          <p:nvPr/>
        </p:nvSpPr>
        <p:spPr>
          <a:xfrm flipH="1">
            <a:off x="4802545" y="1100481"/>
            <a:ext cx="3424687" cy="3105509"/>
          </a:xfrm>
          <a:prstGeom prst="rtTriangl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2C7D8-5823-4DEB-A99B-DB452055B206}"/>
              </a:ext>
            </a:extLst>
          </p:cNvPr>
          <p:cNvSpPr txBox="1"/>
          <p:nvPr/>
        </p:nvSpPr>
        <p:spPr>
          <a:xfrm>
            <a:off x="4640481" y="4138342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B9E5-16D4-4394-A694-5D80EFAFC924}"/>
              </a:ext>
            </a:extLst>
          </p:cNvPr>
          <p:cNvSpPr txBox="1"/>
          <p:nvPr/>
        </p:nvSpPr>
        <p:spPr>
          <a:xfrm>
            <a:off x="8010666" y="411109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3667B8-7CA7-4963-ACE8-E5CC3967039E}"/>
              </a:ext>
            </a:extLst>
          </p:cNvPr>
          <p:cNvSpPr txBox="1"/>
          <p:nvPr/>
        </p:nvSpPr>
        <p:spPr>
          <a:xfrm>
            <a:off x="7877037" y="5819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6B5E34-8629-4695-B557-E1C793EFFFB8}"/>
              </a:ext>
            </a:extLst>
          </p:cNvPr>
          <p:cNvSpPr/>
          <p:nvPr/>
        </p:nvSpPr>
        <p:spPr>
          <a:xfrm>
            <a:off x="7485361" y="3614768"/>
            <a:ext cx="741871" cy="591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90°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20E527-7969-4EC9-9EFB-59A97F8B4ECD}"/>
              </a:ext>
            </a:extLst>
          </p:cNvPr>
          <p:cNvSpPr txBox="1"/>
          <p:nvPr/>
        </p:nvSpPr>
        <p:spPr>
          <a:xfrm>
            <a:off x="8520531" y="285300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21226-D3CC-4CE5-9689-7FE93A101718}"/>
              </a:ext>
            </a:extLst>
          </p:cNvPr>
          <p:cNvSpPr txBox="1"/>
          <p:nvPr/>
        </p:nvSpPr>
        <p:spPr>
          <a:xfrm>
            <a:off x="6475325" y="4388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4B2188-1B39-4DCA-86B2-DDFE87737596}"/>
              </a:ext>
            </a:extLst>
          </p:cNvPr>
          <p:cNvSpPr txBox="1"/>
          <p:nvPr/>
        </p:nvSpPr>
        <p:spPr>
          <a:xfrm>
            <a:off x="6031578" y="22839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141C7-D4C6-46C8-912A-9D13F1C2D498}"/>
              </a:ext>
            </a:extLst>
          </p:cNvPr>
          <p:cNvCxnSpPr/>
          <p:nvPr/>
        </p:nvCxnSpPr>
        <p:spPr>
          <a:xfrm flipV="1">
            <a:off x="4923315" y="1282999"/>
            <a:ext cx="2889850" cy="262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B75E87-DAE5-4CE8-83D6-B13B7E28ADAA}"/>
              </a:ext>
            </a:extLst>
          </p:cNvPr>
          <p:cNvCxnSpPr/>
          <p:nvPr/>
        </p:nvCxnSpPr>
        <p:spPr>
          <a:xfrm>
            <a:off x="5073613" y="4430730"/>
            <a:ext cx="2803424" cy="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AAF100-11E1-44D3-B54C-BEBC03C04C08}"/>
              </a:ext>
            </a:extLst>
          </p:cNvPr>
          <p:cNvCxnSpPr/>
          <p:nvPr/>
        </p:nvCxnSpPr>
        <p:spPr>
          <a:xfrm flipV="1">
            <a:off x="8383786" y="1271193"/>
            <a:ext cx="0" cy="286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897C-9F65-4BC9-835B-57E5D4F9B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Pythagoras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130FC66-98D4-48EB-8213-DDF85C8132F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95536" y="-596602"/>
                <a:ext cx="8746066" cy="5256584"/>
              </a:xfrm>
            </p:spPr>
            <p:txBody>
              <a:bodyPr/>
              <a:lstStyle/>
              <a:p>
                <a:pPr algn="l"/>
                <a:r>
                  <a:rPr lang="en-US" dirty="0"/>
                  <a:t>Pythagoras Theorem In any right triangle, the area of the square </a:t>
                </a:r>
              </a:p>
              <a:p>
                <a:pPr algn="l"/>
                <a:r>
                  <a:rPr lang="en-US" dirty="0"/>
                  <a:t>whose side is the hypotenuse is equal to the sum of areas </a:t>
                </a:r>
              </a:p>
              <a:p>
                <a:pPr algn="l"/>
                <a:r>
                  <a:rPr lang="en-US" dirty="0"/>
                  <a:t>of the squares whose sides are the two legs.</a:t>
                </a:r>
              </a:p>
              <a:p>
                <a:pPr algn="l"/>
                <a:r>
                  <a:rPr lang="en-US" dirty="0"/>
                  <a:t>In the figure </a:t>
                </a: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130FC66-98D4-48EB-8213-DDF85C813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95536" y="-596602"/>
                <a:ext cx="8746066" cy="5256584"/>
              </a:xfrm>
              <a:blipFill>
                <a:blip r:embed="rId2"/>
                <a:stretch>
                  <a:fillRect l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Triangle 5">
            <a:extLst>
              <a:ext uri="{FF2B5EF4-FFF2-40B4-BE49-F238E27FC236}">
                <a16:creationId xmlns:a16="http://schemas.microsoft.com/office/drawing/2014/main" id="{B1885372-2EFE-43D6-905F-DA4216A7E780}"/>
              </a:ext>
            </a:extLst>
          </p:cNvPr>
          <p:cNvSpPr/>
          <p:nvPr/>
        </p:nvSpPr>
        <p:spPr>
          <a:xfrm flipH="1">
            <a:off x="4788024" y="1076979"/>
            <a:ext cx="3424687" cy="3105509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ACCA1-5CB7-4FCE-B95C-B912A86E76CF}"/>
              </a:ext>
            </a:extLst>
          </p:cNvPr>
          <p:cNvSpPr txBox="1"/>
          <p:nvPr/>
        </p:nvSpPr>
        <p:spPr>
          <a:xfrm>
            <a:off x="4625960" y="411484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686D9-A914-4CDB-8B3A-CC2073A937C4}"/>
              </a:ext>
            </a:extLst>
          </p:cNvPr>
          <p:cNvSpPr txBox="1"/>
          <p:nvPr/>
        </p:nvSpPr>
        <p:spPr>
          <a:xfrm>
            <a:off x="7862516" y="55848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7EB06-D665-4598-B4EE-4AA26ABEE925}"/>
              </a:ext>
            </a:extLst>
          </p:cNvPr>
          <p:cNvSpPr/>
          <p:nvPr/>
        </p:nvSpPr>
        <p:spPr>
          <a:xfrm>
            <a:off x="7470840" y="3591266"/>
            <a:ext cx="741871" cy="5912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90°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F006C7-4C0A-4E19-8EBB-E4DD24237119}"/>
              </a:ext>
            </a:extLst>
          </p:cNvPr>
          <p:cNvCxnSpPr/>
          <p:nvPr/>
        </p:nvCxnSpPr>
        <p:spPr>
          <a:xfrm flipV="1">
            <a:off x="4908795" y="1259497"/>
            <a:ext cx="2889849" cy="262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500F2-10F2-433B-B32F-412D39DBA155}"/>
              </a:ext>
            </a:extLst>
          </p:cNvPr>
          <p:cNvCxnSpPr>
            <a:cxnSpLocks/>
          </p:cNvCxnSpPr>
          <p:nvPr/>
        </p:nvCxnSpPr>
        <p:spPr>
          <a:xfrm flipV="1">
            <a:off x="5148064" y="4365006"/>
            <a:ext cx="2922201" cy="4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540BF6-D5E1-4825-AC15-2DFA83B1043C}"/>
              </a:ext>
            </a:extLst>
          </p:cNvPr>
          <p:cNvSpPr txBox="1"/>
          <p:nvPr/>
        </p:nvSpPr>
        <p:spPr>
          <a:xfrm>
            <a:off x="8506010" y="28295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E9E3B-4A23-4E4F-95A8-B84BF7F72901}"/>
              </a:ext>
            </a:extLst>
          </p:cNvPr>
          <p:cNvSpPr txBox="1"/>
          <p:nvPr/>
        </p:nvSpPr>
        <p:spPr>
          <a:xfrm>
            <a:off x="6460804" y="43650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D5B94-DAE7-4AC4-BCFE-7A3BA2875B9B}"/>
              </a:ext>
            </a:extLst>
          </p:cNvPr>
          <p:cNvSpPr txBox="1"/>
          <p:nvPr/>
        </p:nvSpPr>
        <p:spPr>
          <a:xfrm>
            <a:off x="6017057" y="22604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37C374-C4D6-40E6-BC15-A5D4FB6662A0}"/>
              </a:ext>
            </a:extLst>
          </p:cNvPr>
          <p:cNvSpPr txBox="1"/>
          <p:nvPr/>
        </p:nvSpPr>
        <p:spPr>
          <a:xfrm>
            <a:off x="8214601" y="41726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6304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897C-9F65-4BC9-835B-57E5D4F9B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Trigonometric Ratios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AA5C12-037F-4392-84D1-EC6D9462A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3175" y="1131888"/>
            <a:ext cx="9144000" cy="2952030"/>
          </a:xfrm>
        </p:spPr>
        <p:txBody>
          <a:bodyPr/>
          <a:lstStyle/>
          <a:p>
            <a:r>
              <a:rPr lang="en-US" dirty="0"/>
              <a:t>Sine(sin) 					opposite side/hypotenuse</a:t>
            </a:r>
          </a:p>
          <a:p>
            <a:r>
              <a:rPr lang="en-US" dirty="0"/>
              <a:t>Cosine(cos)				adjacent side/hypotenuse </a:t>
            </a:r>
          </a:p>
          <a:p>
            <a:r>
              <a:rPr lang="en-US" dirty="0"/>
              <a:t>       Tangent(tan)      				        opposite side/adjacent side 	</a:t>
            </a:r>
          </a:p>
          <a:p>
            <a:r>
              <a:rPr lang="en-US" dirty="0"/>
              <a:t>Cosecant(cosec)				hypotenuse/opposite side</a:t>
            </a:r>
          </a:p>
          <a:p>
            <a:r>
              <a:rPr lang="en-US" dirty="0"/>
              <a:t>Secant(sec) 				hypotenuse/adjacent side </a:t>
            </a:r>
          </a:p>
          <a:p>
            <a:r>
              <a:rPr lang="en-US" dirty="0"/>
              <a:t> Cotangent(cot)				adjacent side/opposite side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BDBBB1-2F27-4817-A907-63DB2AF4ED9D}"/>
              </a:ext>
            </a:extLst>
          </p:cNvPr>
          <p:cNvCxnSpPr/>
          <p:nvPr/>
        </p:nvCxnSpPr>
        <p:spPr>
          <a:xfrm>
            <a:off x="2051720" y="1995686"/>
            <a:ext cx="34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C8F038-EBF8-4E77-AADB-C9ACDFFE65FF}"/>
              </a:ext>
            </a:extLst>
          </p:cNvPr>
          <p:cNvCxnSpPr/>
          <p:nvPr/>
        </p:nvCxnSpPr>
        <p:spPr>
          <a:xfrm>
            <a:off x="2267744" y="2211710"/>
            <a:ext cx="34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39BAEB-91E4-4D54-8BB7-FE42402D6AC6}"/>
              </a:ext>
            </a:extLst>
          </p:cNvPr>
          <p:cNvCxnSpPr/>
          <p:nvPr/>
        </p:nvCxnSpPr>
        <p:spPr>
          <a:xfrm>
            <a:off x="2339752" y="3003798"/>
            <a:ext cx="34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883F00-DF9B-44F3-909E-55E3FF447A15}"/>
              </a:ext>
            </a:extLst>
          </p:cNvPr>
          <p:cNvCxnSpPr>
            <a:cxnSpLocks/>
          </p:cNvCxnSpPr>
          <p:nvPr/>
        </p:nvCxnSpPr>
        <p:spPr>
          <a:xfrm>
            <a:off x="2627784" y="271576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14C215-DDA6-4484-B1B5-30225DDF6FC9}"/>
              </a:ext>
            </a:extLst>
          </p:cNvPr>
          <p:cNvCxnSpPr>
            <a:cxnSpLocks/>
          </p:cNvCxnSpPr>
          <p:nvPr/>
        </p:nvCxnSpPr>
        <p:spPr>
          <a:xfrm>
            <a:off x="2555776" y="3219822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6A38D3-4EB3-4B49-8906-04CE1B0A5CE3}"/>
              </a:ext>
            </a:extLst>
          </p:cNvPr>
          <p:cNvCxnSpPr/>
          <p:nvPr/>
        </p:nvCxnSpPr>
        <p:spPr>
          <a:xfrm>
            <a:off x="2339752" y="2499742"/>
            <a:ext cx="34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2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897C-9F65-4BC9-835B-57E5D4F9B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98" y="555526"/>
            <a:ext cx="9144000" cy="864096"/>
          </a:xfrm>
        </p:spPr>
        <p:txBody>
          <a:bodyPr/>
          <a:lstStyle/>
          <a:p>
            <a:r>
              <a:rPr lang="en-US" b="1" dirty="0"/>
              <a:t>Value of Trigonometric Function of Angle “A”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F126A9-FF30-4077-ACD2-0A7F33758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7" y="1131888"/>
            <a:ext cx="8817297" cy="273526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sin</a:t>
            </a:r>
            <a:r>
              <a:rPr lang="el-GR" dirty="0"/>
              <a:t>θ</a:t>
            </a:r>
            <a:r>
              <a:rPr lang="en-US" dirty="0"/>
              <a:t>= a/c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cos</a:t>
            </a:r>
            <a:r>
              <a:rPr lang="el-GR" dirty="0"/>
              <a:t>θ </a:t>
            </a:r>
            <a:r>
              <a:rPr lang="en-US" dirty="0"/>
              <a:t>= b/c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tan</a:t>
            </a:r>
            <a:r>
              <a:rPr lang="el-GR" dirty="0"/>
              <a:t>θ </a:t>
            </a:r>
            <a:r>
              <a:rPr lang="en-US" dirty="0"/>
              <a:t>= a/b                                       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cosec</a:t>
            </a:r>
            <a:r>
              <a:rPr lang="el-GR" dirty="0"/>
              <a:t>θ </a:t>
            </a:r>
            <a:r>
              <a:rPr lang="en-US" dirty="0"/>
              <a:t>= c/a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sec</a:t>
            </a:r>
            <a:r>
              <a:rPr lang="el-GR" dirty="0"/>
              <a:t> θ</a:t>
            </a:r>
            <a:r>
              <a:rPr lang="en-US" dirty="0"/>
              <a:t> = c/b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cot</a:t>
            </a:r>
            <a:r>
              <a:rPr lang="el-GR" dirty="0"/>
              <a:t>θ </a:t>
            </a:r>
            <a:r>
              <a:rPr lang="en-US" dirty="0"/>
              <a:t>= b/a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2C8D-A833-460C-A43B-423DE807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29392"/>
            <a:ext cx="3672408" cy="31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4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897C-9F65-4BC9-835B-57E5D4F9B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Value of Trigonometric Function</a:t>
            </a:r>
            <a:endParaRPr lang="en-US" dirty="0"/>
          </a:p>
        </p:txBody>
      </p:sp>
      <p:pic>
        <p:nvPicPr>
          <p:cNvPr id="3" name="Picture 2" descr="How to memorize values of Trigonometric Ratios for 0, 30, 45, 60 and 90 degrees">
            <a:extLst>
              <a:ext uri="{FF2B5EF4-FFF2-40B4-BE49-F238E27FC236}">
                <a16:creationId xmlns:a16="http://schemas.microsoft.com/office/drawing/2014/main" id="{92AAEB72-433A-458C-8D62-484160477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24021" r="1170" b="1634"/>
          <a:stretch/>
        </p:blipFill>
        <p:spPr bwMode="auto">
          <a:xfrm>
            <a:off x="2212000" y="1419622"/>
            <a:ext cx="4715204" cy="29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8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8328D-8362-4C21-A708-50F49B68BA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375506"/>
            <a:ext cx="9144000" cy="4392488"/>
          </a:xfrm>
        </p:spPr>
        <p:txBody>
          <a:bodyPr/>
          <a:lstStyle/>
          <a:p>
            <a:pPr algn="l"/>
            <a:r>
              <a:rPr lang="en-US" sz="2800" dirty="0"/>
              <a:t>Measuring Angles:</a:t>
            </a:r>
          </a:p>
          <a:p>
            <a:pPr algn="l"/>
            <a:endParaRPr lang="en-US" sz="20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dirty="0"/>
              <a:t>When two lines intersect, they give rise to four different spaces</a:t>
            </a:r>
          </a:p>
          <a:p>
            <a:pPr algn="l"/>
            <a:r>
              <a:rPr lang="en-US" sz="2000" dirty="0"/>
              <a:t> with respect to the point of intersection.</a:t>
            </a:r>
          </a:p>
          <a:p>
            <a:pPr algn="l"/>
            <a:endParaRPr lang="en-US" sz="20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dirty="0"/>
              <a:t>Angles are commonly measured in degrees denoted as °.</a:t>
            </a:r>
          </a:p>
          <a:p>
            <a:pPr algn="l"/>
            <a:r>
              <a:rPr lang="en-US" sz="2000" dirty="0"/>
              <a:t>When an object moves through a complete cycle,  it has covered </a:t>
            </a:r>
          </a:p>
          <a:p>
            <a:pPr algn="l"/>
            <a:r>
              <a:rPr lang="en-US" sz="2000" dirty="0"/>
              <a:t>360 degrees (360°). Therefore a degree is 1/360 of a cycle.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28294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2698</Words>
  <Application>Microsoft Office PowerPoint</Application>
  <PresentationFormat>On-screen Show (16:9)</PresentationFormat>
  <Paragraphs>306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Broadway</vt:lpstr>
      <vt:lpstr>Calibri</vt:lpstr>
      <vt:lpstr>Cambria</vt:lpstr>
      <vt:lpstr>Cambria Math</vt:lpstr>
      <vt:lpstr>Cordia New</vt:lpstr>
      <vt:lpstr>DFKai-SB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sharad paudel</cp:lastModifiedBy>
  <cp:revision>139</cp:revision>
  <dcterms:created xsi:type="dcterms:W3CDTF">2016-12-05T23:26:54Z</dcterms:created>
  <dcterms:modified xsi:type="dcterms:W3CDTF">2020-09-09T07:06:28Z</dcterms:modified>
</cp:coreProperties>
</file>